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7"/>
    <p:restoredTop sz="94715"/>
  </p:normalViewPr>
  <p:slideViewPr>
    <p:cSldViewPr snapToGrid="0" snapToObjects="1">
      <p:cViewPr varScale="1">
        <p:scale>
          <a:sx n="81" d="100"/>
          <a:sy n="81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6773E-8AA8-4A44-B015-4EFD85B022F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B5999-7E69-4884-92F6-0C861A0FA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B5999-7E69-4884-92F6-0C861A0FA2E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5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A6BF-4A55-E143-AB69-993BEB009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48D51-E09F-9540-8023-3ED6214CE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78A58-3FAD-9848-9E90-0AA3F88D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A9D9-30C1-E64B-895B-0B721748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D630-4EEF-B549-8B36-9C185A33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4678-D68C-814C-A89B-1A15043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0C91-1E66-1947-ADB0-8F394048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48FF-D51C-B647-A33D-DEE7A0E1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FA54-6391-B641-A969-B81B122D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6F0E-A488-774A-8C0F-C2794650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E7C72-E976-F447-9B04-C4C5B94C6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990FA-706F-3B42-8D61-9838664B1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7F53-224C-6F4E-A7CD-D01FD217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92D90-C26E-F74A-8C72-E4FE5C3F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9DD-E6A1-2340-BD34-727ECD79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3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397E-D0E5-AA49-87AE-A71CDF08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3F46-9600-5E45-BC63-028C1AB6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3523-E777-3347-AEE5-E1788EA7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2D24-A02D-3644-896E-7F1DF581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9B5C-6196-C74D-A870-EBF8FF81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1F3E-0069-C54E-A001-59CB2542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EE30F-0954-344D-8007-7A81991B0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15BE-43E6-B94A-A527-9FFB76E4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42406-7046-5941-B4D4-C3179FAC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46AA-B09B-CD4D-A3E5-66CE42C3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D236-48B7-7E4B-93BF-F036CA8B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B1F1-7DC4-C546-9184-0211C7111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042FF-D541-4643-8EA4-7D2CD07F7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AD29-1162-3145-BB41-1CAB0FFE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79116-5435-A140-94FC-06F1845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12436-3A86-8740-A194-17C189A3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0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36A-99B1-E442-B5F7-5A74ED4D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D135D-D67A-4044-8052-10B40B583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F10AD-7BA3-144B-B29D-1F26C130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B8D0A-FBE9-664D-8C4D-561A9A817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569D2-2E05-DA45-8F78-9986DD454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9C3E6-6386-9A47-BB95-6C69B3A0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77297-34DE-7A4E-B523-57B80652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837A0-C69C-7D4D-B066-446BB5E7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634-3120-7740-A1A7-C9DDE436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BE69E-F367-4B46-A926-0EF8162B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90918-3720-D84B-94B4-5AEC24F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FAD60-08EE-C94C-A706-3DBB9B96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04F10-4DE9-CB42-B246-BCBBD2D3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F10DB-775B-9D4E-9096-9DA7B45A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0207-AF00-5F47-AC53-81128F4C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632-504A-BA41-8AB1-875CFF90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0013-DEC4-2743-9D0F-07F088DF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7791A-A46B-3F42-9599-AB4F173A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62F51-9E53-7942-8750-4D126267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A268-071F-CF42-8067-38B3EEDB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12B67-DA61-A648-B058-C306F639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3EC9-75EE-F148-AD46-455B16D5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0603-CE19-B844-9B0D-3D918E0D5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1EFAE-C7CA-AE47-9C1D-834C3D00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D9E63-B48E-5B4A-9430-1A4D381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5255F-3135-9B47-B222-36893B29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F4823-03EE-FC45-B9D8-11DBDB6D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9061A-BF56-E34C-828F-D63552E0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DE7C9-0A3C-D94C-88DF-446984E8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166E-CA76-964A-90E6-404CA278F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4496-E741-DE4D-970C-5A1A38D2565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D049-7903-8543-AA7C-2F5B91433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3419-2BE9-6A4D-B42C-CA3DE164D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3509-8596-A24C-89D7-B2416BF8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rte.org/wp-content/uploads/papers/v9i1/A194205912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ciencedirect.com/topics/computer-science/network-based-intrusion-detection-system#:~:text=A%20network%2Dbased%20intrusion%20detection,the%20traffic%20they%20monitor%3B%20Fi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eo1K3hjS3uu7CxAacxVndI4bE_o3BDtO" TargetMode="External"/><Relationship Id="rId2" Type="http://schemas.openxmlformats.org/officeDocument/2006/relationships/hyperlink" Target="https://www.youtube.com/playlist?list=PLeo1K3hjS3uvCeTYTeyfe0-rN5r8zn9r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youtube.com/watch?v=Y2wfIKQyd1I&amp;t=632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ett.4150" TargetMode="External"/><Relationship Id="rId2" Type="http://schemas.openxmlformats.org/officeDocument/2006/relationships/hyperlink" Target="https://www.unb.ca/cic/datasets/ns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fnrRPFhkuY&amp;t=67s" TargetMode="External"/><Relationship Id="rId2" Type="http://schemas.openxmlformats.org/officeDocument/2006/relationships/hyperlink" Target="https://www.youtube.com/watch?v=CQveSaMyEw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637D-13E8-4F40-A629-3647012B7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1549"/>
            <a:ext cx="9144000" cy="2387600"/>
          </a:xfrm>
        </p:spPr>
        <p:txBody>
          <a:bodyPr/>
          <a:lstStyle/>
          <a:p>
            <a:r>
              <a:rPr lang="en-US" dirty="0"/>
              <a:t>Network Intrusion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168425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AA73-035C-0B43-9E2A-72C4074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24" y="396657"/>
            <a:ext cx="10515600" cy="11378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5D13-4A71-794B-84E2-721DBCF3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634"/>
            <a:ext cx="10515600" cy="490833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Network Intrusion Predictor – AI Driven, web application to predict the anomalies and attacks in the network.</a:t>
            </a:r>
          </a:p>
          <a:p>
            <a:pPr>
              <a:lnSpc>
                <a:spcPct val="150000"/>
              </a:lnSpc>
            </a:pPr>
            <a:r>
              <a:rPr lang="en-US" dirty="0"/>
              <a:t>Walkthrough of the application: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Login by providing user credentials.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user should enter the defined parameters referring to the traffic input.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User clicks on predict and gets to know about the type of attack.</a:t>
            </a:r>
          </a:p>
          <a:p>
            <a:pPr>
              <a:lnSpc>
                <a:spcPct val="150000"/>
              </a:lnSpc>
            </a:pPr>
            <a:r>
              <a:rPr lang="en-US" dirty="0"/>
              <a:t>Technologies: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Python, Keras, Tensorflow, Pickle, React.JS, MongoDB &amp;Node.JS</a:t>
            </a:r>
          </a:p>
        </p:txBody>
      </p:sp>
    </p:spTree>
    <p:extLst>
      <p:ext uri="{BB962C8B-B14F-4D97-AF65-F5344CB8AC3E}">
        <p14:creationId xmlns:p14="http://schemas.microsoft.com/office/powerpoint/2010/main" val="297968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8471-2C5D-6043-AC8E-07768BA6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7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Network Intrusion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016EE4-6611-5E10-5E64-916A9FB1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05"/>
            <a:ext cx="10515600" cy="5137608"/>
          </a:xfrm>
        </p:spPr>
        <p:txBody>
          <a:bodyPr>
            <a:normAutofit/>
          </a:bodyPr>
          <a:lstStyle/>
          <a:p>
            <a:r>
              <a:rPr lang="en-US" sz="2400" dirty="0"/>
              <a:t>A network intrusion refers to any forcible or unauthorized activity on a digital network.</a:t>
            </a:r>
          </a:p>
          <a:p>
            <a:r>
              <a:rPr lang="en-US" sz="2400" dirty="0"/>
              <a:t>Attacks can broadly classified into four major categories: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    1. DOS(Denial of Service)</a:t>
            </a:r>
          </a:p>
          <a:p>
            <a:pPr marL="0" indent="0">
              <a:buNone/>
            </a:pPr>
            <a:r>
              <a:rPr lang="en-US" sz="2000" dirty="0"/>
              <a:t>    2. Probe</a:t>
            </a:r>
          </a:p>
          <a:p>
            <a:pPr marL="0" indent="0">
              <a:buNone/>
            </a:pPr>
            <a:r>
              <a:rPr lang="en-US" sz="2000" dirty="0"/>
              <a:t>    3. R2L(Remote-to-User)</a:t>
            </a:r>
          </a:p>
          <a:p>
            <a:pPr marL="0" indent="0">
              <a:buNone/>
            </a:pPr>
            <a:r>
              <a:rPr lang="en-IN" sz="2000" dirty="0"/>
              <a:t>    4. U2R(User-to-Root)</a:t>
            </a:r>
          </a:p>
          <a:p>
            <a:pPr marL="0" indent="0">
              <a:buNone/>
            </a:pPr>
            <a:r>
              <a:rPr lang="en-IN" sz="2000" dirty="0"/>
              <a:t>    </a:t>
            </a:r>
          </a:p>
          <a:p>
            <a:r>
              <a:rPr lang="en-IN" sz="2000" dirty="0"/>
              <a:t>Ref: </a:t>
            </a:r>
            <a:r>
              <a:rPr lang="en-IN" sz="2000" dirty="0">
                <a:hlinkClick r:id="rId3"/>
              </a:rPr>
              <a:t>https://www.ijrte.org/wp-content/uploads/papers/v9i1/A1942059120.pdf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endParaRPr lang="en-IN" sz="44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0D227-DA8D-1518-88A8-515AC779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226" y="2723041"/>
            <a:ext cx="6050246" cy="17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0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D86F-6922-AF41-9E6F-63F894B9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035"/>
            <a:ext cx="10515600" cy="16968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IN" sz="2400" dirty="0"/>
              <a:t> </a:t>
            </a:r>
            <a:r>
              <a:rPr lang="en-IN" sz="4400" dirty="0">
                <a:latin typeface="+mj-lt"/>
              </a:rPr>
              <a:t>Network Intrusion Detection System</a:t>
            </a:r>
            <a:br>
              <a:rPr lang="en-IN" sz="4400" dirty="0">
                <a:latin typeface="+mj-lt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D895-AAFE-C346-B43A-83DF4640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910"/>
            <a:ext cx="10515600" cy="563354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Network intrusion detection systems are placed at a strategic point within the network to examine traffic from all devices on the network.</a:t>
            </a:r>
          </a:p>
          <a:p>
            <a:r>
              <a:rPr lang="en-US" sz="2400" dirty="0"/>
              <a:t>Once it identifies an attack or senses abnormal behavior, it sends an alert to the user.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Ref:</a:t>
            </a:r>
            <a:r>
              <a:rPr lang="en-US" sz="1900" dirty="0"/>
              <a:t> </a:t>
            </a:r>
            <a:r>
              <a:rPr lang="en-US" sz="1900" dirty="0">
                <a:hlinkClick r:id="rId2"/>
              </a:rPr>
              <a:t>https://www.sciencedirect.com/topics/computer-science/network-based-intrusion-detection-   system#:~:text=A%20network%2Dbased%20intrusion%20detection,the%20traffic%20they%20monitor%3B%20Fig</a:t>
            </a:r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39B32-57AA-9C14-9E22-D55760D28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78" y="2123582"/>
            <a:ext cx="6489845" cy="32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8008-07B8-FB4B-9F3D-9957FE91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>
            <a:normAutofit/>
          </a:bodyPr>
          <a:lstStyle/>
          <a:p>
            <a:r>
              <a:rPr lang="en-US" sz="2400" b="1" dirty="0"/>
              <a:t>Machine Learning</a:t>
            </a:r>
            <a:r>
              <a:rPr lang="en-US" sz="2400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A94DA-D5B1-0537-6F01-5595F609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8"/>
            <a:ext cx="10515600" cy="4989185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Machine Learning is a subset of artificial intelligence </a:t>
            </a:r>
          </a:p>
          <a:p>
            <a:pPr marL="0" indent="0">
              <a:buNone/>
            </a:pPr>
            <a:r>
              <a:rPr lang="en-IN" sz="2000" dirty="0"/>
              <a:t>   technique which uses statistical methods to enable</a:t>
            </a:r>
          </a:p>
          <a:p>
            <a:pPr marL="0" indent="0">
              <a:buNone/>
            </a:pPr>
            <a:r>
              <a:rPr lang="en-IN" sz="2000" dirty="0"/>
              <a:t>   machines to improve experience.</a:t>
            </a:r>
          </a:p>
          <a:p>
            <a:r>
              <a:rPr lang="en-IN" sz="2000" dirty="0"/>
              <a:t>Ref: </a:t>
            </a:r>
            <a:r>
              <a:rPr lang="en-IN" sz="1400" dirty="0">
                <a:hlinkClick r:id="rId2"/>
              </a:rPr>
              <a:t>https://www.youtube.com/playlist?list=PLeo1K3hjS3uvCeTYTeyfe0-rN5r8zn9rw</a:t>
            </a:r>
            <a:endParaRPr lang="en-IN" sz="2000" dirty="0"/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Deep Learning:</a:t>
            </a:r>
          </a:p>
          <a:p>
            <a:r>
              <a:rPr lang="en-US" sz="2000" dirty="0"/>
              <a:t>Deep learning is a type of machine learning that </a:t>
            </a:r>
          </a:p>
          <a:p>
            <a:pPr marL="0" indent="0">
              <a:buNone/>
            </a:pPr>
            <a:r>
              <a:rPr lang="en-US" sz="2000" dirty="0"/>
              <a:t>    imitates the  way humans gain certain types of knowledge.</a:t>
            </a:r>
          </a:p>
          <a:p>
            <a:r>
              <a:rPr lang="en-US" sz="2000" dirty="0"/>
              <a:t>Ref: </a:t>
            </a:r>
            <a:r>
              <a:rPr lang="en-US" sz="1600" dirty="0">
                <a:hlinkClick r:id="rId3"/>
              </a:rPr>
              <a:t>https://www.youtube.com/playlist?list=PLeo1K3hjS3uu7CxAacxVndI4bE_o3BDtO</a:t>
            </a:r>
            <a:endParaRPr lang="en-US" sz="1600" dirty="0"/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Recurrent neural network(RNN):</a:t>
            </a:r>
            <a:r>
              <a:rPr lang="en-IN" sz="2400" b="1" dirty="0">
                <a:latin typeface="+mj-lt"/>
              </a:rPr>
              <a:t>   </a:t>
            </a:r>
          </a:p>
          <a:p>
            <a:r>
              <a:rPr lang="en-US" sz="2000" dirty="0"/>
              <a:t>A recurrent neural network (RNN) is a class of artificial neural networks where connections between nodes can create a cycle, allowing output from some nodes to affect subsequent input to the same nodes.</a:t>
            </a:r>
          </a:p>
          <a:p>
            <a:r>
              <a:rPr lang="en-US" sz="2000" dirty="0"/>
              <a:t>Ref: </a:t>
            </a:r>
            <a:r>
              <a:rPr lang="en-US" sz="1600" dirty="0">
                <a:hlinkClick r:id="rId4"/>
              </a:rPr>
              <a:t>https://www.youtube.com/watch?v=Y2wfIKQyd1I&amp;t=632s</a:t>
            </a:r>
            <a:endParaRPr lang="en-IN" sz="24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2486D9-D627-FECA-D244-0E8EA789E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447" y="986424"/>
            <a:ext cx="4366108" cy="241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0050-5903-6547-AF7A-1359BCB1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Process Flow Of Network Intrusion Detection System(NIDS)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69C7-8C1C-F041-BE04-6C59F5E2F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731"/>
            <a:ext cx="10515600" cy="5607269"/>
          </a:xfrm>
        </p:spPr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Dataset used: NSL-KDD</a:t>
            </a:r>
          </a:p>
          <a:p>
            <a:r>
              <a:rPr lang="en-US" sz="2000" dirty="0"/>
              <a:t>NSL-KDD is a new version data set of the KDD'99 data set. </a:t>
            </a:r>
          </a:p>
          <a:p>
            <a:r>
              <a:rPr lang="en-US" sz="2000" dirty="0"/>
              <a:t>This is an effective benchmark data set to help researchers compare different intrusion detection methods.</a:t>
            </a:r>
          </a:p>
          <a:p>
            <a:r>
              <a:rPr lang="en-US" sz="2000" dirty="0"/>
              <a:t>Ref: </a:t>
            </a:r>
            <a:r>
              <a:rPr lang="en-US" sz="2000" dirty="0">
                <a:hlinkClick r:id="rId2"/>
              </a:rPr>
              <a:t>https://www.unb.ca/cic/datasets/nsl.html</a:t>
            </a:r>
            <a:endParaRPr lang="en-US" sz="2000" dirty="0"/>
          </a:p>
          <a:p>
            <a:r>
              <a:rPr lang="en-US" sz="2000" dirty="0"/>
              <a:t>Future</a:t>
            </a:r>
            <a:r>
              <a:rPr lang="en-US" dirty="0"/>
              <a:t> </a:t>
            </a:r>
            <a:r>
              <a:rPr lang="en-US" sz="2000" dirty="0"/>
              <a:t>Ref: </a:t>
            </a:r>
            <a:r>
              <a:rPr lang="en-US" sz="2000" dirty="0">
                <a:hlinkClick r:id="rId3"/>
              </a:rPr>
              <a:t>https://onlinelibrary.wiley.com/doi/full/10.1002/ett.4150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DC3B0F-2F76-219D-FEF6-A777ACDA8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362" y="1174734"/>
            <a:ext cx="6497276" cy="30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6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A9CF-B4D5-C841-B421-5307C32D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38" y="218613"/>
            <a:ext cx="10515600" cy="86184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Machine Learning and Deep Learning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FBEA-9136-C845-A7F6-FA908596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1271752"/>
            <a:ext cx="11487807" cy="52867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EAD499-8CD2-A149-270A-793B8207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49738"/>
              </p:ext>
            </p:extLst>
          </p:nvPr>
        </p:nvGraphicFramePr>
        <p:xfrm>
          <a:off x="315309" y="1271752"/>
          <a:ext cx="11487807" cy="534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434">
                  <a:extLst>
                    <a:ext uri="{9D8B030D-6E8A-4147-A177-3AD203B41FA5}">
                      <a16:colId xmlns:a16="http://schemas.microsoft.com/office/drawing/2014/main" val="2906524753"/>
                    </a:ext>
                  </a:extLst>
                </a:gridCol>
                <a:gridCol w="5859373">
                  <a:extLst>
                    <a:ext uri="{9D8B030D-6E8A-4147-A177-3AD203B41FA5}">
                      <a16:colId xmlns:a16="http://schemas.microsoft.com/office/drawing/2014/main" val="3379196630"/>
                    </a:ext>
                  </a:extLst>
                </a:gridCol>
              </a:tblGrid>
              <a:tr h="748959">
                <a:tc>
                  <a:txBody>
                    <a:bodyPr/>
                    <a:lstStyle/>
                    <a:p>
                      <a:r>
                        <a:rPr lang="en-IN" sz="2400" dirty="0"/>
                        <a:t>K – Nearest Neighbours Algorithm(KNN)</a:t>
                      </a:r>
                    </a:p>
                    <a:p>
                      <a:r>
                        <a:rPr lang="en-IN" sz="2400" dirty="0"/>
                        <a:t>(Machine Learning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Long-Short Term Memory Algorithm(LSTM)</a:t>
                      </a:r>
                    </a:p>
                    <a:p>
                      <a:r>
                        <a:rPr lang="en-IN" sz="2400" dirty="0"/>
                        <a:t>(Deep Learning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26970"/>
                  </a:ext>
                </a:extLst>
              </a:tr>
              <a:tr h="4521491">
                <a:tc>
                  <a:txBody>
                    <a:bodyPr/>
                    <a:lstStyle/>
                    <a:p>
                      <a:r>
                        <a:rPr lang="en-US" sz="2000" dirty="0"/>
                        <a:t>A k-nearest-neighbor is a data classification algorithm that attempts to determine what group a data point is in by looking at the data points around  it.</a:t>
                      </a:r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Ref: </a:t>
                      </a:r>
                      <a:r>
                        <a:rPr lang="en-IN" sz="1600" dirty="0">
                          <a:hlinkClick r:id="rId2"/>
                        </a:rPr>
                        <a:t>https://www.youtube.com/watch?v=CQveSaMyEwM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special kind of RNN that is capable of learning long term dependencies in data. This is achieved because the recurring module of the model has a combination of four layers interacting with each other.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Ref: </a:t>
                      </a:r>
                      <a:r>
                        <a:rPr lang="en-US" sz="1600" dirty="0">
                          <a:hlinkClick r:id="rId3"/>
                        </a:rPr>
                        <a:t>https://www.youtube.com/watch?v=LfnrRPFhkuY&amp;t=67s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5811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3F69B62-14A1-5B6E-3D2D-BD928E0DE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61" y="3334673"/>
            <a:ext cx="4064518" cy="2765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9B3D5-F680-9CE1-24D5-A3C073AB7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581" y="3334673"/>
            <a:ext cx="4416157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0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82AD-9E9B-1440-9521-4CAB7A7B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2114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7D95-C5B0-A14C-B938-2EC24526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31" y="1250731"/>
            <a:ext cx="11498317" cy="5496910"/>
          </a:xfrm>
        </p:spPr>
        <p:txBody>
          <a:bodyPr>
            <a:normAutofit/>
          </a:bodyPr>
          <a:lstStyle/>
          <a:p>
            <a:r>
              <a:rPr lang="en-US" dirty="0"/>
              <a:t>Web application is built using MERN.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The user enters the hacking parameters in the front end which is designed by using ReactJS.</a:t>
            </a:r>
          </a:p>
          <a:p>
            <a:r>
              <a:rPr lang="en-US" sz="2000" dirty="0"/>
              <a:t>ExpressJS is used for user authentication.</a:t>
            </a:r>
          </a:p>
          <a:p>
            <a:r>
              <a:rPr lang="en-US" sz="2000" dirty="0"/>
              <a:t>MongoDB is used for storing the data</a:t>
            </a:r>
          </a:p>
          <a:p>
            <a:r>
              <a:rPr lang="en-US" sz="2000" dirty="0"/>
              <a:t>NodeJS is served as back end framework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A1BED-762D-517C-C3C1-591ABD87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92" y="1700952"/>
            <a:ext cx="4118480" cy="30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650</Words>
  <Application>Microsoft Office PowerPoint</Application>
  <PresentationFormat>Widescreen</PresentationFormat>
  <Paragraphs>99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Network Intrusion Detection System</vt:lpstr>
      <vt:lpstr>Project Overview</vt:lpstr>
      <vt:lpstr>Network Intrusion </vt:lpstr>
      <vt:lpstr>  Network Intrusion Detection System  </vt:lpstr>
      <vt:lpstr>Machine Learning:</vt:lpstr>
      <vt:lpstr>Process Flow Of Network Intrusion Detection System(NIDS)</vt:lpstr>
      <vt:lpstr>Machine Learning and Deep Learning Models Used</vt:lpstr>
      <vt:lpstr>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 using Ethereum</dc:title>
  <dc:creator>Microsoft Office User</dc:creator>
  <cp:lastModifiedBy>Ranjan Reddy</cp:lastModifiedBy>
  <cp:revision>74</cp:revision>
  <dcterms:created xsi:type="dcterms:W3CDTF">2022-09-02T08:50:55Z</dcterms:created>
  <dcterms:modified xsi:type="dcterms:W3CDTF">2022-09-03T10:30:17Z</dcterms:modified>
</cp:coreProperties>
</file>