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8" d="100"/>
          <a:sy n="18" d="100"/>
        </p:scale>
        <p:origin x="2482"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133174" y="478878"/>
              <a:ext cx="20431124" cy="333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altLang="zh-CN" sz="5400" baseline="0" dirty="0">
                  <a:latin typeface="Poppins" panose="00000500000000000000" pitchFamily="2" charset="0"/>
                  <a:ea typeface="SimSun" pitchFamily="2" charset="-122"/>
                  <a:cs typeface="Poppins" panose="00000500000000000000" pitchFamily="2" charset="0"/>
                </a:rPr>
                <a:t>Design of Antenna for Automotive</a:t>
              </a:r>
            </a:p>
            <a:p>
              <a:pPr algn="ctr" eaLnBrk="1" hangingPunct="1"/>
              <a:r>
                <a:rPr lang="en-US" altLang="zh-CN" sz="5400" baseline="0" dirty="0">
                  <a:latin typeface="Poppins" panose="00000500000000000000" pitchFamily="2" charset="0"/>
                  <a:ea typeface="SimSun" pitchFamily="2" charset="-122"/>
                  <a:cs typeface="Poppins" panose="00000500000000000000" pitchFamily="2" charset="0"/>
                </a:rPr>
                <a:t>Applications</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S. Durga Padmaja Bikkuri</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2005419"/>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0601612"/>
              <a:ext cx="20678015" cy="543814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557687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46578" y="30827572"/>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75124" y="32072798"/>
            <a:ext cx="19914476" cy="3785652"/>
          </a:xfrm>
          <a:prstGeom prst="rect">
            <a:avLst/>
          </a:prstGeom>
          <a:noFill/>
        </p:spPr>
        <p:txBody>
          <a:bodyPr wrap="square" rtlCol="0">
            <a:spAutoFit/>
          </a:bodyPr>
          <a:lstStyle/>
          <a:p>
            <a:pPr algn="just"/>
            <a:r>
              <a:rPr lang="en-US" sz="4000" b="0" i="0" dirty="0">
                <a:solidFill>
                  <a:srgbClr val="000000"/>
                </a:solidFill>
                <a:effectLst/>
                <a:latin typeface="Times New Roman" panose="02020603050405020304" pitchFamily="18" charset="0"/>
                <a:cs typeface="Times New Roman" panose="02020603050405020304" pitchFamily="18" charset="0"/>
              </a:rPr>
              <a:t>This project will drastically influence society, in the transportation and connectivity streams. A PIFA antenna at 3.4–3.8 GHz in vehicles enhances 5G and Wi-Fi, thus providing internet access on the go. This would enhance the experience of passenger riders, support autonomous driving and ADAS, and enable smart transportation through better vehicle-to-vehicle communication. The project promotes digital inclusion, safety, and sustainability for a connected, efficient automotive future.</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07886"/>
          </a:xfrm>
          <a:prstGeom prst="rect">
            <a:avLst/>
          </a:prstGeom>
          <a:noFill/>
        </p:spPr>
        <p:txBody>
          <a:bodyPr wrap="square">
            <a:spAutoFit/>
          </a:bodyPr>
          <a:lstStyle/>
          <a:p>
            <a:pPr algn="ctr"/>
            <a:r>
              <a:rPr lang="en-US" sz="4000" b="1" dirty="0">
                <a:latin typeface="Poppins" panose="00000500000000000000" pitchFamily="2" charset="0"/>
                <a:cs typeface="Poppins" panose="00000500000000000000" pitchFamily="2" charset="0"/>
              </a:rPr>
              <a:t>G. Pavan Kumar, Shaik Ismail, J. Guru Charan Singh</a:t>
            </a:r>
            <a:endParaRPr lang="en-IN" sz="80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7121286"/>
            <a:ext cx="10515597" cy="715476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59018" y="1738264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40" name="TextBox 39">
            <a:extLst>
              <a:ext uri="{FF2B5EF4-FFF2-40B4-BE49-F238E27FC236}">
                <a16:creationId xmlns:a16="http://schemas.microsoft.com/office/drawing/2014/main" id="{AA309090-A733-FD36-D2B7-648EE5457455}"/>
              </a:ext>
            </a:extLst>
          </p:cNvPr>
          <p:cNvSpPr txBox="1"/>
          <p:nvPr/>
        </p:nvSpPr>
        <p:spPr>
          <a:xfrm>
            <a:off x="552856" y="5961588"/>
            <a:ext cx="9487278" cy="11603176"/>
          </a:xfrm>
          <a:prstGeom prst="rect">
            <a:avLst/>
          </a:prstGeom>
          <a:noFill/>
        </p:spPr>
        <p:txBody>
          <a:bodyPr wrap="square" rtlCol="0">
            <a:spAutoFit/>
          </a:bodyPr>
          <a:lstStyle/>
          <a:p>
            <a:pPr algn="just"/>
            <a:r>
              <a:rPr lang="en-US" sz="3400" b="0" i="0" u="none" strike="noStrike" dirty="0">
                <a:solidFill>
                  <a:srgbClr val="000000"/>
                </a:solidFill>
                <a:effectLst/>
                <a:latin typeface="Times New Roman" panose="02020603050405020304" pitchFamily="18" charset="0"/>
              </a:rPr>
              <a:t>In 5G technology, high-speed and low-latency make it ideal for automotive applications. However, Wi-Fi applications face challenges like signal dropouts, limited coverage, and interference. A suitable antenna design can solve this problem. For automotive applications, a PIFA antenna is best, as it receives signals from multiple directions while the vehicle is moving. A PIFA antenna operating at 3.4-3.8 GHz is designed and integrated on the roof of the vehicle. This antenna offers omnidirectional coverage, simplicity, and ease of integration. Vertical linear polarization enhances the omnidirectional radiation pattern, ensuring consistent signal reception. The design focuses on miniaturization, proposing a compact design using simulation tools. By combining 5G advancements with vertically polarized PIFA antennas, robust and reliable Wi-Fi connectivity for vehicles can be achieved, meeting modern transportation demands and ensuring seamless internet access. This solution addresses current Wi-Fi connectivity drawbacks, providing a reliable and high-speed connection for vehicles.</a:t>
            </a:r>
            <a:endParaRPr lang="en-IN" sz="3400" dirty="0"/>
          </a:p>
        </p:txBody>
      </p:sp>
      <p:sp>
        <p:nvSpPr>
          <p:cNvPr id="41" name="TextBox 40">
            <a:extLst>
              <a:ext uri="{FF2B5EF4-FFF2-40B4-BE49-F238E27FC236}">
                <a16:creationId xmlns:a16="http://schemas.microsoft.com/office/drawing/2014/main" id="{D902AD87-1AE7-B7BA-6716-F6B89B441F5B}"/>
              </a:ext>
            </a:extLst>
          </p:cNvPr>
          <p:cNvSpPr txBox="1"/>
          <p:nvPr/>
        </p:nvSpPr>
        <p:spPr>
          <a:xfrm>
            <a:off x="429385" y="19709904"/>
            <a:ext cx="9814563" cy="15358050"/>
          </a:xfrm>
          <a:prstGeom prst="rect">
            <a:avLst/>
          </a:prstGeom>
          <a:noFill/>
        </p:spPr>
        <p:txBody>
          <a:bodyPr wrap="square" rtlCol="0">
            <a:spAutoFit/>
          </a:bodyPr>
          <a:lstStyle/>
          <a:p>
            <a:pPr algn="just"/>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The Wi-Fi antennas in cars of the past were limited in their availability, functionality, and performance, slow data speeds, no mobile hotspots, wired connections, and limited range. However, with the growing demand for seamless automotive connectivity, advanced antenna designs have become crucial. PIFA antennas, in particular, have emerged as a key solution, enabling reliable Wi-Fi communication in the specific frequency range.  Research on  “20-70 PIFA Antennas on Ground-Based Vehicles”  highlights the benefits of linear vertical polarization and omnidirectional radiation patterns. Additionally, a study on  “Modeling and Design of a PIFA Antenna that Operates at 3.3 GHz for Future 5G sub 6 GHz" demonstrates the potential for high-gain and compact antenna designs, further enhancing automotive connectivity. These findings underscore the significance of PIFA antennas in extending communication capabilities for connected vehicles, paving the way for enhanced Wi-Fi connectivity and future 5G integration.</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IN" sz="3600" dirty="0">
              <a:latin typeface="Times New Roman" panose="02020603050405020304" pitchFamily="18" charset="0"/>
              <a:cs typeface="Times New Roman" panose="02020603050405020304" pitchFamily="18" charset="0"/>
            </a:endParaRPr>
          </a:p>
        </p:txBody>
      </p:sp>
      <p:pic>
        <p:nvPicPr>
          <p:cNvPr id="42" name="Picture 41">
            <a:extLst>
              <a:ext uri="{FF2B5EF4-FFF2-40B4-BE49-F238E27FC236}">
                <a16:creationId xmlns:a16="http://schemas.microsoft.com/office/drawing/2014/main" id="{ADAB887A-5891-3B15-1BA8-0FF8AB2FB61A}"/>
              </a:ext>
            </a:extLst>
          </p:cNvPr>
          <p:cNvPicPr>
            <a:picLocks noChangeAspect="1"/>
          </p:cNvPicPr>
          <p:nvPr/>
        </p:nvPicPr>
        <p:blipFill>
          <a:blip r:embed="rId7"/>
          <a:srcRect t="12673"/>
          <a:stretch/>
        </p:blipFill>
        <p:spPr>
          <a:xfrm>
            <a:off x="10906740" y="5599969"/>
            <a:ext cx="9752381" cy="6387373"/>
          </a:xfrm>
          <a:prstGeom prst="rect">
            <a:avLst/>
          </a:prstGeom>
        </p:spPr>
      </p:pic>
      <p:sp>
        <p:nvSpPr>
          <p:cNvPr id="44" name="TextBox 43">
            <a:extLst>
              <a:ext uri="{FF2B5EF4-FFF2-40B4-BE49-F238E27FC236}">
                <a16:creationId xmlns:a16="http://schemas.microsoft.com/office/drawing/2014/main" id="{19E1950F-DB22-4C95-7A40-A843FC9D9966}"/>
              </a:ext>
            </a:extLst>
          </p:cNvPr>
          <p:cNvSpPr txBox="1"/>
          <p:nvPr/>
        </p:nvSpPr>
        <p:spPr>
          <a:xfrm>
            <a:off x="7231803" y="11824348"/>
            <a:ext cx="16698686" cy="646331"/>
          </a:xfrm>
          <a:prstGeom prst="rect">
            <a:avLst/>
          </a:prstGeom>
          <a:noFill/>
        </p:spPr>
        <p:txBody>
          <a:bodyPr wrap="square">
            <a:spAutoFit/>
          </a:bodyPr>
          <a:lstStyle/>
          <a:p>
            <a:pPr algn="ctr"/>
            <a:r>
              <a:rPr lang="en-US" sz="3600" dirty="0">
                <a:solidFill>
                  <a:schemeClr val="tx1"/>
                </a:solidFill>
              </a:rPr>
              <a:t>STRUCTUR</a:t>
            </a:r>
            <a:r>
              <a:rPr lang="en-US" sz="3600" dirty="0"/>
              <a:t>AL DIAGRAM </a:t>
            </a:r>
            <a:endParaRPr lang="en-IN" sz="3600" dirty="0">
              <a:solidFill>
                <a:schemeClr val="tx1"/>
              </a:solidFill>
            </a:endParaRPr>
          </a:p>
        </p:txBody>
      </p:sp>
      <p:pic>
        <p:nvPicPr>
          <p:cNvPr id="46" name="Picture Placeholder 7">
            <a:extLst>
              <a:ext uri="{FF2B5EF4-FFF2-40B4-BE49-F238E27FC236}">
                <a16:creationId xmlns:a16="http://schemas.microsoft.com/office/drawing/2014/main" id="{B5CD3201-A975-3149-E38B-92F960E541E9}"/>
              </a:ext>
            </a:extLst>
          </p:cNvPr>
          <p:cNvPicPr>
            <a:picLocks noChangeAspect="1"/>
          </p:cNvPicPr>
          <p:nvPr/>
        </p:nvPicPr>
        <p:blipFill>
          <a:blip r:embed="rId8"/>
          <a:srcRect l="759" r="759"/>
          <a:stretch/>
        </p:blipFill>
        <p:spPr>
          <a:xfrm>
            <a:off x="21811650" y="12049280"/>
            <a:ext cx="8542999" cy="3850095"/>
          </a:xfrm>
          <a:prstGeom prst="rect">
            <a:avLst/>
          </a:prstGeom>
        </p:spPr>
      </p:pic>
      <p:pic>
        <p:nvPicPr>
          <p:cNvPr id="48" name="Picture 47">
            <a:extLst>
              <a:ext uri="{FF2B5EF4-FFF2-40B4-BE49-F238E27FC236}">
                <a16:creationId xmlns:a16="http://schemas.microsoft.com/office/drawing/2014/main" id="{70E3F385-CA6E-2FBE-EDBB-86AE59304415}"/>
              </a:ext>
            </a:extLst>
          </p:cNvPr>
          <p:cNvPicPr>
            <a:picLocks noChangeAspect="1"/>
          </p:cNvPicPr>
          <p:nvPr/>
        </p:nvPicPr>
        <p:blipFill>
          <a:blip r:embed="rId9"/>
          <a:srcRect t="2070"/>
          <a:stretch/>
        </p:blipFill>
        <p:spPr>
          <a:xfrm>
            <a:off x="22048620" y="6425048"/>
            <a:ext cx="8289449" cy="4778336"/>
          </a:xfrm>
          <a:prstGeom prst="rect">
            <a:avLst/>
          </a:prstGeom>
        </p:spPr>
      </p:pic>
      <p:sp>
        <p:nvSpPr>
          <p:cNvPr id="49" name="TextBox 48">
            <a:extLst>
              <a:ext uri="{FF2B5EF4-FFF2-40B4-BE49-F238E27FC236}">
                <a16:creationId xmlns:a16="http://schemas.microsoft.com/office/drawing/2014/main" id="{86AD6588-3E8B-80E0-BC10-77FB7FEBFF45}"/>
              </a:ext>
            </a:extLst>
          </p:cNvPr>
          <p:cNvSpPr txBox="1"/>
          <p:nvPr/>
        </p:nvSpPr>
        <p:spPr>
          <a:xfrm>
            <a:off x="21488398" y="18422388"/>
            <a:ext cx="9224732" cy="5632311"/>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1400"/>
              <a:buFont typeface="Arial"/>
              <a:buNone/>
            </a:pPr>
            <a:r>
              <a:rPr lang="en-US" sz="3600" b="0" i="0" dirty="0">
                <a:solidFill>
                  <a:srgbClr val="000000"/>
                </a:solidFill>
                <a:effectLst/>
                <a:latin typeface="Times New Roman" panose="02020603050405020304" pitchFamily="18" charset="0"/>
                <a:cs typeface="Times New Roman" panose="02020603050405020304" pitchFamily="18" charset="0"/>
              </a:rPr>
              <a:t>In our simulation using Ansys 2024, we designed a planar inverted f antenna (PIFA). by using the substrate fr4 . with further adding meta material to structure, without changing the feeding technique. this is an evidence that the PIFA antennas </a:t>
            </a:r>
            <a:r>
              <a:rPr lang="en-US" sz="3600" dirty="0">
                <a:latin typeface="Times New Roman" panose="02020603050405020304" pitchFamily="18" charset="0"/>
                <a:cs typeface="Times New Roman" panose="02020603050405020304" pitchFamily="18" charset="0"/>
              </a:rPr>
              <a:t>are </a:t>
            </a:r>
            <a:r>
              <a:rPr lang="en-US" sz="3600" b="0" i="0" dirty="0">
                <a:solidFill>
                  <a:srgbClr val="000000"/>
                </a:solidFill>
                <a:effectLst/>
                <a:latin typeface="Times New Roman" panose="02020603050405020304" pitchFamily="18" charset="0"/>
                <a:cs typeface="Times New Roman" panose="02020603050405020304" pitchFamily="18" charset="0"/>
              </a:rPr>
              <a:t>very flexible in its capability to control </a:t>
            </a:r>
            <a:r>
              <a:rPr lang="en-US" sz="3600" dirty="0">
                <a:latin typeface="Times New Roman" panose="02020603050405020304" pitchFamily="18" charset="0"/>
                <a:cs typeface="Times New Roman" panose="02020603050405020304" pitchFamily="18" charset="0"/>
              </a:rPr>
              <a:t>return loss and to get expected gain pattern </a:t>
            </a:r>
            <a:r>
              <a:rPr lang="en-US" sz="3600" b="0" i="0" dirty="0">
                <a:solidFill>
                  <a:srgbClr val="000000"/>
                </a:solidFill>
                <a:effectLst/>
                <a:latin typeface="Times New Roman" panose="02020603050405020304" pitchFamily="18" charset="0"/>
                <a:cs typeface="Times New Roman" panose="02020603050405020304" pitchFamily="18" charset="0"/>
              </a:rPr>
              <a:t>and therefore is best suited for automotive  applications such as WIFI application.</a:t>
            </a:r>
            <a:endParaRPr lang="en-US" sz="36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p:txBody>
      </p:sp>
      <p:sp>
        <p:nvSpPr>
          <p:cNvPr id="50" name="TextBox 49">
            <a:extLst>
              <a:ext uri="{FF2B5EF4-FFF2-40B4-BE49-F238E27FC236}">
                <a16:creationId xmlns:a16="http://schemas.microsoft.com/office/drawing/2014/main" id="{E916270C-222C-3A1D-5140-FBB1D293012D}"/>
              </a:ext>
            </a:extLst>
          </p:cNvPr>
          <p:cNvSpPr txBox="1"/>
          <p:nvPr/>
        </p:nvSpPr>
        <p:spPr>
          <a:xfrm>
            <a:off x="11175123" y="25827051"/>
            <a:ext cx="19914477" cy="3785652"/>
          </a:xfrm>
          <a:prstGeom prst="rect">
            <a:avLst/>
          </a:prstGeom>
          <a:noFill/>
        </p:spPr>
        <p:txBody>
          <a:bodyPr wrap="square">
            <a:spAutoFit/>
          </a:bodyPr>
          <a:lstStyle/>
          <a:p>
            <a:pPr marL="0" marR="0" lvl="0" indent="0" algn="just" rtl="0">
              <a:lnSpc>
                <a:spcPct val="100000"/>
              </a:lnSpc>
              <a:spcBef>
                <a:spcPts val="0"/>
              </a:spcBef>
              <a:spcAft>
                <a:spcPts val="0"/>
              </a:spcAft>
              <a:buNone/>
            </a:pPr>
            <a:r>
              <a:rPr lang="en-US" sz="4000" b="0" i="0" dirty="0">
                <a:solidFill>
                  <a:srgbClr val="172B4D"/>
                </a:solidFill>
                <a:effectLst/>
                <a:latin typeface="Times New Roman" panose="02020603050405020304" pitchFamily="18" charset="0"/>
                <a:cs typeface="Times New Roman" panose="02020603050405020304" pitchFamily="18" charset="0"/>
              </a:rPr>
              <a:t>In the future work, we are focusing on enhancing the antenna design to get better bandwidth, especially operational range in the range of 3.5 GHz to 3.7 GHz. After that, we will be able to update our design for multiband functionality with wider frequency coverage. Then comes the embedding of the antenna in an ADAS setup. In this case, it will test how well the antenna performs in real-life automobile applications. That is important in strong communication or signal processing required for future car technologies.</a:t>
            </a:r>
            <a:endParaRPr lang="en-US" sz="40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p:txBody>
      </p:sp>
      <p:pic>
        <p:nvPicPr>
          <p:cNvPr id="34" name="Picture 33">
            <a:extLst>
              <a:ext uri="{FF2B5EF4-FFF2-40B4-BE49-F238E27FC236}">
                <a16:creationId xmlns:a16="http://schemas.microsoft.com/office/drawing/2014/main" id="{2BE7D0EF-486F-596F-C1A8-FBCD302F0230}"/>
              </a:ext>
            </a:extLst>
          </p:cNvPr>
          <p:cNvPicPr>
            <a:picLocks noChangeAspect="1"/>
          </p:cNvPicPr>
          <p:nvPr/>
        </p:nvPicPr>
        <p:blipFill>
          <a:blip r:embed="rId10"/>
          <a:srcRect t="14782"/>
          <a:stretch/>
        </p:blipFill>
        <p:spPr>
          <a:xfrm>
            <a:off x="12698071" y="12718666"/>
            <a:ext cx="5783685" cy="3044807"/>
          </a:xfrm>
          <a:prstGeom prst="rect">
            <a:avLst/>
          </a:prstGeom>
        </p:spPr>
      </p:pic>
      <p:sp>
        <p:nvSpPr>
          <p:cNvPr id="37" name="TextBox 36">
            <a:extLst>
              <a:ext uri="{FF2B5EF4-FFF2-40B4-BE49-F238E27FC236}">
                <a16:creationId xmlns:a16="http://schemas.microsoft.com/office/drawing/2014/main" id="{849B631F-E800-4149-2244-AE3A5B720B23}"/>
              </a:ext>
            </a:extLst>
          </p:cNvPr>
          <p:cNvSpPr txBox="1"/>
          <p:nvPr/>
        </p:nvSpPr>
        <p:spPr>
          <a:xfrm>
            <a:off x="12830971" y="16077837"/>
            <a:ext cx="6342058" cy="584775"/>
          </a:xfrm>
          <a:prstGeom prst="rect">
            <a:avLst/>
          </a:prstGeom>
          <a:noFill/>
        </p:spPr>
        <p:txBody>
          <a:bodyPr wrap="square">
            <a:spAutoFit/>
          </a:bodyPr>
          <a:lstStyle/>
          <a:p>
            <a:r>
              <a:rPr lang="en-US" sz="3200" dirty="0">
                <a:solidFill>
                  <a:schemeClr val="tx1"/>
                </a:solidFill>
              </a:rPr>
              <a:t>DESIGNED ANTENNA STRUCTURE</a:t>
            </a:r>
            <a:endParaRPr lang="en-IN" dirty="0"/>
          </a:p>
        </p:txBody>
      </p:sp>
      <p:pic>
        <p:nvPicPr>
          <p:cNvPr id="38" name="Picture 37">
            <a:extLst>
              <a:ext uri="{FF2B5EF4-FFF2-40B4-BE49-F238E27FC236}">
                <a16:creationId xmlns:a16="http://schemas.microsoft.com/office/drawing/2014/main" id="{0FE57457-0B9D-402B-3936-E286A3E67D2C}"/>
              </a:ext>
            </a:extLst>
          </p:cNvPr>
          <p:cNvPicPr>
            <a:picLocks noChangeAspect="1"/>
          </p:cNvPicPr>
          <p:nvPr/>
        </p:nvPicPr>
        <p:blipFill>
          <a:blip r:embed="rId11"/>
          <a:stretch>
            <a:fillRect/>
          </a:stretch>
        </p:blipFill>
        <p:spPr>
          <a:xfrm>
            <a:off x="12374887" y="16815231"/>
            <a:ext cx="6987905" cy="738991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6582</TotalTime>
  <Words>643</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Shaik Ismail</cp:lastModifiedBy>
  <cp:revision>205</cp:revision>
  <cp:lastPrinted>2013-08-04T02:58:23Z</cp:lastPrinted>
  <dcterms:created xsi:type="dcterms:W3CDTF">2011-10-21T15:46:33Z</dcterms:created>
  <dcterms:modified xsi:type="dcterms:W3CDTF">2024-10-23T13:47:01Z</dcterms:modified>
</cp:coreProperties>
</file>