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82413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57884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17861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3431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978193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868338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984028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291095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08049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60028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47757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84157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77250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25128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4/18/2023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64729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18889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48835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4/18/2023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604160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788F8-27FF-DCE1-D4B9-1A3B8E0DDD3F}"/>
              </a:ext>
            </a:extLst>
          </p:cNvPr>
          <p:cNvSpPr>
            <a:spLocks noGrp="1"/>
          </p:cNvSpPr>
          <p:nvPr>
            <p:ph type="ctrTitle"/>
          </p:nvPr>
        </p:nvSpPr>
        <p:spPr>
          <a:xfrm>
            <a:off x="1314824" y="735106"/>
            <a:ext cx="10053763" cy="2928470"/>
          </a:xfrm>
        </p:spPr>
        <p:txBody>
          <a:bodyPr anchor="b">
            <a:normAutofit/>
          </a:bodyPr>
          <a:lstStyle/>
          <a:p>
            <a:pPr algn="l"/>
            <a:r>
              <a:rPr lang="en-US" sz="4800" dirty="0">
                <a:solidFill>
                  <a:schemeClr val="tx2"/>
                </a:solidFill>
              </a:rPr>
              <a:t>Audio to </a:t>
            </a:r>
            <a:r>
              <a:rPr lang="en-US" sz="4800">
                <a:solidFill>
                  <a:schemeClr val="tx2"/>
                </a:solidFill>
              </a:rPr>
              <a:t>text conversion </a:t>
            </a:r>
            <a:r>
              <a:rPr lang="en-US" sz="4800" dirty="0">
                <a:solidFill>
                  <a:schemeClr val="tx2"/>
                </a:solidFill>
              </a:rPr>
              <a:t>using Amazon Transcribe Service with Lambda. </a:t>
            </a:r>
            <a:endParaRPr lang="en-IN" sz="4800" dirty="0">
              <a:solidFill>
                <a:schemeClr val="tx2"/>
              </a:solidFill>
            </a:endParaRPr>
          </a:p>
        </p:txBody>
      </p:sp>
      <p:sp>
        <p:nvSpPr>
          <p:cNvPr id="3" name="Subtitle 2">
            <a:extLst>
              <a:ext uri="{FF2B5EF4-FFF2-40B4-BE49-F238E27FC236}">
                <a16:creationId xmlns:a16="http://schemas.microsoft.com/office/drawing/2014/main" id="{175C8346-A7BE-8B81-B538-4DC3D09DA8A9}"/>
              </a:ext>
            </a:extLst>
          </p:cNvPr>
          <p:cNvSpPr>
            <a:spLocks noGrp="1"/>
          </p:cNvSpPr>
          <p:nvPr>
            <p:ph type="subTitle" idx="1"/>
          </p:nvPr>
        </p:nvSpPr>
        <p:spPr>
          <a:xfrm>
            <a:off x="1350682" y="4870824"/>
            <a:ext cx="10005951" cy="1458258"/>
          </a:xfrm>
        </p:spPr>
        <p:txBody>
          <a:bodyPr anchor="ctr">
            <a:normAutofit/>
          </a:bodyPr>
          <a:lstStyle/>
          <a:p>
            <a:pPr algn="l"/>
            <a:r>
              <a:rPr lang="en-US" dirty="0"/>
              <a:t>SHAIK ABUBAKAR SIDIQ</a:t>
            </a:r>
          </a:p>
          <a:p>
            <a:pPr algn="l"/>
            <a:r>
              <a:rPr lang="en-US" dirty="0"/>
              <a:t>2000039008</a:t>
            </a:r>
            <a:endParaRPr lang="en-IN" dirty="0"/>
          </a:p>
        </p:txBody>
      </p:sp>
    </p:spTree>
    <p:extLst>
      <p:ext uri="{BB962C8B-B14F-4D97-AF65-F5344CB8AC3E}">
        <p14:creationId xmlns:p14="http://schemas.microsoft.com/office/powerpoint/2010/main" val="1667964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E0C25E-0B95-5B5C-BC82-AFA8704E6FD6}"/>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0" i="0" dirty="0">
                <a:effectLst/>
              </a:rPr>
              <a:t>For the Destination select the Lambda function we created. Now this will make sure that whenever a new file is created in this bucket our Lambda function will be triggered which will trigger AWS Transcribe.</a:t>
            </a:r>
          </a:p>
          <a:p>
            <a:pPr indent="-228600">
              <a:lnSpc>
                <a:spcPct val="90000"/>
              </a:lnSpc>
              <a:spcAft>
                <a:spcPts val="600"/>
              </a:spcAft>
              <a:buFont typeface="Arial" panose="020B0604020202020204" pitchFamily="34" charset="0"/>
              <a:buChar char="•"/>
            </a:pPr>
            <a:r>
              <a:rPr lang="en-US" sz="2000" b="1" i="0" dirty="0">
                <a:effectLst/>
              </a:rPr>
              <a:t>Creating Output S3 Bucket and Grant Permission to Write</a:t>
            </a:r>
          </a:p>
          <a:p>
            <a:pPr indent="-228600">
              <a:lnSpc>
                <a:spcPct val="90000"/>
              </a:lnSpc>
              <a:spcAft>
                <a:spcPts val="600"/>
              </a:spcAft>
              <a:buFont typeface="Arial" panose="020B0604020202020204" pitchFamily="34" charset="0"/>
              <a:buChar char="•"/>
            </a:pPr>
            <a:r>
              <a:rPr lang="en-US" sz="2000" b="0" i="0" dirty="0">
                <a:effectLst/>
              </a:rPr>
              <a:t>Now let’s start creating our output S3 bucket where the results from our AWS Transcribe will be available. Here we need to provide write access to our lambda function so it can write the output result on this bucket. First, create a new S3 bucket.</a:t>
            </a:r>
          </a:p>
          <a:p>
            <a:pPr indent="-228600">
              <a:lnSpc>
                <a:spcPct val="90000"/>
              </a:lnSpc>
              <a:spcAft>
                <a:spcPts val="600"/>
              </a:spcAft>
              <a:buFont typeface="Arial" panose="020B0604020202020204" pitchFamily="34" charset="0"/>
              <a:buChar char="•"/>
            </a:pPr>
            <a:br>
              <a:rPr lang="en-US" sz="2000" dirty="0">
                <a:effectLst/>
              </a:rPr>
            </a:br>
            <a:r>
              <a:rPr lang="en-US" sz="2000" b="0" i="0" dirty="0">
                <a:effectLst/>
              </a:rPr>
              <a:t>Then first we need to create a new policy specifying write access to this S3 bucket. Go to the IAM dashboard and navigate to Policies. Then click on Create Policy and select JSON and add the following Policy.</a:t>
            </a:r>
          </a:p>
          <a:p>
            <a:pPr indent="-228600">
              <a:lnSpc>
                <a:spcPct val="90000"/>
              </a:lnSpc>
              <a:spcAft>
                <a:spcPts val="600"/>
              </a:spcAft>
              <a:buFont typeface="Arial" panose="020B0604020202020204" pitchFamily="34" charset="0"/>
              <a:buChar char="•"/>
            </a:pPr>
            <a:br>
              <a:rPr lang="en-US" sz="2000" dirty="0">
                <a:effectLst/>
              </a:rPr>
            </a:br>
            <a:endParaRPr lang="en-US" sz="2000" dirty="0"/>
          </a:p>
        </p:txBody>
      </p:sp>
    </p:spTree>
    <p:extLst>
      <p:ext uri="{BB962C8B-B14F-4D97-AF65-F5344CB8AC3E}">
        <p14:creationId xmlns:p14="http://schemas.microsoft.com/office/powerpoint/2010/main" val="3696167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CAC2F9-D74F-4471-2B4E-F5B57E9F8CB9}"/>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0" i="0" dirty="0">
                <a:effectLst/>
              </a:rPr>
              <a:t>Next in order to grant our created role for Lambda for write to S3 bucket. For this go back again to Lambda role we created earlier and attach this newly created policy to it.</a:t>
            </a:r>
          </a:p>
          <a:p>
            <a:pPr indent="-228600">
              <a:lnSpc>
                <a:spcPct val="90000"/>
              </a:lnSpc>
              <a:spcAft>
                <a:spcPts val="600"/>
              </a:spcAft>
              <a:buFont typeface="Arial" panose="020B0604020202020204" pitchFamily="34" charset="0"/>
              <a:buChar char="•"/>
            </a:pPr>
            <a:r>
              <a:rPr lang="en-US" sz="2000" b="1" i="0" dirty="0">
                <a:effectLst/>
              </a:rPr>
              <a:t>As the last step make sure to edit the Lambda function we created with the </a:t>
            </a:r>
            <a:r>
              <a:rPr lang="en-US" sz="2000" b="1" i="0" dirty="0" err="1">
                <a:effectLst/>
              </a:rPr>
              <a:t>OutputBucketName</a:t>
            </a:r>
            <a:r>
              <a:rPr lang="en-US" sz="2000" b="1" i="0" dirty="0">
                <a:effectLst/>
              </a:rPr>
              <a:t> as the new S3 bucket name we created now. The name should be only the bucket name without any prefixes. (ex:- transcribe-output)</a:t>
            </a:r>
            <a:endParaRPr lang="en-US" sz="2000" dirty="0"/>
          </a:p>
        </p:txBody>
      </p:sp>
    </p:spTree>
    <p:extLst>
      <p:ext uri="{BB962C8B-B14F-4D97-AF65-F5344CB8AC3E}">
        <p14:creationId xmlns:p14="http://schemas.microsoft.com/office/powerpoint/2010/main" val="1505056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BDAC0D-2147-881B-C40D-11BA8A8E017C}"/>
              </a:ext>
            </a:extLst>
          </p:cNvPr>
          <p:cNvSpPr txBox="1"/>
          <p:nvPr/>
        </p:nvSpPr>
        <p:spPr>
          <a:xfrm>
            <a:off x="4162567" y="818984"/>
            <a:ext cx="6714699" cy="317868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kern="1200" dirty="0">
                <a:solidFill>
                  <a:schemeClr val="tx2"/>
                </a:solidFill>
                <a:latin typeface="+mj-lt"/>
                <a:ea typeface="+mj-ea"/>
                <a:cs typeface="+mj-cs"/>
              </a:rPr>
              <a:t>Thank You</a:t>
            </a:r>
          </a:p>
        </p:txBody>
      </p:sp>
    </p:spTree>
    <p:extLst>
      <p:ext uri="{BB962C8B-B14F-4D97-AF65-F5344CB8AC3E}">
        <p14:creationId xmlns:p14="http://schemas.microsoft.com/office/powerpoint/2010/main" val="3132688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CA89A-9615-EDFE-FBED-E08BEE09CF3C}"/>
              </a:ext>
            </a:extLst>
          </p:cNvPr>
          <p:cNvSpPr>
            <a:spLocks noGrp="1"/>
          </p:cNvSpPr>
          <p:nvPr>
            <p:ph type="title"/>
          </p:nvPr>
        </p:nvSpPr>
        <p:spPr/>
        <p:txBody>
          <a:bodyPr/>
          <a:lstStyle/>
          <a:p>
            <a:r>
              <a:rPr lang="en-IN" b="0" i="0" dirty="0">
                <a:solidFill>
                  <a:srgbClr val="757575"/>
                </a:solidFill>
                <a:effectLst/>
                <a:latin typeface="sohne"/>
              </a:rPr>
              <a:t>Overall Architecture</a:t>
            </a:r>
            <a:endParaRPr lang="en-IN" dirty="0"/>
          </a:p>
        </p:txBody>
      </p:sp>
      <p:pic>
        <p:nvPicPr>
          <p:cNvPr id="1026" name="Picture 2">
            <a:extLst>
              <a:ext uri="{FF2B5EF4-FFF2-40B4-BE49-F238E27FC236}">
                <a16:creationId xmlns:a16="http://schemas.microsoft.com/office/drawing/2014/main" id="{CF71171D-B2E2-5417-0A36-9737AC53DB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3" y="1738313"/>
            <a:ext cx="8334375" cy="33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296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E7CC9-0260-6E97-5C6F-F1F51B2EECD3}"/>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400" b="1" i="0" kern="1200">
                <a:solidFill>
                  <a:srgbClr val="FFFFFF"/>
                </a:solidFill>
                <a:effectLst/>
                <a:latin typeface="+mj-lt"/>
                <a:ea typeface="+mj-ea"/>
                <a:cs typeface="+mj-cs"/>
              </a:rPr>
              <a:t>AWS Transcribe</a:t>
            </a:r>
            <a:br>
              <a:rPr lang="en-US" sz="3400" b="1" i="0" kern="1200">
                <a:solidFill>
                  <a:srgbClr val="FFFFFF"/>
                </a:solidFill>
                <a:effectLst/>
                <a:latin typeface="+mj-lt"/>
                <a:ea typeface="+mj-ea"/>
                <a:cs typeface="+mj-cs"/>
              </a:rPr>
            </a:br>
            <a:endParaRPr lang="en-US" sz="3400" kern="1200">
              <a:solidFill>
                <a:srgbClr val="FFFFFF"/>
              </a:solidFill>
              <a:latin typeface="+mj-lt"/>
              <a:ea typeface="+mj-ea"/>
              <a:cs typeface="+mj-cs"/>
            </a:endParaRPr>
          </a:p>
        </p:txBody>
      </p:sp>
      <p:sp>
        <p:nvSpPr>
          <p:cNvPr id="4" name="TextBox 3">
            <a:extLst>
              <a:ext uri="{FF2B5EF4-FFF2-40B4-BE49-F238E27FC236}">
                <a16:creationId xmlns:a16="http://schemas.microsoft.com/office/drawing/2014/main" id="{707DD594-1BA2-EA66-D598-DAF3BBA97F5B}"/>
              </a:ext>
            </a:extLst>
          </p:cNvPr>
          <p:cNvSpPr txBox="1"/>
          <p:nvPr/>
        </p:nvSpPr>
        <p:spPr>
          <a:xfrm>
            <a:off x="1371599" y="2318197"/>
            <a:ext cx="9724031" cy="368335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700" b="0" i="0" dirty="0">
                <a:effectLst/>
              </a:rPr>
              <a:t>AWS Transcribe is the speech-to-text solution provided by Amazon Web Services which has renowned to be very quick and have high </a:t>
            </a:r>
            <a:r>
              <a:rPr lang="en-US" sz="1700" b="0" i="0" dirty="0" err="1">
                <a:effectLst/>
              </a:rPr>
              <a:t>accuracy.AWS</a:t>
            </a:r>
            <a:r>
              <a:rPr lang="en-US" sz="1700" b="0" i="0" dirty="0">
                <a:effectLst/>
              </a:rPr>
              <a:t> Transcribe under the hood uses a deep learning process names ASR (automatic speech recognition) to convert the audio to text quickly and more accurately. It also has a separate service inside named Amazon Transcribe Medical to be used for medical documentation applications as well.</a:t>
            </a:r>
          </a:p>
          <a:p>
            <a:pPr indent="-228600">
              <a:lnSpc>
                <a:spcPct val="90000"/>
              </a:lnSpc>
              <a:spcAft>
                <a:spcPts val="600"/>
              </a:spcAft>
              <a:buFont typeface="Arial" panose="020B0604020202020204" pitchFamily="34" charset="0"/>
              <a:buChar char="•"/>
            </a:pPr>
            <a:endParaRPr lang="en-US" sz="1700" b="0" i="0" dirty="0">
              <a:effectLst/>
            </a:endParaRPr>
          </a:p>
          <a:p>
            <a:pPr indent="-228600">
              <a:lnSpc>
                <a:spcPct val="90000"/>
              </a:lnSpc>
              <a:spcAft>
                <a:spcPts val="600"/>
              </a:spcAft>
              <a:buFont typeface="Arial" panose="020B0604020202020204" pitchFamily="34" charset="0"/>
              <a:buChar char="•"/>
            </a:pPr>
            <a:r>
              <a:rPr lang="en-US" sz="1700" b="0" i="0" dirty="0">
                <a:effectLst/>
              </a:rPr>
              <a:t>AWS Transcribe has a well-created API where programs can automate transcribe jobs of converting audio files to text files. But once you start a transcribing job since it may take time depending on the file, AWS Transcribe will not send the output in the same request as a response. Since that we need to either poll continuously to check whether the transcribe job is completed or we are going to need to have some kind of event triggers to identify the status of the job. In this article, we are going to explore two kinds of such event triggers that will make it be possible to automate transcribe from start to end. Below is a brief overview of what we are going to accomplish in this article.</a:t>
            </a:r>
          </a:p>
          <a:p>
            <a:pPr indent="-228600">
              <a:lnSpc>
                <a:spcPct val="90000"/>
              </a:lnSpc>
              <a:spcAft>
                <a:spcPts val="600"/>
              </a:spcAft>
              <a:buFont typeface="Arial" panose="020B0604020202020204" pitchFamily="34" charset="0"/>
              <a:buChar char="•"/>
            </a:pPr>
            <a:endParaRPr lang="en-US" sz="1700" b="0" i="0" dirty="0">
              <a:effectLst/>
            </a:endParaRPr>
          </a:p>
        </p:txBody>
      </p:sp>
    </p:spTree>
    <p:extLst>
      <p:ext uri="{BB962C8B-B14F-4D97-AF65-F5344CB8AC3E}">
        <p14:creationId xmlns:p14="http://schemas.microsoft.com/office/powerpoint/2010/main" val="2071818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4D258-5E7C-0125-7C24-B6A608E80A33}"/>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AWS LAMBDA</a:t>
            </a:r>
          </a:p>
        </p:txBody>
      </p:sp>
      <p:sp>
        <p:nvSpPr>
          <p:cNvPr id="4" name="TextBox 3">
            <a:extLst>
              <a:ext uri="{FF2B5EF4-FFF2-40B4-BE49-F238E27FC236}">
                <a16:creationId xmlns:a16="http://schemas.microsoft.com/office/drawing/2014/main" id="{00F651C2-1623-3E62-B9C3-48770D5E8A91}"/>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0" i="0">
                <a:effectLst/>
              </a:rPr>
              <a:t>Create a Lambda function using python to trigger AWS Transcribe whenever a new file is uploaded to the input S3 bucket.</a:t>
            </a:r>
          </a:p>
          <a:p>
            <a:pPr indent="-228600">
              <a:lnSpc>
                <a:spcPct val="90000"/>
              </a:lnSpc>
              <a:spcAft>
                <a:spcPts val="600"/>
              </a:spcAft>
              <a:buFont typeface="Arial" panose="020B0604020202020204" pitchFamily="34" charset="0"/>
              <a:buChar char="•"/>
            </a:pPr>
            <a:r>
              <a:rPr lang="en-US" sz="2000" b="0" i="0">
                <a:effectLst/>
              </a:rPr>
              <a:t>Send an email with the transcription job details when the transcription is completed using S3 events.</a:t>
            </a:r>
          </a:p>
          <a:p>
            <a:pPr indent="-228600">
              <a:lnSpc>
                <a:spcPct val="90000"/>
              </a:lnSpc>
              <a:spcAft>
                <a:spcPts val="600"/>
              </a:spcAft>
              <a:buFont typeface="Arial" panose="020B0604020202020204" pitchFamily="34" charset="0"/>
              <a:buChar char="•"/>
            </a:pPr>
            <a:r>
              <a:rPr lang="en-US" sz="2000" b="0" i="0">
                <a:effectLst/>
              </a:rPr>
              <a:t>Send an email with the transcription job details when the transcription is completed using CloudWatch events.</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endParaRPr lang="en-US" sz="2000" b="0" i="0">
              <a:effectLst/>
            </a:endParaRP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endParaRPr lang="en-US" sz="2000" b="0" i="0">
              <a:effectLst/>
            </a:endParaRPr>
          </a:p>
          <a:p>
            <a:pPr indent="-228600">
              <a:lnSpc>
                <a:spcPct val="90000"/>
              </a:lnSpc>
              <a:spcAft>
                <a:spcPts val="600"/>
              </a:spcAft>
              <a:buFont typeface="Arial" panose="020B0604020202020204" pitchFamily="34" charset="0"/>
              <a:buChar char="•"/>
            </a:pPr>
            <a:r>
              <a:rPr lang="en-US" sz="2000" b="0" i="0">
                <a:effectLst/>
              </a:rPr>
              <a:t>Scenario One — Send email using S3 Events</a:t>
            </a:r>
          </a:p>
          <a:p>
            <a:pPr indent="-228600">
              <a:lnSpc>
                <a:spcPct val="90000"/>
              </a:lnSpc>
              <a:spcAft>
                <a:spcPts val="600"/>
              </a:spcAft>
              <a:buFont typeface="Arial" panose="020B0604020202020204" pitchFamily="34" charset="0"/>
              <a:buChar char="•"/>
            </a:pPr>
            <a:r>
              <a:rPr lang="en-US" sz="2000" b="0" i="0">
                <a:effectLst/>
              </a:rPr>
              <a:t>Scenario Two — Send email using CloudWatch Events</a:t>
            </a:r>
          </a:p>
          <a:p>
            <a:pPr indent="-228600">
              <a:lnSpc>
                <a:spcPct val="90000"/>
              </a:lnSpc>
              <a:spcAft>
                <a:spcPts val="600"/>
              </a:spcAft>
              <a:buFont typeface="Arial" panose="020B0604020202020204" pitchFamily="34" charset="0"/>
              <a:buChar char="•"/>
            </a:pPr>
            <a:endParaRPr lang="en-US" sz="2000" b="0" i="0">
              <a:effectLst/>
            </a:endParaRPr>
          </a:p>
        </p:txBody>
      </p:sp>
    </p:spTree>
    <p:extLst>
      <p:ext uri="{BB962C8B-B14F-4D97-AF65-F5344CB8AC3E}">
        <p14:creationId xmlns:p14="http://schemas.microsoft.com/office/powerpoint/2010/main" val="1782986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4ABE2E-DC17-B63D-0E25-E711BA1233CD}"/>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0" i="0" dirty="0">
                <a:effectLst/>
              </a:rPr>
              <a:t>We can either choose scenario one or two to receive email notifications. Now without any more explanations let’s dive into the implementation. Following services will be created in AWS in the following order.</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b="0" i="0" dirty="0">
              <a:effectLst/>
            </a:endParaRPr>
          </a:p>
          <a:p>
            <a:pPr indent="-228600">
              <a:lnSpc>
                <a:spcPct val="90000"/>
              </a:lnSpc>
              <a:spcAft>
                <a:spcPts val="600"/>
              </a:spcAft>
              <a:buFont typeface="Arial" panose="020B0604020202020204" pitchFamily="34" charset="0"/>
              <a:buChar char="•"/>
            </a:pPr>
            <a:r>
              <a:rPr lang="en-US" sz="2000" b="0" i="0" dirty="0">
                <a:effectLst/>
              </a:rPr>
              <a:t>IAM role for Lambda to trigger Transcribe</a:t>
            </a:r>
          </a:p>
          <a:p>
            <a:pPr indent="-228600">
              <a:lnSpc>
                <a:spcPct val="90000"/>
              </a:lnSpc>
              <a:spcAft>
                <a:spcPts val="600"/>
              </a:spcAft>
              <a:buFont typeface="Arial" panose="020B0604020202020204" pitchFamily="34" charset="0"/>
              <a:buChar char="•"/>
            </a:pPr>
            <a:r>
              <a:rPr lang="en-US" sz="2000" b="0" i="0" dirty="0">
                <a:effectLst/>
              </a:rPr>
              <a:t>Lambda function</a:t>
            </a:r>
          </a:p>
          <a:p>
            <a:pPr indent="-228600">
              <a:lnSpc>
                <a:spcPct val="90000"/>
              </a:lnSpc>
              <a:spcAft>
                <a:spcPts val="600"/>
              </a:spcAft>
              <a:buFont typeface="Arial" panose="020B0604020202020204" pitchFamily="34" charset="0"/>
              <a:buChar char="•"/>
            </a:pPr>
            <a:r>
              <a:rPr lang="en-US" sz="2000" b="0" i="0" dirty="0">
                <a:effectLst/>
              </a:rPr>
              <a:t>Input and output S3 buckets</a:t>
            </a:r>
          </a:p>
          <a:p>
            <a:pPr indent="-228600">
              <a:lnSpc>
                <a:spcPct val="90000"/>
              </a:lnSpc>
              <a:spcAft>
                <a:spcPts val="600"/>
              </a:spcAft>
              <a:buFont typeface="Arial" panose="020B0604020202020204" pitchFamily="34" charset="0"/>
              <a:buChar char="•"/>
            </a:pPr>
            <a:r>
              <a:rPr lang="en-US" sz="2000" b="0" i="0" dirty="0">
                <a:effectLst/>
              </a:rPr>
              <a:t>SNS topic</a:t>
            </a:r>
          </a:p>
        </p:txBody>
      </p:sp>
    </p:spTree>
    <p:extLst>
      <p:ext uri="{BB962C8B-B14F-4D97-AF65-F5344CB8AC3E}">
        <p14:creationId xmlns:p14="http://schemas.microsoft.com/office/powerpoint/2010/main" val="834981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8C74D6-95FF-A6B6-02E9-E3FAA62BABE9}"/>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1" i="0" dirty="0">
                <a:effectLst/>
              </a:rPr>
              <a:t>Create IAM Role for Lambda function with Transcribe Permissions</a:t>
            </a:r>
          </a:p>
          <a:p>
            <a:pPr indent="-228600">
              <a:lnSpc>
                <a:spcPct val="90000"/>
              </a:lnSpc>
              <a:spcAft>
                <a:spcPts val="600"/>
              </a:spcAft>
              <a:buFont typeface="Arial" panose="020B0604020202020204" pitchFamily="34" charset="0"/>
              <a:buChar char="•"/>
            </a:pPr>
            <a:r>
              <a:rPr lang="en-US" sz="2000" b="0" i="0" dirty="0">
                <a:effectLst/>
              </a:rPr>
              <a:t>Since our Lambda function is going to trigger AWS Transcribe on behalf of our self we need to give permission to the Lambda function to call Transcribe service. For that let’s create a new IAM role that will be used by our Lambda function.</a:t>
            </a:r>
          </a:p>
          <a:p>
            <a:pPr indent="-228600">
              <a:lnSpc>
                <a:spcPct val="90000"/>
              </a:lnSpc>
              <a:spcAft>
                <a:spcPts val="600"/>
              </a:spcAft>
              <a:buFont typeface="Arial" panose="020B0604020202020204" pitchFamily="34" charset="0"/>
              <a:buChar char="•"/>
            </a:pPr>
            <a:r>
              <a:rPr lang="en-US" sz="2000" b="0" i="0" dirty="0">
                <a:effectLst/>
              </a:rPr>
              <a:t>Go to IAM Dashboard, select Create a role, and as AWS Service, select Lambda.</a:t>
            </a:r>
          </a:p>
          <a:p>
            <a:pPr algn="l"/>
            <a:r>
              <a:rPr lang="en-US" sz="2000" b="0" i="0" dirty="0">
                <a:solidFill>
                  <a:srgbClr val="292929"/>
                </a:solidFill>
                <a:effectLst/>
                <a:latin typeface="source-serif-pro"/>
              </a:rPr>
              <a:t>Next from the policies select below two policies for our IAM role.</a:t>
            </a:r>
          </a:p>
          <a:p>
            <a:pPr algn="l">
              <a:buFont typeface="Arial" panose="020B0604020202020204" pitchFamily="34" charset="0"/>
              <a:buChar char="•"/>
            </a:pPr>
            <a:r>
              <a:rPr lang="en-US" sz="2000" b="1" i="0" dirty="0" err="1">
                <a:solidFill>
                  <a:srgbClr val="292929"/>
                </a:solidFill>
                <a:effectLst/>
                <a:latin typeface="source-serif-pro"/>
              </a:rPr>
              <a:t>CloudWatchLogsFullAccess</a:t>
            </a:r>
            <a:endParaRPr lang="en-US" sz="2000" b="0" i="0" dirty="0">
              <a:solidFill>
                <a:srgbClr val="292929"/>
              </a:solidFill>
              <a:effectLst/>
              <a:latin typeface="source-serif-pro"/>
            </a:endParaRPr>
          </a:p>
          <a:p>
            <a:pPr algn="l">
              <a:buFont typeface="Arial" panose="020B0604020202020204" pitchFamily="34" charset="0"/>
              <a:buChar char="•"/>
            </a:pPr>
            <a:r>
              <a:rPr lang="en-US" sz="2000" b="1" i="0" dirty="0" err="1">
                <a:solidFill>
                  <a:srgbClr val="292929"/>
                </a:solidFill>
                <a:effectLst/>
                <a:latin typeface="source-serif-pro"/>
              </a:rPr>
              <a:t>AmazonTranscribeFullAccess</a:t>
            </a:r>
            <a:endParaRPr lang="en-US" sz="2000" b="0" i="0" dirty="0">
              <a:solidFill>
                <a:srgbClr val="292929"/>
              </a:solidFill>
              <a:effectLst/>
              <a:latin typeface="source-serif-pro"/>
            </a:endParaRPr>
          </a:p>
          <a:p>
            <a:pPr algn="l"/>
            <a:r>
              <a:rPr lang="en-US" sz="2000" b="0" i="0" dirty="0">
                <a:solidFill>
                  <a:srgbClr val="292929"/>
                </a:solidFill>
                <a:effectLst/>
                <a:latin typeface="source-serif-pro"/>
              </a:rPr>
              <a:t>Next, provide a role name and create the new role.</a:t>
            </a:r>
          </a:p>
          <a:p>
            <a:pPr>
              <a:lnSpc>
                <a:spcPct val="90000"/>
              </a:lnSpc>
              <a:spcAft>
                <a:spcPts val="600"/>
              </a:spcAft>
            </a:pPr>
            <a:endParaRPr lang="en-US" sz="2000" b="0" i="0" dirty="0">
              <a:effectLst/>
            </a:endParaRPr>
          </a:p>
        </p:txBody>
      </p:sp>
    </p:spTree>
    <p:extLst>
      <p:ext uri="{BB962C8B-B14F-4D97-AF65-F5344CB8AC3E}">
        <p14:creationId xmlns:p14="http://schemas.microsoft.com/office/powerpoint/2010/main" val="1325631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B44D0A-F3A0-637E-E95A-822AFC4AEFF4}"/>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1" i="0" dirty="0">
                <a:effectLst/>
              </a:rPr>
              <a:t>Create Lambda function for trigger Transcribe Job</a:t>
            </a:r>
          </a:p>
          <a:p>
            <a:pPr indent="-228600">
              <a:lnSpc>
                <a:spcPct val="90000"/>
              </a:lnSpc>
              <a:spcAft>
                <a:spcPts val="600"/>
              </a:spcAft>
              <a:buFont typeface="Arial" panose="020B0604020202020204" pitchFamily="34" charset="0"/>
              <a:buChar char="•"/>
            </a:pPr>
            <a:r>
              <a:rPr lang="en-US" sz="2000" b="0" i="0" dirty="0">
                <a:effectLst/>
              </a:rPr>
              <a:t>Next, let’s create the Lambda function which will trigger the AWS Transcribe when we upload a new file to our input S3 bucket(which we will create in the next step).</a:t>
            </a:r>
          </a:p>
          <a:p>
            <a:pPr indent="-228600">
              <a:lnSpc>
                <a:spcPct val="90000"/>
              </a:lnSpc>
              <a:spcAft>
                <a:spcPts val="600"/>
              </a:spcAft>
              <a:buFont typeface="Arial" panose="020B0604020202020204" pitchFamily="34" charset="0"/>
              <a:buChar char="•"/>
            </a:pPr>
            <a:r>
              <a:rPr lang="en-US" sz="2000" b="0" i="0" dirty="0">
                <a:effectLst/>
              </a:rPr>
              <a:t>Go to Lambda dashboard and Create function. Select Python as the Runtime and on the Execution role select the role we created above. </a:t>
            </a:r>
          </a:p>
        </p:txBody>
      </p:sp>
    </p:spTree>
    <p:extLst>
      <p:ext uri="{BB962C8B-B14F-4D97-AF65-F5344CB8AC3E}">
        <p14:creationId xmlns:p14="http://schemas.microsoft.com/office/powerpoint/2010/main" val="1114420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A8393B-07CD-BCC5-06B3-4F194FE7C323}"/>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0" i="0" dirty="0">
                <a:effectLst/>
              </a:rPr>
              <a:t>The following steps will be followed when the Lambda function is triggered.</a:t>
            </a:r>
          </a:p>
          <a:p>
            <a:pPr indent="-228600">
              <a:lnSpc>
                <a:spcPct val="90000"/>
              </a:lnSpc>
              <a:spcAft>
                <a:spcPts val="600"/>
              </a:spcAft>
              <a:buFont typeface="Arial" panose="020B0604020202020204" pitchFamily="34" charset="0"/>
              <a:buChar char="•"/>
            </a:pPr>
            <a:r>
              <a:rPr lang="en-US" sz="2000" b="0" i="0" dirty="0">
                <a:effectLst/>
              </a:rPr>
              <a:t>The function will be triggered by an S3 event. So first we will extract the details of the S3 bucket and the file that triggered the event.</a:t>
            </a:r>
          </a:p>
          <a:p>
            <a:pPr indent="-228600">
              <a:lnSpc>
                <a:spcPct val="90000"/>
              </a:lnSpc>
              <a:spcAft>
                <a:spcPts val="600"/>
              </a:spcAft>
              <a:buFont typeface="Arial" panose="020B0604020202020204" pitchFamily="34" charset="0"/>
              <a:buChar char="•"/>
            </a:pPr>
            <a:r>
              <a:rPr lang="en-US" sz="2000" b="0" i="0" dirty="0">
                <a:effectLst/>
              </a:rPr>
              <a:t>Next, we will create a job name that is required by Transcribe API. In order to be unique, we attach UUID to the end of the file name.</a:t>
            </a:r>
          </a:p>
          <a:p>
            <a:pPr indent="-228600">
              <a:lnSpc>
                <a:spcPct val="90000"/>
              </a:lnSpc>
              <a:spcAft>
                <a:spcPts val="600"/>
              </a:spcAft>
              <a:buFont typeface="Arial" panose="020B0604020202020204" pitchFamily="34" charset="0"/>
              <a:buChar char="•"/>
            </a:pPr>
            <a:r>
              <a:rPr lang="en-US" sz="2000" b="0" i="0" dirty="0">
                <a:effectLst/>
              </a:rPr>
              <a:t>Next, we are calling </a:t>
            </a:r>
            <a:r>
              <a:rPr lang="en-US" sz="2000" b="1" i="0" dirty="0" err="1">
                <a:effectLst/>
              </a:rPr>
              <a:t>start_transcription_job</a:t>
            </a:r>
            <a:r>
              <a:rPr lang="en-US" sz="2000" b="0" i="0" dirty="0">
                <a:effectLst/>
              </a:rPr>
              <a:t> with the required parameters. Here for </a:t>
            </a:r>
            <a:r>
              <a:rPr lang="en-US" sz="2000" b="1" i="0" dirty="0" err="1">
                <a:effectLst/>
              </a:rPr>
              <a:t>OutputBucketName</a:t>
            </a:r>
            <a:r>
              <a:rPr lang="en-US" sz="2000" b="1" i="0" dirty="0">
                <a:effectLst/>
              </a:rPr>
              <a:t>, </a:t>
            </a:r>
            <a:r>
              <a:rPr lang="en-US" sz="2000" b="0" i="0" dirty="0">
                <a:effectLst/>
              </a:rPr>
              <a:t>we need to specify the output S3 bucket which we are going to create next. So for now you can remove that field completely.</a:t>
            </a:r>
          </a:p>
        </p:txBody>
      </p:sp>
    </p:spTree>
    <p:extLst>
      <p:ext uri="{BB962C8B-B14F-4D97-AF65-F5344CB8AC3E}">
        <p14:creationId xmlns:p14="http://schemas.microsoft.com/office/powerpoint/2010/main" val="1089631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2ACBF9-25B6-96E1-29E0-403A60FB92C4}"/>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1" i="0" dirty="0">
                <a:effectLst/>
              </a:rPr>
              <a:t>Creating Input S3 Bucket and S3 Event to trigger Lambda function</a:t>
            </a:r>
          </a:p>
          <a:p>
            <a:pPr indent="-228600">
              <a:lnSpc>
                <a:spcPct val="90000"/>
              </a:lnSpc>
              <a:spcAft>
                <a:spcPts val="600"/>
              </a:spcAft>
              <a:buFont typeface="Arial" panose="020B0604020202020204" pitchFamily="34" charset="0"/>
              <a:buChar char="•"/>
            </a:pPr>
            <a:r>
              <a:rPr lang="en-US" sz="2000" b="0" i="0" dirty="0">
                <a:effectLst/>
              </a:rPr>
              <a:t>Next, let’s start to create our S3 buckets. We are going to create two buckets, first, let’s create our input bucket where our audio files will be uploaded.</a:t>
            </a:r>
          </a:p>
          <a:p>
            <a:pPr indent="-228600">
              <a:lnSpc>
                <a:spcPct val="90000"/>
              </a:lnSpc>
              <a:spcAft>
                <a:spcPts val="600"/>
              </a:spcAft>
              <a:buFont typeface="Arial" panose="020B0604020202020204" pitchFamily="34" charset="0"/>
              <a:buChar char="•"/>
            </a:pPr>
            <a:r>
              <a:rPr lang="en-US" sz="2000" b="0" i="0" dirty="0">
                <a:effectLst/>
              </a:rPr>
              <a:t>After creating the S3 bucket go to properties and Event Notifications. Here is where we configure the S3 event to trigger the Lambda function we created whenever a new object is added to this bucket.</a:t>
            </a:r>
          </a:p>
          <a:p>
            <a:pPr indent="-228600">
              <a:lnSpc>
                <a:spcPct val="90000"/>
              </a:lnSpc>
              <a:spcAft>
                <a:spcPts val="600"/>
              </a:spcAft>
              <a:buFont typeface="Arial" panose="020B0604020202020204" pitchFamily="34" charset="0"/>
              <a:buChar char="•"/>
            </a:pPr>
            <a:r>
              <a:rPr lang="en-US" sz="2000" b="0" i="0" dirty="0">
                <a:effectLst/>
              </a:rPr>
              <a:t>Click on Create event notification and then provide a name. On Event types select All object create events. This will make sure to create an event when either a new object is uploaded, a rename happened on an existing object or a new object is copied directly to the bucket.</a:t>
            </a:r>
          </a:p>
          <a:p>
            <a:pPr indent="-228600">
              <a:lnSpc>
                <a:spcPct val="90000"/>
              </a:lnSpc>
              <a:spcAft>
                <a:spcPts val="600"/>
              </a:spcAft>
              <a:buFont typeface="Arial" panose="020B0604020202020204" pitchFamily="34" charset="0"/>
              <a:buChar char="•"/>
            </a:pPr>
            <a:endParaRPr lang="en-US" sz="2000" b="0" i="0" dirty="0">
              <a:effectLst/>
            </a:endParaRPr>
          </a:p>
        </p:txBody>
      </p:sp>
    </p:spTree>
    <p:extLst>
      <p:ext uri="{BB962C8B-B14F-4D97-AF65-F5344CB8AC3E}">
        <p14:creationId xmlns:p14="http://schemas.microsoft.com/office/powerpoint/2010/main" val="246023361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otalTime>55</TotalTime>
  <Words>1043</Words>
  <Application>Microsoft Office PowerPoint</Application>
  <PresentationFormat>Widescreen</PresentationFormat>
  <Paragraphs>53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Droplet</vt:lpstr>
      <vt:lpstr>Audio to text conversion using Amazon Transcribe Service with Lambda. </vt:lpstr>
      <vt:lpstr>Overall Architecture</vt:lpstr>
      <vt:lpstr>AWS Transcribe </vt:lpstr>
      <vt:lpstr>AWS LAMBDA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 a Project on Automatic speech to text converstion using Amazon Transcribe Service and link with S3 Bucket. Note: mp3 file as input</dc:title>
  <dc:creator>Shaik.Areef</dc:creator>
  <cp:lastModifiedBy>2000039008@kluniversity.in</cp:lastModifiedBy>
  <cp:revision>2</cp:revision>
  <dcterms:created xsi:type="dcterms:W3CDTF">2023-03-31T16:13:06Z</dcterms:created>
  <dcterms:modified xsi:type="dcterms:W3CDTF">2023-04-18T07:34:29Z</dcterms:modified>
</cp:coreProperties>
</file>