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7" r:id="rId9"/>
    <p:sldId id="268" r:id="rId10"/>
    <p:sldId id="269"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C40CC11-C98E-555E-631A-0BFB7566E0B5}" name="shaik adil" initials="sa" userId="S::shaikadil@sab724.onmicrosoft.com::7a25e798-35f2-4093-9398-2fa799227ac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78" d="100"/>
          <a:sy n="78" d="100"/>
        </p:scale>
        <p:origin x="1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8F4B6C-3C81-4D27-A753-7A818FFDB94C}"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C05C3A11-60FF-4C83-B2D8-4D7C5AB35098}">
      <dgm:prSet custT="1"/>
      <dgm:spPr/>
      <dgm:t>
        <a:bodyPr/>
        <a:lstStyle/>
        <a:p>
          <a:r>
            <a:rPr lang="en-US" sz="2400" dirty="0">
              <a:latin typeface="Times New Roman" panose="02020603050405020304" pitchFamily="18" charset="0"/>
              <a:cs typeface="Times New Roman" panose="02020603050405020304" pitchFamily="18" charset="0"/>
            </a:rPr>
            <a:t>Inconsistent data fields across flight and passenger datasets</a:t>
          </a:r>
        </a:p>
      </dgm:t>
    </dgm:pt>
    <dgm:pt modelId="{E05BFD49-E7AC-4924-9EBC-D87A53A10DDC}" type="parTrans" cxnId="{70A88859-3902-4608-A06C-3CFAEF8BE5DA}">
      <dgm:prSet/>
      <dgm:spPr/>
      <dgm:t>
        <a:bodyPr/>
        <a:lstStyle/>
        <a:p>
          <a:endParaRPr lang="en-US"/>
        </a:p>
      </dgm:t>
    </dgm:pt>
    <dgm:pt modelId="{753660B9-ACA0-4C9E-9BFD-F49FCD4A602D}" type="sibTrans" cxnId="{70A88859-3902-4608-A06C-3CFAEF8BE5DA}">
      <dgm:prSet/>
      <dgm:spPr/>
      <dgm:t>
        <a:bodyPr/>
        <a:lstStyle/>
        <a:p>
          <a:endParaRPr lang="en-US"/>
        </a:p>
      </dgm:t>
    </dgm:pt>
    <dgm:pt modelId="{2282EE1B-123E-4317-A8DF-265106EE48A1}">
      <dgm:prSet custT="1"/>
      <dgm:spPr/>
      <dgm:t>
        <a:bodyPr/>
        <a:lstStyle/>
        <a:p>
          <a:r>
            <a:rPr lang="en-US" sz="2400" dirty="0">
              <a:latin typeface="Times New Roman" panose="02020603050405020304" pitchFamily="18" charset="0"/>
              <a:cs typeface="Times New Roman" panose="02020603050405020304" pitchFamily="18" charset="0"/>
            </a:rPr>
            <a:t>Handling missing or incomplete values</a:t>
          </a:r>
        </a:p>
      </dgm:t>
    </dgm:pt>
    <dgm:pt modelId="{CBB22719-9140-4F32-AEFC-512D46D6BCF8}" type="parTrans" cxnId="{2D07CD60-FE3E-44D0-98A1-4FA7897A9869}">
      <dgm:prSet/>
      <dgm:spPr/>
      <dgm:t>
        <a:bodyPr/>
        <a:lstStyle/>
        <a:p>
          <a:endParaRPr lang="en-US"/>
        </a:p>
      </dgm:t>
    </dgm:pt>
    <dgm:pt modelId="{E53B056C-33E7-4083-9601-DA6C19487348}" type="sibTrans" cxnId="{2D07CD60-FE3E-44D0-98A1-4FA7897A9869}">
      <dgm:prSet/>
      <dgm:spPr/>
      <dgm:t>
        <a:bodyPr/>
        <a:lstStyle/>
        <a:p>
          <a:endParaRPr lang="en-US"/>
        </a:p>
      </dgm:t>
    </dgm:pt>
    <dgm:pt modelId="{3CB9F3ED-B03E-4334-88C9-BCA9261ECEDD}">
      <dgm:prSet custT="1"/>
      <dgm:spPr/>
      <dgm:t>
        <a:bodyPr/>
        <a:lstStyle/>
        <a:p>
          <a:r>
            <a:rPr lang="en-US" sz="2400" dirty="0">
              <a:latin typeface="Times New Roman" panose="02020603050405020304" pitchFamily="18" charset="0"/>
              <a:cs typeface="Times New Roman" panose="02020603050405020304" pitchFamily="18" charset="0"/>
            </a:rPr>
            <a:t>Complexity in mapping route profitability and delay causes</a:t>
          </a:r>
        </a:p>
      </dgm:t>
    </dgm:pt>
    <dgm:pt modelId="{AEA5FEEC-A069-4261-B8A4-865FCF8939F3}" type="parTrans" cxnId="{317CB826-E5FC-445B-AE1B-6D8FA1823C6D}">
      <dgm:prSet/>
      <dgm:spPr/>
      <dgm:t>
        <a:bodyPr/>
        <a:lstStyle/>
        <a:p>
          <a:endParaRPr lang="en-US"/>
        </a:p>
      </dgm:t>
    </dgm:pt>
    <dgm:pt modelId="{91190C50-669E-4C92-B270-BD9D05980218}" type="sibTrans" cxnId="{317CB826-E5FC-445B-AE1B-6D8FA1823C6D}">
      <dgm:prSet/>
      <dgm:spPr/>
      <dgm:t>
        <a:bodyPr/>
        <a:lstStyle/>
        <a:p>
          <a:endParaRPr lang="en-US"/>
        </a:p>
      </dgm:t>
    </dgm:pt>
    <dgm:pt modelId="{11328F8B-BBEB-4EAE-B232-180D5BAE8D08}">
      <dgm:prSet custT="1"/>
      <dgm:spPr/>
      <dgm:t>
        <a:bodyPr/>
        <a:lstStyle/>
        <a:p>
          <a:r>
            <a:rPr lang="en-US" sz="2400" dirty="0">
              <a:latin typeface="Times New Roman" panose="02020603050405020304" pitchFamily="18" charset="0"/>
              <a:cs typeface="Times New Roman" panose="02020603050405020304" pitchFamily="18" charset="0"/>
            </a:rPr>
            <a:t>Coordinating dashboard updates with evolving KPIs</a:t>
          </a:r>
        </a:p>
      </dgm:t>
    </dgm:pt>
    <dgm:pt modelId="{B1EF7408-4BC3-48D9-A055-924CD5DAB0E3}" type="parTrans" cxnId="{E4BD924D-1514-4D65-8429-D797B07EBA4E}">
      <dgm:prSet/>
      <dgm:spPr/>
      <dgm:t>
        <a:bodyPr/>
        <a:lstStyle/>
        <a:p>
          <a:endParaRPr lang="en-US"/>
        </a:p>
      </dgm:t>
    </dgm:pt>
    <dgm:pt modelId="{39D17274-44B6-4200-AF91-104418D57401}" type="sibTrans" cxnId="{E4BD924D-1514-4D65-8429-D797B07EBA4E}">
      <dgm:prSet/>
      <dgm:spPr/>
      <dgm:t>
        <a:bodyPr/>
        <a:lstStyle/>
        <a:p>
          <a:endParaRPr lang="en-US"/>
        </a:p>
      </dgm:t>
    </dgm:pt>
    <dgm:pt modelId="{C98C990B-75B4-4195-B12E-C13F0184C2DA}" type="pres">
      <dgm:prSet presAssocID="{688F4B6C-3C81-4D27-A753-7A818FFDB94C}" presName="outerComposite" presStyleCnt="0">
        <dgm:presLayoutVars>
          <dgm:chMax val="5"/>
          <dgm:dir/>
          <dgm:resizeHandles val="exact"/>
        </dgm:presLayoutVars>
      </dgm:prSet>
      <dgm:spPr/>
    </dgm:pt>
    <dgm:pt modelId="{189B7DFF-A540-4E22-BD37-C2CCEE13F028}" type="pres">
      <dgm:prSet presAssocID="{688F4B6C-3C81-4D27-A753-7A818FFDB94C}" presName="dummyMaxCanvas" presStyleCnt="0">
        <dgm:presLayoutVars/>
      </dgm:prSet>
      <dgm:spPr/>
    </dgm:pt>
    <dgm:pt modelId="{CFF319BB-691A-4217-9D05-8E93F91A7B55}" type="pres">
      <dgm:prSet presAssocID="{688F4B6C-3C81-4D27-A753-7A818FFDB94C}" presName="FourNodes_1" presStyleLbl="node1" presStyleIdx="0" presStyleCnt="4">
        <dgm:presLayoutVars>
          <dgm:bulletEnabled val="1"/>
        </dgm:presLayoutVars>
      </dgm:prSet>
      <dgm:spPr/>
    </dgm:pt>
    <dgm:pt modelId="{A489F414-EE40-4862-BFCD-87AA366B4D85}" type="pres">
      <dgm:prSet presAssocID="{688F4B6C-3C81-4D27-A753-7A818FFDB94C}" presName="FourNodes_2" presStyleLbl="node1" presStyleIdx="1" presStyleCnt="4">
        <dgm:presLayoutVars>
          <dgm:bulletEnabled val="1"/>
        </dgm:presLayoutVars>
      </dgm:prSet>
      <dgm:spPr/>
    </dgm:pt>
    <dgm:pt modelId="{432997F2-33EA-4E5F-9BDF-7B1FE50CBE77}" type="pres">
      <dgm:prSet presAssocID="{688F4B6C-3C81-4D27-A753-7A818FFDB94C}" presName="FourNodes_3" presStyleLbl="node1" presStyleIdx="2" presStyleCnt="4">
        <dgm:presLayoutVars>
          <dgm:bulletEnabled val="1"/>
        </dgm:presLayoutVars>
      </dgm:prSet>
      <dgm:spPr/>
    </dgm:pt>
    <dgm:pt modelId="{12DBF685-FAED-48AB-B269-5C20EC589D20}" type="pres">
      <dgm:prSet presAssocID="{688F4B6C-3C81-4D27-A753-7A818FFDB94C}" presName="FourNodes_4" presStyleLbl="node1" presStyleIdx="3" presStyleCnt="4">
        <dgm:presLayoutVars>
          <dgm:bulletEnabled val="1"/>
        </dgm:presLayoutVars>
      </dgm:prSet>
      <dgm:spPr/>
    </dgm:pt>
    <dgm:pt modelId="{4A0E5333-C660-4C7B-819D-41AC85E46E1F}" type="pres">
      <dgm:prSet presAssocID="{688F4B6C-3C81-4D27-A753-7A818FFDB94C}" presName="FourConn_1-2" presStyleLbl="fgAccFollowNode1" presStyleIdx="0" presStyleCnt="3">
        <dgm:presLayoutVars>
          <dgm:bulletEnabled val="1"/>
        </dgm:presLayoutVars>
      </dgm:prSet>
      <dgm:spPr/>
    </dgm:pt>
    <dgm:pt modelId="{A7404960-A3C5-4586-A375-E87E2529DEE3}" type="pres">
      <dgm:prSet presAssocID="{688F4B6C-3C81-4D27-A753-7A818FFDB94C}" presName="FourConn_2-3" presStyleLbl="fgAccFollowNode1" presStyleIdx="1" presStyleCnt="3">
        <dgm:presLayoutVars>
          <dgm:bulletEnabled val="1"/>
        </dgm:presLayoutVars>
      </dgm:prSet>
      <dgm:spPr/>
    </dgm:pt>
    <dgm:pt modelId="{BFE2A178-FB08-4027-BB4E-41B6C93AE804}" type="pres">
      <dgm:prSet presAssocID="{688F4B6C-3C81-4D27-A753-7A818FFDB94C}" presName="FourConn_3-4" presStyleLbl="fgAccFollowNode1" presStyleIdx="2" presStyleCnt="3">
        <dgm:presLayoutVars>
          <dgm:bulletEnabled val="1"/>
        </dgm:presLayoutVars>
      </dgm:prSet>
      <dgm:spPr/>
    </dgm:pt>
    <dgm:pt modelId="{0C0A6CDE-03B0-439D-A6E0-4A6EABD7052D}" type="pres">
      <dgm:prSet presAssocID="{688F4B6C-3C81-4D27-A753-7A818FFDB94C}" presName="FourNodes_1_text" presStyleLbl="node1" presStyleIdx="3" presStyleCnt="4">
        <dgm:presLayoutVars>
          <dgm:bulletEnabled val="1"/>
        </dgm:presLayoutVars>
      </dgm:prSet>
      <dgm:spPr/>
    </dgm:pt>
    <dgm:pt modelId="{2B0D4933-D493-4A37-AD4E-E1C0E3EC3D09}" type="pres">
      <dgm:prSet presAssocID="{688F4B6C-3C81-4D27-A753-7A818FFDB94C}" presName="FourNodes_2_text" presStyleLbl="node1" presStyleIdx="3" presStyleCnt="4">
        <dgm:presLayoutVars>
          <dgm:bulletEnabled val="1"/>
        </dgm:presLayoutVars>
      </dgm:prSet>
      <dgm:spPr/>
    </dgm:pt>
    <dgm:pt modelId="{94559C37-9FC0-443A-A287-728AF595B85F}" type="pres">
      <dgm:prSet presAssocID="{688F4B6C-3C81-4D27-A753-7A818FFDB94C}" presName="FourNodes_3_text" presStyleLbl="node1" presStyleIdx="3" presStyleCnt="4">
        <dgm:presLayoutVars>
          <dgm:bulletEnabled val="1"/>
        </dgm:presLayoutVars>
      </dgm:prSet>
      <dgm:spPr/>
    </dgm:pt>
    <dgm:pt modelId="{9873C325-C098-4CB5-B63C-F9A6EE78E9C3}" type="pres">
      <dgm:prSet presAssocID="{688F4B6C-3C81-4D27-A753-7A818FFDB94C}" presName="FourNodes_4_text" presStyleLbl="node1" presStyleIdx="3" presStyleCnt="4">
        <dgm:presLayoutVars>
          <dgm:bulletEnabled val="1"/>
        </dgm:presLayoutVars>
      </dgm:prSet>
      <dgm:spPr/>
    </dgm:pt>
  </dgm:ptLst>
  <dgm:cxnLst>
    <dgm:cxn modelId="{40082922-A5AD-4BD1-A50D-DEE4CDC866CA}" type="presOf" srcId="{688F4B6C-3C81-4D27-A753-7A818FFDB94C}" destId="{C98C990B-75B4-4195-B12E-C13F0184C2DA}" srcOrd="0" destOrd="0" presId="urn:microsoft.com/office/officeart/2005/8/layout/vProcess5"/>
    <dgm:cxn modelId="{317CB826-E5FC-445B-AE1B-6D8FA1823C6D}" srcId="{688F4B6C-3C81-4D27-A753-7A818FFDB94C}" destId="{3CB9F3ED-B03E-4334-88C9-BCA9261ECEDD}" srcOrd="2" destOrd="0" parTransId="{AEA5FEEC-A069-4261-B8A4-865FCF8939F3}" sibTransId="{91190C50-669E-4C92-B270-BD9D05980218}"/>
    <dgm:cxn modelId="{5E97FD33-29DA-46C0-BC05-D017E2C06C6C}" type="presOf" srcId="{2282EE1B-123E-4317-A8DF-265106EE48A1}" destId="{2B0D4933-D493-4A37-AD4E-E1C0E3EC3D09}" srcOrd="1" destOrd="0" presId="urn:microsoft.com/office/officeart/2005/8/layout/vProcess5"/>
    <dgm:cxn modelId="{4B77AD3E-EEB2-4AED-BD83-FD28C42FADCA}" type="presOf" srcId="{11328F8B-BBEB-4EAE-B232-180D5BAE8D08}" destId="{9873C325-C098-4CB5-B63C-F9A6EE78E9C3}" srcOrd="1" destOrd="0" presId="urn:microsoft.com/office/officeart/2005/8/layout/vProcess5"/>
    <dgm:cxn modelId="{2D07CD60-FE3E-44D0-98A1-4FA7897A9869}" srcId="{688F4B6C-3C81-4D27-A753-7A818FFDB94C}" destId="{2282EE1B-123E-4317-A8DF-265106EE48A1}" srcOrd="1" destOrd="0" parTransId="{CBB22719-9140-4F32-AEFC-512D46D6BCF8}" sibTransId="{E53B056C-33E7-4083-9601-DA6C19487348}"/>
    <dgm:cxn modelId="{38FABF46-8C61-4647-8BE4-048D11AF9098}" type="presOf" srcId="{91190C50-669E-4C92-B270-BD9D05980218}" destId="{BFE2A178-FB08-4027-BB4E-41B6C93AE804}" srcOrd="0" destOrd="0" presId="urn:microsoft.com/office/officeart/2005/8/layout/vProcess5"/>
    <dgm:cxn modelId="{30B77367-08FB-4144-893F-A761D20D5EFA}" type="presOf" srcId="{E53B056C-33E7-4083-9601-DA6C19487348}" destId="{A7404960-A3C5-4586-A375-E87E2529DEE3}" srcOrd="0" destOrd="0" presId="urn:microsoft.com/office/officeart/2005/8/layout/vProcess5"/>
    <dgm:cxn modelId="{E4BD924D-1514-4D65-8429-D797B07EBA4E}" srcId="{688F4B6C-3C81-4D27-A753-7A818FFDB94C}" destId="{11328F8B-BBEB-4EAE-B232-180D5BAE8D08}" srcOrd="3" destOrd="0" parTransId="{B1EF7408-4BC3-48D9-A055-924CD5DAB0E3}" sibTransId="{39D17274-44B6-4200-AF91-104418D57401}"/>
    <dgm:cxn modelId="{D0972A78-ECAF-43F5-88A0-CD43832DB9C9}" type="presOf" srcId="{3CB9F3ED-B03E-4334-88C9-BCA9261ECEDD}" destId="{94559C37-9FC0-443A-A287-728AF595B85F}" srcOrd="1" destOrd="0" presId="urn:microsoft.com/office/officeart/2005/8/layout/vProcess5"/>
    <dgm:cxn modelId="{70A88859-3902-4608-A06C-3CFAEF8BE5DA}" srcId="{688F4B6C-3C81-4D27-A753-7A818FFDB94C}" destId="{C05C3A11-60FF-4C83-B2D8-4D7C5AB35098}" srcOrd="0" destOrd="0" parTransId="{E05BFD49-E7AC-4924-9EBC-D87A53A10DDC}" sibTransId="{753660B9-ACA0-4C9E-9BFD-F49FCD4A602D}"/>
    <dgm:cxn modelId="{FD33DA85-E694-456F-9CC9-3F2A97A4F7BB}" type="presOf" srcId="{11328F8B-BBEB-4EAE-B232-180D5BAE8D08}" destId="{12DBF685-FAED-48AB-B269-5C20EC589D20}" srcOrd="0" destOrd="0" presId="urn:microsoft.com/office/officeart/2005/8/layout/vProcess5"/>
    <dgm:cxn modelId="{F6178F88-5B03-494E-80F5-EA2A437850F4}" type="presOf" srcId="{753660B9-ACA0-4C9E-9BFD-F49FCD4A602D}" destId="{4A0E5333-C660-4C7B-819D-41AC85E46E1F}" srcOrd="0" destOrd="0" presId="urn:microsoft.com/office/officeart/2005/8/layout/vProcess5"/>
    <dgm:cxn modelId="{03A981C9-B91E-4D0B-921B-A3BECF06CB3E}" type="presOf" srcId="{2282EE1B-123E-4317-A8DF-265106EE48A1}" destId="{A489F414-EE40-4862-BFCD-87AA366B4D85}" srcOrd="0" destOrd="0" presId="urn:microsoft.com/office/officeart/2005/8/layout/vProcess5"/>
    <dgm:cxn modelId="{844182F8-27C9-4071-9FA6-F0FD72F719B6}" type="presOf" srcId="{C05C3A11-60FF-4C83-B2D8-4D7C5AB35098}" destId="{CFF319BB-691A-4217-9D05-8E93F91A7B55}" srcOrd="0" destOrd="0" presId="urn:microsoft.com/office/officeart/2005/8/layout/vProcess5"/>
    <dgm:cxn modelId="{2A83F0F8-B5CA-4D61-B13F-3204941BDEDD}" type="presOf" srcId="{C05C3A11-60FF-4C83-B2D8-4D7C5AB35098}" destId="{0C0A6CDE-03B0-439D-A6E0-4A6EABD7052D}" srcOrd="1" destOrd="0" presId="urn:microsoft.com/office/officeart/2005/8/layout/vProcess5"/>
    <dgm:cxn modelId="{A0D1B1F9-140B-4C66-808C-EC3A1AE404AA}" type="presOf" srcId="{3CB9F3ED-B03E-4334-88C9-BCA9261ECEDD}" destId="{432997F2-33EA-4E5F-9BDF-7B1FE50CBE77}" srcOrd="0" destOrd="0" presId="urn:microsoft.com/office/officeart/2005/8/layout/vProcess5"/>
    <dgm:cxn modelId="{B7AF8029-18A4-4646-961A-2BA7C3953D59}" type="presParOf" srcId="{C98C990B-75B4-4195-B12E-C13F0184C2DA}" destId="{189B7DFF-A540-4E22-BD37-C2CCEE13F028}" srcOrd="0" destOrd="0" presId="urn:microsoft.com/office/officeart/2005/8/layout/vProcess5"/>
    <dgm:cxn modelId="{A1D0BDED-C188-4409-BA1A-0D9E4E79FB72}" type="presParOf" srcId="{C98C990B-75B4-4195-B12E-C13F0184C2DA}" destId="{CFF319BB-691A-4217-9D05-8E93F91A7B55}" srcOrd="1" destOrd="0" presId="urn:microsoft.com/office/officeart/2005/8/layout/vProcess5"/>
    <dgm:cxn modelId="{E9B561F9-2DBD-4900-ACA1-733F0DC6F2E4}" type="presParOf" srcId="{C98C990B-75B4-4195-B12E-C13F0184C2DA}" destId="{A489F414-EE40-4862-BFCD-87AA366B4D85}" srcOrd="2" destOrd="0" presId="urn:microsoft.com/office/officeart/2005/8/layout/vProcess5"/>
    <dgm:cxn modelId="{0FAC2B73-608B-4D8E-99E6-629B8C5FA701}" type="presParOf" srcId="{C98C990B-75B4-4195-B12E-C13F0184C2DA}" destId="{432997F2-33EA-4E5F-9BDF-7B1FE50CBE77}" srcOrd="3" destOrd="0" presId="urn:microsoft.com/office/officeart/2005/8/layout/vProcess5"/>
    <dgm:cxn modelId="{92A2DBD4-1A2E-4246-AB2B-4B2B765B281A}" type="presParOf" srcId="{C98C990B-75B4-4195-B12E-C13F0184C2DA}" destId="{12DBF685-FAED-48AB-B269-5C20EC589D20}" srcOrd="4" destOrd="0" presId="urn:microsoft.com/office/officeart/2005/8/layout/vProcess5"/>
    <dgm:cxn modelId="{AC5571D4-6766-4D9F-AD7F-3760E55E9E0B}" type="presParOf" srcId="{C98C990B-75B4-4195-B12E-C13F0184C2DA}" destId="{4A0E5333-C660-4C7B-819D-41AC85E46E1F}" srcOrd="5" destOrd="0" presId="urn:microsoft.com/office/officeart/2005/8/layout/vProcess5"/>
    <dgm:cxn modelId="{91FC90C6-B108-49E5-935C-421CA0B7FD50}" type="presParOf" srcId="{C98C990B-75B4-4195-B12E-C13F0184C2DA}" destId="{A7404960-A3C5-4586-A375-E87E2529DEE3}" srcOrd="6" destOrd="0" presId="urn:microsoft.com/office/officeart/2005/8/layout/vProcess5"/>
    <dgm:cxn modelId="{3D9315C2-5FE7-4C9A-9FB7-CD9243FFC43F}" type="presParOf" srcId="{C98C990B-75B4-4195-B12E-C13F0184C2DA}" destId="{BFE2A178-FB08-4027-BB4E-41B6C93AE804}" srcOrd="7" destOrd="0" presId="urn:microsoft.com/office/officeart/2005/8/layout/vProcess5"/>
    <dgm:cxn modelId="{E52F586A-651E-4B66-9475-AFF3A207ECB4}" type="presParOf" srcId="{C98C990B-75B4-4195-B12E-C13F0184C2DA}" destId="{0C0A6CDE-03B0-439D-A6E0-4A6EABD7052D}" srcOrd="8" destOrd="0" presId="urn:microsoft.com/office/officeart/2005/8/layout/vProcess5"/>
    <dgm:cxn modelId="{263599A0-8B8B-416A-A00B-E4626CB8EBB4}" type="presParOf" srcId="{C98C990B-75B4-4195-B12E-C13F0184C2DA}" destId="{2B0D4933-D493-4A37-AD4E-E1C0E3EC3D09}" srcOrd="9" destOrd="0" presId="urn:microsoft.com/office/officeart/2005/8/layout/vProcess5"/>
    <dgm:cxn modelId="{83FE1181-D53A-4E1D-978A-476AB868C7DB}" type="presParOf" srcId="{C98C990B-75B4-4195-B12E-C13F0184C2DA}" destId="{94559C37-9FC0-443A-A287-728AF595B85F}" srcOrd="10" destOrd="0" presId="urn:microsoft.com/office/officeart/2005/8/layout/vProcess5"/>
    <dgm:cxn modelId="{D18CCC63-BE54-4438-AB73-79107E2583C4}" type="presParOf" srcId="{C98C990B-75B4-4195-B12E-C13F0184C2DA}" destId="{9873C325-C098-4CB5-B63C-F9A6EE78E9C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4C68BA-ED58-43CB-A8D3-BF5C1E7EE69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748C2DA-53E0-4727-B8AA-4F6A9DC7A413}">
      <dgm:prSet custT="1"/>
      <dgm:spPr/>
      <dgm:t>
        <a:bodyPr/>
        <a:lstStyle/>
        <a:p>
          <a:r>
            <a:rPr lang="en-IN" sz="2400" dirty="0">
              <a:latin typeface="Times New Roman" panose="02020603050405020304" pitchFamily="18" charset="0"/>
              <a:cs typeface="Times New Roman" panose="02020603050405020304" pitchFamily="18" charset="0"/>
            </a:rPr>
            <a:t>Gained experience working with real-world airline datasets</a:t>
          </a:r>
          <a:endParaRPr lang="en-US" sz="2400" dirty="0">
            <a:latin typeface="Times New Roman" panose="02020603050405020304" pitchFamily="18" charset="0"/>
            <a:cs typeface="Times New Roman" panose="02020603050405020304" pitchFamily="18" charset="0"/>
          </a:endParaRPr>
        </a:p>
      </dgm:t>
    </dgm:pt>
    <dgm:pt modelId="{32DDAE1B-A34D-463E-A00C-7CBD26F2D1FA}" type="parTrans" cxnId="{75E221FE-A35F-40E0-A39B-312DCE02689C}">
      <dgm:prSet/>
      <dgm:spPr/>
      <dgm:t>
        <a:bodyPr/>
        <a:lstStyle/>
        <a:p>
          <a:endParaRPr lang="en-US"/>
        </a:p>
      </dgm:t>
    </dgm:pt>
    <dgm:pt modelId="{C6A5927C-DE39-498A-A8CE-15B0F98EC9C3}" type="sibTrans" cxnId="{75E221FE-A35F-40E0-A39B-312DCE02689C}">
      <dgm:prSet/>
      <dgm:spPr/>
      <dgm:t>
        <a:bodyPr/>
        <a:lstStyle/>
        <a:p>
          <a:endParaRPr lang="en-US"/>
        </a:p>
      </dgm:t>
    </dgm:pt>
    <dgm:pt modelId="{249550A0-2AAF-40B5-BAB5-77846AAA6B80}">
      <dgm:prSet custT="1"/>
      <dgm:spPr/>
      <dgm:t>
        <a:bodyPr/>
        <a:lstStyle/>
        <a:p>
          <a:r>
            <a:rPr lang="en-IN" sz="2400" dirty="0">
              <a:latin typeface="Times New Roman" panose="02020603050405020304" pitchFamily="18" charset="0"/>
              <a:cs typeface="Times New Roman" panose="02020603050405020304" pitchFamily="18" charset="0"/>
            </a:rPr>
            <a:t>Enhanced proficiency in Power BI and Tableau dashboards</a:t>
          </a:r>
          <a:endParaRPr lang="en-US" sz="2400" dirty="0">
            <a:latin typeface="Times New Roman" panose="02020603050405020304" pitchFamily="18" charset="0"/>
            <a:cs typeface="Times New Roman" panose="02020603050405020304" pitchFamily="18" charset="0"/>
          </a:endParaRPr>
        </a:p>
      </dgm:t>
    </dgm:pt>
    <dgm:pt modelId="{C5BC9666-7E97-4FA8-869E-733CA100D24A}" type="parTrans" cxnId="{FAA8B081-38C1-4BAE-9160-AD62A2CE0335}">
      <dgm:prSet/>
      <dgm:spPr/>
      <dgm:t>
        <a:bodyPr/>
        <a:lstStyle/>
        <a:p>
          <a:endParaRPr lang="en-US"/>
        </a:p>
      </dgm:t>
    </dgm:pt>
    <dgm:pt modelId="{C8F9C452-9698-415D-8B64-8E46BEC94519}" type="sibTrans" cxnId="{FAA8B081-38C1-4BAE-9160-AD62A2CE0335}">
      <dgm:prSet/>
      <dgm:spPr/>
      <dgm:t>
        <a:bodyPr/>
        <a:lstStyle/>
        <a:p>
          <a:endParaRPr lang="en-US"/>
        </a:p>
      </dgm:t>
    </dgm:pt>
    <dgm:pt modelId="{40ECAC11-B95C-4482-A0A0-B882F38E2B03}">
      <dgm:prSet custT="1"/>
      <dgm:spPr/>
      <dgm:t>
        <a:bodyPr/>
        <a:lstStyle/>
        <a:p>
          <a:r>
            <a:rPr lang="en-IN" sz="2400" dirty="0">
              <a:latin typeface="Times New Roman" panose="02020603050405020304" pitchFamily="18" charset="0"/>
              <a:cs typeface="Times New Roman" panose="02020603050405020304" pitchFamily="18" charset="0"/>
            </a:rPr>
            <a:t>Developed meaningful airline KPIs and storytelling techniques</a:t>
          </a:r>
          <a:endParaRPr lang="en-US" sz="2400" dirty="0">
            <a:latin typeface="Times New Roman" panose="02020603050405020304" pitchFamily="18" charset="0"/>
            <a:cs typeface="Times New Roman" panose="02020603050405020304" pitchFamily="18" charset="0"/>
          </a:endParaRPr>
        </a:p>
      </dgm:t>
    </dgm:pt>
    <dgm:pt modelId="{5C7E0EF5-23C8-4296-823E-B3D712E16A6F}" type="parTrans" cxnId="{5C4F399B-33BE-48F0-BD91-669FEE01B13A}">
      <dgm:prSet/>
      <dgm:spPr/>
      <dgm:t>
        <a:bodyPr/>
        <a:lstStyle/>
        <a:p>
          <a:endParaRPr lang="en-US"/>
        </a:p>
      </dgm:t>
    </dgm:pt>
    <dgm:pt modelId="{732261EF-9065-4E52-8783-CD9A17441CC8}" type="sibTrans" cxnId="{5C4F399B-33BE-48F0-BD91-669FEE01B13A}">
      <dgm:prSet/>
      <dgm:spPr/>
      <dgm:t>
        <a:bodyPr/>
        <a:lstStyle/>
        <a:p>
          <a:endParaRPr lang="en-US"/>
        </a:p>
      </dgm:t>
    </dgm:pt>
    <dgm:pt modelId="{62985AE0-9F96-439A-807F-935E25590E1B}">
      <dgm:prSet custT="1"/>
      <dgm:spPr/>
      <dgm:t>
        <a:bodyPr/>
        <a:lstStyle/>
        <a:p>
          <a:r>
            <a:rPr lang="en-IN" sz="2400" dirty="0">
              <a:latin typeface="Times New Roman" panose="02020603050405020304" pitchFamily="18" charset="0"/>
              <a:cs typeface="Times New Roman" panose="02020603050405020304" pitchFamily="18" charset="0"/>
            </a:rPr>
            <a:t>Learned to derive actionable insights from operational data</a:t>
          </a:r>
          <a:endParaRPr lang="en-US" sz="2400" dirty="0">
            <a:latin typeface="Times New Roman" panose="02020603050405020304" pitchFamily="18" charset="0"/>
            <a:cs typeface="Times New Roman" panose="02020603050405020304" pitchFamily="18" charset="0"/>
          </a:endParaRPr>
        </a:p>
      </dgm:t>
    </dgm:pt>
    <dgm:pt modelId="{1CDCB3E7-ED4B-4B73-B26E-6FC3EF71C1AD}" type="parTrans" cxnId="{ECBF7E5B-0E66-4DFD-9636-79717A139668}">
      <dgm:prSet/>
      <dgm:spPr/>
      <dgm:t>
        <a:bodyPr/>
        <a:lstStyle/>
        <a:p>
          <a:endParaRPr lang="en-US"/>
        </a:p>
      </dgm:t>
    </dgm:pt>
    <dgm:pt modelId="{2CC966F6-D4EB-4085-B58F-9B4602CA41C0}" type="sibTrans" cxnId="{ECBF7E5B-0E66-4DFD-9636-79717A139668}">
      <dgm:prSet/>
      <dgm:spPr/>
      <dgm:t>
        <a:bodyPr/>
        <a:lstStyle/>
        <a:p>
          <a:endParaRPr lang="en-US"/>
        </a:p>
      </dgm:t>
    </dgm:pt>
    <dgm:pt modelId="{42FD3E16-07BA-4454-8E09-D3EF1DC4B869}" type="pres">
      <dgm:prSet presAssocID="{244C68BA-ED58-43CB-A8D3-BF5C1E7EE69B}" presName="root" presStyleCnt="0">
        <dgm:presLayoutVars>
          <dgm:dir/>
          <dgm:resizeHandles val="exact"/>
        </dgm:presLayoutVars>
      </dgm:prSet>
      <dgm:spPr/>
    </dgm:pt>
    <dgm:pt modelId="{57B7FA4D-D047-4E71-A4B9-CCAA0D9B59F8}" type="pres">
      <dgm:prSet presAssocID="{C748C2DA-53E0-4727-B8AA-4F6A9DC7A413}" presName="compNode" presStyleCnt="0"/>
      <dgm:spPr/>
    </dgm:pt>
    <dgm:pt modelId="{AF23C999-E968-4518-8D0E-9F157EBB34FB}" type="pres">
      <dgm:prSet presAssocID="{C748C2DA-53E0-4727-B8AA-4F6A9DC7A413}" presName="bgRect" presStyleLbl="bgShp" presStyleIdx="0" presStyleCnt="4"/>
      <dgm:spPr/>
    </dgm:pt>
    <dgm:pt modelId="{8579970B-BCE8-4DD0-85B2-4FDA2B18A302}" type="pres">
      <dgm:prSet presAssocID="{C748C2DA-53E0-4727-B8AA-4F6A9DC7A41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lot"/>
        </a:ext>
      </dgm:extLst>
    </dgm:pt>
    <dgm:pt modelId="{39BC79B2-2FF8-4CE8-BC4E-CAA67DE52BD9}" type="pres">
      <dgm:prSet presAssocID="{C748C2DA-53E0-4727-B8AA-4F6A9DC7A413}" presName="spaceRect" presStyleCnt="0"/>
      <dgm:spPr/>
    </dgm:pt>
    <dgm:pt modelId="{A10FB749-509E-46F6-AC95-675D5A7A6102}" type="pres">
      <dgm:prSet presAssocID="{C748C2DA-53E0-4727-B8AA-4F6A9DC7A413}" presName="parTx" presStyleLbl="revTx" presStyleIdx="0" presStyleCnt="4">
        <dgm:presLayoutVars>
          <dgm:chMax val="0"/>
          <dgm:chPref val="0"/>
        </dgm:presLayoutVars>
      </dgm:prSet>
      <dgm:spPr/>
    </dgm:pt>
    <dgm:pt modelId="{DBAC3B8B-4493-47E0-961D-94CE94182253}" type="pres">
      <dgm:prSet presAssocID="{C6A5927C-DE39-498A-A8CE-15B0F98EC9C3}" presName="sibTrans" presStyleCnt="0"/>
      <dgm:spPr/>
    </dgm:pt>
    <dgm:pt modelId="{D7D54ABC-557E-4C77-A9BA-4A87A0036F6F}" type="pres">
      <dgm:prSet presAssocID="{249550A0-2AAF-40B5-BAB5-77846AAA6B80}" presName="compNode" presStyleCnt="0"/>
      <dgm:spPr/>
    </dgm:pt>
    <dgm:pt modelId="{35E1DA0C-234B-46AC-8F2E-643E2CE5CD97}" type="pres">
      <dgm:prSet presAssocID="{249550A0-2AAF-40B5-BAB5-77846AAA6B80}" presName="bgRect" presStyleLbl="bgShp" presStyleIdx="1" presStyleCnt="4"/>
      <dgm:spPr/>
    </dgm:pt>
    <dgm:pt modelId="{C1891A14-174C-4A0B-A86F-AB70D83D76A6}" type="pres">
      <dgm:prSet presAssocID="{249550A0-2AAF-40B5-BAB5-77846AAA6B8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D73389D9-3B24-46E4-B096-D70744E46AD4}" type="pres">
      <dgm:prSet presAssocID="{249550A0-2AAF-40B5-BAB5-77846AAA6B80}" presName="spaceRect" presStyleCnt="0"/>
      <dgm:spPr/>
    </dgm:pt>
    <dgm:pt modelId="{7BF4C0B5-11F8-4C00-8EDE-AAD8F1137DC6}" type="pres">
      <dgm:prSet presAssocID="{249550A0-2AAF-40B5-BAB5-77846AAA6B80}" presName="parTx" presStyleLbl="revTx" presStyleIdx="1" presStyleCnt="4">
        <dgm:presLayoutVars>
          <dgm:chMax val="0"/>
          <dgm:chPref val="0"/>
        </dgm:presLayoutVars>
      </dgm:prSet>
      <dgm:spPr/>
    </dgm:pt>
    <dgm:pt modelId="{4B92A2C3-0E7D-487D-BEB6-76D01B3AE413}" type="pres">
      <dgm:prSet presAssocID="{C8F9C452-9698-415D-8B64-8E46BEC94519}" presName="sibTrans" presStyleCnt="0"/>
      <dgm:spPr/>
    </dgm:pt>
    <dgm:pt modelId="{D62FE64B-59D6-4582-8FCA-E02916D03918}" type="pres">
      <dgm:prSet presAssocID="{40ECAC11-B95C-4482-A0A0-B882F38E2B03}" presName="compNode" presStyleCnt="0"/>
      <dgm:spPr/>
    </dgm:pt>
    <dgm:pt modelId="{BED78C26-5AB6-4C96-A7E6-4E16CCA6A5DF}" type="pres">
      <dgm:prSet presAssocID="{40ECAC11-B95C-4482-A0A0-B882F38E2B03}" presName="bgRect" presStyleLbl="bgShp" presStyleIdx="2" presStyleCnt="4"/>
      <dgm:spPr/>
    </dgm:pt>
    <dgm:pt modelId="{06933B7D-67D0-4776-85E5-6A0E18C05A33}" type="pres">
      <dgm:prSet presAssocID="{40ECAC11-B95C-4482-A0A0-B882F38E2B0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irplane"/>
        </a:ext>
      </dgm:extLst>
    </dgm:pt>
    <dgm:pt modelId="{FC6B50A8-D621-4DE0-9871-EBF8B998C3AD}" type="pres">
      <dgm:prSet presAssocID="{40ECAC11-B95C-4482-A0A0-B882F38E2B03}" presName="spaceRect" presStyleCnt="0"/>
      <dgm:spPr/>
    </dgm:pt>
    <dgm:pt modelId="{9D3EE316-CA4D-4104-B86D-82020F649C84}" type="pres">
      <dgm:prSet presAssocID="{40ECAC11-B95C-4482-A0A0-B882F38E2B03}" presName="parTx" presStyleLbl="revTx" presStyleIdx="2" presStyleCnt="4">
        <dgm:presLayoutVars>
          <dgm:chMax val="0"/>
          <dgm:chPref val="0"/>
        </dgm:presLayoutVars>
      </dgm:prSet>
      <dgm:spPr/>
    </dgm:pt>
    <dgm:pt modelId="{36EF800D-A757-491F-B5AC-9A1D22F3AB42}" type="pres">
      <dgm:prSet presAssocID="{732261EF-9065-4E52-8783-CD9A17441CC8}" presName="sibTrans" presStyleCnt="0"/>
      <dgm:spPr/>
    </dgm:pt>
    <dgm:pt modelId="{A78F1228-78CF-427D-8B85-802DA7029F44}" type="pres">
      <dgm:prSet presAssocID="{62985AE0-9F96-439A-807F-935E25590E1B}" presName="compNode" presStyleCnt="0"/>
      <dgm:spPr/>
    </dgm:pt>
    <dgm:pt modelId="{334A91FD-80CB-4CDF-A7C9-1B19CD00A5E8}" type="pres">
      <dgm:prSet presAssocID="{62985AE0-9F96-439A-807F-935E25590E1B}" presName="bgRect" presStyleLbl="bgShp" presStyleIdx="3" presStyleCnt="4"/>
      <dgm:spPr/>
    </dgm:pt>
    <dgm:pt modelId="{048931F0-A5E5-407B-8744-D919E5BEF4AC}" type="pres">
      <dgm:prSet presAssocID="{62985AE0-9F96-439A-807F-935E25590E1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a:ext>
      </dgm:extLst>
    </dgm:pt>
    <dgm:pt modelId="{B255D02E-F229-4BCF-B3FF-F93991AC76D3}" type="pres">
      <dgm:prSet presAssocID="{62985AE0-9F96-439A-807F-935E25590E1B}" presName="spaceRect" presStyleCnt="0"/>
      <dgm:spPr/>
    </dgm:pt>
    <dgm:pt modelId="{9533B058-1DB5-47E3-BB66-19E4AD9F7766}" type="pres">
      <dgm:prSet presAssocID="{62985AE0-9F96-439A-807F-935E25590E1B}" presName="parTx" presStyleLbl="revTx" presStyleIdx="3" presStyleCnt="4">
        <dgm:presLayoutVars>
          <dgm:chMax val="0"/>
          <dgm:chPref val="0"/>
        </dgm:presLayoutVars>
      </dgm:prSet>
      <dgm:spPr/>
    </dgm:pt>
  </dgm:ptLst>
  <dgm:cxnLst>
    <dgm:cxn modelId="{ECBF7E5B-0E66-4DFD-9636-79717A139668}" srcId="{244C68BA-ED58-43CB-A8D3-BF5C1E7EE69B}" destId="{62985AE0-9F96-439A-807F-935E25590E1B}" srcOrd="3" destOrd="0" parTransId="{1CDCB3E7-ED4B-4B73-B26E-6FC3EF71C1AD}" sibTransId="{2CC966F6-D4EB-4085-B58F-9B4602CA41C0}"/>
    <dgm:cxn modelId="{FAA8B081-38C1-4BAE-9160-AD62A2CE0335}" srcId="{244C68BA-ED58-43CB-A8D3-BF5C1E7EE69B}" destId="{249550A0-2AAF-40B5-BAB5-77846AAA6B80}" srcOrd="1" destOrd="0" parTransId="{C5BC9666-7E97-4FA8-869E-733CA100D24A}" sibTransId="{C8F9C452-9698-415D-8B64-8E46BEC94519}"/>
    <dgm:cxn modelId="{5C4F399B-33BE-48F0-BD91-669FEE01B13A}" srcId="{244C68BA-ED58-43CB-A8D3-BF5C1E7EE69B}" destId="{40ECAC11-B95C-4482-A0A0-B882F38E2B03}" srcOrd="2" destOrd="0" parTransId="{5C7E0EF5-23C8-4296-823E-B3D712E16A6F}" sibTransId="{732261EF-9065-4E52-8783-CD9A17441CC8}"/>
    <dgm:cxn modelId="{D675EDA6-5CAE-45D9-8985-FDA47CC13ED6}" type="presOf" srcId="{40ECAC11-B95C-4482-A0A0-B882F38E2B03}" destId="{9D3EE316-CA4D-4104-B86D-82020F649C84}" srcOrd="0" destOrd="0" presId="urn:microsoft.com/office/officeart/2018/2/layout/IconVerticalSolidList"/>
    <dgm:cxn modelId="{3740ABB5-E552-468A-8417-628B38A5EF61}" type="presOf" srcId="{249550A0-2AAF-40B5-BAB5-77846AAA6B80}" destId="{7BF4C0B5-11F8-4C00-8EDE-AAD8F1137DC6}" srcOrd="0" destOrd="0" presId="urn:microsoft.com/office/officeart/2018/2/layout/IconVerticalSolidList"/>
    <dgm:cxn modelId="{677987DC-A12B-458C-A75B-D924E7C69FF9}" type="presOf" srcId="{244C68BA-ED58-43CB-A8D3-BF5C1E7EE69B}" destId="{42FD3E16-07BA-4454-8E09-D3EF1DC4B869}" srcOrd="0" destOrd="0" presId="urn:microsoft.com/office/officeart/2018/2/layout/IconVerticalSolidList"/>
    <dgm:cxn modelId="{9DA032DF-6440-4A40-92FE-61E16200799D}" type="presOf" srcId="{C748C2DA-53E0-4727-B8AA-4F6A9DC7A413}" destId="{A10FB749-509E-46F6-AC95-675D5A7A6102}" srcOrd="0" destOrd="0" presId="urn:microsoft.com/office/officeart/2018/2/layout/IconVerticalSolidList"/>
    <dgm:cxn modelId="{E3AB9BF0-F369-4F18-AEAF-DDB40C764B4E}" type="presOf" srcId="{62985AE0-9F96-439A-807F-935E25590E1B}" destId="{9533B058-1DB5-47E3-BB66-19E4AD9F7766}" srcOrd="0" destOrd="0" presId="urn:microsoft.com/office/officeart/2018/2/layout/IconVerticalSolidList"/>
    <dgm:cxn modelId="{75E221FE-A35F-40E0-A39B-312DCE02689C}" srcId="{244C68BA-ED58-43CB-A8D3-BF5C1E7EE69B}" destId="{C748C2DA-53E0-4727-B8AA-4F6A9DC7A413}" srcOrd="0" destOrd="0" parTransId="{32DDAE1B-A34D-463E-A00C-7CBD26F2D1FA}" sibTransId="{C6A5927C-DE39-498A-A8CE-15B0F98EC9C3}"/>
    <dgm:cxn modelId="{2318E77D-7C4D-4E43-A809-6E6D985602FA}" type="presParOf" srcId="{42FD3E16-07BA-4454-8E09-D3EF1DC4B869}" destId="{57B7FA4D-D047-4E71-A4B9-CCAA0D9B59F8}" srcOrd="0" destOrd="0" presId="urn:microsoft.com/office/officeart/2018/2/layout/IconVerticalSolidList"/>
    <dgm:cxn modelId="{CC05F32C-5DA0-4586-86EC-4EA13DA782DD}" type="presParOf" srcId="{57B7FA4D-D047-4E71-A4B9-CCAA0D9B59F8}" destId="{AF23C999-E968-4518-8D0E-9F157EBB34FB}" srcOrd="0" destOrd="0" presId="urn:microsoft.com/office/officeart/2018/2/layout/IconVerticalSolidList"/>
    <dgm:cxn modelId="{ED258118-D53D-48A2-A802-91B3B892ECB1}" type="presParOf" srcId="{57B7FA4D-D047-4E71-A4B9-CCAA0D9B59F8}" destId="{8579970B-BCE8-4DD0-85B2-4FDA2B18A302}" srcOrd="1" destOrd="0" presId="urn:microsoft.com/office/officeart/2018/2/layout/IconVerticalSolidList"/>
    <dgm:cxn modelId="{668D09F5-1148-4505-BD6B-27665C52C0C1}" type="presParOf" srcId="{57B7FA4D-D047-4E71-A4B9-CCAA0D9B59F8}" destId="{39BC79B2-2FF8-4CE8-BC4E-CAA67DE52BD9}" srcOrd="2" destOrd="0" presId="urn:microsoft.com/office/officeart/2018/2/layout/IconVerticalSolidList"/>
    <dgm:cxn modelId="{120D0AAE-CED2-448D-A682-0FACE0037A94}" type="presParOf" srcId="{57B7FA4D-D047-4E71-A4B9-CCAA0D9B59F8}" destId="{A10FB749-509E-46F6-AC95-675D5A7A6102}" srcOrd="3" destOrd="0" presId="urn:microsoft.com/office/officeart/2018/2/layout/IconVerticalSolidList"/>
    <dgm:cxn modelId="{4E7ED177-98A9-4DD4-93B5-CC3F4053608C}" type="presParOf" srcId="{42FD3E16-07BA-4454-8E09-D3EF1DC4B869}" destId="{DBAC3B8B-4493-47E0-961D-94CE94182253}" srcOrd="1" destOrd="0" presId="urn:microsoft.com/office/officeart/2018/2/layout/IconVerticalSolidList"/>
    <dgm:cxn modelId="{D8A11418-41E6-4D0E-AA7A-FA8886C1550A}" type="presParOf" srcId="{42FD3E16-07BA-4454-8E09-D3EF1DC4B869}" destId="{D7D54ABC-557E-4C77-A9BA-4A87A0036F6F}" srcOrd="2" destOrd="0" presId="urn:microsoft.com/office/officeart/2018/2/layout/IconVerticalSolidList"/>
    <dgm:cxn modelId="{3C07EFCE-1CA7-42D8-9AC7-BF02472477DB}" type="presParOf" srcId="{D7D54ABC-557E-4C77-A9BA-4A87A0036F6F}" destId="{35E1DA0C-234B-46AC-8F2E-643E2CE5CD97}" srcOrd="0" destOrd="0" presId="urn:microsoft.com/office/officeart/2018/2/layout/IconVerticalSolidList"/>
    <dgm:cxn modelId="{2249BB2B-49D3-4DB4-939A-2EC1A1248B59}" type="presParOf" srcId="{D7D54ABC-557E-4C77-A9BA-4A87A0036F6F}" destId="{C1891A14-174C-4A0B-A86F-AB70D83D76A6}" srcOrd="1" destOrd="0" presId="urn:microsoft.com/office/officeart/2018/2/layout/IconVerticalSolidList"/>
    <dgm:cxn modelId="{437CF880-6FD9-4333-AEF6-CA236A23C37C}" type="presParOf" srcId="{D7D54ABC-557E-4C77-A9BA-4A87A0036F6F}" destId="{D73389D9-3B24-46E4-B096-D70744E46AD4}" srcOrd="2" destOrd="0" presId="urn:microsoft.com/office/officeart/2018/2/layout/IconVerticalSolidList"/>
    <dgm:cxn modelId="{E3DBA318-E848-4984-BB37-54F14E4BB44B}" type="presParOf" srcId="{D7D54ABC-557E-4C77-A9BA-4A87A0036F6F}" destId="{7BF4C0B5-11F8-4C00-8EDE-AAD8F1137DC6}" srcOrd="3" destOrd="0" presId="urn:microsoft.com/office/officeart/2018/2/layout/IconVerticalSolidList"/>
    <dgm:cxn modelId="{5E52C71C-7E31-4F3F-9E9C-34BF0D44B0A3}" type="presParOf" srcId="{42FD3E16-07BA-4454-8E09-D3EF1DC4B869}" destId="{4B92A2C3-0E7D-487D-BEB6-76D01B3AE413}" srcOrd="3" destOrd="0" presId="urn:microsoft.com/office/officeart/2018/2/layout/IconVerticalSolidList"/>
    <dgm:cxn modelId="{671AECB3-DA2B-4B16-B158-A2FD69C2E954}" type="presParOf" srcId="{42FD3E16-07BA-4454-8E09-D3EF1DC4B869}" destId="{D62FE64B-59D6-4582-8FCA-E02916D03918}" srcOrd="4" destOrd="0" presId="urn:microsoft.com/office/officeart/2018/2/layout/IconVerticalSolidList"/>
    <dgm:cxn modelId="{E632D9C2-F63D-4CBB-A737-49DDB780AA9B}" type="presParOf" srcId="{D62FE64B-59D6-4582-8FCA-E02916D03918}" destId="{BED78C26-5AB6-4C96-A7E6-4E16CCA6A5DF}" srcOrd="0" destOrd="0" presId="urn:microsoft.com/office/officeart/2018/2/layout/IconVerticalSolidList"/>
    <dgm:cxn modelId="{FA2C75F4-E9E0-45C3-AF27-43015809E872}" type="presParOf" srcId="{D62FE64B-59D6-4582-8FCA-E02916D03918}" destId="{06933B7D-67D0-4776-85E5-6A0E18C05A33}" srcOrd="1" destOrd="0" presId="urn:microsoft.com/office/officeart/2018/2/layout/IconVerticalSolidList"/>
    <dgm:cxn modelId="{28233C51-15CD-41BB-81C0-0BB4A88B623A}" type="presParOf" srcId="{D62FE64B-59D6-4582-8FCA-E02916D03918}" destId="{FC6B50A8-D621-4DE0-9871-EBF8B998C3AD}" srcOrd="2" destOrd="0" presId="urn:microsoft.com/office/officeart/2018/2/layout/IconVerticalSolidList"/>
    <dgm:cxn modelId="{7D311E33-822C-4F2F-9968-D0F264F9E82B}" type="presParOf" srcId="{D62FE64B-59D6-4582-8FCA-E02916D03918}" destId="{9D3EE316-CA4D-4104-B86D-82020F649C84}" srcOrd="3" destOrd="0" presId="urn:microsoft.com/office/officeart/2018/2/layout/IconVerticalSolidList"/>
    <dgm:cxn modelId="{19CE4D92-9A54-48DC-AE6F-BE6AA0C66C81}" type="presParOf" srcId="{42FD3E16-07BA-4454-8E09-D3EF1DC4B869}" destId="{36EF800D-A757-491F-B5AC-9A1D22F3AB42}" srcOrd="5" destOrd="0" presId="urn:microsoft.com/office/officeart/2018/2/layout/IconVerticalSolidList"/>
    <dgm:cxn modelId="{18BBFF0F-24CC-4956-94A7-7CC9FD9B399C}" type="presParOf" srcId="{42FD3E16-07BA-4454-8E09-D3EF1DC4B869}" destId="{A78F1228-78CF-427D-8B85-802DA7029F44}" srcOrd="6" destOrd="0" presId="urn:microsoft.com/office/officeart/2018/2/layout/IconVerticalSolidList"/>
    <dgm:cxn modelId="{8B36A290-D417-4384-AB45-01D6553BE67B}" type="presParOf" srcId="{A78F1228-78CF-427D-8B85-802DA7029F44}" destId="{334A91FD-80CB-4CDF-A7C9-1B19CD00A5E8}" srcOrd="0" destOrd="0" presId="urn:microsoft.com/office/officeart/2018/2/layout/IconVerticalSolidList"/>
    <dgm:cxn modelId="{D24950EB-057D-4C06-8987-1B2321C1E36E}" type="presParOf" srcId="{A78F1228-78CF-427D-8B85-802DA7029F44}" destId="{048931F0-A5E5-407B-8744-D919E5BEF4AC}" srcOrd="1" destOrd="0" presId="urn:microsoft.com/office/officeart/2018/2/layout/IconVerticalSolidList"/>
    <dgm:cxn modelId="{EA891A47-410C-4A32-8C53-3FB8F115CA90}" type="presParOf" srcId="{A78F1228-78CF-427D-8B85-802DA7029F44}" destId="{B255D02E-F229-4BCF-B3FF-F93991AC76D3}" srcOrd="2" destOrd="0" presId="urn:microsoft.com/office/officeart/2018/2/layout/IconVerticalSolidList"/>
    <dgm:cxn modelId="{417403AD-A3CA-4050-B2AB-F8F7B1AEFA5C}" type="presParOf" srcId="{A78F1228-78CF-427D-8B85-802DA7029F44}" destId="{9533B058-1DB5-47E3-BB66-19E4AD9F776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319BB-691A-4217-9D05-8E93F91A7B55}">
      <dsp:nvSpPr>
        <dsp:cNvPr id="0" name=""/>
        <dsp:cNvSpPr/>
      </dsp:nvSpPr>
      <dsp:spPr>
        <a:xfrm>
          <a:off x="0" y="0"/>
          <a:ext cx="6028962" cy="104913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Inconsistent data fields across flight and passenger datasets</a:t>
          </a:r>
        </a:p>
      </dsp:txBody>
      <dsp:txXfrm>
        <a:off x="30728" y="30728"/>
        <a:ext cx="4808207" cy="987683"/>
      </dsp:txXfrm>
    </dsp:sp>
    <dsp:sp modelId="{A489F414-EE40-4862-BFCD-87AA366B4D85}">
      <dsp:nvSpPr>
        <dsp:cNvPr id="0" name=""/>
        <dsp:cNvSpPr/>
      </dsp:nvSpPr>
      <dsp:spPr>
        <a:xfrm>
          <a:off x="504925" y="1239891"/>
          <a:ext cx="6028962" cy="1049139"/>
        </a:xfrm>
        <a:prstGeom prst="roundRect">
          <a:avLst>
            <a:gd name="adj" fmla="val 10000"/>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Handling missing or incomplete values</a:t>
          </a:r>
        </a:p>
      </dsp:txBody>
      <dsp:txXfrm>
        <a:off x="535653" y="1270619"/>
        <a:ext cx="4780640" cy="987683"/>
      </dsp:txXfrm>
    </dsp:sp>
    <dsp:sp modelId="{432997F2-33EA-4E5F-9BDF-7B1FE50CBE77}">
      <dsp:nvSpPr>
        <dsp:cNvPr id="0" name=""/>
        <dsp:cNvSpPr/>
      </dsp:nvSpPr>
      <dsp:spPr>
        <a:xfrm>
          <a:off x="1002314" y="2479783"/>
          <a:ext cx="6028962" cy="1049139"/>
        </a:xfrm>
        <a:prstGeom prst="roundRect">
          <a:avLst>
            <a:gd name="adj" fmla="val 10000"/>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Complexity in mapping route profitability and delay causes</a:t>
          </a:r>
        </a:p>
      </dsp:txBody>
      <dsp:txXfrm>
        <a:off x="1033042" y="2510511"/>
        <a:ext cx="4788176" cy="987683"/>
      </dsp:txXfrm>
    </dsp:sp>
    <dsp:sp modelId="{12DBF685-FAED-48AB-B269-5C20EC589D20}">
      <dsp:nvSpPr>
        <dsp:cNvPr id="0" name=""/>
        <dsp:cNvSpPr/>
      </dsp:nvSpPr>
      <dsp:spPr>
        <a:xfrm>
          <a:off x="1507240" y="3719674"/>
          <a:ext cx="6028962" cy="1049139"/>
        </a:xfrm>
        <a:prstGeom prst="roundRect">
          <a:avLst>
            <a:gd name="adj" fmla="val 10000"/>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Coordinating dashboard updates with evolving KPIs</a:t>
          </a:r>
        </a:p>
      </dsp:txBody>
      <dsp:txXfrm>
        <a:off x="1537968" y="3750402"/>
        <a:ext cx="4780640" cy="987683"/>
      </dsp:txXfrm>
    </dsp:sp>
    <dsp:sp modelId="{4A0E5333-C660-4C7B-819D-41AC85E46E1F}">
      <dsp:nvSpPr>
        <dsp:cNvPr id="0" name=""/>
        <dsp:cNvSpPr/>
      </dsp:nvSpPr>
      <dsp:spPr>
        <a:xfrm>
          <a:off x="5347021" y="803545"/>
          <a:ext cx="681940" cy="68194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5500457" y="803545"/>
        <a:ext cx="375068" cy="513160"/>
      </dsp:txXfrm>
    </dsp:sp>
    <dsp:sp modelId="{A7404960-A3C5-4586-A375-E87E2529DEE3}">
      <dsp:nvSpPr>
        <dsp:cNvPr id="0" name=""/>
        <dsp:cNvSpPr/>
      </dsp:nvSpPr>
      <dsp:spPr>
        <a:xfrm>
          <a:off x="5851947" y="2043436"/>
          <a:ext cx="681940" cy="681940"/>
        </a:xfrm>
        <a:prstGeom prst="downArrow">
          <a:avLst>
            <a:gd name="adj1" fmla="val 55000"/>
            <a:gd name="adj2" fmla="val 45000"/>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6005383" y="2043436"/>
        <a:ext cx="375068" cy="513160"/>
      </dsp:txXfrm>
    </dsp:sp>
    <dsp:sp modelId="{BFE2A178-FB08-4027-BB4E-41B6C93AE804}">
      <dsp:nvSpPr>
        <dsp:cNvPr id="0" name=""/>
        <dsp:cNvSpPr/>
      </dsp:nvSpPr>
      <dsp:spPr>
        <a:xfrm>
          <a:off x="6349336" y="3283328"/>
          <a:ext cx="681940" cy="681940"/>
        </a:xfrm>
        <a:prstGeom prst="downArrow">
          <a:avLst>
            <a:gd name="adj1" fmla="val 55000"/>
            <a:gd name="adj2" fmla="val 45000"/>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6502772" y="3283328"/>
        <a:ext cx="375068" cy="5131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3C999-E968-4518-8D0E-9F157EBB34FB}">
      <dsp:nvSpPr>
        <dsp:cNvPr id="0" name=""/>
        <dsp:cNvSpPr/>
      </dsp:nvSpPr>
      <dsp:spPr>
        <a:xfrm>
          <a:off x="0" y="2401"/>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79970B-BCE8-4DD0-85B2-4FDA2B18A302}">
      <dsp:nvSpPr>
        <dsp:cNvPr id="0" name=""/>
        <dsp:cNvSpPr/>
      </dsp:nvSpPr>
      <dsp:spPr>
        <a:xfrm>
          <a:off x="368211" y="276278"/>
          <a:ext cx="669475" cy="669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0FB749-509E-46F6-AC95-675D5A7A6102}">
      <dsp:nvSpPr>
        <dsp:cNvPr id="0" name=""/>
        <dsp:cNvSpPr/>
      </dsp:nvSpPr>
      <dsp:spPr>
        <a:xfrm>
          <a:off x="1405898" y="2401"/>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Gained experience working with real-world airline datasets</a:t>
          </a:r>
          <a:endParaRPr lang="en-US" sz="2400" kern="1200" dirty="0">
            <a:latin typeface="Times New Roman" panose="02020603050405020304" pitchFamily="18" charset="0"/>
            <a:cs typeface="Times New Roman" panose="02020603050405020304" pitchFamily="18" charset="0"/>
          </a:endParaRPr>
        </a:p>
      </dsp:txBody>
      <dsp:txXfrm>
        <a:off x="1405898" y="2401"/>
        <a:ext cx="5543541" cy="1217228"/>
      </dsp:txXfrm>
    </dsp:sp>
    <dsp:sp modelId="{35E1DA0C-234B-46AC-8F2E-643E2CE5CD97}">
      <dsp:nvSpPr>
        <dsp:cNvPr id="0" name=""/>
        <dsp:cNvSpPr/>
      </dsp:nvSpPr>
      <dsp:spPr>
        <a:xfrm>
          <a:off x="0" y="152393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891A14-174C-4A0B-A86F-AB70D83D76A6}">
      <dsp:nvSpPr>
        <dsp:cNvPr id="0" name=""/>
        <dsp:cNvSpPr/>
      </dsp:nvSpPr>
      <dsp:spPr>
        <a:xfrm>
          <a:off x="368211" y="1797813"/>
          <a:ext cx="669475" cy="669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F4C0B5-11F8-4C00-8EDE-AAD8F1137DC6}">
      <dsp:nvSpPr>
        <dsp:cNvPr id="0" name=""/>
        <dsp:cNvSpPr/>
      </dsp:nvSpPr>
      <dsp:spPr>
        <a:xfrm>
          <a:off x="1405898" y="1523937"/>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Enhanced proficiency in Power BI and Tableau dashboards</a:t>
          </a:r>
          <a:endParaRPr lang="en-US" sz="2400" kern="1200" dirty="0">
            <a:latin typeface="Times New Roman" panose="02020603050405020304" pitchFamily="18" charset="0"/>
            <a:cs typeface="Times New Roman" panose="02020603050405020304" pitchFamily="18" charset="0"/>
          </a:endParaRPr>
        </a:p>
      </dsp:txBody>
      <dsp:txXfrm>
        <a:off x="1405898" y="1523937"/>
        <a:ext cx="5543541" cy="1217228"/>
      </dsp:txXfrm>
    </dsp:sp>
    <dsp:sp modelId="{BED78C26-5AB6-4C96-A7E6-4E16CCA6A5DF}">
      <dsp:nvSpPr>
        <dsp:cNvPr id="0" name=""/>
        <dsp:cNvSpPr/>
      </dsp:nvSpPr>
      <dsp:spPr>
        <a:xfrm>
          <a:off x="0" y="3045472"/>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33B7D-67D0-4776-85E5-6A0E18C05A33}">
      <dsp:nvSpPr>
        <dsp:cNvPr id="0" name=""/>
        <dsp:cNvSpPr/>
      </dsp:nvSpPr>
      <dsp:spPr>
        <a:xfrm>
          <a:off x="368211" y="3319348"/>
          <a:ext cx="669475" cy="669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D3EE316-CA4D-4104-B86D-82020F649C84}">
      <dsp:nvSpPr>
        <dsp:cNvPr id="0" name=""/>
        <dsp:cNvSpPr/>
      </dsp:nvSpPr>
      <dsp:spPr>
        <a:xfrm>
          <a:off x="1405898" y="3045472"/>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Developed meaningful airline KPIs and storytelling techniques</a:t>
          </a:r>
          <a:endParaRPr lang="en-US" sz="2400" kern="1200" dirty="0">
            <a:latin typeface="Times New Roman" panose="02020603050405020304" pitchFamily="18" charset="0"/>
            <a:cs typeface="Times New Roman" panose="02020603050405020304" pitchFamily="18" charset="0"/>
          </a:endParaRPr>
        </a:p>
      </dsp:txBody>
      <dsp:txXfrm>
        <a:off x="1405898" y="3045472"/>
        <a:ext cx="5543541" cy="1217228"/>
      </dsp:txXfrm>
    </dsp:sp>
    <dsp:sp modelId="{334A91FD-80CB-4CDF-A7C9-1B19CD00A5E8}">
      <dsp:nvSpPr>
        <dsp:cNvPr id="0" name=""/>
        <dsp:cNvSpPr/>
      </dsp:nvSpPr>
      <dsp:spPr>
        <a:xfrm>
          <a:off x="0" y="456700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8931F0-A5E5-407B-8744-D919E5BEF4AC}">
      <dsp:nvSpPr>
        <dsp:cNvPr id="0" name=""/>
        <dsp:cNvSpPr/>
      </dsp:nvSpPr>
      <dsp:spPr>
        <a:xfrm>
          <a:off x="368211" y="4840884"/>
          <a:ext cx="669475" cy="6694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33B058-1DB5-47E3-BB66-19E4AD9F7766}">
      <dsp:nvSpPr>
        <dsp:cNvPr id="0" name=""/>
        <dsp:cNvSpPr/>
      </dsp:nvSpPr>
      <dsp:spPr>
        <a:xfrm>
          <a:off x="1405898" y="4567007"/>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Learned to derive actionable insights from operational data</a:t>
          </a:r>
          <a:endParaRPr lang="en-US" sz="2400" kern="1200" dirty="0">
            <a:latin typeface="Times New Roman" panose="02020603050405020304" pitchFamily="18" charset="0"/>
            <a:cs typeface="Times New Roman" panose="02020603050405020304" pitchFamily="18" charset="0"/>
          </a:endParaRPr>
        </a:p>
      </dsp:txBody>
      <dsp:txXfrm>
        <a:off x="1405898" y="4567007"/>
        <a:ext cx="5543541" cy="121722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3B57-3F48-F1B1-8DF1-258606667B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FE26D5-0FDB-8E1E-37A4-5AD247A29F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434B2B-F8C1-630D-F4B1-A57BBBE3FC42}"/>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5" name="Footer Placeholder 4">
            <a:extLst>
              <a:ext uri="{FF2B5EF4-FFF2-40B4-BE49-F238E27FC236}">
                <a16:creationId xmlns:a16="http://schemas.microsoft.com/office/drawing/2014/main" id="{417DE4C3-7C68-8458-AF9B-CE430F99F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7AB27-FA7F-5799-7998-49F5ED57871B}"/>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3650903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BC2D9-F174-1080-EA9A-D6A264D15E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C05519-3AA2-7374-2991-A86B734A98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AD0B8B-4EC9-01FE-E487-319D60C953CF}"/>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5" name="Footer Placeholder 4">
            <a:extLst>
              <a:ext uri="{FF2B5EF4-FFF2-40B4-BE49-F238E27FC236}">
                <a16:creationId xmlns:a16="http://schemas.microsoft.com/office/drawing/2014/main" id="{49F164BB-A108-B90F-6C99-833ED4B3A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9C30CF-A9C8-C4F7-4D80-7751642423FF}"/>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1972875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666A9-CFD7-9979-C376-86DED4CC8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6979CC-2750-7C00-C727-8D53CE49AD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5DAC5-E4DE-1661-CF70-3765BD3C1604}"/>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5" name="Footer Placeholder 4">
            <a:extLst>
              <a:ext uri="{FF2B5EF4-FFF2-40B4-BE49-F238E27FC236}">
                <a16:creationId xmlns:a16="http://schemas.microsoft.com/office/drawing/2014/main" id="{AF06BB42-EBE5-508E-CE8B-EC9AD48FC2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935899-C817-FC0E-1C0E-074BE23DD1D5}"/>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4128537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9CC0A-3B03-0534-4DA0-637E3C4B1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1B6D66-AFEC-88D1-224B-E673A8BA90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0A5E0-2A6F-F442-8CE2-9CC0639D31E8}"/>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5" name="Footer Placeholder 4">
            <a:extLst>
              <a:ext uri="{FF2B5EF4-FFF2-40B4-BE49-F238E27FC236}">
                <a16:creationId xmlns:a16="http://schemas.microsoft.com/office/drawing/2014/main" id="{6123C2F5-BB64-78C2-6EFF-5CFD610C0F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2B41C3-93B9-A406-282B-BABAEF8B605E}"/>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1914045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F71D-3EEE-B14C-E9DC-9B92C12794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D4744F-931F-96AF-EB43-B2BD9BE11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B3A775-1812-29ED-F448-8CFD8E02550E}"/>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5" name="Footer Placeholder 4">
            <a:extLst>
              <a:ext uri="{FF2B5EF4-FFF2-40B4-BE49-F238E27FC236}">
                <a16:creationId xmlns:a16="http://schemas.microsoft.com/office/drawing/2014/main" id="{640673CE-8B2D-05D9-3A49-3BA3F95D2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B4741-561B-E035-6F43-04E2E79E9E36}"/>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1464716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5BC9D-4750-6110-0CB9-FD10983A34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F62F6-04A4-2F86-3D87-68C166C028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2D5C33-996F-2740-221B-E189BDCBB1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7382C3-BF3B-DA44-A7AD-F6A08B4D3A58}"/>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6" name="Footer Placeholder 5">
            <a:extLst>
              <a:ext uri="{FF2B5EF4-FFF2-40B4-BE49-F238E27FC236}">
                <a16:creationId xmlns:a16="http://schemas.microsoft.com/office/drawing/2014/main" id="{49A19BB5-44B9-6950-C720-EA65A53248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CAD2E-F5CA-B374-CFD9-2907B4F12698}"/>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3549369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F1FC5-D813-776F-9615-F911852C12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CCE36E-E03B-10C3-AABF-7166D53544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0F610F-EF75-87E5-CD86-80810E91AF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E1DA3F-315F-9B0F-64FE-74296A20B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785544-469A-86FC-EFBD-CAEB5B58E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38CAB8-B897-48EB-3480-AC6E94409CA9}"/>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8" name="Footer Placeholder 7">
            <a:extLst>
              <a:ext uri="{FF2B5EF4-FFF2-40B4-BE49-F238E27FC236}">
                <a16:creationId xmlns:a16="http://schemas.microsoft.com/office/drawing/2014/main" id="{13747BAC-9019-DB94-C6FA-742D655F595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3D7F00-76A0-1507-D7DF-B744C0AA9700}"/>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28370879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4A175-DF92-EE82-B6C9-E27A8D2BE7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275067-6724-1AA0-2CA4-E8148AE33C8F}"/>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4" name="Footer Placeholder 3">
            <a:extLst>
              <a:ext uri="{FF2B5EF4-FFF2-40B4-BE49-F238E27FC236}">
                <a16:creationId xmlns:a16="http://schemas.microsoft.com/office/drawing/2014/main" id="{C928EA28-FEC4-CA0F-F202-19874D24D3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A58F78-92F9-8B60-6A8E-8A12A1DAB083}"/>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199121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72DB2A-C197-E40E-237D-16BA5DAA2AAA}"/>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3" name="Footer Placeholder 2">
            <a:extLst>
              <a:ext uri="{FF2B5EF4-FFF2-40B4-BE49-F238E27FC236}">
                <a16:creationId xmlns:a16="http://schemas.microsoft.com/office/drawing/2014/main" id="{1E7958B3-7130-00C8-81FA-18E45DAAE04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DF5C1E-AE85-B46D-8550-5C3B13B740F7}"/>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51411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328D-D1FB-2215-9198-EDCA811CD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B51E19-62DF-5D77-4226-30BCED0FD8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42F2D60-3D22-A2A2-4C28-9A5ED02535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46F73-0BA0-CCCC-DCED-12BA1F50C6A2}"/>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6" name="Footer Placeholder 5">
            <a:extLst>
              <a:ext uri="{FF2B5EF4-FFF2-40B4-BE49-F238E27FC236}">
                <a16:creationId xmlns:a16="http://schemas.microsoft.com/office/drawing/2014/main" id="{664C97F7-1A5E-DC65-BC75-AC4EA581C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6E304-82A1-A4EF-A133-322166FC6802}"/>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2874747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4C937-4F04-2449-1C9C-F8599B9270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ACB160-B278-972A-BB49-EAFA900E5F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39F5D4-3DC1-6CAE-F502-CFAD5A7CC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3F1A5C-3A17-DF4B-09A0-8217616280AD}"/>
              </a:ext>
            </a:extLst>
          </p:cNvPr>
          <p:cNvSpPr>
            <a:spLocks noGrp="1"/>
          </p:cNvSpPr>
          <p:nvPr>
            <p:ph type="dt" sz="half" idx="10"/>
          </p:nvPr>
        </p:nvSpPr>
        <p:spPr/>
        <p:txBody>
          <a:bodyPr/>
          <a:lstStyle/>
          <a:p>
            <a:fld id="{03B296CA-58AB-4D49-8F43-3E4F2427210A}" type="datetimeFigureOut">
              <a:rPr lang="en-US" smtClean="0"/>
              <a:t>6/26/2025</a:t>
            </a:fld>
            <a:endParaRPr lang="en-US"/>
          </a:p>
        </p:txBody>
      </p:sp>
      <p:sp>
        <p:nvSpPr>
          <p:cNvPr id="6" name="Footer Placeholder 5">
            <a:extLst>
              <a:ext uri="{FF2B5EF4-FFF2-40B4-BE49-F238E27FC236}">
                <a16:creationId xmlns:a16="http://schemas.microsoft.com/office/drawing/2014/main" id="{03E481B4-9FE0-951F-6850-07DD89F0A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DA77CB-DD5C-8FD7-7BBA-559D97C00DF6}"/>
              </a:ext>
            </a:extLst>
          </p:cNvPr>
          <p:cNvSpPr>
            <a:spLocks noGrp="1"/>
          </p:cNvSpPr>
          <p:nvPr>
            <p:ph type="sldNum" sz="quarter" idx="12"/>
          </p:nvPr>
        </p:nvSpPr>
        <p:spPr/>
        <p:txBody>
          <a:bodyPr/>
          <a:lstStyle/>
          <a:p>
            <a:fld id="{AE29C3F7-AF92-49F0-9492-8CCB28779F13}" type="slidenum">
              <a:rPr lang="en-US" smtClean="0"/>
              <a:t>‹#›</a:t>
            </a:fld>
            <a:endParaRPr lang="en-US"/>
          </a:p>
        </p:txBody>
      </p:sp>
    </p:spTree>
    <p:extLst>
      <p:ext uri="{BB962C8B-B14F-4D97-AF65-F5344CB8AC3E}">
        <p14:creationId xmlns:p14="http://schemas.microsoft.com/office/powerpoint/2010/main" val="3039788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7466B8-F2EA-CE50-9571-40C206E64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BC956F-4CA4-B970-14A3-D04F32CE49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F0E70-ECFF-319C-4F63-36BA60457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296CA-58AB-4D49-8F43-3E4F2427210A}" type="datetimeFigureOut">
              <a:rPr lang="en-US" smtClean="0"/>
              <a:t>6/26/2025</a:t>
            </a:fld>
            <a:endParaRPr lang="en-US"/>
          </a:p>
        </p:txBody>
      </p:sp>
      <p:sp>
        <p:nvSpPr>
          <p:cNvPr id="5" name="Footer Placeholder 4">
            <a:extLst>
              <a:ext uri="{FF2B5EF4-FFF2-40B4-BE49-F238E27FC236}">
                <a16:creationId xmlns:a16="http://schemas.microsoft.com/office/drawing/2014/main" id="{63CCE61D-AAFD-6C08-DDCB-5498BC61CF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53F6A8-454D-5FD8-0104-2331D4C4C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9C3F7-AF92-49F0-9492-8CCB28779F13}" type="slidenum">
              <a:rPr lang="en-US" smtClean="0"/>
              <a:t>‹#›</a:t>
            </a:fld>
            <a:endParaRPr lang="en-US"/>
          </a:p>
        </p:txBody>
      </p:sp>
    </p:spTree>
    <p:extLst>
      <p:ext uri="{BB962C8B-B14F-4D97-AF65-F5344CB8AC3E}">
        <p14:creationId xmlns:p14="http://schemas.microsoft.com/office/powerpoint/2010/main" val="545971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50" name="Picture 49" descr="Airplane taking off against dramatic sky">
            <a:extLst>
              <a:ext uri="{FF2B5EF4-FFF2-40B4-BE49-F238E27FC236}">
                <a16:creationId xmlns:a16="http://schemas.microsoft.com/office/drawing/2014/main" id="{7DF4E7C2-2DB2-27F9-45C5-D34DA4A6ED3F}"/>
              </a:ext>
            </a:extLst>
          </p:cNvPr>
          <p:cNvPicPr>
            <a:picLocks noChangeAspect="1"/>
          </p:cNvPicPr>
          <p:nvPr/>
        </p:nvPicPr>
        <p:blipFill>
          <a:blip r:embed="rId2"/>
          <a:srcRect t="15413"/>
          <a:stretch>
            <a:fillRect/>
          </a:stretch>
        </p:blipFill>
        <p:spPr>
          <a:xfrm>
            <a:off x="20" y="10"/>
            <a:ext cx="12191980" cy="6857990"/>
          </a:xfrm>
          <a:prstGeom prst="rect">
            <a:avLst/>
          </a:prstGeom>
        </p:spPr>
      </p:pic>
      <p:sp>
        <p:nvSpPr>
          <p:cNvPr id="56" name="Rectangle 55">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46" name="Title 45">
            <a:extLst>
              <a:ext uri="{FF2B5EF4-FFF2-40B4-BE49-F238E27FC236}">
                <a16:creationId xmlns:a16="http://schemas.microsoft.com/office/drawing/2014/main" id="{07A03023-AAC9-6571-50E2-C6EF8934D35D}"/>
              </a:ext>
            </a:extLst>
          </p:cNvPr>
          <p:cNvSpPr>
            <a:spLocks noGrp="1"/>
          </p:cNvSpPr>
          <p:nvPr>
            <p:ph type="ctrTitle"/>
          </p:nvPr>
        </p:nvSpPr>
        <p:spPr>
          <a:xfrm>
            <a:off x="286506" y="603315"/>
            <a:ext cx="5649211" cy="3685731"/>
          </a:xfrm>
        </p:spPr>
        <p:txBody>
          <a:bodyPr anchor="t">
            <a:normAutofit/>
          </a:bodyPr>
          <a:lstStyle/>
          <a:p>
            <a:pPr algn="l"/>
            <a:r>
              <a:rPr lang="en-US" sz="6100" b="1" dirty="0">
                <a:latin typeface="Times New Roman" panose="02020603050405020304" pitchFamily="18" charset="0"/>
                <a:cs typeface="Times New Roman" panose="02020603050405020304" pitchFamily="18" charset="0"/>
              </a:rPr>
              <a:t>High Cloud Airlines - Project Presentation</a:t>
            </a:r>
            <a:endParaRPr lang="en-US" sz="6100" dirty="0">
              <a:latin typeface="Times New Roman" panose="02020603050405020304" pitchFamily="18" charset="0"/>
              <a:cs typeface="Times New Roman" panose="02020603050405020304" pitchFamily="18" charset="0"/>
            </a:endParaRPr>
          </a:p>
        </p:txBody>
      </p:sp>
      <p:sp>
        <p:nvSpPr>
          <p:cNvPr id="48" name="Subtitle 47">
            <a:extLst>
              <a:ext uri="{FF2B5EF4-FFF2-40B4-BE49-F238E27FC236}">
                <a16:creationId xmlns:a16="http://schemas.microsoft.com/office/drawing/2014/main" id="{55CB2BDE-F846-82DA-77C3-3238BBBDB528}"/>
              </a:ext>
            </a:extLst>
          </p:cNvPr>
          <p:cNvSpPr>
            <a:spLocks noGrp="1"/>
          </p:cNvSpPr>
          <p:nvPr>
            <p:ph type="subTitle" idx="1"/>
          </p:nvPr>
        </p:nvSpPr>
        <p:spPr>
          <a:xfrm>
            <a:off x="286506" y="4637315"/>
            <a:ext cx="3942593" cy="1294776"/>
          </a:xfrm>
        </p:spPr>
        <p:txBody>
          <a:bodyPr anchor="ctr">
            <a:normAutofit fontScale="70000" lnSpcReduction="20000"/>
          </a:bodyPr>
          <a:lstStyle/>
          <a:p>
            <a:pPr algn="l"/>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Subtitle</a:t>
            </a:r>
            <a:r>
              <a:rPr lang="en-US" sz="2000" dirty="0">
                <a:latin typeface="Times New Roman" panose="02020603050405020304" pitchFamily="18" charset="0"/>
                <a:cs typeface="Times New Roman" panose="02020603050405020304" pitchFamily="18" charset="0"/>
              </a:rPr>
              <a:t>: Data Insights Project Presentation by Group 5:</a:t>
            </a:r>
          </a:p>
          <a:p>
            <a:pPr algn="l"/>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Hari</a:t>
            </a:r>
          </a:p>
          <a:p>
            <a:pPr algn="l"/>
            <a:r>
              <a:rPr lang="en-US" sz="2000" dirty="0">
                <a:latin typeface="Times New Roman" panose="02020603050405020304" pitchFamily="18" charset="0"/>
                <a:cs typeface="Times New Roman" panose="02020603050405020304" pitchFamily="18" charset="0"/>
              </a:rPr>
              <a:t> Adil</a:t>
            </a:r>
          </a:p>
          <a:p>
            <a:pPr algn="l"/>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6578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6"/>
                                        </p:tgtEl>
                                        <p:attrNameLst>
                                          <p:attrName>style.visibility</p:attrName>
                                        </p:attrNameLst>
                                      </p:cBhvr>
                                      <p:to>
                                        <p:strVal val="visible"/>
                                      </p:to>
                                    </p:set>
                                    <p:animEffect transition="in" filter="fade">
                                      <p:cBhvr>
                                        <p:cTn id="7" dur="700"/>
                                        <p:tgtEl>
                                          <p:spTgt spid="46"/>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48">
                                            <p:txEl>
                                              <p:pRg st="0" end="0"/>
                                            </p:txEl>
                                          </p:spTgt>
                                        </p:tgtEl>
                                        <p:attrNameLst>
                                          <p:attrName>style.visibility</p:attrName>
                                        </p:attrNameLst>
                                      </p:cBhvr>
                                      <p:to>
                                        <p:strVal val="visible"/>
                                      </p:to>
                                    </p:set>
                                    <p:animEffect transition="in" filter="fade">
                                      <p:cBhvr>
                                        <p:cTn id="10" dur="700"/>
                                        <p:tgtEl>
                                          <p:spTgt spid="48">
                                            <p:txEl>
                                              <p:pRg st="0" end="0"/>
                                            </p:txEl>
                                          </p:spTgt>
                                        </p:tgtEl>
                                      </p:cBhvr>
                                    </p:animEffect>
                                  </p:childTnLst>
                                </p:cTn>
                              </p:par>
                              <p:par>
                                <p:cTn id="11" presetID="10" presetClass="entr" presetSubtype="0" fill="hold" grpId="0" nodeType="withEffect">
                                  <p:stCondLst>
                                    <p:cond delay="1500"/>
                                  </p:stCondLst>
                                  <p:iterate>
                                    <p:tmPct val="10000"/>
                                  </p:iterate>
                                  <p:childTnLst>
                                    <p:set>
                                      <p:cBhvr>
                                        <p:cTn id="12" dur="1" fill="hold">
                                          <p:stCondLst>
                                            <p:cond delay="0"/>
                                          </p:stCondLst>
                                        </p:cTn>
                                        <p:tgtEl>
                                          <p:spTgt spid="48">
                                            <p:txEl>
                                              <p:pRg st="1" end="1"/>
                                            </p:txEl>
                                          </p:spTgt>
                                        </p:tgtEl>
                                        <p:attrNameLst>
                                          <p:attrName>style.visibility</p:attrName>
                                        </p:attrNameLst>
                                      </p:cBhvr>
                                      <p:to>
                                        <p:strVal val="visible"/>
                                      </p:to>
                                    </p:set>
                                    <p:animEffect transition="in" filter="fade">
                                      <p:cBhvr>
                                        <p:cTn id="13" dur="700"/>
                                        <p:tgtEl>
                                          <p:spTgt spid="48">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1500"/>
                                  </p:stCondLst>
                                  <p:iterate>
                                    <p:tmPct val="10000"/>
                                  </p:iterate>
                                  <p:childTnLst>
                                    <p:set>
                                      <p:cBhvr>
                                        <p:cTn id="17" dur="1" fill="hold">
                                          <p:stCondLst>
                                            <p:cond delay="0"/>
                                          </p:stCondLst>
                                        </p:cTn>
                                        <p:tgtEl>
                                          <p:spTgt spid="48">
                                            <p:txEl>
                                              <p:pRg st="2" end="2"/>
                                            </p:txEl>
                                          </p:spTgt>
                                        </p:tgtEl>
                                        <p:attrNameLst>
                                          <p:attrName>style.visibility</p:attrName>
                                        </p:attrNameLst>
                                      </p:cBhvr>
                                      <p:to>
                                        <p:strVal val="visible"/>
                                      </p:to>
                                    </p:set>
                                    <p:animEffect transition="in" filter="fade">
                                      <p:cBhvr>
                                        <p:cTn id="18" dur="700"/>
                                        <p:tgtEl>
                                          <p:spTgt spid="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8"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F4AB2A-5E2C-15C3-F8DE-7C1D5BBB9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2718" y="608011"/>
            <a:ext cx="8430165" cy="3703930"/>
          </a:xfrm>
          <a:prstGeom prst="rect">
            <a:avLst/>
          </a:prstGeom>
        </p:spPr>
      </p:pic>
      <p:pic>
        <p:nvPicPr>
          <p:cNvPr id="5" name="Picture 4">
            <a:extLst>
              <a:ext uri="{FF2B5EF4-FFF2-40B4-BE49-F238E27FC236}">
                <a16:creationId xmlns:a16="http://schemas.microsoft.com/office/drawing/2014/main" id="{FAA98844-ABEB-5CD2-F9A5-4DDDAF5554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9848" y="4106634"/>
            <a:ext cx="8473035" cy="2032907"/>
          </a:xfrm>
          <a:prstGeom prst="rect">
            <a:avLst/>
          </a:prstGeom>
        </p:spPr>
      </p:pic>
      <p:pic>
        <p:nvPicPr>
          <p:cNvPr id="6" name="Picture 5">
            <a:extLst>
              <a:ext uri="{FF2B5EF4-FFF2-40B4-BE49-F238E27FC236}">
                <a16:creationId xmlns:a16="http://schemas.microsoft.com/office/drawing/2014/main" id="{C6FBCA2E-5343-2B34-61A9-1C5EFCC902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987" y="2008415"/>
            <a:ext cx="2878817" cy="1489175"/>
          </a:xfrm>
          <a:prstGeom prst="rect">
            <a:avLst/>
          </a:prstGeom>
        </p:spPr>
      </p:pic>
    </p:spTree>
    <p:extLst>
      <p:ext uri="{BB962C8B-B14F-4D97-AF65-F5344CB8AC3E}">
        <p14:creationId xmlns:p14="http://schemas.microsoft.com/office/powerpoint/2010/main" val="3440561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466FCC-26A6-AD0C-513D-472AAABEC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D92216-AC07-E1D7-B717-4A1622F23769}"/>
              </a:ext>
            </a:extLst>
          </p:cNvPr>
          <p:cNvSpPr>
            <a:spLocks noGrp="1"/>
          </p:cNvSpPr>
          <p:nvPr>
            <p:ph type="title"/>
          </p:nvPr>
        </p:nvSpPr>
        <p:spPr>
          <a:xfrm>
            <a:off x="612650" y="1252728"/>
            <a:ext cx="2905613" cy="4768815"/>
          </a:xfrm>
        </p:spPr>
        <p:txBody>
          <a:bodyPr vert="horz" lIns="91440" tIns="45720" rIns="91440" bIns="45720" rtlCol="0" anchor="t">
            <a:normAutofit/>
          </a:bodyPr>
          <a:lstStyle/>
          <a:p>
            <a:r>
              <a:rPr lang="en-US" sz="2800" b="1" kern="1200" dirty="0">
                <a:solidFill>
                  <a:schemeClr val="tx1"/>
                </a:solidFill>
                <a:latin typeface="Times New Roman" panose="02020603050405020304" pitchFamily="18" charset="0"/>
                <a:cs typeface="Times New Roman" panose="02020603050405020304" pitchFamily="18" charset="0"/>
              </a:rPr>
              <a:t>CHALLENGES FACED</a:t>
            </a:r>
          </a:p>
        </p:txBody>
      </p:sp>
      <p:graphicFrame>
        <p:nvGraphicFramePr>
          <p:cNvPr id="13" name="TextBox 5">
            <a:extLst>
              <a:ext uri="{FF2B5EF4-FFF2-40B4-BE49-F238E27FC236}">
                <a16:creationId xmlns:a16="http://schemas.microsoft.com/office/drawing/2014/main" id="{8B2DC79A-F6C9-8D01-B0B5-55E454971B6C}"/>
              </a:ext>
            </a:extLst>
          </p:cNvPr>
          <p:cNvGraphicFramePr/>
          <p:nvPr>
            <p:extLst>
              <p:ext uri="{D42A27DB-BD31-4B8C-83A1-F6EECF244321}">
                <p14:modId xmlns:p14="http://schemas.microsoft.com/office/powerpoint/2010/main" val="1839017161"/>
              </p:ext>
            </p:extLst>
          </p:nvPr>
        </p:nvGraphicFramePr>
        <p:xfrm>
          <a:off x="4021483" y="1252728"/>
          <a:ext cx="7536203" cy="47688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5351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90759E-9096-360E-94AA-82C7AC2B834B}"/>
              </a:ext>
            </a:extLst>
          </p:cNvPr>
          <p:cNvSpPr>
            <a:spLocks noGrp="1"/>
          </p:cNvSpPr>
          <p:nvPr>
            <p:ph type="title"/>
          </p:nvPr>
        </p:nvSpPr>
        <p:spPr>
          <a:xfrm>
            <a:off x="612649" y="548638"/>
            <a:ext cx="3493008" cy="5788152"/>
          </a:xfrm>
        </p:spPr>
        <p:txBody>
          <a:bodyPr vert="horz" lIns="91440" tIns="45720" rIns="91440" bIns="45720" rtlCol="0" anchor="ctr">
            <a:normAutofit/>
          </a:bodyPr>
          <a:lstStyle/>
          <a:p>
            <a:r>
              <a:rPr lang="en-US" b="1" kern="1200" dirty="0">
                <a:solidFill>
                  <a:schemeClr val="tx1"/>
                </a:solidFill>
                <a:latin typeface="Times New Roman" panose="02020603050405020304" pitchFamily="18" charset="0"/>
                <a:cs typeface="Times New Roman" panose="02020603050405020304" pitchFamily="18" charset="0"/>
              </a:rPr>
              <a:t>Key takeaways</a:t>
            </a:r>
          </a:p>
        </p:txBody>
      </p:sp>
      <p:graphicFrame>
        <p:nvGraphicFramePr>
          <p:cNvPr id="6" name="TextBox 3">
            <a:extLst>
              <a:ext uri="{FF2B5EF4-FFF2-40B4-BE49-F238E27FC236}">
                <a16:creationId xmlns:a16="http://schemas.microsoft.com/office/drawing/2014/main" id="{AA328529-730A-AD87-6D99-3B7911C76E2F}"/>
              </a:ext>
            </a:extLst>
          </p:cNvPr>
          <p:cNvGraphicFramePr/>
          <p:nvPr>
            <p:extLst>
              <p:ext uri="{D42A27DB-BD31-4B8C-83A1-F6EECF244321}">
                <p14:modId xmlns:p14="http://schemas.microsoft.com/office/powerpoint/2010/main" val="2546663331"/>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3014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6524139-D958-7454-EADE-E02F36B983EC}"/>
              </a:ext>
            </a:extLst>
          </p:cNvPr>
          <p:cNvSpPr>
            <a:spLocks noGrp="1"/>
          </p:cNvSpPr>
          <p:nvPr>
            <p:ph type="title"/>
          </p:nvPr>
        </p:nvSpPr>
        <p:spPr>
          <a:xfrm>
            <a:off x="567267" y="365125"/>
            <a:ext cx="10786533" cy="1325563"/>
          </a:xfrm>
        </p:spPr>
        <p:txBody>
          <a:bodyPr>
            <a:normAutofit/>
          </a:bodyPr>
          <a:lstStyle/>
          <a:p>
            <a:pPr algn="just"/>
            <a:r>
              <a:rPr lang="en-US" b="1" kern="1200" dirty="0">
                <a:solidFill>
                  <a:srgbClr val="000000"/>
                </a:solidFill>
                <a:effectLst/>
                <a:latin typeface="Times New Roman" panose="02020603050405020304" pitchFamily="18" charset="0"/>
                <a:ea typeface="+mn-ea"/>
                <a:cs typeface="Times New Roman" panose="02020603050405020304" pitchFamily="18" charset="0"/>
              </a:rPr>
              <a:t>Summary about the Project:</a:t>
            </a:r>
            <a:endParaRPr lang="en-US"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42DC7F22-57B9-A389-FE4A-9142D19AFDB1}"/>
              </a:ext>
            </a:extLst>
          </p:cNvPr>
          <p:cNvSpPr txBox="1"/>
          <p:nvPr/>
        </p:nvSpPr>
        <p:spPr>
          <a:xfrm>
            <a:off x="254001" y="1690688"/>
            <a:ext cx="11548532" cy="4160434"/>
          </a:xfrm>
          <a:prstGeom prst="rect">
            <a:avLst/>
          </a:prstGeom>
          <a:noFill/>
        </p:spPr>
        <p:txBody>
          <a:bodyPr wrap="square">
            <a:spAutoFit/>
          </a:bodyPr>
          <a:lstStyle/>
          <a:p>
            <a:pPr marL="228600" indent="-228600" algn="just" rtl="0" eaLnBrk="1" latinLnBrk="0" hangingPunct="1">
              <a:lnSpc>
                <a:spcPct val="150000"/>
              </a:lnSpc>
              <a:spcBef>
                <a:spcPts val="1000"/>
              </a:spcBef>
            </a:pPr>
            <a:r>
              <a:rPr lang="en-US" sz="2400" kern="1200" dirty="0">
                <a:solidFill>
                  <a:srgbClr val="000000"/>
                </a:solidFill>
                <a:effectLst/>
                <a:latin typeface="Times New Roman" panose="02020603050405020304" pitchFamily="18" charset="0"/>
                <a:cs typeface="Times New Roman" panose="02020603050405020304" pitchFamily="18" charset="0"/>
              </a:rPr>
              <a:t>  Our project focused on analyzing airline operational data to extract meaningful insights for strategic planning, passenger behavior analysis, and revenue optimization. The goal was to uncover key patterns and performance drivers across routes, flights, and airline operations. This analysis enables data-driven decisions to enhance service delivery, reduce operational delays, and improve customer satisfaction.</a:t>
            </a:r>
          </a:p>
          <a:p>
            <a:pPr marL="228600" indent="-228600" algn="just" rtl="0" eaLnBrk="1" latinLnBrk="0" hangingPunct="1">
              <a:lnSpc>
                <a:spcPct val="150000"/>
              </a:lnSpc>
              <a:spcBef>
                <a:spcPts val="1000"/>
              </a:spcBef>
            </a:pPr>
            <a:endParaRPr lang="en-US" sz="2400" dirty="0">
              <a:solidFill>
                <a:srgbClr val="000000"/>
              </a:solidFill>
              <a:latin typeface="Times New Roman" panose="02020603050405020304" pitchFamily="18" charset="0"/>
              <a:cs typeface="Times New Roman" panose="02020603050405020304" pitchFamily="18" charset="0"/>
            </a:endParaRPr>
          </a:p>
          <a:p>
            <a:pPr marL="228600" indent="-228600" algn="just" rtl="0" eaLnBrk="1" latinLnBrk="0" hangingPunct="1">
              <a:lnSpc>
                <a:spcPct val="150000"/>
              </a:lnSpc>
              <a:spcBef>
                <a:spcPts val="1000"/>
              </a:spcBef>
            </a:pPr>
            <a:endParaRPr lang="en-US" sz="24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466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A5C165FC-D102-A3CE-9B6D-4F492CA00093}"/>
              </a:ext>
            </a:extLst>
          </p:cNvPr>
          <p:cNvSpPr>
            <a:spLocks noGrp="1"/>
          </p:cNvSpPr>
          <p:nvPr>
            <p:ph type="title"/>
          </p:nvPr>
        </p:nvSpPr>
        <p:spPr>
          <a:xfrm>
            <a:off x="5568534" y="603504"/>
            <a:ext cx="5916169" cy="1527048"/>
          </a:xfrm>
        </p:spPr>
        <p:txBody>
          <a:bodyPr vert="horz" lIns="91440" tIns="45720" rIns="91440" bIns="45720" rtlCol="0" anchor="b">
            <a:normAutofit/>
          </a:bodyPr>
          <a:lstStyle/>
          <a:p>
            <a:r>
              <a:rPr lang="en-US" b="1" kern="1200" dirty="0">
                <a:solidFill>
                  <a:schemeClr val="tx1"/>
                </a:solidFill>
                <a:latin typeface="Times New Roman" panose="02020603050405020304" pitchFamily="18" charset="0"/>
                <a:cs typeface="Times New Roman" panose="02020603050405020304" pitchFamily="18" charset="0"/>
              </a:rPr>
              <a:t>KPI List :</a:t>
            </a:r>
          </a:p>
        </p:txBody>
      </p:sp>
      <p:pic>
        <p:nvPicPr>
          <p:cNvPr id="16" name="Picture 15" descr="Airplane taking off against dramatic sky">
            <a:extLst>
              <a:ext uri="{FF2B5EF4-FFF2-40B4-BE49-F238E27FC236}">
                <a16:creationId xmlns:a16="http://schemas.microsoft.com/office/drawing/2014/main" id="{AE424294-EFFD-5022-2E0A-557D11746F05}"/>
              </a:ext>
            </a:extLst>
          </p:cNvPr>
          <p:cNvPicPr>
            <a:picLocks noChangeAspect="1"/>
          </p:cNvPicPr>
          <p:nvPr/>
        </p:nvPicPr>
        <p:blipFill>
          <a:blip r:embed="rId2"/>
          <a:srcRect l="14922" r="37465"/>
          <a:stretch>
            <a:fillRect/>
          </a:stretch>
        </p:blipFill>
        <p:spPr>
          <a:xfrm>
            <a:off x="20" y="10"/>
            <a:ext cx="4910308" cy="6857990"/>
          </a:xfrm>
          <a:prstGeom prst="rect">
            <a:avLst/>
          </a:prstGeom>
        </p:spPr>
      </p:pic>
      <p:sp>
        <p:nvSpPr>
          <p:cNvPr id="14" name="TextBox 13">
            <a:extLst>
              <a:ext uri="{FF2B5EF4-FFF2-40B4-BE49-F238E27FC236}">
                <a16:creationId xmlns:a16="http://schemas.microsoft.com/office/drawing/2014/main" id="{FE4BEA57-E54B-8D35-F075-55E1472EA366}"/>
              </a:ext>
            </a:extLst>
          </p:cNvPr>
          <p:cNvSpPr txBox="1"/>
          <p:nvPr/>
        </p:nvSpPr>
        <p:spPr>
          <a:xfrm>
            <a:off x="5568533" y="2214282"/>
            <a:ext cx="5916169" cy="4095078"/>
          </a:xfrm>
          <a:prstGeom prst="rect">
            <a:avLst/>
          </a:prstGeom>
        </p:spPr>
        <p:txBody>
          <a:bodyPr vert="horz" lIns="91440" tIns="45720" rIns="91440" bIns="45720" rtlCol="0">
            <a:noAutofit/>
          </a:bodyPr>
          <a:lstStyle/>
          <a:p>
            <a:pPr indent="-228600">
              <a:lnSpc>
                <a:spcPct val="12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Total Flights by Route</a:t>
            </a:r>
          </a:p>
          <a:p>
            <a:pPr indent="-228600">
              <a:lnSpc>
                <a:spcPct val="12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Load Factor Analysis</a:t>
            </a:r>
          </a:p>
          <a:p>
            <a:pPr indent="-228600">
              <a:lnSpc>
                <a:spcPct val="12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Flight Delay Causes</a:t>
            </a:r>
          </a:p>
          <a:p>
            <a:pPr indent="-228600">
              <a:lnSpc>
                <a:spcPct val="12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Revenue per Route/Class</a:t>
            </a:r>
          </a:p>
          <a:p>
            <a:pPr indent="-228600">
              <a:lnSpc>
                <a:spcPct val="12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Aircraft Utilization Rate</a:t>
            </a:r>
          </a:p>
          <a:p>
            <a:pPr indent="-228600">
              <a:lnSpc>
                <a:spcPct val="12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Customer Satisfaction Score</a:t>
            </a:r>
          </a:p>
          <a:p>
            <a:pPr indent="-228600">
              <a:lnSpc>
                <a:spcPct val="12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Booking Trends by Day</a:t>
            </a:r>
          </a:p>
          <a:p>
            <a:pPr indent="-228600">
              <a:lnSpc>
                <a:spcPct val="120000"/>
              </a:lnSpc>
              <a:spcAft>
                <a:spcPts val="600"/>
              </a:spcAf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Passenger Demographics</a:t>
            </a:r>
          </a:p>
        </p:txBody>
      </p:sp>
    </p:spTree>
    <p:extLst>
      <p:ext uri="{BB962C8B-B14F-4D97-AF65-F5344CB8AC3E}">
        <p14:creationId xmlns:p14="http://schemas.microsoft.com/office/powerpoint/2010/main" val="2239378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BF3689-93C2-C19E-7F91-8188498A0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00" y="491067"/>
            <a:ext cx="11929533" cy="6366932"/>
          </a:xfrm>
          <a:prstGeom prst="rect">
            <a:avLst/>
          </a:prstGeom>
        </p:spPr>
      </p:pic>
      <p:sp>
        <p:nvSpPr>
          <p:cNvPr id="6" name="Title 5">
            <a:extLst>
              <a:ext uri="{FF2B5EF4-FFF2-40B4-BE49-F238E27FC236}">
                <a16:creationId xmlns:a16="http://schemas.microsoft.com/office/drawing/2014/main" id="{FAC21A5F-377E-64B4-40F0-20FD4C4FB052}"/>
              </a:ext>
            </a:extLst>
          </p:cNvPr>
          <p:cNvSpPr>
            <a:spLocks noGrp="1"/>
          </p:cNvSpPr>
          <p:nvPr>
            <p:ph type="title"/>
          </p:nvPr>
        </p:nvSpPr>
        <p:spPr>
          <a:xfrm>
            <a:off x="1540933" y="17992"/>
            <a:ext cx="9465733" cy="540808"/>
          </a:xfrm>
        </p:spPr>
        <p:txBody>
          <a:bodyPr>
            <a:normAutofit fontScale="90000"/>
          </a:bodyPr>
          <a:lstStyle/>
          <a:p>
            <a:pPr algn="ctr"/>
            <a:r>
              <a:rPr lang="en-US" b="1" dirty="0"/>
              <a:t>Excel Dashboard </a:t>
            </a:r>
            <a:endParaRPr lang="en-US" dirty="0"/>
          </a:p>
        </p:txBody>
      </p:sp>
    </p:spTree>
    <p:extLst>
      <p:ext uri="{BB962C8B-B14F-4D97-AF65-F5344CB8AC3E}">
        <p14:creationId xmlns:p14="http://schemas.microsoft.com/office/powerpoint/2010/main" val="312862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4D1E53-97CE-8928-EA98-F22398420BB4}"/>
              </a:ext>
            </a:extLst>
          </p:cNvPr>
          <p:cNvSpPr>
            <a:spLocks noGrp="1"/>
          </p:cNvSpPr>
          <p:nvPr>
            <p:ph type="title"/>
          </p:nvPr>
        </p:nvSpPr>
        <p:spPr>
          <a:xfrm>
            <a:off x="1087966" y="67734"/>
            <a:ext cx="10016067" cy="456142"/>
          </a:xfrm>
        </p:spPr>
        <p:txBody>
          <a:bodyPr>
            <a:normAutofit fontScale="90000"/>
          </a:bodyPr>
          <a:lstStyle/>
          <a:p>
            <a:pPr algn="ctr"/>
            <a:r>
              <a:rPr lang="en-US" b="1" dirty="0"/>
              <a:t>Power BI Dashboard </a:t>
            </a:r>
            <a:endParaRPr lang="en-US" dirty="0"/>
          </a:p>
        </p:txBody>
      </p:sp>
      <p:pic>
        <p:nvPicPr>
          <p:cNvPr id="6" name="Picture 5">
            <a:extLst>
              <a:ext uri="{FF2B5EF4-FFF2-40B4-BE49-F238E27FC236}">
                <a16:creationId xmlns:a16="http://schemas.microsoft.com/office/drawing/2014/main" id="{6F986A04-C074-9B7D-80DB-329FD78FD6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3877"/>
            <a:ext cx="12136029" cy="6363470"/>
          </a:xfrm>
          <a:prstGeom prst="rect">
            <a:avLst/>
          </a:prstGeom>
        </p:spPr>
      </p:pic>
    </p:spTree>
    <p:extLst>
      <p:ext uri="{BB962C8B-B14F-4D97-AF65-F5344CB8AC3E}">
        <p14:creationId xmlns:p14="http://schemas.microsoft.com/office/powerpoint/2010/main" val="103287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F2B3FF-25EE-B908-D01B-AC8442B0E6A0}"/>
              </a:ext>
            </a:extLst>
          </p:cNvPr>
          <p:cNvSpPr>
            <a:spLocks noGrp="1"/>
          </p:cNvSpPr>
          <p:nvPr>
            <p:ph type="title"/>
          </p:nvPr>
        </p:nvSpPr>
        <p:spPr>
          <a:xfrm>
            <a:off x="1429657" y="97973"/>
            <a:ext cx="9042400" cy="422275"/>
          </a:xfrm>
        </p:spPr>
        <p:txBody>
          <a:bodyPr>
            <a:normAutofit fontScale="90000"/>
          </a:bodyPr>
          <a:lstStyle/>
          <a:p>
            <a:pPr algn="ctr"/>
            <a:r>
              <a:rPr lang="en-US" b="1" dirty="0"/>
              <a:t>Tableau Dashboard</a:t>
            </a:r>
          </a:p>
        </p:txBody>
      </p:sp>
      <p:pic>
        <p:nvPicPr>
          <p:cNvPr id="6" name="Picture 5">
            <a:extLst>
              <a:ext uri="{FF2B5EF4-FFF2-40B4-BE49-F238E27FC236}">
                <a16:creationId xmlns:a16="http://schemas.microsoft.com/office/drawing/2014/main" id="{FC2970DF-9B8B-8298-FEEB-390323946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7999"/>
            <a:ext cx="12192000" cy="6264275"/>
          </a:xfrm>
          <a:prstGeom prst="rect">
            <a:avLst/>
          </a:prstGeom>
        </p:spPr>
      </p:pic>
    </p:spTree>
    <p:extLst>
      <p:ext uri="{BB962C8B-B14F-4D97-AF65-F5344CB8AC3E}">
        <p14:creationId xmlns:p14="http://schemas.microsoft.com/office/powerpoint/2010/main" val="2187343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18">
            <a:extLst>
              <a:ext uri="{FF2B5EF4-FFF2-40B4-BE49-F238E27FC236}">
                <a16:creationId xmlns:a16="http://schemas.microsoft.com/office/drawing/2014/main" id="{47F0817C-E50D-2B07-6039-402F46F01595}"/>
              </a:ext>
            </a:extLst>
          </p:cNvPr>
          <p:cNvSpPr>
            <a:spLocks noGrp="1"/>
          </p:cNvSpPr>
          <p:nvPr>
            <p:ph type="title"/>
          </p:nvPr>
        </p:nvSpPr>
        <p:spPr>
          <a:xfrm>
            <a:off x="417650" y="620014"/>
            <a:ext cx="4621553" cy="767501"/>
          </a:xfrm>
        </p:spPr>
        <p:txBody>
          <a:bodyPr vert="horz" lIns="91440" tIns="45720" rIns="91440" bIns="45720" rtlCol="0" anchor="b">
            <a:normAutofit/>
          </a:bodyPr>
          <a:lstStyle/>
          <a:p>
            <a:r>
              <a:rPr lang="en-US" sz="3600" b="1" kern="1200" dirty="0">
                <a:solidFill>
                  <a:schemeClr val="tx1"/>
                </a:solidFill>
                <a:latin typeface="+mj-lt"/>
                <a:ea typeface="+mj-ea"/>
                <a:cs typeface="+mj-cs"/>
              </a:rPr>
              <a:t>Key Insights :</a:t>
            </a:r>
          </a:p>
        </p:txBody>
      </p:sp>
      <p:sp>
        <p:nvSpPr>
          <p:cNvPr id="33" name="TextBox 32">
            <a:extLst>
              <a:ext uri="{FF2B5EF4-FFF2-40B4-BE49-F238E27FC236}">
                <a16:creationId xmlns:a16="http://schemas.microsoft.com/office/drawing/2014/main" id="{B315066C-B17D-C9D1-237D-6199E2F83BBE}"/>
              </a:ext>
            </a:extLst>
          </p:cNvPr>
          <p:cNvSpPr txBox="1"/>
          <p:nvPr/>
        </p:nvSpPr>
        <p:spPr>
          <a:xfrm>
            <a:off x="260445" y="1610944"/>
            <a:ext cx="4621553" cy="3159018"/>
          </a:xfrm>
          <a:prstGeom prst="rect">
            <a:avLst/>
          </a:prstGeom>
        </p:spPr>
        <p:txBody>
          <a:bodyPr vert="horz" lIns="91440" tIns="45720" rIns="91440" bIns="45720" rtlCol="0">
            <a:noAutofit/>
          </a:bodyPr>
          <a:lstStyle/>
          <a:p>
            <a:pPr marL="457200" indent="-228600">
              <a:lnSpc>
                <a:spcPct val="11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top 10 routes account for over 60% of total flights.</a:t>
            </a:r>
          </a:p>
          <a:p>
            <a:pPr marL="457200" indent="-228600">
              <a:lnSpc>
                <a:spcPct val="11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Southwest and US Airways are the top preferred carriers by passengers.</a:t>
            </a:r>
          </a:p>
          <a:p>
            <a:pPr marL="457200" indent="-228600">
              <a:lnSpc>
                <a:spcPct val="11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Monday and Tuesday are peak travel days based on distance covered.</a:t>
            </a:r>
          </a:p>
          <a:p>
            <a:pPr marL="457200" indent="-228600">
              <a:lnSpc>
                <a:spcPct val="11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Load factor shows a quarterly upward trend, highest in Q3.</a:t>
            </a:r>
          </a:p>
          <a:p>
            <a:pPr marL="457200" indent="-228600">
              <a:lnSpc>
                <a:spcPct val="11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Business class is underutilized on Weekdays, seeing 71% of total load factor, indicating business travel dominance.</a:t>
            </a:r>
          </a:p>
          <a:p>
            <a:pPr marL="457200" indent="-228600">
              <a:lnSpc>
                <a:spcPct val="11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on short-haul routes.</a:t>
            </a:r>
          </a:p>
          <a:p>
            <a:pPr marL="457200" indent="-228600">
              <a:lnSpc>
                <a:spcPct val="11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Ancillary revenues (baggage, meals) provide notable financial uplift.</a:t>
            </a:r>
          </a:p>
          <a:p>
            <a:pPr marL="457200" indent="-228600">
              <a:lnSpc>
                <a:spcPct val="11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Opportunities exist to optimize low-performing routes like Delhi–Patna.</a:t>
            </a:r>
          </a:p>
        </p:txBody>
      </p:sp>
      <p:pic>
        <p:nvPicPr>
          <p:cNvPr id="34" name="Picture 33" descr="Back view of an airplane">
            <a:extLst>
              <a:ext uri="{FF2B5EF4-FFF2-40B4-BE49-F238E27FC236}">
                <a16:creationId xmlns:a16="http://schemas.microsoft.com/office/drawing/2014/main" id="{6E2C0A4A-E9F9-6BB2-2E84-EE3F77B5A251}"/>
              </a:ext>
            </a:extLst>
          </p:cNvPr>
          <p:cNvPicPr>
            <a:picLocks noChangeAspect="1"/>
          </p:cNvPicPr>
          <p:nvPr/>
        </p:nvPicPr>
        <p:blipFill>
          <a:blip r:embed="rId2"/>
          <a:srcRect l="6488" r="18338" b="-1"/>
          <a:stretch>
            <a:fillRect/>
          </a:stretch>
        </p:blipFill>
        <p:spPr>
          <a:xfrm>
            <a:off x="6004058" y="1114923"/>
            <a:ext cx="5212186" cy="4628153"/>
          </a:xfrm>
          <a:prstGeom prst="rect">
            <a:avLst/>
          </a:prstGeom>
        </p:spPr>
      </p:pic>
      <p:sp>
        <p:nvSpPr>
          <p:cNvPr id="9" name="Rectangle 6">
            <a:extLst>
              <a:ext uri="{FF2B5EF4-FFF2-40B4-BE49-F238E27FC236}">
                <a16:creationId xmlns:a16="http://schemas.microsoft.com/office/drawing/2014/main" id="{3A6EF89A-4094-7CA5-81AA-28A7A3F34AD9}"/>
              </a:ext>
            </a:extLst>
          </p:cNvPr>
          <p:cNvSpPr>
            <a:spLocks noChangeArrowheads="1"/>
          </p:cNvSpPr>
          <p:nvPr/>
        </p:nvSpPr>
        <p:spPr bwMode="auto">
          <a:xfrm>
            <a:off x="152400" y="6254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2">
            <a:extLst>
              <a:ext uri="{FF2B5EF4-FFF2-40B4-BE49-F238E27FC236}">
                <a16:creationId xmlns:a16="http://schemas.microsoft.com/office/drawing/2014/main" id="{87F54D85-96B6-0622-3E08-735402185CBE}"/>
              </a:ext>
            </a:extLst>
          </p:cNvPr>
          <p:cNvSpPr>
            <a:spLocks noChangeArrowheads="1"/>
          </p:cNvSpPr>
          <p:nvPr/>
        </p:nvSpPr>
        <p:spPr bwMode="auto">
          <a:xfrm>
            <a:off x="186266" y="1184275"/>
            <a:ext cx="11895668" cy="4656666"/>
          </a:xfrm>
          <a:custGeom>
            <a:avLst/>
            <a:gdLst>
              <a:gd name="connsiteX0" fmla="*/ 0 w 12192000"/>
              <a:gd name="connsiteY0" fmla="*/ 0 h 457200"/>
              <a:gd name="connsiteX1" fmla="*/ 12192000 w 12192000"/>
              <a:gd name="connsiteY1" fmla="*/ 0 h 457200"/>
              <a:gd name="connsiteX2" fmla="*/ 12192000 w 12192000"/>
              <a:gd name="connsiteY2" fmla="*/ 457200 h 457200"/>
              <a:gd name="connsiteX3" fmla="*/ 0 w 12192000"/>
              <a:gd name="connsiteY3" fmla="*/ 457200 h 457200"/>
              <a:gd name="connsiteX4" fmla="*/ 0 w 12192000"/>
              <a:gd name="connsiteY4" fmla="*/ 0 h 457200"/>
              <a:gd name="connsiteX0" fmla="*/ 0 w 12192000"/>
              <a:gd name="connsiteY0" fmla="*/ 0 h 5105400"/>
              <a:gd name="connsiteX1" fmla="*/ 11887200 w 12192000"/>
              <a:gd name="connsiteY1" fmla="*/ 5105400 h 5105400"/>
              <a:gd name="connsiteX2" fmla="*/ 12192000 w 12192000"/>
              <a:gd name="connsiteY2" fmla="*/ 457200 h 5105400"/>
              <a:gd name="connsiteX3" fmla="*/ 0 w 12192000"/>
              <a:gd name="connsiteY3" fmla="*/ 457200 h 5105400"/>
              <a:gd name="connsiteX4" fmla="*/ 0 w 12192000"/>
              <a:gd name="connsiteY4" fmla="*/ 0 h 5105400"/>
              <a:gd name="connsiteX0" fmla="*/ 0 w 12310534"/>
              <a:gd name="connsiteY0" fmla="*/ 4487333 h 4648200"/>
              <a:gd name="connsiteX1" fmla="*/ 12005734 w 12310534"/>
              <a:gd name="connsiteY1" fmla="*/ 4648200 h 4648200"/>
              <a:gd name="connsiteX2" fmla="*/ 12310534 w 12310534"/>
              <a:gd name="connsiteY2" fmla="*/ 0 h 4648200"/>
              <a:gd name="connsiteX3" fmla="*/ 118534 w 12310534"/>
              <a:gd name="connsiteY3" fmla="*/ 0 h 4648200"/>
              <a:gd name="connsiteX4" fmla="*/ 0 w 12310534"/>
              <a:gd name="connsiteY4" fmla="*/ 4487333 h 4648200"/>
              <a:gd name="connsiteX0" fmla="*/ 0 w 12005734"/>
              <a:gd name="connsiteY0" fmla="*/ 4538133 h 4699000"/>
              <a:gd name="connsiteX1" fmla="*/ 12005734 w 12005734"/>
              <a:gd name="connsiteY1" fmla="*/ 4699000 h 4699000"/>
              <a:gd name="connsiteX2" fmla="*/ 11760200 w 12005734"/>
              <a:gd name="connsiteY2" fmla="*/ 0 h 4699000"/>
              <a:gd name="connsiteX3" fmla="*/ 118534 w 12005734"/>
              <a:gd name="connsiteY3" fmla="*/ 50800 h 4699000"/>
              <a:gd name="connsiteX4" fmla="*/ 0 w 12005734"/>
              <a:gd name="connsiteY4" fmla="*/ 4538133 h 4699000"/>
              <a:gd name="connsiteX0" fmla="*/ 0 w 11895668"/>
              <a:gd name="connsiteY0" fmla="*/ 4538133 h 4656666"/>
              <a:gd name="connsiteX1" fmla="*/ 11895668 w 11895668"/>
              <a:gd name="connsiteY1" fmla="*/ 4656666 h 4656666"/>
              <a:gd name="connsiteX2" fmla="*/ 11760200 w 11895668"/>
              <a:gd name="connsiteY2" fmla="*/ 0 h 4656666"/>
              <a:gd name="connsiteX3" fmla="*/ 118534 w 11895668"/>
              <a:gd name="connsiteY3" fmla="*/ 50800 h 4656666"/>
              <a:gd name="connsiteX4" fmla="*/ 0 w 11895668"/>
              <a:gd name="connsiteY4" fmla="*/ 4538133 h 4656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95668" h="4656666">
                <a:moveTo>
                  <a:pt x="0" y="4538133"/>
                </a:moveTo>
                <a:lnTo>
                  <a:pt x="11895668" y="4656666"/>
                </a:lnTo>
                <a:lnTo>
                  <a:pt x="11760200" y="0"/>
                </a:lnTo>
                <a:lnTo>
                  <a:pt x="118534" y="50800"/>
                </a:lnTo>
                <a:lnTo>
                  <a:pt x="0" y="4538133"/>
                </a:lnTo>
                <a:close/>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9143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8132CD-A342-345F-99E4-C0BEABA5D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106" y="2328965"/>
            <a:ext cx="5559879" cy="3987418"/>
          </a:xfrm>
          <a:prstGeom prst="rect">
            <a:avLst/>
          </a:prstGeom>
        </p:spPr>
      </p:pic>
      <p:pic>
        <p:nvPicPr>
          <p:cNvPr id="6" name="Picture 5">
            <a:extLst>
              <a:ext uri="{FF2B5EF4-FFF2-40B4-BE49-F238E27FC236}">
                <a16:creationId xmlns:a16="http://schemas.microsoft.com/office/drawing/2014/main" id="{133B005D-4F8D-F760-A84F-091E8056B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7723" y="161302"/>
            <a:ext cx="5869734" cy="2753347"/>
          </a:xfrm>
          <a:prstGeom prst="rect">
            <a:avLst/>
          </a:prstGeom>
        </p:spPr>
      </p:pic>
      <p:pic>
        <p:nvPicPr>
          <p:cNvPr id="8" name="Picture 7">
            <a:extLst>
              <a:ext uri="{FF2B5EF4-FFF2-40B4-BE49-F238E27FC236}">
                <a16:creationId xmlns:a16="http://schemas.microsoft.com/office/drawing/2014/main" id="{BE581050-57D0-4754-B4EA-53B78E4D49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7722" y="3208565"/>
            <a:ext cx="6294277" cy="3107818"/>
          </a:xfrm>
          <a:prstGeom prst="rect">
            <a:avLst/>
          </a:prstGeom>
        </p:spPr>
      </p:pic>
      <p:pic>
        <p:nvPicPr>
          <p:cNvPr id="12" name="Picture 11">
            <a:extLst>
              <a:ext uri="{FF2B5EF4-FFF2-40B4-BE49-F238E27FC236}">
                <a16:creationId xmlns:a16="http://schemas.microsoft.com/office/drawing/2014/main" id="{590CC0A8-D735-B722-BC5F-7095770F5C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859" y="97972"/>
            <a:ext cx="3904141" cy="2019562"/>
          </a:xfrm>
          <a:prstGeom prst="rect">
            <a:avLst/>
          </a:prstGeom>
        </p:spPr>
      </p:pic>
    </p:spTree>
    <p:extLst>
      <p:ext uri="{BB962C8B-B14F-4D97-AF65-F5344CB8AC3E}">
        <p14:creationId xmlns:p14="http://schemas.microsoft.com/office/powerpoint/2010/main" val="3112197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01723CB-B949-4EDF-DFBE-60E1DA19B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807" y="1959429"/>
            <a:ext cx="5412922" cy="3199109"/>
          </a:xfrm>
          <a:prstGeom prst="rect">
            <a:avLst/>
          </a:prstGeom>
        </p:spPr>
      </p:pic>
      <p:pic>
        <p:nvPicPr>
          <p:cNvPr id="6" name="Picture 5">
            <a:extLst>
              <a:ext uri="{FF2B5EF4-FFF2-40B4-BE49-F238E27FC236}">
                <a16:creationId xmlns:a16="http://schemas.microsoft.com/office/drawing/2014/main" id="{4518A6B2-7552-1244-BE75-BA1DD7B5AD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2762" y="99908"/>
            <a:ext cx="7079431" cy="3199109"/>
          </a:xfrm>
          <a:prstGeom prst="rect">
            <a:avLst/>
          </a:prstGeom>
        </p:spPr>
      </p:pic>
      <p:pic>
        <p:nvPicPr>
          <p:cNvPr id="8" name="Picture 7">
            <a:extLst>
              <a:ext uri="{FF2B5EF4-FFF2-40B4-BE49-F238E27FC236}">
                <a16:creationId xmlns:a16="http://schemas.microsoft.com/office/drawing/2014/main" id="{E3EC7160-E13D-B8E6-71F8-26853D6E9D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2762" y="3192468"/>
            <a:ext cx="7079431" cy="1580034"/>
          </a:xfrm>
          <a:prstGeom prst="rect">
            <a:avLst/>
          </a:prstGeom>
        </p:spPr>
      </p:pic>
      <p:pic>
        <p:nvPicPr>
          <p:cNvPr id="10" name="Picture 9">
            <a:extLst>
              <a:ext uri="{FF2B5EF4-FFF2-40B4-BE49-F238E27FC236}">
                <a16:creationId xmlns:a16="http://schemas.microsoft.com/office/drawing/2014/main" id="{D1155423-933F-E76B-0C32-F98C305099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975" y="4975929"/>
            <a:ext cx="5463753" cy="1580034"/>
          </a:xfrm>
          <a:prstGeom prst="rect">
            <a:avLst/>
          </a:prstGeom>
        </p:spPr>
      </p:pic>
      <p:pic>
        <p:nvPicPr>
          <p:cNvPr id="12" name="Picture 11">
            <a:extLst>
              <a:ext uri="{FF2B5EF4-FFF2-40B4-BE49-F238E27FC236}">
                <a16:creationId xmlns:a16="http://schemas.microsoft.com/office/drawing/2014/main" id="{61B37EC6-2BE7-5ECB-4072-1877DEE539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4089" y="3192468"/>
            <a:ext cx="4978104" cy="1580033"/>
          </a:xfrm>
          <a:prstGeom prst="rect">
            <a:avLst/>
          </a:prstGeom>
        </p:spPr>
      </p:pic>
      <p:pic>
        <p:nvPicPr>
          <p:cNvPr id="14" name="Picture 13">
            <a:extLst>
              <a:ext uri="{FF2B5EF4-FFF2-40B4-BE49-F238E27FC236}">
                <a16:creationId xmlns:a16="http://schemas.microsoft.com/office/drawing/2014/main" id="{D655A64D-84B2-35D1-D6C6-03B5769CEEF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06825" y="4821410"/>
            <a:ext cx="6692114" cy="2036589"/>
          </a:xfrm>
          <a:prstGeom prst="rect">
            <a:avLst/>
          </a:prstGeom>
        </p:spPr>
      </p:pic>
      <p:pic>
        <p:nvPicPr>
          <p:cNvPr id="15" name="Picture 14">
            <a:extLst>
              <a:ext uri="{FF2B5EF4-FFF2-40B4-BE49-F238E27FC236}">
                <a16:creationId xmlns:a16="http://schemas.microsoft.com/office/drawing/2014/main" id="{F32C02A0-C3C4-FBD8-4FB5-39439C9E34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0953" y="191081"/>
            <a:ext cx="2834620" cy="1466312"/>
          </a:xfrm>
          <a:prstGeom prst="rect">
            <a:avLst/>
          </a:prstGeom>
        </p:spPr>
      </p:pic>
    </p:spTree>
    <p:extLst>
      <p:ext uri="{BB962C8B-B14F-4D97-AF65-F5344CB8AC3E}">
        <p14:creationId xmlns:p14="http://schemas.microsoft.com/office/powerpoint/2010/main" val="2191462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1298</TotalTime>
  <Words>289</Words>
  <Application>Microsoft Office PowerPoint</Application>
  <PresentationFormat>Widescreen</PresentationFormat>
  <Paragraphs>37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Neue Haas Grotesk Text Pro</vt:lpstr>
      <vt:lpstr>Times New Roman</vt:lpstr>
      <vt:lpstr>Office Theme</vt:lpstr>
      <vt:lpstr>High Cloud Airlines - Project Presentation</vt:lpstr>
      <vt:lpstr>Summary about the Project:</vt:lpstr>
      <vt:lpstr>KPI List :</vt:lpstr>
      <vt:lpstr>Excel Dashboard </vt:lpstr>
      <vt:lpstr>Power BI Dashboard </vt:lpstr>
      <vt:lpstr>Tableau Dashboard</vt:lpstr>
      <vt:lpstr>Key Insights :</vt:lpstr>
      <vt:lpstr>PowerPoint Presentation</vt:lpstr>
      <vt:lpstr>PowerPoint Presentation</vt:lpstr>
      <vt:lpstr>PowerPoint Presentation</vt:lpstr>
      <vt:lpstr>CHALLENGES FACED</vt:lpstr>
      <vt:lpstr>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shaik adil</dc:creator>
  <cp:lastModifiedBy>shaik adil</cp:lastModifiedBy>
  <cp:revision>7</cp:revision>
  <dcterms:created xsi:type="dcterms:W3CDTF">2025-06-24T14:18:06Z</dcterms:created>
  <dcterms:modified xsi:type="dcterms:W3CDTF">2025-06-26T09:40:08Z</dcterms:modified>
</cp:coreProperties>
</file>