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Lexend ExtraBold"/>
      <p:bold r:id="rId38"/>
    </p:embeddedFont>
    <p:embeddedFont>
      <p:font typeface="Lobster"/>
      <p:regular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Lexend"/>
      <p:regular r:id="rId44"/>
      <p:bold r:id="rId45"/>
    </p:embeddedFont>
    <p:embeddedFont>
      <p:font typeface="Oswald"/>
      <p:regular r:id="rId46"/>
      <p:bold r:id="rId47"/>
    </p:embeddedFont>
    <p:embeddedFont>
      <p:font typeface="Roboto Serif Black"/>
      <p:bold r:id="rId48"/>
      <p:boldItalic r:id="rId49"/>
    </p:embeddedFont>
    <p:embeddedFont>
      <p:font typeface="Lexend Black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Lexend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Oswald-regular.fntdata"/><Relationship Id="rId45" Type="http://schemas.openxmlformats.org/officeDocument/2006/relationships/font" Target="fonts/Lexe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erifBlack-bold.fntdata"/><Relationship Id="rId47" Type="http://schemas.openxmlformats.org/officeDocument/2006/relationships/font" Target="fonts/Oswald-bold.fntdata"/><Relationship Id="rId49" Type="http://schemas.openxmlformats.org/officeDocument/2006/relationships/font" Target="fonts/RobotoSerif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Lobster-regular.fntdata"/><Relationship Id="rId38" Type="http://schemas.openxmlformats.org/officeDocument/2006/relationships/font" Target="fonts/LexendExtraBo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exend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c65701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c65701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de7aecf0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de7aecf0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da6e9c95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da6e9c95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da6e9c9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da6e9c9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de7aecf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de7aecf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da6e9c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da6e9c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de7aecf0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de7aecf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da6e9c95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da6e9c95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de7aecf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de7aecf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de7aecf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de7aecf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cb4f52b5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cb4f52b5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a6e9c9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a6e9c9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de7aecf0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de7aecf0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de7aecf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de7aecf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da6e9c95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da6e9c95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906f3b2ea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906f3b2ea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cb4f52b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8cb4f52b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de7aecf0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de7aecf0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cb4f52b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cb4f52b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de7aecf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de7aecf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cb4f52b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cb4f52b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de7aecf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de7aecf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de7aecf0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de7aecf0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de7aecf0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de7aecf0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de7aecf0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de7aecf0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cb4f52b5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cb4f52b5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da6e9c95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da6e9c95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de7aecf0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de7aecf0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de7aecf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de7aecf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a6e9c95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a6e9c95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de7aecf0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de7aecf0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da6e9c95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da6e9c95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7.png"/><Relationship Id="rId6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mygreatlearning.com/academy/learn-for-free/courses/multiple-variate-analysis?gl_blog_id=17681" TargetMode="External"/><Relationship Id="rId4" Type="http://schemas.openxmlformats.org/officeDocument/2006/relationships/hyperlink" Target="https://www.mygreatlearning.com/academy/learn-for-free/courses/multiple-variate-analysis?gl_blog_id=17681" TargetMode="External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hyperlink" Target="https://www.mygreatlearning.com/academy/learn-for-free/courses/multiple-variate-analysis?gl_blog_id=17681" TargetMode="External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kaan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-1260" r="1259" t="0"/>
          <a:stretch/>
        </p:blipFill>
        <p:spPr>
          <a:xfrm>
            <a:off x="445050" y="407850"/>
            <a:ext cx="8515349" cy="4090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525" y="2662600"/>
            <a:ext cx="85206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19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                         EXPLORATORY DATA ANALYSIS PROJECT ON :-</a:t>
            </a:r>
            <a:endParaRPr sz="3019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600">
                <a:solidFill>
                  <a:schemeClr val="accent2"/>
                </a:solidFill>
                <a:latin typeface="Impact"/>
                <a:ea typeface="Impact"/>
                <a:cs typeface="Impact"/>
                <a:sym typeface="Impact"/>
              </a:rPr>
              <a:t>       					  MAKAAN</a:t>
            </a:r>
            <a:endParaRPr i="1" sz="4600">
              <a:solidFill>
                <a:schemeClr val="accen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737900" y="2186500"/>
            <a:ext cx="2415600" cy="47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89000" y="42425"/>
            <a:ext cx="2859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51660"/>
                </a:solidFill>
                <a:latin typeface="Calibri"/>
                <a:ea typeface="Calibri"/>
                <a:cs typeface="Calibri"/>
                <a:sym typeface="Calibri"/>
              </a:rPr>
              <a:t>Clean </a:t>
            </a:r>
            <a:r>
              <a:rPr b="1" lang="en-GB">
                <a:solidFill>
                  <a:srgbClr val="25166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1">
              <a:solidFill>
                <a:srgbClr val="251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4625"/>
            <a:ext cx="8839200" cy="39780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142875" y="266700"/>
            <a:ext cx="3657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60">
                <a:solidFill>
                  <a:srgbClr val="990000"/>
                </a:solidFill>
              </a:rPr>
              <a:t>Summary of the Data</a:t>
            </a:r>
            <a:endParaRPr b="1" sz="2660">
              <a:solidFill>
                <a:srgbClr val="990000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14425" y="857250"/>
            <a:ext cx="7875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b="1" lang="en-GB" sz="1500">
                <a:solidFill>
                  <a:schemeClr val="dk1"/>
                </a:solidFill>
              </a:rPr>
              <a:t>Makaan</a:t>
            </a:r>
            <a:r>
              <a:rPr lang="en-GB" sz="1500">
                <a:solidFill>
                  <a:schemeClr val="dk1"/>
                </a:solidFill>
              </a:rPr>
              <a:t> is a real estate site that acts as a </a:t>
            </a:r>
            <a:r>
              <a:rPr lang="en-GB" sz="1500">
                <a:solidFill>
                  <a:schemeClr val="dk1"/>
                </a:solidFill>
              </a:rPr>
              <a:t>medium</a:t>
            </a:r>
            <a:r>
              <a:rPr lang="en-GB" sz="1500">
                <a:solidFill>
                  <a:schemeClr val="dk1"/>
                </a:solidFill>
              </a:rPr>
              <a:t> between their consumers for 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discovering, renting, buying, selling, financing a home, and digitally enabling them throughout their journey.</a:t>
            </a:r>
            <a:endParaRPr sz="15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Comic Sans MS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Data collection is done on 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random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 cities in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India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 which include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Bangalore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,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Delhi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, </a:t>
            </a: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</a:rPr>
              <a:t>Goa</a:t>
            </a:r>
            <a:r>
              <a:rPr lang="en-GB" sz="1500">
                <a:solidFill>
                  <a:srgbClr val="444444"/>
                </a:solidFill>
                <a:highlight>
                  <a:schemeClr val="lt1"/>
                </a:highlight>
              </a:rPr>
              <a:t> 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and 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Mumbai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For each City the Data we gathered is regarding the 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aspects that are related to buy a residence.</a:t>
            </a:r>
            <a:endParaRPr sz="15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Comic Sans MS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Dataset comprises of information about the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Type of residence, Availability, Price of residence (in Crores),Area (in sq.ft), Price per sq.ft, Construction Status, Locality of the residence and the City in which it is pres</a:t>
            </a:r>
            <a:r>
              <a:rPr b="1" lang="en-GB" sz="1500">
                <a:solidFill>
                  <a:srgbClr val="444444"/>
                </a:solidFill>
                <a:highlight>
                  <a:srgbClr val="FFFFFF"/>
                </a:highlight>
              </a:rPr>
              <a:t>ent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95250" y="152400"/>
            <a:ext cx="6648600" cy="4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about Columns in the Dataset </a:t>
            </a:r>
            <a:endParaRPr b="1" sz="24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95250" y="755100"/>
            <a:ext cx="85629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→</a:t>
            </a:r>
            <a:r>
              <a:rPr lang="en-GB" sz="2000"/>
              <a:t> </a:t>
            </a:r>
            <a:r>
              <a:rPr b="1" lang="en-GB" sz="2000">
                <a:solidFill>
                  <a:schemeClr val="dk1"/>
                </a:solidFill>
              </a:rPr>
              <a:t>Availability : </a:t>
            </a:r>
            <a:r>
              <a:rPr lang="en-GB" sz="1800">
                <a:solidFill>
                  <a:schemeClr val="dk1"/>
                </a:solidFill>
              </a:rPr>
              <a:t>It gives data about availability of BHK’s.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→ Residence Type :</a:t>
            </a:r>
            <a:r>
              <a:rPr lang="en-GB" sz="1800">
                <a:solidFill>
                  <a:schemeClr val="dk1"/>
                </a:solidFill>
              </a:rPr>
              <a:t>It shows the type of housing available for sale.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→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Price(in Crores)</a:t>
            </a:r>
            <a:r>
              <a:rPr b="1" lang="en-GB" sz="2000">
                <a:solidFill>
                  <a:schemeClr val="dk1"/>
                </a:solidFill>
              </a:rPr>
              <a:t> :</a:t>
            </a:r>
            <a:r>
              <a:rPr lang="en-GB" sz="1800">
                <a:solidFill>
                  <a:schemeClr val="dk1"/>
                </a:solidFill>
              </a:rPr>
              <a:t>It displays the price of the respective housing in Crores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→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Area(sq.ft)</a:t>
            </a:r>
            <a:r>
              <a:rPr b="1" lang="en-GB" sz="2000">
                <a:solidFill>
                  <a:schemeClr val="dk1"/>
                </a:solidFill>
              </a:rPr>
              <a:t> :</a:t>
            </a:r>
            <a:r>
              <a:rPr lang="en-GB" sz="1800">
                <a:solidFill>
                  <a:schemeClr val="dk1"/>
                </a:solidFill>
              </a:rPr>
              <a:t>It shows us the Area of Residence in square feet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→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Price per sq.ft (₹)</a:t>
            </a:r>
            <a:r>
              <a:rPr b="1" lang="en-GB" sz="2000">
                <a:solidFill>
                  <a:schemeClr val="dk1"/>
                </a:solidFill>
              </a:rPr>
              <a:t> :</a:t>
            </a:r>
            <a:r>
              <a:rPr lang="en-GB" sz="1800">
                <a:solidFill>
                  <a:schemeClr val="dk1"/>
                </a:solidFill>
              </a:rPr>
              <a:t>It displays the Price per square feet in INR</a:t>
            </a:r>
            <a:r>
              <a:rPr lang="en-GB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→ C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onstruction Status</a:t>
            </a:r>
            <a:r>
              <a:rPr b="1" lang="en-GB" sz="2000">
                <a:solidFill>
                  <a:schemeClr val="dk1"/>
                </a:solidFill>
              </a:rPr>
              <a:t> :</a:t>
            </a:r>
            <a:r>
              <a:rPr lang="en-GB" sz="1800">
                <a:solidFill>
                  <a:schemeClr val="dk1"/>
                </a:solidFill>
              </a:rPr>
              <a:t>It shows us whether the Property status is under construction,ready to move,new or resale.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→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Locality</a:t>
            </a:r>
            <a:r>
              <a:rPr b="1" lang="en-GB" sz="2000">
                <a:solidFill>
                  <a:schemeClr val="dk1"/>
                </a:solidFill>
              </a:rPr>
              <a:t> :</a:t>
            </a:r>
            <a:r>
              <a:rPr lang="en-GB" sz="1800">
                <a:solidFill>
                  <a:schemeClr val="dk1"/>
                </a:solidFill>
              </a:rPr>
              <a:t>It addresses the locality of residence in the city.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→ City :</a:t>
            </a:r>
            <a:r>
              <a:rPr lang="en-GB" sz="1800">
                <a:solidFill>
                  <a:schemeClr val="dk1"/>
                </a:solidFill>
              </a:rPr>
              <a:t> It shows in which city of India is the property present.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'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72225" y="0"/>
            <a:ext cx="36432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51660"/>
                </a:solidFill>
              </a:rPr>
              <a:t>Real-time Scenarios</a:t>
            </a:r>
            <a:endParaRPr b="1" sz="2400">
              <a:solidFill>
                <a:srgbClr val="251660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72225" y="669675"/>
            <a:ext cx="9071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GB" sz="2000">
                <a:solidFill>
                  <a:srgbClr val="66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2000">
                <a:solidFill>
                  <a:schemeClr val="dk1"/>
                </a:solidFill>
              </a:rPr>
              <a:t> What are High and Low cost localities in Bangalore 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0000"/>
                </a:solidFill>
              </a:rPr>
              <a:t>→ </a:t>
            </a:r>
            <a:r>
              <a:rPr lang="en-GB" sz="2000">
                <a:solidFill>
                  <a:schemeClr val="dk1"/>
                </a:solidFill>
              </a:rPr>
              <a:t>High and Low expensive localities in Mumbai on basis of Price per sq.ft?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0000"/>
                </a:solidFill>
              </a:rPr>
              <a:t>→ </a:t>
            </a:r>
            <a:r>
              <a:rPr lang="en-GB" sz="2000">
                <a:solidFill>
                  <a:schemeClr val="dk1"/>
                </a:solidFill>
              </a:rPr>
              <a:t>Compare the price range between the Cities.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0000"/>
                </a:solidFill>
              </a:rPr>
              <a:t>→ </a:t>
            </a:r>
            <a:r>
              <a:rPr lang="en-GB" sz="2000">
                <a:solidFill>
                  <a:schemeClr val="dk1"/>
                </a:solidFill>
              </a:rPr>
              <a:t>What is the average price of residence in each City 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0000"/>
                </a:solidFill>
              </a:rPr>
              <a:t>→ </a:t>
            </a:r>
            <a:r>
              <a:rPr lang="en-GB" sz="2000">
                <a:solidFill>
                  <a:schemeClr val="dk1"/>
                </a:solidFill>
              </a:rPr>
              <a:t>Find the Correlation between the Numerical Values 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0000"/>
                </a:solidFill>
              </a:rPr>
              <a:t>→ </a:t>
            </a:r>
            <a:r>
              <a:rPr lang="en-GB" sz="2000">
                <a:solidFill>
                  <a:schemeClr val="dk1"/>
                </a:solidFill>
              </a:rPr>
              <a:t>What is the Construction Status in each City 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0000"/>
                </a:solidFill>
              </a:rPr>
              <a:t>→ </a:t>
            </a:r>
            <a:r>
              <a:rPr lang="en-GB" sz="2000">
                <a:solidFill>
                  <a:schemeClr val="dk1"/>
                </a:solidFill>
              </a:rPr>
              <a:t>How does ‘Price per sq.ft’ and ‘Area’ contrast between the Cities 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0000"/>
                </a:solidFill>
              </a:rPr>
              <a:t>→ </a:t>
            </a:r>
            <a:r>
              <a:rPr lang="en-GB" sz="2000">
                <a:solidFill>
                  <a:schemeClr val="dk1"/>
                </a:solidFill>
              </a:rPr>
              <a:t>How does the ‘Price’ and ‘Price per sq.ft’ alter from each City.Explain 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0000"/>
                </a:solidFill>
              </a:rPr>
              <a:t>→ </a:t>
            </a:r>
            <a:r>
              <a:rPr lang="en-GB" sz="2000">
                <a:solidFill>
                  <a:schemeClr val="dk1"/>
                </a:solidFill>
              </a:rPr>
              <a:t>Represent different factors through Outliers 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45325" y="123675"/>
            <a:ext cx="637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990000"/>
                </a:solidFill>
              </a:rPr>
              <a:t>What is Exploratory Data Analysis(EDA) ?</a:t>
            </a:r>
            <a:endParaRPr sz="2400">
              <a:solidFill>
                <a:srgbClr val="990000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45325" y="1278750"/>
            <a:ext cx="7494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analysing and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sets and summarizing them through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Graphs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other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Visualisation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methods.It is shortly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referred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‘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EDA’.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There are mainly three types of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Bivariate Analysis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Analysis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0" y="-64250"/>
            <a:ext cx="357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Univariate</a:t>
            </a:r>
            <a:r>
              <a:rPr b="1" lang="en-GB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400" u="sng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1" sz="2400" u="sng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243950" y="489850"/>
            <a:ext cx="8516100" cy="184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Univariate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basically the simplest form to analyze data. ‘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Uni’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means ‘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one’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this means that the data has only one kind of variable.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done on two kinds of data ‘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Categorical’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‘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Numerical’.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most cases ,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plotting Univariate Analysis we use 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Pie Chart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Count plot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Bar plot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Categorical data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Scatter plot,Box plot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Histograms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Numerical data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00" y="2806550"/>
            <a:ext cx="2234700" cy="22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0" y="2340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25166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Numerical</a:t>
            </a:r>
            <a:r>
              <a:rPr b="1" lang="en-GB" sz="1800">
                <a:solidFill>
                  <a:srgbClr val="2516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GB" sz="1800" u="sng">
                <a:solidFill>
                  <a:srgbClr val="25166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b="1" lang="en-GB" sz="1800">
                <a:solidFill>
                  <a:srgbClr val="2516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: </a:t>
            </a:r>
            <a:endParaRPr sz="1800">
              <a:solidFill>
                <a:srgbClr val="2516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642975" y="2340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25166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Categorical</a:t>
            </a:r>
            <a:r>
              <a:rPr b="1" lang="en-GB" sz="1800">
                <a:solidFill>
                  <a:srgbClr val="2516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GB" sz="1800" u="sng">
                <a:solidFill>
                  <a:srgbClr val="25166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b="1" lang="en-GB" sz="1800">
                <a:solidFill>
                  <a:srgbClr val="2516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:</a:t>
            </a:r>
            <a:endParaRPr sz="1800">
              <a:solidFill>
                <a:srgbClr val="251660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850" y="2806550"/>
            <a:ext cx="2624100" cy="229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6075" y="0"/>
            <a:ext cx="1267924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0" y="-52050"/>
            <a:ext cx="85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51C75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10 highest and lowest price on average in Localities of Bangalore</a:t>
            </a:r>
            <a:endParaRPr sz="1800">
              <a:solidFill>
                <a:srgbClr val="351C7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7625" y="306375"/>
            <a:ext cx="75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Lowest :-                                 					    Highest:-		</a:t>
            </a:r>
            <a:endParaRPr sz="18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48475"/>
            <a:ext cx="4412200" cy="4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50" y="708275"/>
            <a:ext cx="4355975" cy="41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3300" y="476125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0" y="-112750"/>
            <a:ext cx="699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990000"/>
                </a:solidFill>
              </a:rPr>
              <a:t>Comparing</a:t>
            </a:r>
            <a:r>
              <a:rPr b="1" lang="en-GB" sz="2400">
                <a:solidFill>
                  <a:srgbClr val="990000"/>
                </a:solidFill>
              </a:rPr>
              <a:t> </a:t>
            </a:r>
            <a:r>
              <a:rPr b="1" lang="en-GB" sz="2400" u="sng">
                <a:solidFill>
                  <a:srgbClr val="990000"/>
                </a:solidFill>
              </a:rPr>
              <a:t>Price</a:t>
            </a:r>
            <a:r>
              <a:rPr b="1" lang="en-GB" sz="2400">
                <a:solidFill>
                  <a:srgbClr val="990000"/>
                </a:solidFill>
              </a:rPr>
              <a:t> </a:t>
            </a:r>
            <a:r>
              <a:rPr b="1" lang="en-GB" sz="2400" u="sng">
                <a:solidFill>
                  <a:srgbClr val="990000"/>
                </a:solidFill>
              </a:rPr>
              <a:t>Range</a:t>
            </a:r>
            <a:r>
              <a:rPr b="1" lang="en-GB" sz="2400">
                <a:solidFill>
                  <a:srgbClr val="990000"/>
                </a:solidFill>
              </a:rPr>
              <a:t> </a:t>
            </a:r>
            <a:r>
              <a:rPr b="1" lang="en-GB" sz="2400" u="sng">
                <a:solidFill>
                  <a:srgbClr val="990000"/>
                </a:solidFill>
              </a:rPr>
              <a:t>between</a:t>
            </a:r>
            <a:r>
              <a:rPr b="1" lang="en-GB" sz="2400">
                <a:solidFill>
                  <a:srgbClr val="990000"/>
                </a:solidFill>
              </a:rPr>
              <a:t> </a:t>
            </a:r>
            <a:r>
              <a:rPr b="1" lang="en-GB" sz="2400" u="sng">
                <a:solidFill>
                  <a:srgbClr val="990000"/>
                </a:solidFill>
              </a:rPr>
              <a:t>Cities</a:t>
            </a:r>
            <a:endParaRPr b="1" sz="2400" u="sng">
              <a:solidFill>
                <a:srgbClr val="990000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25" y="422300"/>
            <a:ext cx="4327051" cy="22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375" y="384200"/>
            <a:ext cx="4409175" cy="232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825" y="2692425"/>
            <a:ext cx="4270050" cy="22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6375" y="2692425"/>
            <a:ext cx="4409175" cy="216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3300" y="4771675"/>
            <a:ext cx="1730701" cy="31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10750" y="4771675"/>
            <a:ext cx="56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0000FF"/>
                </a:solidFill>
              </a:rPr>
              <a:t>Blue line</a:t>
            </a:r>
            <a:r>
              <a:rPr i="1" lang="en-GB" sz="1800">
                <a:solidFill>
                  <a:schemeClr val="dk1"/>
                </a:solidFill>
              </a:rPr>
              <a:t> → Median  </a:t>
            </a:r>
            <a:r>
              <a:rPr i="1" lang="en-GB" sz="1800">
                <a:solidFill>
                  <a:srgbClr val="C00000"/>
                </a:solidFill>
              </a:rPr>
              <a:t>Red line</a:t>
            </a:r>
            <a:r>
              <a:rPr i="1" lang="en-GB" sz="1800">
                <a:solidFill>
                  <a:schemeClr val="dk1"/>
                </a:solidFill>
              </a:rPr>
              <a:t>→ Mean</a:t>
            </a:r>
            <a:endParaRPr i="1" sz="1800">
              <a:solidFill>
                <a:schemeClr val="dk1"/>
              </a:solidFill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76075" y="-4785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0" y="2674200"/>
            <a:ext cx="4293926" cy="22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5" y="287025"/>
            <a:ext cx="4352763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500" y="248925"/>
            <a:ext cx="39290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2501" y="2706375"/>
            <a:ext cx="4081501" cy="22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3313" y="-62475"/>
            <a:ext cx="408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r>
              <a:rPr b="1" lang="en-GB" sz="1500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 in Different Cities</a:t>
            </a:r>
            <a:endParaRPr b="1" sz="1500">
              <a:solidFill>
                <a:srgbClr val="3939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3300" y="48282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76075" y="0"/>
            <a:ext cx="1267924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5" y="309875"/>
            <a:ext cx="3739851" cy="2164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1"/>
          <p:cNvSpPr txBox="1"/>
          <p:nvPr/>
        </p:nvSpPr>
        <p:spPr>
          <a:xfrm>
            <a:off x="0" y="-73100"/>
            <a:ext cx="504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Construction</a:t>
            </a:r>
            <a:r>
              <a:rPr b="1" lang="en-GB" sz="16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Status</a:t>
            </a:r>
            <a:r>
              <a:rPr b="1" lang="en-GB" sz="16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(%) </a:t>
            </a: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in</a:t>
            </a:r>
            <a:r>
              <a:rPr b="1" lang="en-GB" sz="16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each</a:t>
            </a:r>
            <a:r>
              <a:rPr b="1" lang="en-GB" sz="16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City</a:t>
            </a:r>
            <a:endParaRPr b="1" sz="1600" u="sng">
              <a:solidFill>
                <a:srgbClr val="C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225" y="2572750"/>
            <a:ext cx="3739850" cy="2128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6225" y="309875"/>
            <a:ext cx="3739850" cy="2164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775" y="2571750"/>
            <a:ext cx="3739850" cy="2128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7125" y="0"/>
            <a:ext cx="1236874" cy="57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3300" y="4799900"/>
            <a:ext cx="1730701" cy="3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35700" y="1001850"/>
            <a:ext cx="7782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"/>
              <a:buChar char="•"/>
            </a:pPr>
            <a:r>
              <a:rPr b="1" lang="en-GB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Name :- </a:t>
            </a:r>
            <a:r>
              <a:rPr lang="en-GB" sz="2300">
                <a:solidFill>
                  <a:schemeClr val="dk1"/>
                </a:solidFill>
              </a:rPr>
              <a:t>Shaik Sabeer Ahamed</a:t>
            </a:r>
            <a:endParaRPr sz="2300">
              <a:solidFill>
                <a:schemeClr val="dk1"/>
              </a:solidFill>
            </a:endParaRPr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Char char="•"/>
            </a:pPr>
            <a:r>
              <a:rPr b="1" lang="en-GB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Batch :- </a:t>
            </a:r>
            <a:r>
              <a:rPr lang="en-GB" sz="2000">
                <a:solidFill>
                  <a:schemeClr val="dk1"/>
                </a:solidFill>
              </a:rPr>
              <a:t>239-G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•"/>
            </a:pPr>
            <a:r>
              <a:rPr b="1" lang="en-GB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Educational Qualification :- </a:t>
            </a:r>
            <a:r>
              <a:rPr lang="en-GB" sz="1800">
                <a:solidFill>
                  <a:schemeClr val="dk1"/>
                </a:solidFill>
              </a:rPr>
              <a:t>B.Tech(CIVIL)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I chose </a:t>
            </a:r>
            <a:r>
              <a:rPr b="1" lang="en-GB" sz="1800">
                <a:solidFill>
                  <a:schemeClr val="dk1"/>
                </a:solidFill>
              </a:rPr>
              <a:t>Data Science</a:t>
            </a:r>
            <a:r>
              <a:rPr lang="en-GB" sz="1800">
                <a:solidFill>
                  <a:schemeClr val="dk1"/>
                </a:solidFill>
              </a:rPr>
              <a:t> as my career because it is one such field that has a lot of skills to learn and explore. It is regarded as one of the best IT job of 21st century and future demand role.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5700" y="228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 b="1" sz="3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/>
        </p:nvSpPr>
        <p:spPr>
          <a:xfrm>
            <a:off x="0" y="0"/>
            <a:ext cx="592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351C75"/>
                </a:solidFill>
                <a:latin typeface="Lexend Black"/>
                <a:ea typeface="Lexend Black"/>
                <a:cs typeface="Lexend Black"/>
                <a:sym typeface="Lexend Black"/>
              </a:rPr>
              <a:t>Bi</a:t>
            </a:r>
            <a:r>
              <a:rPr lang="en-GB" sz="2400" u="sng">
                <a:solidFill>
                  <a:srgbClr val="351C75"/>
                </a:solidFill>
                <a:latin typeface="Lexend Black"/>
                <a:ea typeface="Lexend Black"/>
                <a:cs typeface="Lexend Black"/>
                <a:sym typeface="Lexend Black"/>
              </a:rPr>
              <a:t>variate</a:t>
            </a:r>
            <a:r>
              <a:rPr lang="en-GB" sz="2400">
                <a:solidFill>
                  <a:srgbClr val="351C75"/>
                </a:solidFill>
                <a:latin typeface="Lexend Black"/>
                <a:ea typeface="Lexend Black"/>
                <a:cs typeface="Lexend Black"/>
                <a:sym typeface="Lexend Black"/>
              </a:rPr>
              <a:t> </a:t>
            </a:r>
            <a:r>
              <a:rPr lang="en-GB" sz="2400" u="sng">
                <a:solidFill>
                  <a:srgbClr val="351C75"/>
                </a:solidFill>
                <a:latin typeface="Lexend Black"/>
                <a:ea typeface="Lexend Black"/>
                <a:cs typeface="Lexend Black"/>
                <a:sym typeface="Lexend Black"/>
              </a:rPr>
              <a:t>Analysis</a:t>
            </a:r>
            <a:endParaRPr sz="2400" u="sng">
              <a:solidFill>
                <a:srgbClr val="351C75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4238"/>
            <a:ext cx="8839201" cy="245452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0" y="509050"/>
            <a:ext cx="883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Bivariate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Analysis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allows you to investigate the relationship between 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two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variables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 It is useful to determine whether there is a correlation between the variables and, if so, how strong the connection is. 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0" y="1027075"/>
            <a:ext cx="848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en-GB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Bivariate</a:t>
            </a:r>
            <a:r>
              <a:rPr lang="en-GB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GB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includes Categorical vs Numerical,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Numerical vs Numerical, Categorical vs Categorical.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23100" y="1356900"/>
            <a:ext cx="843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For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Bivariate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we use plots like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Barchart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(Numerical vs Categorical) ,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Linechart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Heatmap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(Numerical vs Numerical) and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Barchart with Crosstab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(Categorical vs Categorical).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00" y="485763"/>
            <a:ext cx="6995475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0" y="0"/>
            <a:ext cx="59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Construction</a:t>
            </a:r>
            <a:r>
              <a:rPr b="1" lang="en-GB" sz="16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Status</a:t>
            </a:r>
            <a:r>
              <a:rPr b="1" lang="en-GB" sz="16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</a:t>
            </a:r>
            <a:r>
              <a:rPr b="1" lang="en-GB" sz="1600" u="sng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count)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in</a:t>
            </a:r>
            <a:r>
              <a:rPr b="1" lang="en-GB" sz="16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each</a:t>
            </a:r>
            <a:r>
              <a:rPr b="1" lang="en-GB" sz="16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16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City</a:t>
            </a:r>
            <a:endParaRPr b="1" sz="1600" u="sng">
              <a:solidFill>
                <a:srgbClr val="C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0" y="0"/>
            <a:ext cx="80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Top 5 high and low cost Localities on basis of Price per sq.ft in Mumbai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800"/>
            <a:ext cx="4516600" cy="30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600" y="1016400"/>
            <a:ext cx="4627400" cy="31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266700" y="554700"/>
            <a:ext cx="69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Highest:-                                 					    Lowest:-		</a:t>
            </a:r>
            <a:endParaRPr sz="18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2800" y="-11275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075" y="0"/>
            <a:ext cx="1267924" cy="5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39325"/>
            <a:ext cx="4419600" cy="38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00" y="791300"/>
            <a:ext cx="4419600" cy="37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0" y="0"/>
            <a:ext cx="741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Contrast between Price and Price per sq.ft on average in Cities</a:t>
            </a:r>
            <a:endParaRPr b="1" sz="22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/>
        </p:nvSpPr>
        <p:spPr>
          <a:xfrm>
            <a:off x="0" y="41650"/>
            <a:ext cx="626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 u="sng">
                <a:solidFill>
                  <a:srgbClr val="660000"/>
                </a:solidFill>
                <a:latin typeface="Lexend"/>
                <a:ea typeface="Lexend"/>
                <a:cs typeface="Lexend"/>
                <a:sym typeface="Lexend"/>
              </a:rPr>
              <a:t>Outlier</a:t>
            </a:r>
            <a:r>
              <a:rPr b="1" lang="en-GB" sz="2500">
                <a:solidFill>
                  <a:srgbClr val="66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500" u="sng">
                <a:solidFill>
                  <a:srgbClr val="660000"/>
                </a:solidFill>
                <a:latin typeface="Lexend"/>
                <a:ea typeface="Lexend"/>
                <a:cs typeface="Lexend"/>
                <a:sym typeface="Lexend"/>
              </a:rPr>
              <a:t>Representation</a:t>
            </a:r>
            <a:r>
              <a:rPr b="1" lang="en-GB" sz="2500">
                <a:solidFill>
                  <a:srgbClr val="66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500" u="sng">
                <a:solidFill>
                  <a:srgbClr val="660000"/>
                </a:solidFill>
                <a:latin typeface="Lexend"/>
                <a:ea typeface="Lexend"/>
                <a:cs typeface="Lexend"/>
                <a:sym typeface="Lexend"/>
              </a:rPr>
              <a:t>on</a:t>
            </a:r>
            <a:r>
              <a:rPr b="1" lang="en-GB" sz="2500">
                <a:solidFill>
                  <a:srgbClr val="66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500" u="sng">
                <a:solidFill>
                  <a:srgbClr val="660000"/>
                </a:solidFill>
                <a:latin typeface="Lexend"/>
                <a:ea typeface="Lexend"/>
                <a:cs typeface="Lexend"/>
                <a:sym typeface="Lexend"/>
              </a:rPr>
              <a:t>Price</a:t>
            </a:r>
            <a:r>
              <a:rPr b="1" lang="en-GB" sz="2500">
                <a:solidFill>
                  <a:srgbClr val="66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500" u="sng">
                <a:solidFill>
                  <a:srgbClr val="660000"/>
                </a:solidFill>
                <a:latin typeface="Lexend"/>
                <a:ea typeface="Lexend"/>
                <a:cs typeface="Lexend"/>
                <a:sym typeface="Lexend"/>
              </a:rPr>
              <a:t>Basis</a:t>
            </a:r>
            <a:endParaRPr b="1" sz="2500" u="sng">
              <a:solidFill>
                <a:srgbClr val="66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0150"/>
            <a:ext cx="8302100" cy="40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/>
        </p:nvSpPr>
        <p:spPr>
          <a:xfrm>
            <a:off x="0" y="0"/>
            <a:ext cx="536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351C75"/>
                </a:solidFill>
                <a:latin typeface="Lexend Black"/>
                <a:ea typeface="Lexend Black"/>
                <a:cs typeface="Lexend Black"/>
                <a:sym typeface="Lexend Black"/>
              </a:rPr>
              <a:t>Multi</a:t>
            </a:r>
            <a:r>
              <a:rPr lang="en-GB" sz="2400" u="sng">
                <a:solidFill>
                  <a:srgbClr val="351C75"/>
                </a:solidFill>
                <a:latin typeface="Lexend Black"/>
                <a:ea typeface="Lexend Black"/>
                <a:cs typeface="Lexend Black"/>
                <a:sym typeface="Lexend Black"/>
              </a:rPr>
              <a:t>variate</a:t>
            </a:r>
            <a:r>
              <a:rPr lang="en-GB" sz="2400">
                <a:solidFill>
                  <a:srgbClr val="351C75"/>
                </a:solidFill>
                <a:latin typeface="Lexend Black"/>
                <a:ea typeface="Lexend Black"/>
                <a:cs typeface="Lexend Black"/>
                <a:sym typeface="Lexend Black"/>
              </a:rPr>
              <a:t> </a:t>
            </a:r>
            <a:r>
              <a:rPr lang="en-GB" sz="2400" u="sng">
                <a:solidFill>
                  <a:srgbClr val="351C75"/>
                </a:solidFill>
                <a:latin typeface="Lexend Black"/>
                <a:ea typeface="Lexend Black"/>
                <a:cs typeface="Lexend Black"/>
                <a:sym typeface="Lexend Black"/>
              </a:rPr>
              <a:t>Analysis</a:t>
            </a:r>
            <a:endParaRPr sz="2400" u="sng">
              <a:solidFill>
                <a:srgbClr val="351C75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116675" y="447750"/>
            <a:ext cx="8813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Multivariate</a:t>
            </a:r>
            <a:r>
              <a:rPr lang="en-GB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Analysis</a:t>
            </a: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</a:rPr>
              <a:t> is defined as a process involving multiple dependent variables resulting in one outcome. This explains that the majority of the problems in the real world are Multivariate. 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→ Values can be obtained by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groupby()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and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pivot_table()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functions.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→</a:t>
            </a: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</a:rPr>
              <a:t> For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Multivariate</a:t>
            </a: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Analysis</a:t>
            </a: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</a:rPr>
              <a:t> we can use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Pairplot</a:t>
            </a: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</a:rPr>
              <a:t> ,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ScatterPlot(with hue),  Lineplot.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→ Multivariate Analysis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helps in finding the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Correlation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between multiple Numerical Values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6">
            <a:alphaModFix/>
          </a:blip>
          <a:srcRect b="0" l="-4920" r="4920" t="0"/>
          <a:stretch/>
        </p:blipFill>
        <p:spPr>
          <a:xfrm>
            <a:off x="163100" y="2608050"/>
            <a:ext cx="3049075" cy="250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4925" y="2608050"/>
            <a:ext cx="5692726" cy="686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37"/>
          <p:cNvSpPr txBox="1"/>
          <p:nvPr/>
        </p:nvSpPr>
        <p:spPr>
          <a:xfrm>
            <a:off x="366550" y="2207850"/>
            <a:ext cx="16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741B47"/>
                </a:solidFill>
                <a:latin typeface="Lexend Black"/>
                <a:ea typeface="Lexend Black"/>
                <a:cs typeface="Lexend Black"/>
                <a:sym typeface="Lexend Black"/>
              </a:rPr>
              <a:t>groupby()</a:t>
            </a:r>
            <a:endParaRPr i="1">
              <a:solidFill>
                <a:srgbClr val="741B47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3354925" y="2207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741B47"/>
                </a:solidFill>
                <a:latin typeface="Lexend Black"/>
                <a:ea typeface="Lexend Black"/>
                <a:cs typeface="Lexend Black"/>
                <a:sym typeface="Lexend Black"/>
              </a:rPr>
              <a:t>pivot_table()</a:t>
            </a:r>
            <a:endParaRPr i="1">
              <a:solidFill>
                <a:srgbClr val="741B47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0600" y="3510725"/>
            <a:ext cx="5667050" cy="686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/>
        </p:nvSpPr>
        <p:spPr>
          <a:xfrm>
            <a:off x="0" y="0"/>
            <a:ext cx="718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Correlation representation through heatmap and pairplot</a:t>
            </a:r>
            <a:endParaRPr sz="22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675" y="675600"/>
            <a:ext cx="3807001" cy="380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75600"/>
            <a:ext cx="4614875" cy="3745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6075" y="0"/>
            <a:ext cx="1267924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75" y="489350"/>
            <a:ext cx="7225900" cy="44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0" y="0"/>
            <a:ext cx="611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Price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vs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 u="sng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Area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 </a:t>
            </a:r>
            <a:r>
              <a:rPr b="1" lang="en-GB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by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 u="sng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‘City’</a:t>
            </a:r>
            <a:endParaRPr b="1" sz="2400" u="sng">
              <a:solidFill>
                <a:srgbClr val="99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075" y="0"/>
            <a:ext cx="1267924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5" y="554100"/>
            <a:ext cx="8354151" cy="43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0" y="0"/>
            <a:ext cx="77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Price</a:t>
            </a:r>
            <a:r>
              <a:rPr b="1" lang="en-GB" sz="24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per</a:t>
            </a:r>
            <a:r>
              <a:rPr b="1" lang="en-GB" sz="24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sq</a:t>
            </a:r>
            <a:r>
              <a:rPr b="1" lang="en-GB" sz="24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r>
              <a:rPr b="1" lang="en-GB" sz="24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ft</a:t>
            </a:r>
            <a:r>
              <a:rPr b="1" lang="en-GB" sz="24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vs </a:t>
            </a:r>
            <a:r>
              <a:rPr b="1" lang="en-GB" sz="24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Area</a:t>
            </a:r>
            <a:r>
              <a:rPr b="1" lang="en-GB" sz="24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by</a:t>
            </a:r>
            <a:r>
              <a:rPr b="1" lang="en-GB" sz="2400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 u="sng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‘City’</a:t>
            </a:r>
            <a:endParaRPr b="1" sz="2400" u="sng">
              <a:solidFill>
                <a:srgbClr val="C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5" y="520575"/>
            <a:ext cx="7489949" cy="4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/>
        </p:nvSpPr>
        <p:spPr>
          <a:xfrm>
            <a:off x="0" y="0"/>
            <a:ext cx="74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Price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 u="sng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per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 u="sng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sq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r>
              <a:rPr b="1" lang="en-GB" sz="2400" u="sng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ft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vs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 u="sng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Price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 </a:t>
            </a:r>
            <a:r>
              <a:rPr b="1" lang="en-GB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by</a:t>
            </a:r>
            <a:r>
              <a:rPr b="1" lang="en-GB" sz="24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2400" u="sng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‘City’</a:t>
            </a:r>
            <a:endParaRPr b="1" sz="2400" u="sng">
              <a:solidFill>
                <a:srgbClr val="99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075" y="0"/>
            <a:ext cx="1267924" cy="5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52400" y="152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990000"/>
                </a:solidFill>
              </a:rPr>
              <a:t>Agenda</a:t>
            </a:r>
            <a:r>
              <a:rPr b="1" i="1" lang="en-GB" sz="2400">
                <a:solidFill>
                  <a:srgbClr val="990000"/>
                </a:solidFill>
              </a:rPr>
              <a:t> </a:t>
            </a:r>
            <a:endParaRPr b="1" i="1" sz="2400">
              <a:solidFill>
                <a:srgbClr val="99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63875" y="759700"/>
            <a:ext cx="6705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Web Scraping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Business Problem Understanding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Objective of the Project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28950" y="1574275"/>
            <a:ext cx="3661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Exploratory</a:t>
            </a:r>
            <a:r>
              <a:rPr b="1" lang="en-GB" sz="24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400" u="sng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1" lang="en-GB" sz="24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400" u="sng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b="1" lang="en-GB" sz="24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24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63875" y="2149075"/>
            <a:ext cx="531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Data cleaning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Data manipulation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Data Summary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Uni-Variate analysis steps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Bi-Variate analysis steps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MultiVariate analysis steps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28950" y="34808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Key-business questions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Conclusions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Q &amp; A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Experience and challenges working on web scraping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169025" y="150325"/>
            <a:ext cx="63678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 u="sng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1" sz="3000" u="sng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/>
        </p:nvSpPr>
        <p:spPr>
          <a:xfrm>
            <a:off x="53550" y="771025"/>
            <a:ext cx="759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GB" sz="1800">
                <a:solidFill>
                  <a:schemeClr val="dk1"/>
                </a:solidFill>
              </a:rPr>
              <a:t>Web</a:t>
            </a:r>
            <a:r>
              <a:rPr b="1" lang="en-GB" sz="18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Scraping</a:t>
            </a:r>
            <a:r>
              <a:rPr b="1" lang="en-GB" sz="18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part of </a:t>
            </a:r>
            <a:r>
              <a:rPr b="1" lang="en-GB" sz="1800">
                <a:solidFill>
                  <a:schemeClr val="dk1"/>
                </a:solidFill>
              </a:rPr>
              <a:t>‘</a:t>
            </a:r>
            <a:r>
              <a:rPr b="1" lang="en-GB" sz="1800">
                <a:solidFill>
                  <a:schemeClr val="dk1"/>
                </a:solidFill>
              </a:rPr>
              <a:t>MAKAAN’</a:t>
            </a:r>
            <a:r>
              <a:rPr b="1" lang="en-GB" sz="18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website was bit tough, because the data was so huge and html tags and attributes</a:t>
            </a: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→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accent2"/>
                </a:solidFill>
              </a:rPr>
              <a:t>As multiple cities were considered, framing the possible real time scenarios between the </a:t>
            </a:r>
            <a:r>
              <a:rPr lang="en-GB" sz="1800">
                <a:solidFill>
                  <a:schemeClr val="accent2"/>
                </a:solidFill>
              </a:rPr>
              <a:t>cities</a:t>
            </a:r>
            <a:r>
              <a:rPr lang="en-GB" sz="1800">
                <a:solidFill>
                  <a:schemeClr val="accent2"/>
                </a:solidFill>
              </a:rPr>
              <a:t> and localities within a city.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216050" y="109750"/>
            <a:ext cx="6367800" cy="5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 u="sng">
                <a:solidFill>
                  <a:srgbClr val="990000"/>
                </a:solidFill>
              </a:rPr>
              <a:t>Conclusion</a:t>
            </a:r>
            <a:endParaRPr b="1" sz="3000" u="sng">
              <a:solidFill>
                <a:srgbClr val="990000"/>
              </a:solidFill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56725" y="746950"/>
            <a:ext cx="8235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in each city differ because of ‘Area’ and ‘Price per sq.ft’.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Prices within a city also differ in parts of locality due to demand of  that locality.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Delhi city has less ‘Area’ for residence but ‘Price’ is too high.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Bangalore city has more Types of Residence compared to other cities.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Goa has advantage in buying a residence because even if the Price is in medium range because the area for residence is more compared to other cities.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→Price per sq.ft is more in Mumbai city compared in the City.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075" y="0"/>
            <a:ext cx="1267924" cy="5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/>
        </p:nvSpPr>
        <p:spPr>
          <a:xfrm>
            <a:off x="0" y="2061575"/>
            <a:ext cx="470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rgbClr val="980000"/>
                </a:solidFill>
                <a:latin typeface="Roboto Serif Black"/>
                <a:ea typeface="Roboto Serif Black"/>
                <a:cs typeface="Roboto Serif Black"/>
                <a:sym typeface="Roboto Serif Black"/>
              </a:rPr>
              <a:t>THANK YOU</a:t>
            </a:r>
            <a:endParaRPr i="1" sz="4500">
              <a:solidFill>
                <a:srgbClr val="980000"/>
              </a:solidFill>
              <a:latin typeface="Roboto Serif Black"/>
              <a:ea typeface="Roboto Serif Black"/>
              <a:cs typeface="Roboto Serif Black"/>
              <a:sym typeface="Roboto Serif Black"/>
            </a:endParaRPr>
          </a:p>
        </p:txBody>
      </p:sp>
      <p:pic>
        <p:nvPicPr>
          <p:cNvPr id="331" name="Google Shape;3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775" y="4632600"/>
            <a:ext cx="2208224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0525" y="908025"/>
            <a:ext cx="4217099" cy="26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228600" y="392150"/>
            <a:ext cx="4238700" cy="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2400" u="sng">
                <a:latin typeface="Lexend ExtraBold"/>
                <a:ea typeface="Lexend ExtraBold"/>
                <a:cs typeface="Lexend ExtraBold"/>
                <a:sym typeface="Lexend ExtraBold"/>
              </a:rPr>
              <a:t>Web</a:t>
            </a:r>
            <a:r>
              <a:rPr i="1" lang="en-GB" sz="2400">
                <a:latin typeface="Lexend ExtraBold"/>
                <a:ea typeface="Lexend ExtraBold"/>
                <a:cs typeface="Lexend ExtraBold"/>
                <a:sym typeface="Lexend ExtraBold"/>
              </a:rPr>
              <a:t> </a:t>
            </a:r>
            <a:r>
              <a:rPr i="1" lang="en-GB" sz="2400" u="sng">
                <a:latin typeface="Lexend ExtraBold"/>
                <a:ea typeface="Lexend ExtraBold"/>
                <a:cs typeface="Lexend ExtraBold"/>
                <a:sym typeface="Lexend ExtraBold"/>
              </a:rPr>
              <a:t>Scraping</a:t>
            </a:r>
            <a:r>
              <a:rPr i="1" lang="en-GB" sz="2400">
                <a:latin typeface="Lexend ExtraBold"/>
                <a:ea typeface="Lexend ExtraBold"/>
                <a:cs typeface="Lexend ExtraBold"/>
                <a:sym typeface="Lexend ExtraBold"/>
              </a:rPr>
              <a:t> – </a:t>
            </a:r>
            <a:r>
              <a:rPr i="1" lang="en-GB" sz="2400" u="sng">
                <a:latin typeface="Lexend ExtraBold"/>
                <a:ea typeface="Lexend ExtraBold"/>
                <a:cs typeface="Lexend ExtraBold"/>
                <a:sym typeface="Lexend ExtraBold"/>
              </a:rPr>
              <a:t>Details</a:t>
            </a:r>
            <a:r>
              <a:rPr i="1" lang="en-GB" sz="2400">
                <a:latin typeface="Lexend ExtraBold"/>
                <a:ea typeface="Lexend ExtraBold"/>
                <a:cs typeface="Lexend ExtraBold"/>
                <a:sym typeface="Lexend ExtraBold"/>
              </a:rPr>
              <a:t> </a:t>
            </a:r>
            <a:endParaRPr i="1" sz="2400"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99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Website used is </a:t>
            </a:r>
            <a:r>
              <a:rPr i="1" lang="en-GB" sz="1800" u="sng">
                <a:solidFill>
                  <a:srgbClr val="274E1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MAKAAN</a:t>
            </a:r>
            <a:endParaRPr i="1" sz="1800" u="sng">
              <a:solidFill>
                <a:srgbClr val="274E1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3" y="698600"/>
            <a:ext cx="8791572" cy="4181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195025" y="750100"/>
            <a:ext cx="85206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351C75"/>
                </a:solidFill>
              </a:rPr>
              <a:t>Makaan</a:t>
            </a:r>
            <a:r>
              <a:rPr b="1" lang="en-GB" sz="2400">
                <a:solidFill>
                  <a:srgbClr val="351C75"/>
                </a:solidFill>
              </a:rPr>
              <a:t> </a:t>
            </a:r>
            <a:r>
              <a:rPr b="1" lang="en-GB" sz="2400" u="sng">
                <a:solidFill>
                  <a:srgbClr val="351C75"/>
                </a:solidFill>
              </a:rPr>
              <a:t>URL</a:t>
            </a:r>
            <a:r>
              <a:rPr b="1" i="1" lang="en-GB" sz="2400">
                <a:solidFill>
                  <a:srgbClr val="351C75"/>
                </a:solidFill>
              </a:rPr>
              <a:t> : </a:t>
            </a:r>
            <a:r>
              <a:rPr lang="en-GB" sz="23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https://www.makaan.com/</a:t>
            </a:r>
            <a:r>
              <a:rPr lang="en-GB" sz="2400"/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52400" y="152400"/>
            <a:ext cx="700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990000"/>
                </a:solidFill>
              </a:rPr>
              <a:t>URL and Libraries Used</a:t>
            </a:r>
            <a:endParaRPr b="1" sz="2700">
              <a:solidFill>
                <a:srgbClr val="990000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95025" y="1728650"/>
            <a:ext cx="307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351C75"/>
                </a:solidFill>
              </a:rPr>
              <a:t>Libraries</a:t>
            </a:r>
            <a:r>
              <a:rPr b="1" lang="en-GB" sz="2400">
                <a:solidFill>
                  <a:srgbClr val="351C75"/>
                </a:solidFill>
              </a:rPr>
              <a:t> </a:t>
            </a:r>
            <a:r>
              <a:rPr b="1" lang="en-GB" sz="2400" u="sng">
                <a:solidFill>
                  <a:srgbClr val="351C75"/>
                </a:solidFill>
              </a:rPr>
              <a:t>Used</a:t>
            </a:r>
            <a:r>
              <a:rPr b="1" lang="en-GB" sz="2400">
                <a:solidFill>
                  <a:srgbClr val="351C75"/>
                </a:solidFill>
              </a:rPr>
              <a:t> :</a:t>
            </a:r>
            <a:endParaRPr b="1" sz="2400">
              <a:solidFill>
                <a:srgbClr val="351C75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771050" y="240735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Pandas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NumPy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Regular Expressions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Matplotlib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Seaborn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Beautiful Soup 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Requests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075" y="0"/>
            <a:ext cx="126792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0"/>
            <a:ext cx="419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C0000"/>
                </a:solidFill>
                <a:highlight>
                  <a:schemeClr val="lt1"/>
                </a:highlight>
              </a:rPr>
              <a:t>Objectives of the Project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52400" y="850000"/>
            <a:ext cx="82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20124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Motto</a:t>
            </a:r>
            <a:r>
              <a:rPr lang="en-GB" sz="2000">
                <a:solidFill>
                  <a:srgbClr val="20124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of this project is to get knowledge about the residential sales condition in different Cities.</a:t>
            </a:r>
            <a:endParaRPr sz="2000">
              <a:solidFill>
                <a:srgbClr val="20124D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20124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Comparing the factors of buying a residence in different localities of a particular City </a:t>
            </a:r>
            <a:endParaRPr sz="2000">
              <a:solidFill>
                <a:srgbClr val="20124D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rgbClr val="20124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Comparing the factors of buying a residence between the Cities.</a:t>
            </a:r>
            <a:endParaRPr sz="2000">
              <a:solidFill>
                <a:srgbClr val="20124D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124D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075" y="0"/>
            <a:ext cx="126792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93425" y="916050"/>
            <a:ext cx="7540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Data Mining</a:t>
            </a:r>
            <a:r>
              <a:rPr lang="en-GB"/>
              <a:t> : It is a process  used to extract usable data from a larger set of any raw data.</a:t>
            </a:r>
            <a:endParaRPr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Data Parsing</a:t>
            </a:r>
            <a:r>
              <a:rPr lang="en-GB"/>
              <a:t> : We have used BeautifulSoup to navigate and extract data from HTML documents.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Data Framing : </a:t>
            </a:r>
            <a:r>
              <a:rPr lang="en-GB"/>
              <a:t>After extraction of Data we can convert the it in the form of Tabular form that comprises Rows and Columns.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Data Cleaning</a:t>
            </a:r>
            <a:r>
              <a:rPr lang="en-GB"/>
              <a:t> : Data </a:t>
            </a:r>
            <a:r>
              <a:rPr lang="en-GB"/>
              <a:t>cleaning</a:t>
            </a:r>
            <a:r>
              <a:rPr lang="en-GB"/>
              <a:t> is a process done after the Framing of  Data.This part includes removing </a:t>
            </a:r>
            <a:r>
              <a:rPr lang="en-GB"/>
              <a:t>unnecessary</a:t>
            </a:r>
            <a:r>
              <a:rPr lang="en-GB"/>
              <a:t> data,replacing the data, filling null values,finding duplicates in  data and dealing with other errornessin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→ </a:t>
            </a:r>
            <a:r>
              <a:rPr b="1" i="1" lang="en-GB" sz="1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With the help of above mentioned techniques I have created 1060 rows and 8  columns </a:t>
            </a:r>
            <a:r>
              <a:rPr b="1" i="1" lang="en-GB" sz="1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b="1" i="1" lang="en-GB" sz="1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nd made it a proper Dataset.</a:t>
            </a:r>
            <a:endParaRPr b="1" i="1" sz="1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78525" y="170550"/>
            <a:ext cx="54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2012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r>
              <a:rPr i="1" lang="en-GB" sz="2400">
                <a:solidFill>
                  <a:srgbClr val="39393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:-</a:t>
            </a:r>
            <a:endParaRPr i="1" sz="2400"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075" y="0"/>
            <a:ext cx="1267924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0" y="0"/>
            <a:ext cx="610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Before Data Cleaning and  Data Manipulation</a:t>
            </a:r>
            <a:endParaRPr b="1" sz="22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6500"/>
            <a:ext cx="8434824" cy="385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04775" y="2070675"/>
            <a:ext cx="85206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85200C"/>
                </a:solidFill>
              </a:rPr>
              <a:t>Data</a:t>
            </a:r>
            <a:r>
              <a:rPr b="1" lang="en-GB" sz="2200">
                <a:solidFill>
                  <a:srgbClr val="85200C"/>
                </a:solidFill>
              </a:rPr>
              <a:t> </a:t>
            </a:r>
            <a:r>
              <a:rPr b="1" lang="en-GB" sz="2200" u="sng">
                <a:solidFill>
                  <a:srgbClr val="85200C"/>
                </a:solidFill>
              </a:rPr>
              <a:t>Manipulation</a:t>
            </a:r>
            <a:endParaRPr b="1" sz="2200" u="sng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 u="sng">
              <a:solidFill>
                <a:srgbClr val="85200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Type Conversion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Creating a New Column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Reindexing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Deleting a Column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Changing values in a column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04775" y="209550"/>
            <a:ext cx="62865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85200C"/>
                </a:solidFill>
              </a:rPr>
              <a:t>Data</a:t>
            </a:r>
            <a:r>
              <a:rPr b="1" lang="en-GB" sz="2200">
                <a:solidFill>
                  <a:srgbClr val="85200C"/>
                </a:solidFill>
              </a:rPr>
              <a:t> </a:t>
            </a:r>
            <a:r>
              <a:rPr b="1" lang="en-GB" sz="2200" u="sng">
                <a:solidFill>
                  <a:srgbClr val="85200C"/>
                </a:solidFill>
              </a:rPr>
              <a:t>Cleaning</a:t>
            </a:r>
            <a:endParaRPr b="1" sz="2200" u="sng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 u="sng">
              <a:solidFill>
                <a:srgbClr val="85200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Handling Null Values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Replacing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Dealing with Duplicate Values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300" y="4719600"/>
            <a:ext cx="1730701" cy="3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075" y="0"/>
            <a:ext cx="1267924" cy="5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