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65" r:id="rId3"/>
    <p:sldId id="266"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6037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07689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364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75594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6721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285335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3292567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28535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56572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26-03-2021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61001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78AAF0-F443-4C06-9BDB-63BFF5DD4256}" type="datetimeFigureOut">
              <a:rPr lang="en-IN" smtClean="0"/>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23878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78AAF0-F443-4C06-9BDB-63BFF5DD4256}" type="datetimeFigureOut">
              <a:rPr lang="en-IN" smtClean="0"/>
              <a:t>26-03-2021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209266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78AAF0-F443-4C06-9BDB-63BFF5DD4256}" type="datetimeFigureOut">
              <a:rPr lang="en-IN" smtClean="0"/>
              <a:t>26-03-2021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55559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8AAF0-F443-4C06-9BDB-63BFF5DD4256}" type="datetimeFigureOut">
              <a:rPr lang="en-IN" smtClean="0"/>
              <a:t>26-03-2021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91949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8AAF0-F443-4C06-9BDB-63BFF5DD4256}" type="datetimeFigureOut">
              <a:rPr lang="en-IN" smtClean="0"/>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6560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8AAF0-F443-4C06-9BDB-63BFF5DD4256}" type="datetimeFigureOut">
              <a:rPr lang="en-IN" smtClean="0"/>
              <a:t>26-03-2021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359376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78AAF0-F443-4C06-9BDB-63BFF5DD4256}" type="datetimeFigureOut">
              <a:rPr lang="en-IN" smtClean="0"/>
              <a:t>26-03-2021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0569C7-F347-4E61-B244-7294F4D23ECC}" type="slidenum">
              <a:rPr lang="en-IN" smtClean="0"/>
              <a:t>‹#›</a:t>
            </a:fld>
            <a:endParaRPr lang="en-IN"/>
          </a:p>
        </p:txBody>
      </p:sp>
    </p:spTree>
    <p:extLst>
      <p:ext uri="{BB962C8B-B14F-4D97-AF65-F5344CB8AC3E}">
        <p14:creationId xmlns:p14="http://schemas.microsoft.com/office/powerpoint/2010/main" val="367185728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536279"/>
            <a:ext cx="8596668" cy="2193853"/>
          </a:xfrm>
        </p:spPr>
        <p:txBody>
          <a:bodyPr>
            <a:normAutofit fontScale="90000"/>
          </a:bodyPr>
          <a:lstStyle/>
          <a:p>
            <a:pPr algn="ctr"/>
            <a:r>
              <a:rPr lang="en-IN" dirty="0" smtClean="0"/>
              <a:t>  </a:t>
            </a:r>
            <a:r>
              <a:rPr lang="en-IN" sz="6000" dirty="0" smtClean="0">
                <a:solidFill>
                  <a:srgbClr val="00B0F0"/>
                </a:solidFill>
              </a:rPr>
              <a:t>WELCOME  </a:t>
            </a:r>
            <a:br>
              <a:rPr lang="en-IN" sz="6000" dirty="0" smtClean="0">
                <a:solidFill>
                  <a:srgbClr val="00B0F0"/>
                </a:solidFill>
              </a:rPr>
            </a:br>
            <a:r>
              <a:rPr lang="en-IN" sz="6000" dirty="0" smtClean="0">
                <a:solidFill>
                  <a:srgbClr val="00B0F0"/>
                </a:solidFill>
              </a:rPr>
              <a:t>  To</a:t>
            </a:r>
            <a:br>
              <a:rPr lang="en-IN" sz="6000" dirty="0" smtClean="0">
                <a:solidFill>
                  <a:srgbClr val="00B0F0"/>
                </a:solidFill>
              </a:rPr>
            </a:br>
            <a:r>
              <a:rPr lang="en-IN" sz="6000" dirty="0" smtClean="0">
                <a:solidFill>
                  <a:srgbClr val="00B0F0"/>
                </a:solidFill>
              </a:rPr>
              <a:t> </a:t>
            </a:r>
            <a:r>
              <a:rPr lang="en-IN" sz="4800" b="1" dirty="0"/>
              <a:t>MALIGNANT COMMENTS CLASSIFICATION</a:t>
            </a:r>
            <a:r>
              <a:rPr lang="en-IN" sz="4800" dirty="0"/>
              <a:t/>
            </a:r>
            <a:br>
              <a:rPr lang="en-IN" sz="4800" dirty="0"/>
            </a:br>
            <a:r>
              <a:rPr lang="en-IN" sz="4800" dirty="0" smtClean="0"/>
              <a:t/>
            </a:r>
            <a:br>
              <a:rPr lang="en-IN" sz="4800" dirty="0" smtClean="0"/>
            </a:br>
            <a:r>
              <a:rPr lang="en-IN" sz="2400" dirty="0" smtClean="0">
                <a:solidFill>
                  <a:srgbClr val="00B0F0"/>
                </a:solidFill>
                <a:latin typeface="Adobe Fan Heiti Std B" panose="020B0700000000000000" pitchFamily="34" charset="-128"/>
                <a:ea typeface="Adobe Fan Heiti Std B" panose="020B0700000000000000" pitchFamily="34" charset="-128"/>
              </a:rPr>
              <a:t>               </a:t>
            </a:r>
            <a:r>
              <a:rPr lang="en-IN" sz="6000" dirty="0" smtClean="0">
                <a:solidFill>
                  <a:srgbClr val="00B0F0"/>
                </a:solidFill>
              </a:rPr>
              <a:t/>
            </a:r>
            <a:br>
              <a:rPr lang="en-IN" sz="6000" dirty="0" smtClean="0">
                <a:solidFill>
                  <a:srgbClr val="00B0F0"/>
                </a:solidFill>
              </a:rPr>
            </a:br>
            <a:r>
              <a:rPr lang="en-IN" sz="6000" dirty="0" smtClean="0">
                <a:solidFill>
                  <a:srgbClr val="00B0F0"/>
                </a:solidFill>
              </a:rPr>
              <a:t>   </a:t>
            </a:r>
            <a:r>
              <a:rPr lang="en-IN" sz="4000" dirty="0" smtClean="0">
                <a:solidFill>
                  <a:srgbClr val="00B0F0"/>
                </a:solidFill>
              </a:rPr>
              <a:t>Submitted </a:t>
            </a:r>
            <a:r>
              <a:rPr lang="en-IN" sz="4000" dirty="0" smtClean="0">
                <a:solidFill>
                  <a:srgbClr val="00B0F0"/>
                </a:solidFill>
              </a:rPr>
              <a:t>by</a:t>
            </a:r>
            <a:br>
              <a:rPr lang="en-IN" sz="4000" dirty="0" smtClean="0">
                <a:solidFill>
                  <a:srgbClr val="00B0F0"/>
                </a:solidFill>
              </a:rPr>
            </a:br>
            <a:r>
              <a:rPr lang="en-IN" sz="4000" dirty="0" smtClean="0">
                <a:solidFill>
                  <a:srgbClr val="00B0F0"/>
                </a:solidFill>
              </a:rPr>
              <a:t>                            </a:t>
            </a:r>
            <a:r>
              <a:rPr lang="en-IN" sz="4000" dirty="0" err="1" smtClean="0">
                <a:solidFill>
                  <a:srgbClr val="00B0F0"/>
                </a:solidFill>
              </a:rPr>
              <a:t>Shaik</a:t>
            </a:r>
            <a:r>
              <a:rPr lang="en-IN" sz="4000" dirty="0" smtClean="0">
                <a:solidFill>
                  <a:srgbClr val="00B0F0"/>
                </a:solidFill>
              </a:rPr>
              <a:t> </a:t>
            </a:r>
            <a:r>
              <a:rPr lang="en-IN" sz="4000" dirty="0" err="1" smtClean="0">
                <a:solidFill>
                  <a:srgbClr val="00B0F0"/>
                </a:solidFill>
              </a:rPr>
              <a:t>Althafulla</a:t>
            </a:r>
            <a:r>
              <a:rPr lang="en-IN" sz="6000" dirty="0">
                <a:solidFill>
                  <a:srgbClr val="00B0F0"/>
                </a:solidFill>
              </a:rPr>
              <a:t/>
            </a:r>
            <a:br>
              <a:rPr lang="en-IN" sz="6000" dirty="0">
                <a:solidFill>
                  <a:srgbClr val="00B0F0"/>
                </a:solidFill>
              </a:rPr>
            </a:br>
            <a:endParaRPr lang="en-IN" sz="6000" dirty="0">
              <a:solidFill>
                <a:srgbClr val="00B0F0"/>
              </a:solidFill>
            </a:endParaRPr>
          </a:p>
        </p:txBody>
      </p:sp>
      <p:sp>
        <p:nvSpPr>
          <p:cNvPr id="4" name="AutoShape 2" descr="Flip Robo Technologies - Overview, Competitors, and Employees | Apollo.io"/>
          <p:cNvSpPr>
            <a:spLocks noChangeAspect="1" noChangeArrowheads="1"/>
          </p:cNvSpPr>
          <p:nvPr/>
        </p:nvSpPr>
        <p:spPr bwMode="auto">
          <a:xfrm>
            <a:off x="2748649" y="2803453"/>
            <a:ext cx="4771267" cy="47712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lip Robo Technologies - Overview, Competitors, and Employees | Apollo.i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Flip Robo Technologies - Overview, Competitors, and Employees | Apollo.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272493" cy="1924334"/>
          </a:xfrm>
          <a:prstGeom prst="rect">
            <a:avLst/>
          </a:prstGeom>
        </p:spPr>
      </p:pic>
    </p:spTree>
    <p:extLst>
      <p:ext uri="{BB962C8B-B14F-4D97-AF65-F5344CB8AC3E}">
        <p14:creationId xmlns:p14="http://schemas.microsoft.com/office/powerpoint/2010/main" val="154202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450376"/>
            <a:ext cx="8980227" cy="5813946"/>
          </a:xfrm>
        </p:spPr>
        <p:txBody>
          <a:bodyPr>
            <a:normAutofit fontScale="90000"/>
          </a:bodyPr>
          <a:lstStyle/>
          <a:p>
            <a:r>
              <a:rPr lang="en-IN" u="sng" dirty="0" smtClean="0"/>
              <a:t>Problem </a:t>
            </a:r>
            <a:r>
              <a:rPr lang="en-IN" u="sng" dirty="0" smtClean="0"/>
              <a:t>Definition </a:t>
            </a:r>
            <a:r>
              <a:rPr lang="en-IN" u="sng" dirty="0" smtClean="0"/>
              <a:t/>
            </a:r>
            <a:br>
              <a:rPr lang="en-IN" u="sng" dirty="0" smtClean="0"/>
            </a:br>
            <a:r>
              <a:rPr lang="en-IN" sz="2700" dirty="0">
                <a:solidFill>
                  <a:schemeClr val="tx1"/>
                </a:solidFill>
                <a:latin typeface="Calibri" panose="020F0502020204030204" pitchFamily="34" charset="0"/>
                <a:cs typeface="Calibri" panose="020F0502020204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br>
              <a:rPr lang="en-IN" sz="2700" dirty="0">
                <a:solidFill>
                  <a:schemeClr val="tx1"/>
                </a:solidFill>
                <a:latin typeface="Calibri" panose="020F0502020204030204" pitchFamily="34" charset="0"/>
                <a:cs typeface="Calibri" panose="020F0502020204030204" pitchFamily="34" charset="0"/>
              </a:rPr>
            </a:br>
            <a:r>
              <a:rPr lang="en-IN" sz="2700" dirty="0">
                <a:solidFill>
                  <a:schemeClr val="tx1"/>
                </a:solidFill>
                <a:latin typeface="Calibri" panose="020F0502020204030204" pitchFamily="34" charset="0"/>
                <a:cs typeface="Calibri" panose="020F050202020403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br>
              <a:rPr lang="en-IN" sz="2700" dirty="0">
                <a:solidFill>
                  <a:schemeClr val="tx1"/>
                </a:solidFill>
                <a:latin typeface="Calibri" panose="020F0502020204030204" pitchFamily="34" charset="0"/>
                <a:cs typeface="Calibri" panose="020F0502020204030204" pitchFamily="34" charset="0"/>
              </a:rPr>
            </a:br>
            <a:r>
              <a:rPr lang="en-IN" sz="2700" dirty="0">
                <a:solidFill>
                  <a:schemeClr val="tx1"/>
                </a:solidFill>
                <a:latin typeface="Calibri" panose="020F0502020204030204" pitchFamily="34" charset="0"/>
                <a:cs typeface="Calibri" panose="020F0502020204030204" pitchFamily="34"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r>
              <a:rPr lang="en-IN" sz="2400" dirty="0"/>
              <a:t/>
            </a:r>
            <a:br>
              <a:rPr lang="en-IN" sz="2400" dirty="0"/>
            </a:br>
            <a:endParaRPr lang="en-IN" dirty="0"/>
          </a:p>
        </p:txBody>
      </p:sp>
    </p:spTree>
    <p:extLst>
      <p:ext uri="{BB962C8B-B14F-4D97-AF65-F5344CB8AC3E}">
        <p14:creationId xmlns:p14="http://schemas.microsoft.com/office/powerpoint/2010/main" val="423260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2400" u="sng" dirty="0" smtClean="0">
                <a:latin typeface="Calibri" panose="020F0502020204030204" pitchFamily="34" charset="0"/>
                <a:cs typeface="Calibri" panose="020F0502020204030204" pitchFamily="34" charset="0"/>
              </a:rPr>
              <a:t> </a:t>
            </a:r>
            <a:r>
              <a:rPr lang="en-IN" sz="2400" u="sng" dirty="0">
                <a:latin typeface="Calibri" panose="020F0502020204030204" pitchFamily="34" charset="0"/>
                <a:cs typeface="Calibri" panose="020F0502020204030204" pitchFamily="34" charset="0"/>
              </a:rPr>
              <a:t/>
            </a:r>
            <a:br>
              <a:rPr lang="en-IN" sz="2400" u="sng"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507067" y="914401"/>
            <a:ext cx="7766936" cy="5336274"/>
          </a:xfrm>
        </p:spPr>
        <p:txBody>
          <a:bodyPr>
            <a:normAutofit/>
          </a:bodyPr>
          <a:lstStyle/>
          <a:p>
            <a:pPr algn="l"/>
            <a:r>
              <a:rPr lang="en-IN" sz="2400" dirty="0">
                <a:latin typeface="Calibri" panose="020F0502020204030204" pitchFamily="34" charset="0"/>
                <a:cs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2400" dirty="0" err="1">
                <a:latin typeface="Calibri" panose="020F0502020204030204" pitchFamily="34" charset="0"/>
                <a:cs typeface="Calibri" panose="020F0502020204030204" pitchFamily="34" charset="0"/>
              </a:rPr>
              <a:t>unoffensive</a:t>
            </a:r>
            <a:r>
              <a:rPr lang="en-IN" sz="2400" dirty="0">
                <a:latin typeface="Calibri" panose="020F0502020204030204" pitchFamily="34" charset="0"/>
                <a:cs typeface="Calibri" panose="020F0502020204030204" pitchFamily="34" charset="0"/>
              </a:rPr>
              <a:t>, but “u are an idiot” is clearly offensive.</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Our goal is to build a prototype of online hate and abuse comment classifier which can used to classify hate and offensive comments so that it can be controlled and restricted from spreading hatred and cyberbullying. </a:t>
            </a:r>
            <a:br>
              <a:rPr lang="en-IN" sz="2400" dirty="0">
                <a:latin typeface="Calibri" panose="020F0502020204030204" pitchFamily="34" charset="0"/>
                <a:cs typeface="Calibri" panose="020F0502020204030204" pitchFamily="34" charset="0"/>
              </a:rPr>
            </a:br>
            <a:r>
              <a:rPr lang="en-IN" sz="2400" u="sng" dirty="0">
                <a:solidFill>
                  <a:schemeClr val="tx1"/>
                </a:solidFill>
                <a:latin typeface="Calibri" panose="020F0502020204030204" pitchFamily="34" charset="0"/>
                <a:cs typeface="Calibri" panose="020F0502020204030204" pitchFamily="34" charset="0"/>
              </a:rPr>
              <a:t/>
            </a:r>
            <a:br>
              <a:rPr lang="en-IN" sz="2400" u="sng" dirty="0">
                <a:solidFill>
                  <a:schemeClr val="tx1"/>
                </a:solidFill>
                <a:latin typeface="Calibri" panose="020F0502020204030204" pitchFamily="34" charset="0"/>
                <a:cs typeface="Calibri" panose="020F0502020204030204" pitchFamily="34" charset="0"/>
              </a:rPr>
            </a:br>
            <a:endParaRPr lang="en-IN" sz="2400" dirty="0"/>
          </a:p>
        </p:txBody>
      </p:sp>
    </p:spTree>
    <p:extLst>
      <p:ext uri="{BB962C8B-B14F-4D97-AF65-F5344CB8AC3E}">
        <p14:creationId xmlns:p14="http://schemas.microsoft.com/office/powerpoint/2010/main" val="1088465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68" y="473123"/>
            <a:ext cx="8596668" cy="1320800"/>
          </a:xfrm>
        </p:spPr>
        <p:txBody>
          <a:bodyPr>
            <a:normAutofit fontScale="90000"/>
          </a:bodyPr>
          <a:lstStyle/>
          <a:p>
            <a:r>
              <a:rPr lang="en-IN" u="sng" dirty="0"/>
              <a:t>Data </a:t>
            </a:r>
            <a:r>
              <a:rPr lang="en-IN" u="sng" dirty="0" smtClean="0"/>
              <a:t>Analysis</a:t>
            </a:r>
            <a:br>
              <a:rPr lang="en-IN" u="sng" dirty="0" smtClean="0"/>
            </a:br>
            <a:r>
              <a:rPr lang="en-IN" u="sng" dirty="0" smtClean="0"/>
              <a:t/>
            </a:r>
            <a:br>
              <a:rPr lang="en-IN" u="sng" dirty="0" smtClean="0"/>
            </a:br>
            <a:r>
              <a:rPr lang="en-IN" dirty="0" smtClean="0">
                <a:solidFill>
                  <a:schemeClr val="tx1"/>
                </a:solidFill>
              </a:rPr>
              <a:t>Analyse the data of input variables and output variables.</a:t>
            </a:r>
            <a:br>
              <a:rPr lang="en-IN" dirty="0" smtClean="0">
                <a:solidFill>
                  <a:schemeClr val="tx1"/>
                </a:solidFill>
              </a:rPr>
            </a:br>
            <a:r>
              <a:rPr lang="en-IN" dirty="0" smtClean="0">
                <a:solidFill>
                  <a:schemeClr val="tx1"/>
                </a:solidFill>
              </a:rPr>
              <a:t/>
            </a:r>
            <a:br>
              <a:rPr lang="en-IN" dirty="0" smtClean="0">
                <a:solidFill>
                  <a:schemeClr val="tx1"/>
                </a:solidFill>
              </a:rPr>
            </a:br>
            <a:r>
              <a:rPr lang="en-IN" dirty="0" smtClean="0">
                <a:solidFill>
                  <a:schemeClr val="tx1"/>
                </a:solidFill>
              </a:rPr>
              <a:t>Analysis and each and every effected area of the target column.</a:t>
            </a:r>
            <a:br>
              <a:rPr lang="en-IN" dirty="0" smtClean="0">
                <a:solidFill>
                  <a:schemeClr val="tx1"/>
                </a:solidFill>
              </a:rPr>
            </a:br>
            <a:r>
              <a:rPr lang="en-IN" dirty="0" smtClean="0">
                <a:solidFill>
                  <a:schemeClr val="tx1"/>
                </a:solidFill>
              </a:rPr>
              <a:t> </a:t>
            </a:r>
            <a:br>
              <a:rPr lang="en-IN" dirty="0" smtClean="0">
                <a:solidFill>
                  <a:schemeClr val="tx1"/>
                </a:solidFill>
              </a:rPr>
            </a:br>
            <a:r>
              <a:rPr lang="en-IN" dirty="0" smtClean="0">
                <a:solidFill>
                  <a:schemeClr val="tx1"/>
                </a:solidFill>
              </a:rPr>
              <a:t>The process analysis different codes of libraries used like python libraries </a:t>
            </a:r>
            <a:r>
              <a:rPr lang="en-IN" dirty="0" err="1" smtClean="0">
                <a:solidFill>
                  <a:schemeClr val="tx1"/>
                </a:solidFill>
              </a:rPr>
              <a:t>pandas,numpy,seaborn</a:t>
            </a:r>
            <a:r>
              <a:rPr lang="en-IN" dirty="0" smtClean="0">
                <a:solidFill>
                  <a:schemeClr val="tx1"/>
                </a:solidFill>
              </a:rPr>
              <a:t> </a:t>
            </a:r>
            <a:r>
              <a:rPr lang="en-IN" dirty="0" smtClean="0">
                <a:solidFill>
                  <a:schemeClr val="tx1"/>
                </a:solidFill>
              </a:rPr>
              <a:t>and NLP etc</a:t>
            </a:r>
            <a:r>
              <a:rPr lang="en-IN" dirty="0" smtClean="0">
                <a:solidFill>
                  <a:schemeClr val="tx1"/>
                </a:solidFill>
              </a:rPr>
              <a:t>.</a:t>
            </a:r>
            <a:r>
              <a:rPr lang="en-IN" dirty="0">
                <a:solidFill>
                  <a:schemeClr val="tx1"/>
                </a:solidFill>
              </a:rPr>
              <a:t/>
            </a:r>
            <a:br>
              <a:rPr lang="en-IN" dirty="0">
                <a:solidFill>
                  <a:schemeClr val="tx1"/>
                </a:solidFill>
              </a:rPr>
            </a:br>
            <a:endParaRPr lang="en-IN" dirty="0"/>
          </a:p>
        </p:txBody>
      </p:sp>
    </p:spTree>
    <p:extLst>
      <p:ext uri="{BB962C8B-B14F-4D97-AF65-F5344CB8AC3E}">
        <p14:creationId xmlns:p14="http://schemas.microsoft.com/office/powerpoint/2010/main" val="153215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17" y="486770"/>
            <a:ext cx="8596668" cy="1320800"/>
          </a:xfrm>
        </p:spPr>
        <p:txBody>
          <a:bodyPr>
            <a:normAutofit fontScale="90000"/>
          </a:bodyPr>
          <a:lstStyle/>
          <a:p>
            <a:r>
              <a:rPr lang="en-IN" u="sng" dirty="0"/>
              <a:t>EDA </a:t>
            </a:r>
            <a:r>
              <a:rPr lang="en-IN" u="sng" dirty="0" smtClean="0"/>
              <a:t>Concluding Remarks</a:t>
            </a:r>
            <a:br>
              <a:rPr lang="en-IN" u="sng" dirty="0" smtClean="0"/>
            </a:br>
            <a:r>
              <a:rPr lang="en-IN" u="sng" dirty="0"/>
              <a:t/>
            </a:r>
            <a:br>
              <a:rPr lang="en-IN" u="sng" dirty="0"/>
            </a:br>
            <a:r>
              <a:rPr lang="en-IN" dirty="0" smtClean="0">
                <a:solidFill>
                  <a:schemeClr val="tx1"/>
                </a:solidFill>
              </a:rPr>
              <a:t>There is </a:t>
            </a:r>
            <a:r>
              <a:rPr lang="en-IN" dirty="0" smtClean="0">
                <a:solidFill>
                  <a:schemeClr val="tx1"/>
                </a:solidFill>
              </a:rPr>
              <a:t>different words</a:t>
            </a:r>
            <a:r>
              <a:rPr lang="en-IN" dirty="0" smtClean="0">
                <a:solidFill>
                  <a:schemeClr val="tx1"/>
                </a:solidFill>
              </a:rPr>
              <a:t> </a:t>
            </a:r>
            <a:r>
              <a:rPr lang="en-IN" dirty="0" smtClean="0">
                <a:solidFill>
                  <a:schemeClr val="tx1"/>
                </a:solidFill>
              </a:rPr>
              <a:t>values in dataset.</a:t>
            </a:r>
            <a:r>
              <a:rPr lang="en-IN" dirty="0">
                <a:solidFill>
                  <a:schemeClr val="tx1"/>
                </a:solidFill>
              </a:rPr>
              <a:t/>
            </a:r>
            <a:br>
              <a:rPr lang="en-IN" dirty="0">
                <a:solidFill>
                  <a:schemeClr val="tx1"/>
                </a:solidFill>
              </a:rPr>
            </a:br>
            <a:r>
              <a:rPr lang="en-IN" dirty="0">
                <a:solidFill>
                  <a:schemeClr val="tx1"/>
                </a:solidFill>
              </a:rPr>
              <a:t> </a:t>
            </a:r>
            <a:br>
              <a:rPr lang="en-IN" dirty="0">
                <a:solidFill>
                  <a:schemeClr val="tx1"/>
                </a:solidFill>
              </a:rPr>
            </a:br>
            <a:r>
              <a:rPr lang="en-IN" dirty="0" smtClean="0">
                <a:solidFill>
                  <a:schemeClr val="tx1"/>
                </a:solidFill>
              </a:rPr>
              <a:t>The statistical analysis and graphical </a:t>
            </a:r>
            <a:r>
              <a:rPr lang="en-IN" dirty="0" err="1" smtClean="0">
                <a:solidFill>
                  <a:schemeClr val="tx1"/>
                </a:solidFill>
              </a:rPr>
              <a:t>visulaization</a:t>
            </a:r>
            <a:r>
              <a:rPr lang="en-IN" dirty="0" smtClean="0">
                <a:solidFill>
                  <a:schemeClr val="tx1"/>
                </a:solidFill>
              </a:rPr>
              <a:t> methods to using different techniques .</a:t>
            </a:r>
            <a:br>
              <a:rPr lang="en-IN" dirty="0" smtClean="0">
                <a:solidFill>
                  <a:schemeClr val="tx1"/>
                </a:solidFill>
              </a:rPr>
            </a:br>
            <a:r>
              <a:rPr lang="en-IN" dirty="0">
                <a:solidFill>
                  <a:schemeClr val="tx1"/>
                </a:solidFill>
              </a:rPr>
              <a:t> </a:t>
            </a:r>
            <a:r>
              <a:rPr lang="en-IN" dirty="0" smtClean="0">
                <a:solidFill>
                  <a:schemeClr val="tx1"/>
                </a:solidFill>
              </a:rPr>
              <a:t/>
            </a:r>
            <a:br>
              <a:rPr lang="en-IN" dirty="0" smtClean="0">
                <a:solidFill>
                  <a:schemeClr val="tx1"/>
                </a:solidFill>
              </a:rPr>
            </a:br>
            <a:r>
              <a:rPr lang="en-IN" dirty="0" smtClean="0">
                <a:solidFill>
                  <a:schemeClr val="tx1"/>
                </a:solidFill>
              </a:rPr>
              <a:t>The </a:t>
            </a:r>
            <a:r>
              <a:rPr lang="en-IN" dirty="0" smtClean="0">
                <a:solidFill>
                  <a:schemeClr val="tx1"/>
                </a:solidFill>
              </a:rPr>
              <a:t>NLP clean the data</a:t>
            </a:r>
            <a:r>
              <a:rPr lang="en-IN" dirty="0" smtClean="0">
                <a:solidFill>
                  <a:schemeClr val="tx1"/>
                </a:solidFill>
              </a:rPr>
              <a:t> </a:t>
            </a:r>
            <a:r>
              <a:rPr lang="en-IN" dirty="0" smtClean="0">
                <a:solidFill>
                  <a:schemeClr val="tx1"/>
                </a:solidFill>
              </a:rPr>
              <a:t>and metrics which process is </a:t>
            </a:r>
            <a:r>
              <a:rPr lang="en-IN" dirty="0" smtClean="0">
                <a:solidFill>
                  <a:schemeClr val="tx1"/>
                </a:solidFill>
              </a:rPr>
              <a:t>suitable </a:t>
            </a:r>
            <a:r>
              <a:rPr lang="en-IN" dirty="0" smtClean="0">
                <a:solidFill>
                  <a:schemeClr val="tx1"/>
                </a:solidFill>
              </a:rPr>
              <a:t>to cover it.</a:t>
            </a:r>
            <a:r>
              <a:rPr lang="en-IN" dirty="0">
                <a:solidFill>
                  <a:schemeClr val="tx1"/>
                </a:solidFill>
              </a:rPr>
              <a:t/>
            </a:r>
            <a:br>
              <a:rPr lang="en-IN" dirty="0">
                <a:solidFill>
                  <a:schemeClr val="tx1"/>
                </a:solidFill>
              </a:rPr>
            </a:br>
            <a:endParaRPr lang="en-IN" dirty="0"/>
          </a:p>
        </p:txBody>
      </p:sp>
    </p:spTree>
    <p:extLst>
      <p:ext uri="{BB962C8B-B14F-4D97-AF65-F5344CB8AC3E}">
        <p14:creationId xmlns:p14="http://schemas.microsoft.com/office/powerpoint/2010/main" val="117186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5" y="500418"/>
            <a:ext cx="8596668" cy="1320800"/>
          </a:xfrm>
        </p:spPr>
        <p:txBody>
          <a:bodyPr>
            <a:normAutofit fontScale="90000"/>
          </a:bodyPr>
          <a:lstStyle/>
          <a:p>
            <a:r>
              <a:rPr lang="en-IN" u="sng" dirty="0"/>
              <a:t>Building Machine Learning </a:t>
            </a:r>
            <a:r>
              <a:rPr lang="en-IN" u="sng" dirty="0" smtClean="0"/>
              <a:t>Models</a:t>
            </a:r>
            <a:br>
              <a:rPr lang="en-IN" u="sng" dirty="0" smtClean="0"/>
            </a:br>
            <a:r>
              <a:rPr lang="en-IN" u="sng" dirty="0"/>
              <a:t/>
            </a:r>
            <a:br>
              <a:rPr lang="en-IN" u="sng" dirty="0"/>
            </a:br>
            <a:r>
              <a:rPr lang="en-IN" dirty="0">
                <a:solidFill>
                  <a:schemeClr val="tx1"/>
                </a:solidFill>
              </a:rPr>
              <a:t>The </a:t>
            </a:r>
            <a:r>
              <a:rPr lang="en-IN" dirty="0" smtClean="0">
                <a:solidFill>
                  <a:schemeClr val="tx1"/>
                </a:solidFill>
              </a:rPr>
              <a:t>using different algorithms </a:t>
            </a:r>
            <a:r>
              <a:rPr lang="en-IN" dirty="0" smtClean="0">
                <a:solidFill>
                  <a:schemeClr val="tx1"/>
                </a:solidFill>
              </a:rPr>
              <a:t>machine learning algorithms </a:t>
            </a:r>
            <a:r>
              <a:rPr lang="en-IN" dirty="0" err="1" smtClean="0">
                <a:solidFill>
                  <a:schemeClr val="tx1"/>
                </a:solidFill>
              </a:rPr>
              <a:t>etc</a:t>
            </a:r>
            <a:r>
              <a:rPr lang="en-IN" dirty="0" smtClean="0">
                <a:solidFill>
                  <a:schemeClr val="tx1"/>
                </a:solidFill>
              </a:rPr>
              <a:t> </a:t>
            </a:r>
            <a:r>
              <a:rPr lang="en-IN" dirty="0" smtClean="0">
                <a:solidFill>
                  <a:schemeClr val="tx1"/>
                </a:solidFill>
              </a:rPr>
              <a:t>can be used .</a:t>
            </a:r>
            <a:r>
              <a:rPr lang="en-IN" dirty="0">
                <a:solidFill>
                  <a:schemeClr val="tx1"/>
                </a:solidFill>
              </a:rPr>
              <a:t/>
            </a:r>
            <a:br>
              <a:rPr lang="en-IN" dirty="0">
                <a:solidFill>
                  <a:schemeClr val="tx1"/>
                </a:solidFill>
              </a:rPr>
            </a:br>
            <a:r>
              <a:rPr lang="en-IN" dirty="0">
                <a:solidFill>
                  <a:schemeClr val="tx1"/>
                </a:solidFill>
              </a:rPr>
              <a:t> </a:t>
            </a:r>
            <a:br>
              <a:rPr lang="en-IN" dirty="0">
                <a:solidFill>
                  <a:schemeClr val="tx1"/>
                </a:solidFill>
              </a:rPr>
            </a:br>
            <a:r>
              <a:rPr lang="en-IN" dirty="0" smtClean="0">
                <a:solidFill>
                  <a:schemeClr val="tx1"/>
                </a:solidFill>
              </a:rPr>
              <a:t>The using </a:t>
            </a:r>
            <a:r>
              <a:rPr lang="en-IN" dirty="0" err="1" smtClean="0">
                <a:solidFill>
                  <a:schemeClr val="tx1"/>
                </a:solidFill>
              </a:rPr>
              <a:t>algoithms</a:t>
            </a:r>
            <a:r>
              <a:rPr lang="en-IN" dirty="0" smtClean="0">
                <a:solidFill>
                  <a:schemeClr val="tx1"/>
                </a:solidFill>
              </a:rPr>
              <a:t> after metrics cross validation and accuracy score can be tested.</a:t>
            </a:r>
            <a:endParaRPr lang="en-IN" dirty="0"/>
          </a:p>
        </p:txBody>
      </p:sp>
    </p:spTree>
    <p:extLst>
      <p:ext uri="{BB962C8B-B14F-4D97-AF65-F5344CB8AC3E}">
        <p14:creationId xmlns:p14="http://schemas.microsoft.com/office/powerpoint/2010/main" val="254224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Concluding Remarks</a:t>
            </a:r>
            <a:br>
              <a:rPr lang="en-IN" dirty="0"/>
            </a:br>
            <a:r>
              <a:rPr lang="en-IN" dirty="0" smtClean="0"/>
              <a:t/>
            </a:r>
            <a:br>
              <a:rPr lang="en-IN" dirty="0" smtClean="0"/>
            </a:br>
            <a:r>
              <a:rPr lang="en-IN" dirty="0">
                <a:solidFill>
                  <a:schemeClr val="tx1"/>
                </a:solidFill>
              </a:rPr>
              <a:t>The summary of what results were interpreted from the visualizations, </a:t>
            </a:r>
            <a:r>
              <a:rPr lang="en-IN" dirty="0" err="1">
                <a:solidFill>
                  <a:schemeClr val="tx1"/>
                </a:solidFill>
              </a:rPr>
              <a:t>preprocessing</a:t>
            </a:r>
            <a:r>
              <a:rPr lang="en-IN" dirty="0">
                <a:solidFill>
                  <a:schemeClr val="tx1"/>
                </a:solidFill>
              </a:rPr>
              <a:t> and </a:t>
            </a:r>
            <a:r>
              <a:rPr lang="en-IN" dirty="0" err="1">
                <a:solidFill>
                  <a:schemeClr val="tx1"/>
                </a:solidFill>
              </a:rPr>
              <a:t>modelling.The</a:t>
            </a:r>
            <a:r>
              <a:rPr lang="en-IN" dirty="0">
                <a:solidFill>
                  <a:schemeClr val="tx1"/>
                </a:solidFill>
              </a:rPr>
              <a:t> target </a:t>
            </a:r>
            <a:r>
              <a:rPr lang="en-IN" dirty="0" smtClean="0">
                <a:solidFill>
                  <a:schemeClr val="tx1"/>
                </a:solidFill>
              </a:rPr>
              <a:t>is </a:t>
            </a:r>
            <a:r>
              <a:rPr lang="en-IN" dirty="0">
                <a:solidFill>
                  <a:schemeClr val="tx1"/>
                </a:solidFill>
                <a:latin typeface="Calibri" panose="020F0502020204030204" pitchFamily="34" charset="0"/>
                <a:cs typeface="Calibri" panose="020F0502020204030204" pitchFamily="34" charset="0"/>
              </a:rPr>
              <a:t>goal is to build a prototype of online hate and abuse comment classifier which can used to classify hate and offensive comments so that it can be controlled and restricted from spreading hatred and cyberbullying</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290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40824"/>
          </a:xfrm>
        </p:spPr>
        <p:txBody>
          <a:bodyPr>
            <a:normAutofit/>
          </a:bodyPr>
          <a:lstStyle/>
          <a:p>
            <a:pPr algn="ctr"/>
            <a:r>
              <a:rPr lang="en-IN" sz="9600" dirty="0" smtClean="0"/>
              <a:t/>
            </a:r>
            <a:br>
              <a:rPr lang="en-IN" sz="9600" dirty="0" smtClean="0"/>
            </a:br>
            <a:r>
              <a:rPr lang="en-IN" sz="9600" dirty="0" smtClean="0"/>
              <a:t>Thank you </a:t>
            </a:r>
            <a:endParaRPr lang="en-IN" sz="9600" dirty="0"/>
          </a:p>
        </p:txBody>
      </p:sp>
    </p:spTree>
    <p:extLst>
      <p:ext uri="{BB962C8B-B14F-4D97-AF65-F5344CB8AC3E}">
        <p14:creationId xmlns:p14="http://schemas.microsoft.com/office/powerpoint/2010/main" val="38704820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94</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Adobe Fan Heiti Std B</vt:lpstr>
      <vt:lpstr>Arial</vt:lpstr>
      <vt:lpstr>Calibri</vt:lpstr>
      <vt:lpstr>Trebuchet MS</vt:lpstr>
      <vt:lpstr>Wingdings 3</vt:lpstr>
      <vt:lpstr>Facet</vt:lpstr>
      <vt:lpstr>  WELCOME     To  MALIGNANT COMMENTS CLASSIFICATION                     Submitted by                             Shaik Althafulla </vt:lpstr>
      <vt:lpstr>Problem Definition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vt:lpstr>
      <vt:lpstr>  </vt:lpstr>
      <vt:lpstr>Data Analysis  Analyse the data of input variables and output variables.  Analysis and each and every effected area of the target column.   The process analysis different codes of libraries used like python libraries pandas,numpy,seaborn and NLP etc. </vt:lpstr>
      <vt:lpstr>EDA Concluding Remarks  There is different words values in dataset.   The statistical analysis and graphical visulaization methods to using different techniques .   The NLP clean the data and metrics which process is suitable to cover it. </vt:lpstr>
      <vt:lpstr>Building Machine Learning Models  The using different algorithms machine learning algorithms etc can be used .   The using algoithms after metrics cross validation and accuracy score can be tested.</vt:lpstr>
      <vt:lpstr>Concluding Remarks  The summary of what results were interpreted from the visualizations, preprocessing and modelling.The target is goal is to build a prototype of online hate and abuse comment classifier which can used to classify hate and offensive comments so that it can be controlled and restricted from spreading hatred and cyberbullying</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M                    Submitted by                             Shaik Althafulla </dc:title>
  <dc:creator>ALTHAF SHAIK</dc:creator>
  <cp:lastModifiedBy>ALTHAF SHAIK</cp:lastModifiedBy>
  <cp:revision>9</cp:revision>
  <dcterms:created xsi:type="dcterms:W3CDTF">2020-12-02T09:33:23Z</dcterms:created>
  <dcterms:modified xsi:type="dcterms:W3CDTF">2021-03-26T16:57:20Z</dcterms:modified>
</cp:coreProperties>
</file>