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6" r:id="rId3"/>
    <p:sldId id="272" r:id="rId4"/>
    <p:sldId id="267" r:id="rId5"/>
    <p:sldId id="269" r:id="rId6"/>
    <p:sldId id="270" r:id="rId7"/>
    <p:sldId id="271" r:id="rId8"/>
    <p:sldId id="273" r:id="rId9"/>
    <p:sldId id="274" r:id="rId10"/>
    <p:sldId id="278" r:id="rId11"/>
    <p:sldId id="275" r:id="rId12"/>
    <p:sldId id="276" r:id="rId13"/>
    <p:sldId id="279" r:id="rId14"/>
    <p:sldId id="280" r:id="rId15"/>
    <p:sldId id="281" r:id="rId16"/>
    <p:sldId id="282" r:id="rId17"/>
    <p:sldId id="288" r:id="rId18"/>
    <p:sldId id="296" r:id="rId19"/>
    <p:sldId id="289" r:id="rId20"/>
    <p:sldId id="290" r:id="rId21"/>
    <p:sldId id="284" r:id="rId22"/>
    <p:sldId id="285" r:id="rId23"/>
    <p:sldId id="286" r:id="rId24"/>
    <p:sldId id="287" r:id="rId25"/>
    <p:sldId id="295" r:id="rId26"/>
    <p:sldId id="293" r:id="rId27"/>
    <p:sldId id="29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18C2CAD-ED43-4D15-AB76-92BAF7B04466}">
          <p14:sldIdLst>
            <p14:sldId id="261"/>
            <p14:sldId id="266"/>
            <p14:sldId id="272"/>
            <p14:sldId id="267"/>
            <p14:sldId id="269"/>
            <p14:sldId id="270"/>
            <p14:sldId id="271"/>
            <p14:sldId id="273"/>
            <p14:sldId id="274"/>
            <p14:sldId id="278"/>
            <p14:sldId id="275"/>
            <p14:sldId id="276"/>
            <p14:sldId id="279"/>
            <p14:sldId id="280"/>
            <p14:sldId id="281"/>
            <p14:sldId id="282"/>
            <p14:sldId id="288"/>
            <p14:sldId id="296"/>
            <p14:sldId id="289"/>
            <p14:sldId id="290"/>
            <p14:sldId id="284"/>
            <p14:sldId id="285"/>
            <p14:sldId id="286"/>
            <p14:sldId id="287"/>
            <p14:sldId id="295"/>
            <p14:sldId id="293"/>
            <p14:sldId id="2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4D146-751C-ED32-0252-DB31B7D721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8EB6183-D10A-941A-A4E6-6CC3CD8D38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A7355F6-1EE2-015D-54B4-B8D1ED0755FB}"/>
              </a:ext>
            </a:extLst>
          </p:cNvPr>
          <p:cNvSpPr>
            <a:spLocks noGrp="1"/>
          </p:cNvSpPr>
          <p:nvPr>
            <p:ph type="dt" sz="half" idx="10"/>
          </p:nvPr>
        </p:nvSpPr>
        <p:spPr/>
        <p:txBody>
          <a:bodyPr/>
          <a:lstStyle/>
          <a:p>
            <a:fld id="{B73E8555-9502-44DD-A5F6-AAB1783F990D}" type="datetimeFigureOut">
              <a:rPr lang="en-IN" smtClean="0"/>
              <a:t>25-07-2025</a:t>
            </a:fld>
            <a:endParaRPr lang="en-IN"/>
          </a:p>
        </p:txBody>
      </p:sp>
      <p:sp>
        <p:nvSpPr>
          <p:cNvPr id="5" name="Footer Placeholder 4">
            <a:extLst>
              <a:ext uri="{FF2B5EF4-FFF2-40B4-BE49-F238E27FC236}">
                <a16:creationId xmlns:a16="http://schemas.microsoft.com/office/drawing/2014/main" id="{D19E0798-6BDD-20B0-0899-05BB34E72E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784F0E-4B13-962B-8BC2-091185C69613}"/>
              </a:ext>
            </a:extLst>
          </p:cNvPr>
          <p:cNvSpPr>
            <a:spLocks noGrp="1"/>
          </p:cNvSpPr>
          <p:nvPr>
            <p:ph type="sldNum" sz="quarter" idx="12"/>
          </p:nvPr>
        </p:nvSpPr>
        <p:spPr/>
        <p:txBody>
          <a:bodyPr/>
          <a:lstStyle/>
          <a:p>
            <a:fld id="{EE67CE32-FAB3-48FD-AEA7-5A8335A2EE6E}" type="slidenum">
              <a:rPr lang="en-IN" smtClean="0"/>
              <a:t>‹#›</a:t>
            </a:fld>
            <a:endParaRPr lang="en-IN"/>
          </a:p>
        </p:txBody>
      </p:sp>
    </p:spTree>
    <p:extLst>
      <p:ext uri="{BB962C8B-B14F-4D97-AF65-F5344CB8AC3E}">
        <p14:creationId xmlns:p14="http://schemas.microsoft.com/office/powerpoint/2010/main" val="282798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5BC01-3820-0A38-93D6-C6DC94011D5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BB92F3-8FF6-C86A-DB9F-F65798F5D2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10EF03-8ADF-7186-5F4C-756B3E2F5997}"/>
              </a:ext>
            </a:extLst>
          </p:cNvPr>
          <p:cNvSpPr>
            <a:spLocks noGrp="1"/>
          </p:cNvSpPr>
          <p:nvPr>
            <p:ph type="dt" sz="half" idx="10"/>
          </p:nvPr>
        </p:nvSpPr>
        <p:spPr/>
        <p:txBody>
          <a:bodyPr/>
          <a:lstStyle/>
          <a:p>
            <a:fld id="{B73E8555-9502-44DD-A5F6-AAB1783F990D}" type="datetimeFigureOut">
              <a:rPr lang="en-IN" smtClean="0"/>
              <a:t>25-07-2025</a:t>
            </a:fld>
            <a:endParaRPr lang="en-IN"/>
          </a:p>
        </p:txBody>
      </p:sp>
      <p:sp>
        <p:nvSpPr>
          <p:cNvPr id="5" name="Footer Placeholder 4">
            <a:extLst>
              <a:ext uri="{FF2B5EF4-FFF2-40B4-BE49-F238E27FC236}">
                <a16:creationId xmlns:a16="http://schemas.microsoft.com/office/drawing/2014/main" id="{82CF6149-9621-38B3-9B7C-5B340EC2DF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6D6291-CF97-DC9E-6936-ABC230DA7734}"/>
              </a:ext>
            </a:extLst>
          </p:cNvPr>
          <p:cNvSpPr>
            <a:spLocks noGrp="1"/>
          </p:cNvSpPr>
          <p:nvPr>
            <p:ph type="sldNum" sz="quarter" idx="12"/>
          </p:nvPr>
        </p:nvSpPr>
        <p:spPr/>
        <p:txBody>
          <a:bodyPr/>
          <a:lstStyle/>
          <a:p>
            <a:fld id="{EE67CE32-FAB3-48FD-AEA7-5A8335A2EE6E}" type="slidenum">
              <a:rPr lang="en-IN" smtClean="0"/>
              <a:t>‹#›</a:t>
            </a:fld>
            <a:endParaRPr lang="en-IN"/>
          </a:p>
        </p:txBody>
      </p:sp>
    </p:spTree>
    <p:extLst>
      <p:ext uri="{BB962C8B-B14F-4D97-AF65-F5344CB8AC3E}">
        <p14:creationId xmlns:p14="http://schemas.microsoft.com/office/powerpoint/2010/main" val="2182513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5AE3CC-2AD8-AFE3-0EA7-9E782BFB1A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51C553-887A-3264-29C0-E901785B77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6411B4-7864-10D5-567B-AB487CBCE879}"/>
              </a:ext>
            </a:extLst>
          </p:cNvPr>
          <p:cNvSpPr>
            <a:spLocks noGrp="1"/>
          </p:cNvSpPr>
          <p:nvPr>
            <p:ph type="dt" sz="half" idx="10"/>
          </p:nvPr>
        </p:nvSpPr>
        <p:spPr/>
        <p:txBody>
          <a:bodyPr/>
          <a:lstStyle/>
          <a:p>
            <a:fld id="{B73E8555-9502-44DD-A5F6-AAB1783F990D}" type="datetimeFigureOut">
              <a:rPr lang="en-IN" smtClean="0"/>
              <a:t>25-07-2025</a:t>
            </a:fld>
            <a:endParaRPr lang="en-IN"/>
          </a:p>
        </p:txBody>
      </p:sp>
      <p:sp>
        <p:nvSpPr>
          <p:cNvPr id="5" name="Footer Placeholder 4">
            <a:extLst>
              <a:ext uri="{FF2B5EF4-FFF2-40B4-BE49-F238E27FC236}">
                <a16:creationId xmlns:a16="http://schemas.microsoft.com/office/drawing/2014/main" id="{6E5A94C6-283A-C529-4B93-61D28C988B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7CD1D4-8D71-6E10-5015-57138D87869B}"/>
              </a:ext>
            </a:extLst>
          </p:cNvPr>
          <p:cNvSpPr>
            <a:spLocks noGrp="1"/>
          </p:cNvSpPr>
          <p:nvPr>
            <p:ph type="sldNum" sz="quarter" idx="12"/>
          </p:nvPr>
        </p:nvSpPr>
        <p:spPr/>
        <p:txBody>
          <a:bodyPr/>
          <a:lstStyle/>
          <a:p>
            <a:fld id="{EE67CE32-FAB3-48FD-AEA7-5A8335A2EE6E}" type="slidenum">
              <a:rPr lang="en-IN" smtClean="0"/>
              <a:t>‹#›</a:t>
            </a:fld>
            <a:endParaRPr lang="en-IN"/>
          </a:p>
        </p:txBody>
      </p:sp>
    </p:spTree>
    <p:extLst>
      <p:ext uri="{BB962C8B-B14F-4D97-AF65-F5344CB8AC3E}">
        <p14:creationId xmlns:p14="http://schemas.microsoft.com/office/powerpoint/2010/main" val="4036263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9454A-F320-4533-EEFC-671810FF01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C79F77-9061-2CE2-ECFA-E60F3BF562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0AF2AB-DDE9-5E45-DBC8-0C553ED685A0}"/>
              </a:ext>
            </a:extLst>
          </p:cNvPr>
          <p:cNvSpPr>
            <a:spLocks noGrp="1"/>
          </p:cNvSpPr>
          <p:nvPr>
            <p:ph type="dt" sz="half" idx="10"/>
          </p:nvPr>
        </p:nvSpPr>
        <p:spPr/>
        <p:txBody>
          <a:bodyPr/>
          <a:lstStyle/>
          <a:p>
            <a:fld id="{B73E8555-9502-44DD-A5F6-AAB1783F990D}" type="datetimeFigureOut">
              <a:rPr lang="en-IN" smtClean="0"/>
              <a:t>25-07-2025</a:t>
            </a:fld>
            <a:endParaRPr lang="en-IN"/>
          </a:p>
        </p:txBody>
      </p:sp>
      <p:sp>
        <p:nvSpPr>
          <p:cNvPr id="5" name="Footer Placeholder 4">
            <a:extLst>
              <a:ext uri="{FF2B5EF4-FFF2-40B4-BE49-F238E27FC236}">
                <a16:creationId xmlns:a16="http://schemas.microsoft.com/office/drawing/2014/main" id="{CA323389-52C9-8719-55DD-C25842D140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92A137-A0D1-C2B4-0329-EFB0AC07D80C}"/>
              </a:ext>
            </a:extLst>
          </p:cNvPr>
          <p:cNvSpPr>
            <a:spLocks noGrp="1"/>
          </p:cNvSpPr>
          <p:nvPr>
            <p:ph type="sldNum" sz="quarter" idx="12"/>
          </p:nvPr>
        </p:nvSpPr>
        <p:spPr/>
        <p:txBody>
          <a:bodyPr/>
          <a:lstStyle/>
          <a:p>
            <a:fld id="{EE67CE32-FAB3-48FD-AEA7-5A8335A2EE6E}" type="slidenum">
              <a:rPr lang="en-IN" smtClean="0"/>
              <a:t>‹#›</a:t>
            </a:fld>
            <a:endParaRPr lang="en-IN"/>
          </a:p>
        </p:txBody>
      </p:sp>
    </p:spTree>
    <p:extLst>
      <p:ext uri="{BB962C8B-B14F-4D97-AF65-F5344CB8AC3E}">
        <p14:creationId xmlns:p14="http://schemas.microsoft.com/office/powerpoint/2010/main" val="3664536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86FB1-EDE3-56B4-156A-BAB68A27F1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10C1C22-A90B-299A-48B6-E8A653E7D6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80C9B9-E418-699F-4692-4A04A2145029}"/>
              </a:ext>
            </a:extLst>
          </p:cNvPr>
          <p:cNvSpPr>
            <a:spLocks noGrp="1"/>
          </p:cNvSpPr>
          <p:nvPr>
            <p:ph type="dt" sz="half" idx="10"/>
          </p:nvPr>
        </p:nvSpPr>
        <p:spPr/>
        <p:txBody>
          <a:bodyPr/>
          <a:lstStyle/>
          <a:p>
            <a:fld id="{B73E8555-9502-44DD-A5F6-AAB1783F990D}" type="datetimeFigureOut">
              <a:rPr lang="en-IN" smtClean="0"/>
              <a:t>25-07-2025</a:t>
            </a:fld>
            <a:endParaRPr lang="en-IN"/>
          </a:p>
        </p:txBody>
      </p:sp>
      <p:sp>
        <p:nvSpPr>
          <p:cNvPr id="5" name="Footer Placeholder 4">
            <a:extLst>
              <a:ext uri="{FF2B5EF4-FFF2-40B4-BE49-F238E27FC236}">
                <a16:creationId xmlns:a16="http://schemas.microsoft.com/office/drawing/2014/main" id="{3AED855F-6837-9B51-302B-E638CE2D10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CB26C0-38A1-1107-D120-BA69433B7409}"/>
              </a:ext>
            </a:extLst>
          </p:cNvPr>
          <p:cNvSpPr>
            <a:spLocks noGrp="1"/>
          </p:cNvSpPr>
          <p:nvPr>
            <p:ph type="sldNum" sz="quarter" idx="12"/>
          </p:nvPr>
        </p:nvSpPr>
        <p:spPr/>
        <p:txBody>
          <a:bodyPr/>
          <a:lstStyle/>
          <a:p>
            <a:fld id="{EE67CE32-FAB3-48FD-AEA7-5A8335A2EE6E}" type="slidenum">
              <a:rPr lang="en-IN" smtClean="0"/>
              <a:t>‹#›</a:t>
            </a:fld>
            <a:endParaRPr lang="en-IN"/>
          </a:p>
        </p:txBody>
      </p:sp>
    </p:spTree>
    <p:extLst>
      <p:ext uri="{BB962C8B-B14F-4D97-AF65-F5344CB8AC3E}">
        <p14:creationId xmlns:p14="http://schemas.microsoft.com/office/powerpoint/2010/main" val="3230372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9661B-17F2-4658-0AB1-578D9B15B6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30F55C-3C12-2D46-4BAF-E9AA6060C0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B3E32E5-6344-C6AC-3DA9-BB231D5431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459BF0-A21A-D997-FA69-D78A30498BE6}"/>
              </a:ext>
            </a:extLst>
          </p:cNvPr>
          <p:cNvSpPr>
            <a:spLocks noGrp="1"/>
          </p:cNvSpPr>
          <p:nvPr>
            <p:ph type="dt" sz="half" idx="10"/>
          </p:nvPr>
        </p:nvSpPr>
        <p:spPr/>
        <p:txBody>
          <a:bodyPr/>
          <a:lstStyle/>
          <a:p>
            <a:fld id="{B73E8555-9502-44DD-A5F6-AAB1783F990D}" type="datetimeFigureOut">
              <a:rPr lang="en-IN" smtClean="0"/>
              <a:t>25-07-2025</a:t>
            </a:fld>
            <a:endParaRPr lang="en-IN"/>
          </a:p>
        </p:txBody>
      </p:sp>
      <p:sp>
        <p:nvSpPr>
          <p:cNvPr id="6" name="Footer Placeholder 5">
            <a:extLst>
              <a:ext uri="{FF2B5EF4-FFF2-40B4-BE49-F238E27FC236}">
                <a16:creationId xmlns:a16="http://schemas.microsoft.com/office/drawing/2014/main" id="{B25D5D7B-395F-9F14-0C52-862FB5B841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FA36F8-406D-98F3-EEF4-7F11C512C411}"/>
              </a:ext>
            </a:extLst>
          </p:cNvPr>
          <p:cNvSpPr>
            <a:spLocks noGrp="1"/>
          </p:cNvSpPr>
          <p:nvPr>
            <p:ph type="sldNum" sz="quarter" idx="12"/>
          </p:nvPr>
        </p:nvSpPr>
        <p:spPr/>
        <p:txBody>
          <a:bodyPr/>
          <a:lstStyle/>
          <a:p>
            <a:fld id="{EE67CE32-FAB3-48FD-AEA7-5A8335A2EE6E}" type="slidenum">
              <a:rPr lang="en-IN" smtClean="0"/>
              <a:t>‹#›</a:t>
            </a:fld>
            <a:endParaRPr lang="en-IN"/>
          </a:p>
        </p:txBody>
      </p:sp>
    </p:spTree>
    <p:extLst>
      <p:ext uri="{BB962C8B-B14F-4D97-AF65-F5344CB8AC3E}">
        <p14:creationId xmlns:p14="http://schemas.microsoft.com/office/powerpoint/2010/main" val="3581075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E1974-D8A0-B06E-6BE9-80138A0E26D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AC982C-707E-24EF-58A8-BCAD60A79B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C6F608-B677-674E-366F-16F949E8FA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7B923E2-33AC-2348-5185-2D7AFBB535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2724D3-A131-232B-797D-139A2F4E33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D9EC415-664E-E245-CACD-480FAF3E4F6D}"/>
              </a:ext>
            </a:extLst>
          </p:cNvPr>
          <p:cNvSpPr>
            <a:spLocks noGrp="1"/>
          </p:cNvSpPr>
          <p:nvPr>
            <p:ph type="dt" sz="half" idx="10"/>
          </p:nvPr>
        </p:nvSpPr>
        <p:spPr/>
        <p:txBody>
          <a:bodyPr/>
          <a:lstStyle/>
          <a:p>
            <a:fld id="{B73E8555-9502-44DD-A5F6-AAB1783F990D}" type="datetimeFigureOut">
              <a:rPr lang="en-IN" smtClean="0"/>
              <a:t>25-07-2025</a:t>
            </a:fld>
            <a:endParaRPr lang="en-IN"/>
          </a:p>
        </p:txBody>
      </p:sp>
      <p:sp>
        <p:nvSpPr>
          <p:cNvPr id="8" name="Footer Placeholder 7">
            <a:extLst>
              <a:ext uri="{FF2B5EF4-FFF2-40B4-BE49-F238E27FC236}">
                <a16:creationId xmlns:a16="http://schemas.microsoft.com/office/drawing/2014/main" id="{54E4A942-317A-B6DB-8B40-2B49DD34325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BCD9765-2793-E532-A996-C11AB3F8EFD6}"/>
              </a:ext>
            </a:extLst>
          </p:cNvPr>
          <p:cNvSpPr>
            <a:spLocks noGrp="1"/>
          </p:cNvSpPr>
          <p:nvPr>
            <p:ph type="sldNum" sz="quarter" idx="12"/>
          </p:nvPr>
        </p:nvSpPr>
        <p:spPr/>
        <p:txBody>
          <a:bodyPr/>
          <a:lstStyle/>
          <a:p>
            <a:fld id="{EE67CE32-FAB3-48FD-AEA7-5A8335A2EE6E}" type="slidenum">
              <a:rPr lang="en-IN" smtClean="0"/>
              <a:t>‹#›</a:t>
            </a:fld>
            <a:endParaRPr lang="en-IN"/>
          </a:p>
        </p:txBody>
      </p:sp>
    </p:spTree>
    <p:extLst>
      <p:ext uri="{BB962C8B-B14F-4D97-AF65-F5344CB8AC3E}">
        <p14:creationId xmlns:p14="http://schemas.microsoft.com/office/powerpoint/2010/main" val="3840683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A447D-FDD0-E2F6-A874-1DD1CB090B6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9CBD8CC-EC11-22C9-8DC3-673450A31CCA}"/>
              </a:ext>
            </a:extLst>
          </p:cNvPr>
          <p:cNvSpPr>
            <a:spLocks noGrp="1"/>
          </p:cNvSpPr>
          <p:nvPr>
            <p:ph type="dt" sz="half" idx="10"/>
          </p:nvPr>
        </p:nvSpPr>
        <p:spPr/>
        <p:txBody>
          <a:bodyPr/>
          <a:lstStyle/>
          <a:p>
            <a:fld id="{B73E8555-9502-44DD-A5F6-AAB1783F990D}" type="datetimeFigureOut">
              <a:rPr lang="en-IN" smtClean="0"/>
              <a:t>25-07-2025</a:t>
            </a:fld>
            <a:endParaRPr lang="en-IN"/>
          </a:p>
        </p:txBody>
      </p:sp>
      <p:sp>
        <p:nvSpPr>
          <p:cNvPr id="4" name="Footer Placeholder 3">
            <a:extLst>
              <a:ext uri="{FF2B5EF4-FFF2-40B4-BE49-F238E27FC236}">
                <a16:creationId xmlns:a16="http://schemas.microsoft.com/office/drawing/2014/main" id="{17CDC93D-09F1-A41B-B823-74457DE00C7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E65FD3D-F5BD-023F-AE58-C3FC36BC9659}"/>
              </a:ext>
            </a:extLst>
          </p:cNvPr>
          <p:cNvSpPr>
            <a:spLocks noGrp="1"/>
          </p:cNvSpPr>
          <p:nvPr>
            <p:ph type="sldNum" sz="quarter" idx="12"/>
          </p:nvPr>
        </p:nvSpPr>
        <p:spPr/>
        <p:txBody>
          <a:bodyPr/>
          <a:lstStyle/>
          <a:p>
            <a:fld id="{EE67CE32-FAB3-48FD-AEA7-5A8335A2EE6E}" type="slidenum">
              <a:rPr lang="en-IN" smtClean="0"/>
              <a:t>‹#›</a:t>
            </a:fld>
            <a:endParaRPr lang="en-IN"/>
          </a:p>
        </p:txBody>
      </p:sp>
    </p:spTree>
    <p:extLst>
      <p:ext uri="{BB962C8B-B14F-4D97-AF65-F5344CB8AC3E}">
        <p14:creationId xmlns:p14="http://schemas.microsoft.com/office/powerpoint/2010/main" val="2919740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76B689-263B-9E18-BDA7-7920132D6789}"/>
              </a:ext>
            </a:extLst>
          </p:cNvPr>
          <p:cNvSpPr>
            <a:spLocks noGrp="1"/>
          </p:cNvSpPr>
          <p:nvPr>
            <p:ph type="dt" sz="half" idx="10"/>
          </p:nvPr>
        </p:nvSpPr>
        <p:spPr/>
        <p:txBody>
          <a:bodyPr/>
          <a:lstStyle/>
          <a:p>
            <a:fld id="{B73E8555-9502-44DD-A5F6-AAB1783F990D}" type="datetimeFigureOut">
              <a:rPr lang="en-IN" smtClean="0"/>
              <a:t>25-07-2025</a:t>
            </a:fld>
            <a:endParaRPr lang="en-IN"/>
          </a:p>
        </p:txBody>
      </p:sp>
      <p:sp>
        <p:nvSpPr>
          <p:cNvPr id="3" name="Footer Placeholder 2">
            <a:extLst>
              <a:ext uri="{FF2B5EF4-FFF2-40B4-BE49-F238E27FC236}">
                <a16:creationId xmlns:a16="http://schemas.microsoft.com/office/drawing/2014/main" id="{DF92EAF1-F7CB-BF52-C468-673C0BF2D86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E0F4EFD-3BFD-E107-2216-0CFF53E1FE3B}"/>
              </a:ext>
            </a:extLst>
          </p:cNvPr>
          <p:cNvSpPr>
            <a:spLocks noGrp="1"/>
          </p:cNvSpPr>
          <p:nvPr>
            <p:ph type="sldNum" sz="quarter" idx="12"/>
          </p:nvPr>
        </p:nvSpPr>
        <p:spPr/>
        <p:txBody>
          <a:bodyPr/>
          <a:lstStyle/>
          <a:p>
            <a:fld id="{EE67CE32-FAB3-48FD-AEA7-5A8335A2EE6E}" type="slidenum">
              <a:rPr lang="en-IN" smtClean="0"/>
              <a:t>‹#›</a:t>
            </a:fld>
            <a:endParaRPr lang="en-IN"/>
          </a:p>
        </p:txBody>
      </p:sp>
    </p:spTree>
    <p:extLst>
      <p:ext uri="{BB962C8B-B14F-4D97-AF65-F5344CB8AC3E}">
        <p14:creationId xmlns:p14="http://schemas.microsoft.com/office/powerpoint/2010/main" val="1384771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EE3B7-C834-CDE7-3E16-005361940B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EBBDBB9-7B4E-69A1-957A-6B8D260160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BC1AEC9-009E-47EF-FA32-7AE4928A5B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0EB80D-7B85-CEED-8948-F8218BA4AE97}"/>
              </a:ext>
            </a:extLst>
          </p:cNvPr>
          <p:cNvSpPr>
            <a:spLocks noGrp="1"/>
          </p:cNvSpPr>
          <p:nvPr>
            <p:ph type="dt" sz="half" idx="10"/>
          </p:nvPr>
        </p:nvSpPr>
        <p:spPr/>
        <p:txBody>
          <a:bodyPr/>
          <a:lstStyle/>
          <a:p>
            <a:fld id="{B73E8555-9502-44DD-A5F6-AAB1783F990D}" type="datetimeFigureOut">
              <a:rPr lang="en-IN" smtClean="0"/>
              <a:t>25-07-2025</a:t>
            </a:fld>
            <a:endParaRPr lang="en-IN"/>
          </a:p>
        </p:txBody>
      </p:sp>
      <p:sp>
        <p:nvSpPr>
          <p:cNvPr id="6" name="Footer Placeholder 5">
            <a:extLst>
              <a:ext uri="{FF2B5EF4-FFF2-40B4-BE49-F238E27FC236}">
                <a16:creationId xmlns:a16="http://schemas.microsoft.com/office/drawing/2014/main" id="{5FE3DDE5-B94C-B7FB-7291-B0803F4314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08A1D1-D95C-CEC4-2FE5-C03584D91AF8}"/>
              </a:ext>
            </a:extLst>
          </p:cNvPr>
          <p:cNvSpPr>
            <a:spLocks noGrp="1"/>
          </p:cNvSpPr>
          <p:nvPr>
            <p:ph type="sldNum" sz="quarter" idx="12"/>
          </p:nvPr>
        </p:nvSpPr>
        <p:spPr/>
        <p:txBody>
          <a:bodyPr/>
          <a:lstStyle/>
          <a:p>
            <a:fld id="{EE67CE32-FAB3-48FD-AEA7-5A8335A2EE6E}" type="slidenum">
              <a:rPr lang="en-IN" smtClean="0"/>
              <a:t>‹#›</a:t>
            </a:fld>
            <a:endParaRPr lang="en-IN"/>
          </a:p>
        </p:txBody>
      </p:sp>
    </p:spTree>
    <p:extLst>
      <p:ext uri="{BB962C8B-B14F-4D97-AF65-F5344CB8AC3E}">
        <p14:creationId xmlns:p14="http://schemas.microsoft.com/office/powerpoint/2010/main" val="1144813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EDAF8-6196-8653-54B6-E95944BA61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65E70AF-F1A6-9918-A5EC-7F6A4769AD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EE51F96-2334-0271-C6BB-A568CDD50C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2F8C67-C76D-E393-2827-134D16F98E60}"/>
              </a:ext>
            </a:extLst>
          </p:cNvPr>
          <p:cNvSpPr>
            <a:spLocks noGrp="1"/>
          </p:cNvSpPr>
          <p:nvPr>
            <p:ph type="dt" sz="half" idx="10"/>
          </p:nvPr>
        </p:nvSpPr>
        <p:spPr/>
        <p:txBody>
          <a:bodyPr/>
          <a:lstStyle/>
          <a:p>
            <a:fld id="{B73E8555-9502-44DD-A5F6-AAB1783F990D}" type="datetimeFigureOut">
              <a:rPr lang="en-IN" smtClean="0"/>
              <a:t>25-07-2025</a:t>
            </a:fld>
            <a:endParaRPr lang="en-IN"/>
          </a:p>
        </p:txBody>
      </p:sp>
      <p:sp>
        <p:nvSpPr>
          <p:cNvPr id="6" name="Footer Placeholder 5">
            <a:extLst>
              <a:ext uri="{FF2B5EF4-FFF2-40B4-BE49-F238E27FC236}">
                <a16:creationId xmlns:a16="http://schemas.microsoft.com/office/drawing/2014/main" id="{FB3C62A0-0B37-8724-C9F5-B9C398911B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5296D1-F35E-4212-9603-246ACC58465F}"/>
              </a:ext>
            </a:extLst>
          </p:cNvPr>
          <p:cNvSpPr>
            <a:spLocks noGrp="1"/>
          </p:cNvSpPr>
          <p:nvPr>
            <p:ph type="sldNum" sz="quarter" idx="12"/>
          </p:nvPr>
        </p:nvSpPr>
        <p:spPr/>
        <p:txBody>
          <a:bodyPr/>
          <a:lstStyle/>
          <a:p>
            <a:fld id="{EE67CE32-FAB3-48FD-AEA7-5A8335A2EE6E}" type="slidenum">
              <a:rPr lang="en-IN" smtClean="0"/>
              <a:t>‹#›</a:t>
            </a:fld>
            <a:endParaRPr lang="en-IN"/>
          </a:p>
        </p:txBody>
      </p:sp>
    </p:spTree>
    <p:extLst>
      <p:ext uri="{BB962C8B-B14F-4D97-AF65-F5344CB8AC3E}">
        <p14:creationId xmlns:p14="http://schemas.microsoft.com/office/powerpoint/2010/main" val="2444491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93D560-53CC-18F2-6C57-5B2D312014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FD5DBA-D0FC-1E35-5CC3-7F19625682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8138E5-CA74-B21F-FA29-A772BDD594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3E8555-9502-44DD-A5F6-AAB1783F990D}" type="datetimeFigureOut">
              <a:rPr lang="en-IN" smtClean="0"/>
              <a:t>25-07-2025</a:t>
            </a:fld>
            <a:endParaRPr lang="en-IN"/>
          </a:p>
        </p:txBody>
      </p:sp>
      <p:sp>
        <p:nvSpPr>
          <p:cNvPr id="5" name="Footer Placeholder 4">
            <a:extLst>
              <a:ext uri="{FF2B5EF4-FFF2-40B4-BE49-F238E27FC236}">
                <a16:creationId xmlns:a16="http://schemas.microsoft.com/office/drawing/2014/main" id="{6DD67937-142A-35DE-974E-E5F9299EB7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6E3832F-BBD4-5986-7459-F901BA639E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67CE32-FAB3-48FD-AEA7-5A8335A2EE6E}" type="slidenum">
              <a:rPr lang="en-IN" smtClean="0"/>
              <a:t>‹#›</a:t>
            </a:fld>
            <a:endParaRPr lang="en-IN"/>
          </a:p>
        </p:txBody>
      </p:sp>
    </p:spTree>
    <p:extLst>
      <p:ext uri="{BB962C8B-B14F-4D97-AF65-F5344CB8AC3E}">
        <p14:creationId xmlns:p14="http://schemas.microsoft.com/office/powerpoint/2010/main" val="1597423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188C2-EE33-8553-B3E6-652D734CCC5E}"/>
              </a:ext>
            </a:extLst>
          </p:cNvPr>
          <p:cNvSpPr>
            <a:spLocks noGrp="1"/>
          </p:cNvSpPr>
          <p:nvPr>
            <p:ph type="title"/>
          </p:nvPr>
        </p:nvSpPr>
        <p:spPr>
          <a:xfrm>
            <a:off x="699796" y="606490"/>
            <a:ext cx="9955763" cy="1045028"/>
          </a:xfrm>
        </p:spPr>
        <p:txBody>
          <a:bodyPr>
            <a:normAutofit fontScale="90000"/>
          </a:bodyPr>
          <a:lstStyle/>
          <a:p>
            <a:r>
              <a:rPr lang="en-IN" sz="7200" dirty="0">
                <a:solidFill>
                  <a:srgbClr val="FF0000"/>
                </a:solidFill>
              </a:rPr>
              <a:t>IMPLEMENTATION OF ECG AND PULSE-OXIMETER</a:t>
            </a:r>
          </a:p>
        </p:txBody>
      </p:sp>
      <p:sp>
        <p:nvSpPr>
          <p:cNvPr id="3" name="Content Placeholder 2">
            <a:extLst>
              <a:ext uri="{FF2B5EF4-FFF2-40B4-BE49-F238E27FC236}">
                <a16:creationId xmlns:a16="http://schemas.microsoft.com/office/drawing/2014/main" id="{7C47241E-348F-9904-357C-B827561FFFD6}"/>
              </a:ext>
            </a:extLst>
          </p:cNvPr>
          <p:cNvSpPr>
            <a:spLocks noGrp="1"/>
          </p:cNvSpPr>
          <p:nvPr>
            <p:ph sz="half" idx="1"/>
          </p:nvPr>
        </p:nvSpPr>
        <p:spPr>
          <a:xfrm>
            <a:off x="1175656" y="2500604"/>
            <a:ext cx="4844143" cy="1321801"/>
          </a:xfrm>
        </p:spPr>
        <p:txBody>
          <a:bodyPr>
            <a:normAutofit fontScale="92500" lnSpcReduction="20000"/>
          </a:bodyPr>
          <a:lstStyle/>
          <a:p>
            <a:r>
              <a:rPr lang="en-IN" dirty="0"/>
              <a:t>Under the guidance of</a:t>
            </a:r>
          </a:p>
          <a:p>
            <a:pPr marL="0" indent="0">
              <a:buNone/>
            </a:pPr>
            <a:r>
              <a:rPr lang="en-IN" dirty="0">
                <a:solidFill>
                  <a:srgbClr val="FF0000"/>
                </a:solidFill>
              </a:rPr>
              <a:t>MR.K.DAYANAND,M.TECH</a:t>
            </a:r>
          </a:p>
          <a:p>
            <a:pPr marL="0" indent="0">
              <a:buNone/>
            </a:pPr>
            <a:r>
              <a:rPr lang="en-IN" dirty="0">
                <a:solidFill>
                  <a:srgbClr val="FF0000"/>
                </a:solidFill>
              </a:rPr>
              <a:t>ASSISTANT  PROFESSOER</a:t>
            </a:r>
          </a:p>
        </p:txBody>
      </p:sp>
      <p:sp>
        <p:nvSpPr>
          <p:cNvPr id="4" name="Content Placeholder 3">
            <a:extLst>
              <a:ext uri="{FF2B5EF4-FFF2-40B4-BE49-F238E27FC236}">
                <a16:creationId xmlns:a16="http://schemas.microsoft.com/office/drawing/2014/main" id="{6975F393-455A-2BB6-7AD8-2592BE8CBF21}"/>
              </a:ext>
            </a:extLst>
          </p:cNvPr>
          <p:cNvSpPr>
            <a:spLocks noGrp="1"/>
          </p:cNvSpPr>
          <p:nvPr>
            <p:ph sz="half" idx="2"/>
          </p:nvPr>
        </p:nvSpPr>
        <p:spPr>
          <a:xfrm>
            <a:off x="6802015" y="2099388"/>
            <a:ext cx="4411825" cy="2043403"/>
          </a:xfrm>
        </p:spPr>
        <p:txBody>
          <a:bodyPr>
            <a:normAutofit fontScale="92500" lnSpcReduction="20000"/>
          </a:bodyPr>
          <a:lstStyle/>
          <a:p>
            <a:r>
              <a:rPr lang="en-IN" dirty="0"/>
              <a:t>Presented by</a:t>
            </a:r>
            <a:endParaRPr lang="en-IN" dirty="0">
              <a:solidFill>
                <a:srgbClr val="0070C0"/>
              </a:solidFill>
            </a:endParaRPr>
          </a:p>
          <a:p>
            <a:pPr marL="0" indent="0">
              <a:buNone/>
            </a:pPr>
            <a:r>
              <a:rPr lang="en-IN" dirty="0">
                <a:solidFill>
                  <a:srgbClr val="0070C0"/>
                </a:solidFill>
              </a:rPr>
              <a:t>T.LAHARI-20FE1A04H1</a:t>
            </a:r>
          </a:p>
          <a:p>
            <a:pPr marL="0" indent="0">
              <a:buNone/>
            </a:pPr>
            <a:r>
              <a:rPr lang="en-IN" dirty="0">
                <a:solidFill>
                  <a:srgbClr val="0070C0"/>
                </a:solidFill>
              </a:rPr>
              <a:t>S.AMEENA-20FE1A04E1</a:t>
            </a:r>
          </a:p>
          <a:p>
            <a:pPr marL="0" indent="0">
              <a:buNone/>
            </a:pPr>
            <a:r>
              <a:rPr lang="en-IN" dirty="0">
                <a:solidFill>
                  <a:srgbClr val="0070C0"/>
                </a:solidFill>
              </a:rPr>
              <a:t>P.AKASH-20FE1A04C6</a:t>
            </a:r>
          </a:p>
          <a:p>
            <a:pPr marL="0" indent="0">
              <a:buNone/>
            </a:pPr>
            <a:r>
              <a:rPr lang="en-IN" dirty="0">
                <a:solidFill>
                  <a:srgbClr val="0070C0"/>
                </a:solidFill>
              </a:rPr>
              <a:t>T.VAMSI-20FE1A04H0</a:t>
            </a:r>
            <a:endParaRPr lang="en-IN" dirty="0"/>
          </a:p>
        </p:txBody>
      </p:sp>
      <p:pic>
        <p:nvPicPr>
          <p:cNvPr id="6" name="Picture 5">
            <a:extLst>
              <a:ext uri="{FF2B5EF4-FFF2-40B4-BE49-F238E27FC236}">
                <a16:creationId xmlns:a16="http://schemas.microsoft.com/office/drawing/2014/main" id="{0AF4B739-E429-BCD9-1DDB-3EE29C5FEB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5004" y="4715376"/>
            <a:ext cx="5243804" cy="1585933"/>
          </a:xfrm>
          <a:prstGeom prst="rect">
            <a:avLst/>
          </a:prstGeom>
        </p:spPr>
      </p:pic>
    </p:spTree>
    <p:extLst>
      <p:ext uri="{BB962C8B-B14F-4D97-AF65-F5344CB8AC3E}">
        <p14:creationId xmlns:p14="http://schemas.microsoft.com/office/powerpoint/2010/main" val="3741633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CC46A-75C1-8CDD-FEA0-316A79A37A26}"/>
              </a:ext>
            </a:extLst>
          </p:cNvPr>
          <p:cNvSpPr>
            <a:spLocks noGrp="1"/>
          </p:cNvSpPr>
          <p:nvPr>
            <p:ph type="title"/>
          </p:nvPr>
        </p:nvSpPr>
        <p:spPr>
          <a:xfrm>
            <a:off x="839788" y="457200"/>
            <a:ext cx="3932237" cy="1028700"/>
          </a:xfrm>
        </p:spPr>
        <p:txBody>
          <a:bodyPr/>
          <a:lstStyle/>
          <a:p>
            <a:r>
              <a:rPr lang="en-IN" dirty="0"/>
              <a:t>AD8232 ECG SENSOR:</a:t>
            </a:r>
          </a:p>
        </p:txBody>
      </p:sp>
      <p:pic>
        <p:nvPicPr>
          <p:cNvPr id="6" name="Picture Placeholder 5">
            <a:extLst>
              <a:ext uri="{FF2B5EF4-FFF2-40B4-BE49-F238E27FC236}">
                <a16:creationId xmlns:a16="http://schemas.microsoft.com/office/drawing/2014/main" id="{35577781-6EB2-8DF7-65BA-CB4331F73AFB}"/>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10520" b="10520"/>
          <a:stretch>
            <a:fillRect/>
          </a:stretch>
        </p:blipFill>
        <p:spPr>
          <a:xfrm>
            <a:off x="5814060" y="1234440"/>
            <a:ext cx="5379720" cy="4626610"/>
          </a:xfrm>
        </p:spPr>
      </p:pic>
      <p:sp>
        <p:nvSpPr>
          <p:cNvPr id="4" name="Text Placeholder 3">
            <a:extLst>
              <a:ext uri="{FF2B5EF4-FFF2-40B4-BE49-F238E27FC236}">
                <a16:creationId xmlns:a16="http://schemas.microsoft.com/office/drawing/2014/main" id="{714E1F63-AE42-EBE8-9BE8-E6A8E4B1193F}"/>
              </a:ext>
            </a:extLst>
          </p:cNvPr>
          <p:cNvSpPr>
            <a:spLocks noGrp="1"/>
          </p:cNvSpPr>
          <p:nvPr>
            <p:ph type="body" sz="half" idx="2"/>
          </p:nvPr>
        </p:nvSpPr>
        <p:spPr>
          <a:xfrm>
            <a:off x="839787" y="2211354"/>
            <a:ext cx="4974273" cy="3564295"/>
          </a:xfrm>
        </p:spPr>
        <p:txBody>
          <a:bodyPr>
            <a:normAutofit fontScale="92500" lnSpcReduction="10000"/>
          </a:bodyPr>
          <a:lstStyle/>
          <a:p>
            <a:pPr marL="342900" indent="-342900">
              <a:buFont typeface="Wingdings" panose="05000000000000000000" pitchFamily="2" charset="2"/>
              <a:buChar char="Ø"/>
            </a:pPr>
            <a:r>
              <a:rPr lang="en-US" sz="2400" dirty="0"/>
              <a:t>The AD8232 ECG sensor is a commercial board used to calculate the electrical movement of the human  heart. </a:t>
            </a:r>
          </a:p>
          <a:p>
            <a:pPr marL="342900" indent="-342900">
              <a:buFont typeface="Wingdings" panose="05000000000000000000" pitchFamily="2" charset="2"/>
              <a:buChar char="Ø"/>
            </a:pPr>
            <a:r>
              <a:rPr lang="en-US" sz="2400" dirty="0"/>
              <a:t> Electrocardiograms can be very noisy, so to reduce the noise the AD8232 chip can be used. </a:t>
            </a:r>
          </a:p>
          <a:p>
            <a:pPr marL="342900" indent="-342900">
              <a:buFont typeface="Wingdings" panose="05000000000000000000" pitchFamily="2" charset="2"/>
              <a:buChar char="Ø"/>
            </a:pPr>
            <a:r>
              <a:rPr lang="en-US" sz="2400" dirty="0"/>
              <a:t>The working principle of the ECG sensor is like an operational amplifier to help in getting a clear signal from the intervals simply.                                                                                                                   </a:t>
            </a:r>
          </a:p>
        </p:txBody>
      </p:sp>
    </p:spTree>
    <p:extLst>
      <p:ext uri="{BB962C8B-B14F-4D97-AF65-F5344CB8AC3E}">
        <p14:creationId xmlns:p14="http://schemas.microsoft.com/office/powerpoint/2010/main" val="2359780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62CA8-0351-1D26-0864-8233876C2EB1}"/>
              </a:ext>
            </a:extLst>
          </p:cNvPr>
          <p:cNvSpPr>
            <a:spLocks noGrp="1"/>
          </p:cNvSpPr>
          <p:nvPr>
            <p:ph type="title"/>
          </p:nvPr>
        </p:nvSpPr>
        <p:spPr>
          <a:xfrm>
            <a:off x="839788" y="815340"/>
            <a:ext cx="4515983" cy="845509"/>
          </a:xfrm>
        </p:spPr>
        <p:txBody>
          <a:bodyPr/>
          <a:lstStyle/>
          <a:p>
            <a:r>
              <a:rPr lang="en-IN" dirty="0"/>
              <a:t>MAX30100 SENSOR:</a:t>
            </a:r>
          </a:p>
        </p:txBody>
      </p:sp>
      <p:pic>
        <p:nvPicPr>
          <p:cNvPr id="6" name="Picture Placeholder 5">
            <a:extLst>
              <a:ext uri="{FF2B5EF4-FFF2-40B4-BE49-F238E27FC236}">
                <a16:creationId xmlns:a16="http://schemas.microsoft.com/office/drawing/2014/main" id="{3C0CD3BA-B61C-C31A-D93B-38286EA4097C}"/>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l="7785" r="7785"/>
          <a:stretch>
            <a:fillRect/>
          </a:stretch>
        </p:blipFill>
        <p:spPr>
          <a:xfrm>
            <a:off x="5989320" y="754380"/>
            <a:ext cx="4056540" cy="4625340"/>
          </a:xfrm>
        </p:spPr>
      </p:pic>
      <p:sp>
        <p:nvSpPr>
          <p:cNvPr id="4" name="Text Placeholder 3">
            <a:extLst>
              <a:ext uri="{FF2B5EF4-FFF2-40B4-BE49-F238E27FC236}">
                <a16:creationId xmlns:a16="http://schemas.microsoft.com/office/drawing/2014/main" id="{E8CF5613-7788-0264-8FF0-D896379D5E26}"/>
              </a:ext>
            </a:extLst>
          </p:cNvPr>
          <p:cNvSpPr>
            <a:spLocks noGrp="1"/>
          </p:cNvSpPr>
          <p:nvPr>
            <p:ph type="body" sz="half" idx="2"/>
          </p:nvPr>
        </p:nvSpPr>
        <p:spPr>
          <a:xfrm>
            <a:off x="494522" y="1828801"/>
            <a:ext cx="5494798" cy="4213860"/>
          </a:xfrm>
        </p:spPr>
        <p:txBody>
          <a:bodyPr>
            <a:noAutofit/>
          </a:bodyPr>
          <a:lstStyle/>
          <a:p>
            <a:pPr marL="342900" indent="-342900">
              <a:buFont typeface="Wingdings" panose="05000000000000000000" pitchFamily="2" charset="2"/>
              <a:buChar char="Ø"/>
            </a:pPr>
            <a:r>
              <a:rPr lang="en-IN" sz="2400" dirty="0"/>
              <a:t>MAX30100  is an integrated  pulse  oximeter and  heart rate monitor  sensor  solution. </a:t>
            </a:r>
          </a:p>
          <a:p>
            <a:pPr marL="342900" indent="-342900">
              <a:buFont typeface="Wingdings" panose="05000000000000000000" pitchFamily="2" charset="2"/>
              <a:buChar char="Ø"/>
            </a:pPr>
            <a:r>
              <a:rPr lang="en-IN" sz="2400" dirty="0"/>
              <a:t>It combines  and  two LED’s photodetector, optimized optics ,and low-noise </a:t>
            </a:r>
            <a:r>
              <a:rPr lang="en-IN" sz="2400" dirty="0" err="1"/>
              <a:t>analog</a:t>
            </a:r>
            <a:r>
              <a:rPr lang="en-IN" sz="2400" dirty="0"/>
              <a:t> signal processing to detect pulse oximeter and heart-rate signals.</a:t>
            </a:r>
          </a:p>
          <a:p>
            <a:pPr marL="342900" indent="-342900">
              <a:buFont typeface="Wingdings" panose="05000000000000000000" pitchFamily="2" charset="2"/>
              <a:buChar char="Ø"/>
            </a:pPr>
            <a:r>
              <a:rPr lang="en-IN" sz="2400" dirty="0"/>
              <a:t>The sensor has two light-emitting diodes and one </a:t>
            </a:r>
            <a:r>
              <a:rPr lang="en-IN" sz="2400" dirty="0" err="1"/>
              <a:t>photodiode.The</a:t>
            </a:r>
            <a:r>
              <a:rPr lang="en-IN" sz="2400" dirty="0"/>
              <a:t> LED’s are used to emit the light and the photodiode is used to detect  and measure the intensity of the </a:t>
            </a:r>
            <a:r>
              <a:rPr lang="en-IN" sz="2400" dirty="0" err="1"/>
              <a:t>receivedThe</a:t>
            </a:r>
            <a:r>
              <a:rPr lang="en-IN" sz="2400" dirty="0"/>
              <a:t> light</a:t>
            </a:r>
          </a:p>
        </p:txBody>
      </p:sp>
    </p:spTree>
    <p:extLst>
      <p:ext uri="{BB962C8B-B14F-4D97-AF65-F5344CB8AC3E}">
        <p14:creationId xmlns:p14="http://schemas.microsoft.com/office/powerpoint/2010/main" val="1033493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81533-CFE9-5A75-5DB5-43A3AFDDFF0D}"/>
              </a:ext>
            </a:extLst>
          </p:cNvPr>
          <p:cNvSpPr>
            <a:spLocks noGrp="1"/>
          </p:cNvSpPr>
          <p:nvPr>
            <p:ph type="title"/>
          </p:nvPr>
        </p:nvSpPr>
        <p:spPr>
          <a:xfrm>
            <a:off x="839788" y="457200"/>
            <a:ext cx="3932237" cy="1203960"/>
          </a:xfrm>
        </p:spPr>
        <p:txBody>
          <a:bodyPr/>
          <a:lstStyle/>
          <a:p>
            <a:r>
              <a:rPr lang="en-IN" dirty="0"/>
              <a:t>NODEMCU:</a:t>
            </a:r>
          </a:p>
        </p:txBody>
      </p:sp>
      <p:sp>
        <p:nvSpPr>
          <p:cNvPr id="4" name="Text Placeholder 3">
            <a:extLst>
              <a:ext uri="{FF2B5EF4-FFF2-40B4-BE49-F238E27FC236}">
                <a16:creationId xmlns:a16="http://schemas.microsoft.com/office/drawing/2014/main" id="{A5D299EA-0D89-29B5-5254-9D82CF05C715}"/>
              </a:ext>
            </a:extLst>
          </p:cNvPr>
          <p:cNvSpPr>
            <a:spLocks noGrp="1"/>
          </p:cNvSpPr>
          <p:nvPr>
            <p:ph type="body" sz="half" idx="2"/>
          </p:nvPr>
        </p:nvSpPr>
        <p:spPr>
          <a:xfrm>
            <a:off x="839787" y="2183362"/>
            <a:ext cx="4870547" cy="3666932"/>
          </a:xfrm>
        </p:spPr>
        <p:txBody>
          <a:bodyPr>
            <a:noAutofit/>
          </a:bodyPr>
          <a:lstStyle/>
          <a:p>
            <a:pPr marL="342900" indent="-342900">
              <a:buFont typeface="Wingdings" panose="05000000000000000000" pitchFamily="2" charset="2"/>
              <a:buChar char="Ø"/>
            </a:pPr>
            <a:r>
              <a:rPr lang="en-US" sz="2400" dirty="0"/>
              <a:t> </a:t>
            </a:r>
            <a:r>
              <a:rPr lang="en-US" sz="2400" dirty="0" err="1"/>
              <a:t>NodeMCU</a:t>
            </a:r>
            <a:r>
              <a:rPr lang="en-US" sz="2400" dirty="0"/>
              <a:t> is an open source platform based on ESP8266 which can connect objects and let data transfer using the Wi-Fi protocol.</a:t>
            </a:r>
          </a:p>
          <a:p>
            <a:pPr marL="342900" indent="-342900">
              <a:buFont typeface="Wingdings" panose="05000000000000000000" pitchFamily="2" charset="2"/>
              <a:buChar char="Ø"/>
            </a:pPr>
            <a:r>
              <a:rPr lang="en-US" sz="2400" dirty="0"/>
              <a:t> In addition, by providing some of the most important features of microcontrollers such as GPIO, PWM,ADC .</a:t>
            </a:r>
          </a:p>
          <a:p>
            <a:pPr marL="342900" indent="-342900">
              <a:buFont typeface="Wingdings" panose="05000000000000000000" pitchFamily="2" charset="2"/>
              <a:buChar char="Ø"/>
            </a:pPr>
            <a:r>
              <a:rPr lang="en-US" sz="2400" dirty="0"/>
              <a:t>The advantages of </a:t>
            </a:r>
            <a:r>
              <a:rPr lang="en-US" sz="2400" dirty="0" err="1"/>
              <a:t>NodeMCU</a:t>
            </a:r>
            <a:r>
              <a:rPr lang="en-US" sz="2400" dirty="0"/>
              <a:t> are low cost, integrated support for </a:t>
            </a:r>
            <a:r>
              <a:rPr lang="en-US" sz="2400" dirty="0" err="1"/>
              <a:t>WiFi</a:t>
            </a:r>
            <a:r>
              <a:rPr lang="en-US" sz="2400" dirty="0"/>
              <a:t> networks, a smaller board size, and lower energy</a:t>
            </a:r>
            <a:endParaRPr lang="en-IN" sz="2400" dirty="0"/>
          </a:p>
        </p:txBody>
      </p:sp>
      <p:pic>
        <p:nvPicPr>
          <p:cNvPr id="26" name="Picture Placeholder 25">
            <a:extLst>
              <a:ext uri="{FF2B5EF4-FFF2-40B4-BE49-F238E27FC236}">
                <a16:creationId xmlns:a16="http://schemas.microsoft.com/office/drawing/2014/main" id="{BE226307-9493-9D1B-DC94-F287A77AF77B}"/>
              </a:ext>
            </a:extLst>
          </p:cNvPr>
          <p:cNvPicPr>
            <a:picLocks noGrp="1" noChangeAspect="1"/>
          </p:cNvPicPr>
          <p:nvPr>
            <p:ph type="pic" idx="1"/>
          </p:nvPr>
        </p:nvPicPr>
        <p:blipFill>
          <a:blip r:embed="rId3">
            <a:extLst>
              <a:ext uri="{28A0092B-C50C-407E-A947-70E740481C1C}">
                <a14:useLocalDpi xmlns:a14="http://schemas.microsoft.com/office/drawing/2010/main" val="0"/>
              </a:ext>
            </a:extLst>
          </a:blip>
          <a:srcRect t="10719" b="10719"/>
          <a:stretch>
            <a:fillRect/>
          </a:stretch>
        </p:blipFill>
        <p:spPr>
          <a:xfrm>
            <a:off x="5783580" y="944880"/>
            <a:ext cx="4663440" cy="4518660"/>
          </a:xfrm>
        </p:spPr>
      </p:pic>
    </p:spTree>
    <p:extLst>
      <p:ext uri="{BB962C8B-B14F-4D97-AF65-F5344CB8AC3E}">
        <p14:creationId xmlns:p14="http://schemas.microsoft.com/office/powerpoint/2010/main" val="1894996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C342D-9F8A-1E0C-E676-F59DE03BA4B4}"/>
              </a:ext>
            </a:extLst>
          </p:cNvPr>
          <p:cNvSpPr>
            <a:spLocks noGrp="1"/>
          </p:cNvSpPr>
          <p:nvPr>
            <p:ph type="title"/>
          </p:nvPr>
        </p:nvSpPr>
        <p:spPr/>
        <p:txBody>
          <a:bodyPr>
            <a:normAutofit/>
          </a:bodyPr>
          <a:lstStyle/>
          <a:p>
            <a:r>
              <a:rPr lang="en-IN" sz="3600" dirty="0">
                <a:solidFill>
                  <a:srgbClr val="FF0000"/>
                </a:solidFill>
              </a:rPr>
              <a:t>WORKING PRINCIPLE OF ECG:</a:t>
            </a:r>
          </a:p>
        </p:txBody>
      </p:sp>
      <p:pic>
        <p:nvPicPr>
          <p:cNvPr id="7" name="Content Placeholder 6">
            <a:extLst>
              <a:ext uri="{FF2B5EF4-FFF2-40B4-BE49-F238E27FC236}">
                <a16:creationId xmlns:a16="http://schemas.microsoft.com/office/drawing/2014/main" id="{61C188F9-42DC-9CC6-F8FD-C0183B3B9D5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04661" y="1853896"/>
            <a:ext cx="7615946" cy="4313639"/>
          </a:xfrm>
        </p:spPr>
      </p:pic>
    </p:spTree>
    <p:extLst>
      <p:ext uri="{BB962C8B-B14F-4D97-AF65-F5344CB8AC3E}">
        <p14:creationId xmlns:p14="http://schemas.microsoft.com/office/powerpoint/2010/main" val="1015473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AC901-59F5-0190-D33F-09CAE534B4DC}"/>
              </a:ext>
            </a:extLst>
          </p:cNvPr>
          <p:cNvSpPr>
            <a:spLocks noGrp="1"/>
          </p:cNvSpPr>
          <p:nvPr>
            <p:ph type="title"/>
          </p:nvPr>
        </p:nvSpPr>
        <p:spPr>
          <a:xfrm flipV="1">
            <a:off x="838200" y="259080"/>
            <a:ext cx="10515600" cy="106045"/>
          </a:xfrm>
        </p:spPr>
        <p:txBody>
          <a:bodyPr>
            <a:normAutofit fontScale="90000"/>
          </a:bodyPr>
          <a:lstStyle/>
          <a:p>
            <a:r>
              <a:rPr lang="en-IN" sz="900" dirty="0"/>
              <a:t>E</a:t>
            </a:r>
          </a:p>
        </p:txBody>
      </p:sp>
      <p:sp>
        <p:nvSpPr>
          <p:cNvPr id="3" name="Content Placeholder 2">
            <a:extLst>
              <a:ext uri="{FF2B5EF4-FFF2-40B4-BE49-F238E27FC236}">
                <a16:creationId xmlns:a16="http://schemas.microsoft.com/office/drawing/2014/main" id="{3B5EBDB9-CB24-6FB2-0774-9DC7D9CDFFA5}"/>
              </a:ext>
            </a:extLst>
          </p:cNvPr>
          <p:cNvSpPr>
            <a:spLocks noGrp="1"/>
          </p:cNvSpPr>
          <p:nvPr>
            <p:ph idx="1"/>
          </p:nvPr>
        </p:nvSpPr>
        <p:spPr>
          <a:xfrm>
            <a:off x="678180" y="906780"/>
            <a:ext cx="10675620" cy="3962400"/>
          </a:xfrm>
        </p:spPr>
        <p:txBody>
          <a:bodyPr>
            <a:normAutofit/>
          </a:bodyPr>
          <a:lstStyle/>
          <a:p>
            <a:pPr>
              <a:buFont typeface="Wingdings" panose="05000000000000000000" pitchFamily="2" charset="2"/>
              <a:buChar char="Ø"/>
            </a:pPr>
            <a:r>
              <a:rPr lang="en-US" sz="2400" dirty="0"/>
              <a:t>It works on the principle that a contracting muscle generates a small electric current that can be detected and measured through electrodes suitably placed on the body.</a:t>
            </a:r>
          </a:p>
          <a:p>
            <a:pPr>
              <a:buFont typeface="Wingdings" panose="05000000000000000000" pitchFamily="2" charset="2"/>
              <a:buChar char="Ø"/>
            </a:pPr>
            <a:r>
              <a:rPr lang="en-US" sz="2400" dirty="0"/>
              <a:t>The electrode picks up the current and transmit them to an amplifier inside the electrocardiograph. Then electrocardiograph amplifies the current and records them on a paper as a wavy line.</a:t>
            </a:r>
          </a:p>
          <a:p>
            <a:pPr>
              <a:buFont typeface="Wingdings" panose="05000000000000000000" pitchFamily="2" charset="2"/>
              <a:buChar char="Ø"/>
            </a:pPr>
            <a:r>
              <a:rPr lang="en-US" sz="2400" dirty="0"/>
              <a:t>In an electrocardiograph, a sensitive lever traces the changes in current on a moving sheet of paper.</a:t>
            </a:r>
          </a:p>
          <a:p>
            <a:pPr>
              <a:buFont typeface="Wingdings" panose="05000000000000000000" pitchFamily="2" charset="2"/>
              <a:buChar char="Ø"/>
            </a:pPr>
            <a:r>
              <a:rPr lang="en-US" sz="2400" dirty="0"/>
              <a:t>A modern electrocardiograph may also be connected to an oscilloscope, an instrument that display the current on a screen.</a:t>
            </a:r>
          </a:p>
          <a:p>
            <a:pPr marL="0" indent="0">
              <a:buNone/>
            </a:pPr>
            <a:endParaRPr lang="en-IN" sz="2400" dirty="0"/>
          </a:p>
        </p:txBody>
      </p:sp>
    </p:spTree>
    <p:extLst>
      <p:ext uri="{BB962C8B-B14F-4D97-AF65-F5344CB8AC3E}">
        <p14:creationId xmlns:p14="http://schemas.microsoft.com/office/powerpoint/2010/main" val="3263866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15904-20CF-93B2-F36E-692149256768}"/>
              </a:ext>
            </a:extLst>
          </p:cNvPr>
          <p:cNvSpPr>
            <a:spLocks noGrp="1"/>
          </p:cNvSpPr>
          <p:nvPr>
            <p:ph type="title"/>
          </p:nvPr>
        </p:nvSpPr>
        <p:spPr/>
        <p:txBody>
          <a:bodyPr>
            <a:normAutofit/>
          </a:bodyPr>
          <a:lstStyle/>
          <a:p>
            <a:r>
              <a:rPr lang="en-IN" sz="3600" dirty="0">
                <a:solidFill>
                  <a:srgbClr val="FF0000"/>
                </a:solidFill>
              </a:rPr>
              <a:t>WORKING  PRINCIPLE OF PULSE OXIMETER:</a:t>
            </a:r>
          </a:p>
        </p:txBody>
      </p:sp>
      <p:pic>
        <p:nvPicPr>
          <p:cNvPr id="11" name="Content Placeholder 10">
            <a:extLst>
              <a:ext uri="{FF2B5EF4-FFF2-40B4-BE49-F238E27FC236}">
                <a16:creationId xmlns:a16="http://schemas.microsoft.com/office/drawing/2014/main" id="{932EB2E6-56E6-0C2E-C016-13BC2462472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53951" y="1844892"/>
            <a:ext cx="7128361" cy="4448527"/>
          </a:xfrm>
        </p:spPr>
      </p:pic>
    </p:spTree>
    <p:extLst>
      <p:ext uri="{BB962C8B-B14F-4D97-AF65-F5344CB8AC3E}">
        <p14:creationId xmlns:p14="http://schemas.microsoft.com/office/powerpoint/2010/main" val="3476460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F4608-ECB9-28EB-C8B1-8746255CF18D}"/>
              </a:ext>
            </a:extLst>
          </p:cNvPr>
          <p:cNvSpPr>
            <a:spLocks noGrp="1"/>
          </p:cNvSpPr>
          <p:nvPr>
            <p:ph type="title"/>
          </p:nvPr>
        </p:nvSpPr>
        <p:spPr>
          <a:xfrm flipV="1">
            <a:off x="838200" y="-182880"/>
            <a:ext cx="10515600" cy="548005"/>
          </a:xfrm>
        </p:spPr>
        <p:txBody>
          <a:bodyPr>
            <a:normAutofit/>
          </a:bodyPr>
          <a:lstStyle/>
          <a:p>
            <a:r>
              <a:rPr lang="en-IN" sz="900" dirty="0"/>
              <a:t>A</a:t>
            </a:r>
          </a:p>
        </p:txBody>
      </p:sp>
      <p:sp>
        <p:nvSpPr>
          <p:cNvPr id="3" name="Content Placeholder 2">
            <a:extLst>
              <a:ext uri="{FF2B5EF4-FFF2-40B4-BE49-F238E27FC236}">
                <a16:creationId xmlns:a16="http://schemas.microsoft.com/office/drawing/2014/main" id="{79C92D79-9E7E-004A-9AF1-39F465B135B3}"/>
              </a:ext>
            </a:extLst>
          </p:cNvPr>
          <p:cNvSpPr>
            <a:spLocks noGrp="1"/>
          </p:cNvSpPr>
          <p:nvPr>
            <p:ph idx="1"/>
          </p:nvPr>
        </p:nvSpPr>
        <p:spPr>
          <a:xfrm>
            <a:off x="1135380" y="929639"/>
            <a:ext cx="9654540" cy="5191243"/>
          </a:xfrm>
        </p:spPr>
        <p:txBody>
          <a:bodyPr>
            <a:normAutofit/>
          </a:bodyPr>
          <a:lstStyle/>
          <a:p>
            <a:pPr>
              <a:buFont typeface="Wingdings" panose="05000000000000000000" pitchFamily="2" charset="2"/>
              <a:buChar char="Ø"/>
            </a:pPr>
            <a:r>
              <a:rPr lang="en-US" dirty="0"/>
              <a:t>    The device has two LEDs, one emitting red light, another emitting infrared light. For pulse rate, only the infrared light is needed. Both the red light and infrared light is used to measure oxygen levels in the blood.</a:t>
            </a:r>
          </a:p>
          <a:p>
            <a:pPr>
              <a:buFont typeface="Wingdings" panose="05000000000000000000" pitchFamily="2" charset="2"/>
              <a:buChar char="Ø"/>
            </a:pPr>
            <a:r>
              <a:rPr lang="en-US" dirty="0"/>
              <a:t>    When the heart pumps blood, there is an increase in oxygenated blood as a result of having more blood. As the heart relaxes, the volume of oxygenated blood also decreases. By knowing the time between the increase and decrease of oxygenated blood, the pulse rate is determined.</a:t>
            </a:r>
          </a:p>
          <a:p>
            <a:pPr>
              <a:buFont typeface="Wingdings" panose="05000000000000000000" pitchFamily="2" charset="2"/>
              <a:buChar char="Ø"/>
            </a:pPr>
            <a:r>
              <a:rPr lang="en-US" dirty="0"/>
              <a:t>    It turns out, oxygenated blood absorbs more infrared light and passes more red light while deoxygenated blood absorbs red light and passes more infrared light. </a:t>
            </a:r>
          </a:p>
          <a:p>
            <a:pPr marL="0" indent="0">
              <a:buNone/>
            </a:pPr>
            <a:endParaRPr lang="en-IN" dirty="0"/>
          </a:p>
        </p:txBody>
      </p:sp>
    </p:spTree>
    <p:extLst>
      <p:ext uri="{BB962C8B-B14F-4D97-AF65-F5344CB8AC3E}">
        <p14:creationId xmlns:p14="http://schemas.microsoft.com/office/powerpoint/2010/main" val="1909863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3196A-FF63-F08A-B917-69FDFF28E2BF}"/>
              </a:ext>
            </a:extLst>
          </p:cNvPr>
          <p:cNvSpPr>
            <a:spLocks noGrp="1"/>
          </p:cNvSpPr>
          <p:nvPr>
            <p:ph type="title"/>
          </p:nvPr>
        </p:nvSpPr>
        <p:spPr>
          <a:xfrm>
            <a:off x="838200" y="0"/>
            <a:ext cx="10515600" cy="866775"/>
          </a:xfrm>
        </p:spPr>
        <p:txBody>
          <a:bodyPr>
            <a:normAutofit/>
          </a:bodyPr>
          <a:lstStyle/>
          <a:p>
            <a:r>
              <a:rPr lang="en-IN" dirty="0">
                <a:solidFill>
                  <a:srgbClr val="FF0000"/>
                </a:solidFill>
              </a:rPr>
              <a:t>             SOURCE CODE OF ECG</a:t>
            </a:r>
          </a:p>
        </p:txBody>
      </p:sp>
      <p:sp>
        <p:nvSpPr>
          <p:cNvPr id="3" name="Content Placeholder 2">
            <a:extLst>
              <a:ext uri="{FF2B5EF4-FFF2-40B4-BE49-F238E27FC236}">
                <a16:creationId xmlns:a16="http://schemas.microsoft.com/office/drawing/2014/main" id="{7C8869CC-A17F-34FD-C6D9-B92D2469E8EB}"/>
              </a:ext>
            </a:extLst>
          </p:cNvPr>
          <p:cNvSpPr>
            <a:spLocks noGrp="1"/>
          </p:cNvSpPr>
          <p:nvPr>
            <p:ph idx="1"/>
          </p:nvPr>
        </p:nvSpPr>
        <p:spPr>
          <a:xfrm>
            <a:off x="838200" y="866774"/>
            <a:ext cx="11353800" cy="5876925"/>
          </a:xfrm>
        </p:spPr>
        <p:txBody>
          <a:bodyPr>
            <a:noAutofit/>
          </a:bodyPr>
          <a:lstStyle/>
          <a:p>
            <a:r>
              <a:rPr lang="en-IN" dirty="0"/>
              <a:t>void setup() {</a:t>
            </a:r>
          </a:p>
          <a:p>
            <a:r>
              <a:rPr lang="en-IN" dirty="0"/>
              <a:t>// initialize the serial communication:</a:t>
            </a:r>
          </a:p>
          <a:p>
            <a:r>
              <a:rPr lang="en-IN" dirty="0" err="1"/>
              <a:t>Serial.begin</a:t>
            </a:r>
            <a:r>
              <a:rPr lang="en-IN" dirty="0"/>
              <a:t>(9600);</a:t>
            </a:r>
          </a:p>
          <a:p>
            <a:r>
              <a:rPr lang="en-IN" dirty="0" err="1"/>
              <a:t>pinMode</a:t>
            </a:r>
            <a:r>
              <a:rPr lang="en-IN" dirty="0"/>
              <a:t>(10, INPUT); // Setup for leads off detection LO +</a:t>
            </a:r>
          </a:p>
          <a:p>
            <a:r>
              <a:rPr lang="en-IN" dirty="0" err="1"/>
              <a:t>pinMode</a:t>
            </a:r>
            <a:r>
              <a:rPr lang="en-IN" dirty="0"/>
              <a:t>(11, INPUT); // Setup for leads off detection LO -</a:t>
            </a:r>
          </a:p>
          <a:p>
            <a:r>
              <a:rPr lang="en-IN" dirty="0"/>
              <a:t>}</a:t>
            </a:r>
          </a:p>
          <a:p>
            <a:r>
              <a:rPr lang="en-IN" dirty="0"/>
              <a:t>void loop() { </a:t>
            </a:r>
          </a:p>
          <a:p>
            <a:r>
              <a:rPr lang="en-IN" dirty="0"/>
              <a:t>if((</a:t>
            </a:r>
            <a:r>
              <a:rPr lang="en-IN" dirty="0" err="1"/>
              <a:t>digitalRead</a:t>
            </a:r>
            <a:r>
              <a:rPr lang="en-IN" dirty="0"/>
              <a:t>(10) == 1)||(</a:t>
            </a:r>
            <a:r>
              <a:rPr lang="en-IN" dirty="0" err="1"/>
              <a:t>digitalRead</a:t>
            </a:r>
            <a:r>
              <a:rPr lang="en-IN" dirty="0"/>
              <a:t>(11) == 1)){</a:t>
            </a:r>
          </a:p>
          <a:p>
            <a:r>
              <a:rPr lang="en-IN" dirty="0" err="1"/>
              <a:t>Serial.println</a:t>
            </a:r>
            <a:r>
              <a:rPr lang="en-IN" dirty="0"/>
              <a:t>('!’);</a:t>
            </a:r>
          </a:p>
          <a:p>
            <a:r>
              <a:rPr lang="en-IN" dirty="0"/>
              <a:t>//</a:t>
            </a:r>
            <a:r>
              <a:rPr lang="en-IN" dirty="0" err="1"/>
              <a:t>serial.println</a:t>
            </a:r>
            <a:r>
              <a:rPr lang="en-IN" dirty="0"/>
              <a:t>(</a:t>
            </a:r>
            <a:r>
              <a:rPr lang="en-IN" dirty="0" err="1"/>
              <a:t>analogRead</a:t>
            </a:r>
            <a:r>
              <a:rPr lang="en-IN" dirty="0"/>
              <a:t>(A0);</a:t>
            </a:r>
          </a:p>
          <a:p>
            <a:r>
              <a:rPr lang="en-IN" dirty="0"/>
              <a:t>}</a:t>
            </a:r>
          </a:p>
          <a:p>
            <a:endParaRPr lang="en-IN" sz="1800" dirty="0"/>
          </a:p>
        </p:txBody>
      </p:sp>
    </p:spTree>
    <p:extLst>
      <p:ext uri="{BB962C8B-B14F-4D97-AF65-F5344CB8AC3E}">
        <p14:creationId xmlns:p14="http://schemas.microsoft.com/office/powerpoint/2010/main" val="1025216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3196A-FF63-F08A-B917-69FDFF28E2BF}"/>
              </a:ext>
            </a:extLst>
          </p:cNvPr>
          <p:cNvSpPr>
            <a:spLocks noGrp="1"/>
          </p:cNvSpPr>
          <p:nvPr>
            <p:ph type="title"/>
          </p:nvPr>
        </p:nvSpPr>
        <p:spPr>
          <a:xfrm>
            <a:off x="838200" y="0"/>
            <a:ext cx="10515600" cy="866775"/>
          </a:xfrm>
        </p:spPr>
        <p:txBody>
          <a:bodyPr>
            <a:normAutofit/>
          </a:bodyPr>
          <a:lstStyle/>
          <a:p>
            <a:r>
              <a:rPr lang="en-IN" dirty="0">
                <a:solidFill>
                  <a:srgbClr val="FF0000"/>
                </a:solidFill>
              </a:rPr>
              <a:t>     </a:t>
            </a:r>
          </a:p>
        </p:txBody>
      </p:sp>
      <p:sp>
        <p:nvSpPr>
          <p:cNvPr id="3" name="Content Placeholder 2">
            <a:extLst>
              <a:ext uri="{FF2B5EF4-FFF2-40B4-BE49-F238E27FC236}">
                <a16:creationId xmlns:a16="http://schemas.microsoft.com/office/drawing/2014/main" id="{7C8869CC-A17F-34FD-C6D9-B92D2469E8EB}"/>
              </a:ext>
            </a:extLst>
          </p:cNvPr>
          <p:cNvSpPr>
            <a:spLocks noGrp="1"/>
          </p:cNvSpPr>
          <p:nvPr>
            <p:ph idx="1"/>
          </p:nvPr>
        </p:nvSpPr>
        <p:spPr>
          <a:xfrm>
            <a:off x="167951" y="65314"/>
            <a:ext cx="12024049" cy="6678385"/>
          </a:xfrm>
        </p:spPr>
        <p:txBody>
          <a:bodyPr>
            <a:noAutofit/>
          </a:bodyPr>
          <a:lstStyle/>
          <a:p>
            <a:r>
              <a:rPr lang="en-US" dirty="0"/>
              <a:t>else{</a:t>
            </a:r>
          </a:p>
          <a:p>
            <a:r>
              <a:rPr lang="en-US" dirty="0"/>
              <a:t>// send the value of analog input 0:</a:t>
            </a:r>
          </a:p>
          <a:p>
            <a:r>
              <a:rPr lang="en-US" dirty="0" err="1"/>
              <a:t>Serial.println</a:t>
            </a:r>
            <a:r>
              <a:rPr lang="en-US" dirty="0"/>
              <a:t>(</a:t>
            </a:r>
            <a:r>
              <a:rPr lang="en-US" dirty="0" err="1"/>
              <a:t>analogRead</a:t>
            </a:r>
            <a:r>
              <a:rPr lang="en-US" dirty="0"/>
              <a:t>(A0));</a:t>
            </a:r>
          </a:p>
          <a:p>
            <a:r>
              <a:rPr lang="en-US" dirty="0"/>
              <a:t>}</a:t>
            </a:r>
          </a:p>
          <a:p>
            <a:r>
              <a:rPr lang="en-US" dirty="0"/>
              <a:t>//Wait for a bit to keep serial data from saturating</a:t>
            </a:r>
          </a:p>
          <a:p>
            <a:r>
              <a:rPr lang="en-US" dirty="0"/>
              <a:t>delay(1);</a:t>
            </a:r>
          </a:p>
          <a:p>
            <a:r>
              <a:rPr lang="en-US" dirty="0" err="1"/>
              <a:t>Serial.println</a:t>
            </a:r>
            <a:r>
              <a:rPr lang="en-US" dirty="0"/>
              <a:t>(</a:t>
            </a:r>
            <a:r>
              <a:rPr lang="en-US" dirty="0" err="1"/>
              <a:t>analogRead</a:t>
            </a:r>
            <a:r>
              <a:rPr lang="en-US" dirty="0"/>
              <a:t>(A0));</a:t>
            </a:r>
          </a:p>
          <a:p>
            <a:r>
              <a:rPr lang="en-US" dirty="0"/>
              <a:t>}</a:t>
            </a:r>
            <a:endParaRPr lang="en-IN" dirty="0"/>
          </a:p>
        </p:txBody>
      </p:sp>
    </p:spTree>
    <p:extLst>
      <p:ext uri="{BB962C8B-B14F-4D97-AF65-F5344CB8AC3E}">
        <p14:creationId xmlns:p14="http://schemas.microsoft.com/office/powerpoint/2010/main" val="1855227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F006-161C-F325-40DB-CC31EF896A48}"/>
              </a:ext>
            </a:extLst>
          </p:cNvPr>
          <p:cNvSpPr>
            <a:spLocks noGrp="1"/>
          </p:cNvSpPr>
          <p:nvPr>
            <p:ph type="title"/>
          </p:nvPr>
        </p:nvSpPr>
        <p:spPr>
          <a:xfrm>
            <a:off x="838201" y="66676"/>
            <a:ext cx="10078616" cy="866385"/>
          </a:xfrm>
        </p:spPr>
        <p:txBody>
          <a:bodyPr>
            <a:normAutofit/>
          </a:bodyPr>
          <a:lstStyle/>
          <a:p>
            <a:r>
              <a:rPr lang="en-IN" dirty="0">
                <a:solidFill>
                  <a:srgbClr val="FF0000"/>
                </a:solidFill>
              </a:rPr>
              <a:t>          SOURCE OF PULSE-OXIMETER:</a:t>
            </a:r>
          </a:p>
        </p:txBody>
      </p:sp>
      <p:sp>
        <p:nvSpPr>
          <p:cNvPr id="3" name="Content Placeholder 2">
            <a:extLst>
              <a:ext uri="{FF2B5EF4-FFF2-40B4-BE49-F238E27FC236}">
                <a16:creationId xmlns:a16="http://schemas.microsoft.com/office/drawing/2014/main" id="{0BE4FD22-7302-43E4-DC9E-48C3E4AB2CC8}"/>
              </a:ext>
            </a:extLst>
          </p:cNvPr>
          <p:cNvSpPr>
            <a:spLocks noGrp="1"/>
          </p:cNvSpPr>
          <p:nvPr>
            <p:ph idx="1"/>
          </p:nvPr>
        </p:nvSpPr>
        <p:spPr>
          <a:xfrm>
            <a:off x="676276" y="933061"/>
            <a:ext cx="10677524" cy="5701004"/>
          </a:xfrm>
        </p:spPr>
        <p:txBody>
          <a:bodyPr>
            <a:noAutofit/>
          </a:bodyPr>
          <a:lstStyle/>
          <a:p>
            <a:r>
              <a:rPr lang="en-IN" sz="2400" dirty="0"/>
              <a:t>#include &lt;</a:t>
            </a:r>
            <a:r>
              <a:rPr lang="en-IN" sz="2400" dirty="0" err="1"/>
              <a:t>Wire.h</a:t>
            </a:r>
            <a:r>
              <a:rPr lang="en-IN" sz="2400" dirty="0"/>
              <a:t>&gt;</a:t>
            </a:r>
          </a:p>
          <a:p>
            <a:r>
              <a:rPr lang="en-IN" sz="2400" dirty="0"/>
              <a:t>#include "MAX30105.h"</a:t>
            </a:r>
          </a:p>
          <a:p>
            <a:r>
              <a:rPr lang="en-IN" sz="2400" dirty="0"/>
              <a:t>MAX30105 </a:t>
            </a:r>
            <a:r>
              <a:rPr lang="en-IN" sz="2400" dirty="0" err="1"/>
              <a:t>particleSensor</a:t>
            </a:r>
            <a:r>
              <a:rPr lang="en-IN" sz="2400" dirty="0"/>
              <a:t>;</a:t>
            </a:r>
          </a:p>
          <a:p>
            <a:r>
              <a:rPr lang="en-IN" sz="2400" dirty="0"/>
              <a:t>void setup() {</a:t>
            </a:r>
          </a:p>
          <a:p>
            <a:r>
              <a:rPr lang="en-IN" sz="2400" dirty="0"/>
              <a:t>	</a:t>
            </a:r>
            <a:r>
              <a:rPr lang="en-IN" sz="2400" dirty="0" err="1"/>
              <a:t>Serial.begin</a:t>
            </a:r>
            <a:r>
              <a:rPr lang="en-IN" sz="2400" dirty="0"/>
              <a:t>(9600);</a:t>
            </a:r>
          </a:p>
          <a:p>
            <a:r>
              <a:rPr lang="en-IN" sz="2400" dirty="0"/>
              <a:t>	// Initialize sensor</a:t>
            </a:r>
          </a:p>
          <a:p>
            <a:r>
              <a:rPr lang="en-IN" sz="2400" dirty="0"/>
              <a:t>	if (</a:t>
            </a:r>
            <a:r>
              <a:rPr lang="en-IN" sz="2400" dirty="0" err="1"/>
              <a:t>particleSensor.begin</a:t>
            </a:r>
            <a:r>
              <a:rPr lang="en-IN" sz="2400" dirty="0"/>
              <a:t>() == false) {</a:t>
            </a:r>
          </a:p>
          <a:p>
            <a:r>
              <a:rPr lang="en-IN" sz="2400" dirty="0"/>
              <a:t>		</a:t>
            </a:r>
            <a:r>
              <a:rPr lang="en-IN" sz="2400" dirty="0" err="1"/>
              <a:t>Serial.println</a:t>
            </a:r>
            <a:r>
              <a:rPr lang="en-IN" sz="2400" dirty="0"/>
              <a:t>("MAX30102 was not found. Please check wiring/power.");</a:t>
            </a:r>
          </a:p>
          <a:p>
            <a:r>
              <a:rPr lang="en-IN" sz="2400" dirty="0"/>
              <a:t>		while (1);</a:t>
            </a:r>
          </a:p>
          <a:p>
            <a:r>
              <a:rPr lang="en-IN" sz="2400" dirty="0"/>
              <a:t>	}</a:t>
            </a:r>
          </a:p>
          <a:p>
            <a:r>
              <a:rPr lang="en-IN" sz="2400" dirty="0"/>
              <a:t>	</a:t>
            </a:r>
            <a:r>
              <a:rPr lang="en-IN" sz="2400" dirty="0" err="1"/>
              <a:t>particleSensor.setup</a:t>
            </a:r>
            <a:r>
              <a:rPr lang="en-IN" sz="2400" dirty="0"/>
              <a:t>(); //Configure sensor. Use 6.4mA for LED drive</a:t>
            </a:r>
          </a:p>
          <a:p>
            <a:r>
              <a:rPr lang="en-IN" sz="2400" dirty="0"/>
              <a:t>}</a:t>
            </a:r>
          </a:p>
          <a:p>
            <a:endParaRPr lang="en-IN" sz="1400" dirty="0"/>
          </a:p>
        </p:txBody>
      </p:sp>
    </p:spTree>
    <p:extLst>
      <p:ext uri="{BB962C8B-B14F-4D97-AF65-F5344CB8AC3E}">
        <p14:creationId xmlns:p14="http://schemas.microsoft.com/office/powerpoint/2010/main" val="1364252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EDAD8-0D3C-CD50-4692-E0661C0CB02F}"/>
              </a:ext>
            </a:extLst>
          </p:cNvPr>
          <p:cNvSpPr>
            <a:spLocks noGrp="1"/>
          </p:cNvSpPr>
          <p:nvPr>
            <p:ph type="title"/>
          </p:nvPr>
        </p:nvSpPr>
        <p:spPr/>
        <p:txBody>
          <a:bodyPr/>
          <a:lstStyle/>
          <a:p>
            <a:r>
              <a:rPr lang="en-IN" dirty="0">
                <a:solidFill>
                  <a:srgbClr val="FF0000"/>
                </a:solidFill>
              </a:rPr>
              <a:t>CONTENTS</a:t>
            </a:r>
          </a:p>
        </p:txBody>
      </p:sp>
      <p:sp>
        <p:nvSpPr>
          <p:cNvPr id="3" name="Content Placeholder 2">
            <a:extLst>
              <a:ext uri="{FF2B5EF4-FFF2-40B4-BE49-F238E27FC236}">
                <a16:creationId xmlns:a16="http://schemas.microsoft.com/office/drawing/2014/main" id="{24331A50-CFAD-3534-6A61-183C1514B08A}"/>
              </a:ext>
            </a:extLst>
          </p:cNvPr>
          <p:cNvSpPr>
            <a:spLocks noGrp="1"/>
          </p:cNvSpPr>
          <p:nvPr>
            <p:ph idx="1"/>
          </p:nvPr>
        </p:nvSpPr>
        <p:spPr/>
        <p:txBody>
          <a:bodyPr>
            <a:normAutofit lnSpcReduction="10000"/>
          </a:bodyPr>
          <a:lstStyle/>
          <a:p>
            <a:r>
              <a:rPr lang="en-IN" dirty="0"/>
              <a:t>ABSTRACT</a:t>
            </a:r>
          </a:p>
          <a:p>
            <a:r>
              <a:rPr lang="en-IN" dirty="0"/>
              <a:t>INTRODUCTION</a:t>
            </a:r>
          </a:p>
          <a:p>
            <a:r>
              <a:rPr lang="en-IN" dirty="0"/>
              <a:t>COMPONENTS REQUIRED</a:t>
            </a:r>
          </a:p>
          <a:p>
            <a:r>
              <a:rPr lang="en-IN" dirty="0"/>
              <a:t>WORKING PRICIPLE</a:t>
            </a:r>
          </a:p>
          <a:p>
            <a:r>
              <a:rPr lang="en-IN" dirty="0"/>
              <a:t>SOURCE CODE </a:t>
            </a:r>
          </a:p>
          <a:p>
            <a:r>
              <a:rPr lang="en-IN" dirty="0"/>
              <a:t>ADVANTGES AND APPLICATIONS</a:t>
            </a:r>
          </a:p>
          <a:p>
            <a:r>
              <a:rPr lang="en-IN" dirty="0"/>
              <a:t>ADVANCEMENTS</a:t>
            </a:r>
          </a:p>
          <a:p>
            <a:r>
              <a:rPr lang="en-IN" dirty="0"/>
              <a:t>EXPECTED RESULT</a:t>
            </a:r>
          </a:p>
          <a:p>
            <a:r>
              <a:rPr lang="en-IN" dirty="0"/>
              <a:t>COCLUSION</a:t>
            </a:r>
          </a:p>
        </p:txBody>
      </p:sp>
    </p:spTree>
    <p:extLst>
      <p:ext uri="{BB962C8B-B14F-4D97-AF65-F5344CB8AC3E}">
        <p14:creationId xmlns:p14="http://schemas.microsoft.com/office/powerpoint/2010/main" val="3398889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04D23-055D-1E7C-B167-81E8703A2E23}"/>
              </a:ext>
            </a:extLst>
          </p:cNvPr>
          <p:cNvSpPr>
            <a:spLocks noGrp="1"/>
          </p:cNvSpPr>
          <p:nvPr>
            <p:ph type="title"/>
          </p:nvPr>
        </p:nvSpPr>
        <p:spPr>
          <a:xfrm flipV="1">
            <a:off x="838200" y="-809624"/>
            <a:ext cx="10515600" cy="809624"/>
          </a:xfrm>
        </p:spPr>
        <p:txBody>
          <a:bodyPr>
            <a:normAutofit/>
          </a:bodyPr>
          <a:lstStyle/>
          <a:p>
            <a:r>
              <a:rPr lang="en-IN" sz="800" dirty="0"/>
              <a:t>H</a:t>
            </a:r>
          </a:p>
        </p:txBody>
      </p:sp>
      <p:sp>
        <p:nvSpPr>
          <p:cNvPr id="3" name="Content Placeholder 2">
            <a:extLst>
              <a:ext uri="{FF2B5EF4-FFF2-40B4-BE49-F238E27FC236}">
                <a16:creationId xmlns:a16="http://schemas.microsoft.com/office/drawing/2014/main" id="{FE71333E-52FC-EB13-85B5-50B5F736BCA0}"/>
              </a:ext>
            </a:extLst>
          </p:cNvPr>
          <p:cNvSpPr>
            <a:spLocks noGrp="1"/>
          </p:cNvSpPr>
          <p:nvPr>
            <p:ph idx="1"/>
          </p:nvPr>
        </p:nvSpPr>
        <p:spPr>
          <a:xfrm>
            <a:off x="409575" y="142875"/>
            <a:ext cx="10944225" cy="6034088"/>
          </a:xfrm>
          <a:blipFill>
            <a:blip r:embed="rId2"/>
            <a:stretch>
              <a:fillRect/>
            </a:stretch>
          </a:blipFill>
        </p:spPr>
        <p:txBody>
          <a:bodyPr>
            <a:normAutofit/>
          </a:bodyPr>
          <a:lstStyle/>
          <a:p>
            <a:r>
              <a:rPr lang="en-IN" dirty="0"/>
              <a:t>void loop() {</a:t>
            </a:r>
          </a:p>
          <a:p>
            <a:r>
              <a:rPr lang="en-IN" dirty="0"/>
              <a:t>	</a:t>
            </a:r>
            <a:r>
              <a:rPr lang="en-IN" dirty="0" err="1"/>
              <a:t>Serial.print</a:t>
            </a:r>
            <a:r>
              <a:rPr lang="en-IN" dirty="0"/>
              <a:t>(" R[");</a:t>
            </a:r>
          </a:p>
          <a:p>
            <a:r>
              <a:rPr lang="en-IN" dirty="0"/>
              <a:t>	</a:t>
            </a:r>
            <a:r>
              <a:rPr lang="en-IN" dirty="0" err="1"/>
              <a:t>Serial.print</a:t>
            </a:r>
            <a:r>
              <a:rPr lang="en-IN" dirty="0"/>
              <a:t>(</a:t>
            </a:r>
            <a:r>
              <a:rPr lang="en-IN" dirty="0" err="1"/>
              <a:t>particleSensor.getRed</a:t>
            </a:r>
            <a:r>
              <a:rPr lang="en-IN" dirty="0"/>
              <a:t>());</a:t>
            </a:r>
          </a:p>
          <a:p>
            <a:r>
              <a:rPr lang="en-IN" dirty="0"/>
              <a:t>	</a:t>
            </a:r>
            <a:r>
              <a:rPr lang="en-IN" dirty="0" err="1"/>
              <a:t>Serial.print</a:t>
            </a:r>
            <a:r>
              <a:rPr lang="en-IN" dirty="0"/>
              <a:t>("] IR[");</a:t>
            </a:r>
          </a:p>
          <a:p>
            <a:r>
              <a:rPr lang="en-IN" dirty="0"/>
              <a:t>	</a:t>
            </a:r>
            <a:r>
              <a:rPr lang="en-IN" dirty="0" err="1"/>
              <a:t>Serial.print</a:t>
            </a:r>
            <a:r>
              <a:rPr lang="en-IN" dirty="0"/>
              <a:t>(</a:t>
            </a:r>
            <a:r>
              <a:rPr lang="en-IN" dirty="0" err="1"/>
              <a:t>particleSensor.getIR</a:t>
            </a:r>
            <a:r>
              <a:rPr lang="en-IN" dirty="0"/>
              <a:t>());</a:t>
            </a:r>
          </a:p>
          <a:p>
            <a:r>
              <a:rPr lang="en-IN" dirty="0"/>
              <a:t>	</a:t>
            </a:r>
            <a:r>
              <a:rPr lang="en-IN" dirty="0" err="1"/>
              <a:t>Serial.println</a:t>
            </a:r>
            <a:r>
              <a:rPr lang="en-IN" dirty="0"/>
              <a:t>("]");</a:t>
            </a:r>
          </a:p>
          <a:p>
            <a:r>
              <a:rPr lang="en-IN" dirty="0"/>
              <a:t>}</a:t>
            </a:r>
          </a:p>
        </p:txBody>
      </p:sp>
    </p:spTree>
    <p:extLst>
      <p:ext uri="{BB962C8B-B14F-4D97-AF65-F5344CB8AC3E}">
        <p14:creationId xmlns:p14="http://schemas.microsoft.com/office/powerpoint/2010/main" val="1529184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243C9-1532-0101-1C82-5E177716168B}"/>
              </a:ext>
            </a:extLst>
          </p:cNvPr>
          <p:cNvSpPr>
            <a:spLocks noGrp="1"/>
          </p:cNvSpPr>
          <p:nvPr>
            <p:ph type="title"/>
          </p:nvPr>
        </p:nvSpPr>
        <p:spPr/>
        <p:txBody>
          <a:bodyPr/>
          <a:lstStyle/>
          <a:p>
            <a:r>
              <a:rPr lang="en-IN" dirty="0">
                <a:solidFill>
                  <a:srgbClr val="FF0000"/>
                </a:solidFill>
              </a:rPr>
              <a:t>APPLICATIONS AND ADVANTAGES OF ECG:</a:t>
            </a:r>
          </a:p>
        </p:txBody>
      </p:sp>
      <p:sp>
        <p:nvSpPr>
          <p:cNvPr id="3" name="Content Placeholder 2">
            <a:extLst>
              <a:ext uri="{FF2B5EF4-FFF2-40B4-BE49-F238E27FC236}">
                <a16:creationId xmlns:a16="http://schemas.microsoft.com/office/drawing/2014/main" id="{12125F45-ACC2-F914-0517-9CBC689B003F}"/>
              </a:ext>
            </a:extLst>
          </p:cNvPr>
          <p:cNvSpPr>
            <a:spLocks noGrp="1"/>
          </p:cNvSpPr>
          <p:nvPr>
            <p:ph sz="half" idx="1"/>
          </p:nvPr>
        </p:nvSpPr>
        <p:spPr/>
        <p:txBody>
          <a:bodyPr>
            <a:normAutofit fontScale="92500" lnSpcReduction="10000"/>
          </a:bodyPr>
          <a:lstStyle/>
          <a:p>
            <a:pPr>
              <a:buFont typeface="Wingdings" panose="05000000000000000000" pitchFamily="2" charset="2"/>
              <a:buChar char="Ø"/>
            </a:pPr>
            <a:r>
              <a:rPr lang="en-IN" dirty="0">
                <a:latin typeface="Cooper Black" panose="0208090404030B020404" pitchFamily="18" charset="0"/>
              </a:rPr>
              <a:t>APPLICATIONS:</a:t>
            </a:r>
          </a:p>
          <a:p>
            <a:r>
              <a:rPr lang="en-IN" dirty="0"/>
              <a:t>1.fitness and activity heart rate monitors</a:t>
            </a:r>
          </a:p>
          <a:p>
            <a:r>
              <a:rPr lang="en-IN" dirty="0"/>
              <a:t>2.portable ECG remote health monitors</a:t>
            </a:r>
          </a:p>
          <a:p>
            <a:r>
              <a:rPr lang="en-IN" dirty="0"/>
              <a:t>3.gaming peripherals</a:t>
            </a:r>
          </a:p>
          <a:p>
            <a:r>
              <a:rPr lang="en-IN" dirty="0"/>
              <a:t>4.biopotential signal  acquisition</a:t>
            </a:r>
          </a:p>
          <a:p>
            <a:pPr marL="0" indent="0">
              <a:buNone/>
            </a:pPr>
            <a:endParaRPr lang="en-IN" dirty="0"/>
          </a:p>
          <a:p>
            <a:endParaRPr lang="en-IN" dirty="0"/>
          </a:p>
        </p:txBody>
      </p:sp>
      <p:sp>
        <p:nvSpPr>
          <p:cNvPr id="4" name="Content Placeholder 3">
            <a:extLst>
              <a:ext uri="{FF2B5EF4-FFF2-40B4-BE49-F238E27FC236}">
                <a16:creationId xmlns:a16="http://schemas.microsoft.com/office/drawing/2014/main" id="{7EB19B54-38C3-1E03-4AC4-891434646C6E}"/>
              </a:ext>
            </a:extLst>
          </p:cNvPr>
          <p:cNvSpPr>
            <a:spLocks noGrp="1"/>
          </p:cNvSpPr>
          <p:nvPr>
            <p:ph sz="half" idx="2"/>
          </p:nvPr>
        </p:nvSpPr>
        <p:spPr/>
        <p:txBody>
          <a:bodyPr>
            <a:normAutofit fontScale="92500" lnSpcReduction="10000"/>
          </a:bodyPr>
          <a:lstStyle/>
          <a:p>
            <a:pPr>
              <a:buFont typeface="Wingdings" panose="05000000000000000000" pitchFamily="2" charset="2"/>
              <a:buChar char="Ø"/>
            </a:pPr>
            <a:r>
              <a:rPr lang="en-IN" dirty="0">
                <a:latin typeface="Cooper Black" panose="0208090404030B020404" pitchFamily="18" charset="0"/>
              </a:rPr>
              <a:t>ADVANTAGES:</a:t>
            </a:r>
          </a:p>
          <a:p>
            <a:r>
              <a:rPr lang="en-IN" dirty="0"/>
              <a:t> </a:t>
            </a:r>
            <a:r>
              <a:rPr lang="en-US" dirty="0"/>
              <a:t> ECG helps to prevent heart attacks by analyzing heart </a:t>
            </a:r>
            <a:r>
              <a:rPr lang="en-US" dirty="0" err="1"/>
              <a:t>parametets</a:t>
            </a:r>
            <a:r>
              <a:rPr lang="en-US" dirty="0"/>
              <a:t> at the initial stage.</a:t>
            </a:r>
          </a:p>
          <a:p>
            <a:r>
              <a:rPr lang="en-US" dirty="0"/>
              <a:t>ECG is used to detect the cardiac conditions of the patients after surgical or any other operation and after application of anesthesia.</a:t>
            </a:r>
          </a:p>
          <a:p>
            <a:r>
              <a:rPr lang="en-US" dirty="0"/>
              <a:t> ECG test is quick, painless and safe. </a:t>
            </a:r>
          </a:p>
          <a:p>
            <a:r>
              <a:rPr lang="en-US" dirty="0"/>
              <a:t>ECG test is cheap in cost.</a:t>
            </a:r>
            <a:endParaRPr lang="en-IN" dirty="0"/>
          </a:p>
        </p:txBody>
      </p:sp>
    </p:spTree>
    <p:extLst>
      <p:ext uri="{BB962C8B-B14F-4D97-AF65-F5344CB8AC3E}">
        <p14:creationId xmlns:p14="http://schemas.microsoft.com/office/powerpoint/2010/main" val="51322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4C743-EC79-133F-59C5-95076BCF7C98}"/>
              </a:ext>
            </a:extLst>
          </p:cNvPr>
          <p:cNvSpPr>
            <a:spLocks noGrp="1"/>
          </p:cNvSpPr>
          <p:nvPr>
            <p:ph type="title"/>
          </p:nvPr>
        </p:nvSpPr>
        <p:spPr/>
        <p:txBody>
          <a:bodyPr/>
          <a:lstStyle/>
          <a:p>
            <a:pPr algn="ctr"/>
            <a:r>
              <a:rPr lang="en-IN" dirty="0">
                <a:solidFill>
                  <a:srgbClr val="FF0000"/>
                </a:solidFill>
              </a:rPr>
              <a:t>APPLICATION AND ADVANTAGES OF </a:t>
            </a:r>
            <a:br>
              <a:rPr lang="en-IN" dirty="0">
                <a:solidFill>
                  <a:srgbClr val="FF0000"/>
                </a:solidFill>
              </a:rPr>
            </a:br>
            <a:r>
              <a:rPr lang="en-IN" dirty="0">
                <a:solidFill>
                  <a:srgbClr val="FF0000"/>
                </a:solidFill>
              </a:rPr>
              <a:t>PULSE-OXIMETER:</a:t>
            </a:r>
          </a:p>
        </p:txBody>
      </p:sp>
      <p:sp>
        <p:nvSpPr>
          <p:cNvPr id="3" name="Content Placeholder 2">
            <a:extLst>
              <a:ext uri="{FF2B5EF4-FFF2-40B4-BE49-F238E27FC236}">
                <a16:creationId xmlns:a16="http://schemas.microsoft.com/office/drawing/2014/main" id="{62A63E26-A7D3-ECCE-0C41-ECECD3E201DD}"/>
              </a:ext>
            </a:extLst>
          </p:cNvPr>
          <p:cNvSpPr>
            <a:spLocks noGrp="1"/>
          </p:cNvSpPr>
          <p:nvPr>
            <p:ph sz="half" idx="1"/>
          </p:nvPr>
        </p:nvSpPr>
        <p:spPr/>
        <p:txBody>
          <a:bodyPr>
            <a:normAutofit fontScale="92500"/>
          </a:bodyPr>
          <a:lstStyle/>
          <a:p>
            <a:pPr>
              <a:buFont typeface="Wingdings" panose="05000000000000000000" pitchFamily="2" charset="2"/>
              <a:buChar char="Ø"/>
            </a:pPr>
            <a:r>
              <a:rPr lang="en-IN" dirty="0">
                <a:latin typeface="Cooper Black" panose="0208090404030B020404" pitchFamily="18" charset="0"/>
              </a:rPr>
              <a:t>APPLICATION:</a:t>
            </a:r>
          </a:p>
          <a:p>
            <a:r>
              <a:rPr lang="en-US" dirty="0"/>
              <a:t>The pulse oximeter has already found a number of clinical applications outside of the operating room, such as monitoring during patient transport, respiratory monitoring during narcotic administration, and evaluation of home-oxygen therapy. </a:t>
            </a:r>
            <a:endParaRPr lang="en-IN" dirty="0"/>
          </a:p>
          <a:p>
            <a:endParaRPr lang="en-IN" dirty="0"/>
          </a:p>
          <a:p>
            <a:endParaRPr lang="en-IN" dirty="0">
              <a:latin typeface="Cooper Black" panose="0208090404030B020404" pitchFamily="18" charset="0"/>
            </a:endParaRPr>
          </a:p>
          <a:p>
            <a:endParaRPr lang="en-IN" dirty="0">
              <a:latin typeface="+mj-lt"/>
            </a:endParaRPr>
          </a:p>
          <a:p>
            <a:endParaRPr lang="en-IN" dirty="0">
              <a:latin typeface="+mj-lt"/>
            </a:endParaRPr>
          </a:p>
          <a:p>
            <a:endParaRPr lang="en-IN" dirty="0">
              <a:latin typeface="+mj-lt"/>
            </a:endParaRPr>
          </a:p>
        </p:txBody>
      </p:sp>
      <p:sp>
        <p:nvSpPr>
          <p:cNvPr id="4" name="Content Placeholder 3">
            <a:extLst>
              <a:ext uri="{FF2B5EF4-FFF2-40B4-BE49-F238E27FC236}">
                <a16:creationId xmlns:a16="http://schemas.microsoft.com/office/drawing/2014/main" id="{9EE8A742-EDBB-2530-A0D7-1E098AD22100}"/>
              </a:ext>
            </a:extLst>
          </p:cNvPr>
          <p:cNvSpPr>
            <a:spLocks noGrp="1"/>
          </p:cNvSpPr>
          <p:nvPr>
            <p:ph sz="half" idx="2"/>
          </p:nvPr>
        </p:nvSpPr>
        <p:spPr/>
        <p:txBody>
          <a:bodyPr>
            <a:normAutofit fontScale="92500"/>
          </a:bodyPr>
          <a:lstStyle/>
          <a:p>
            <a:pPr>
              <a:buFont typeface="Wingdings" panose="05000000000000000000" pitchFamily="2" charset="2"/>
              <a:buChar char="Ø"/>
            </a:pPr>
            <a:r>
              <a:rPr lang="en-IN" dirty="0">
                <a:latin typeface="Cooper Black" panose="0208090404030B020404" pitchFamily="18" charset="0"/>
              </a:rPr>
              <a:t>ADVANTAGES:</a:t>
            </a:r>
          </a:p>
          <a:p>
            <a:r>
              <a:rPr lang="en-US" dirty="0"/>
              <a:t>monitoring oxygen saturation over time.</a:t>
            </a:r>
          </a:p>
          <a:p>
            <a:r>
              <a:rPr lang="en-US" dirty="0"/>
              <a:t>alerting to dangerously low oxygen levels, particularly in newborns.</a:t>
            </a:r>
          </a:p>
          <a:p>
            <a:r>
              <a:rPr lang="en-US" dirty="0"/>
              <a:t>offering peace of mind to people with chronic respiratory or cardiovascular conditions.</a:t>
            </a:r>
          </a:p>
          <a:p>
            <a:r>
              <a:rPr lang="en-US" dirty="0"/>
              <a:t>assessing the need for supplemental oxygen.</a:t>
            </a:r>
            <a:endParaRPr lang="en-IN" dirty="0">
              <a:latin typeface="+mj-lt"/>
            </a:endParaRPr>
          </a:p>
        </p:txBody>
      </p:sp>
    </p:spTree>
    <p:extLst>
      <p:ext uri="{BB962C8B-B14F-4D97-AF65-F5344CB8AC3E}">
        <p14:creationId xmlns:p14="http://schemas.microsoft.com/office/powerpoint/2010/main" val="1113600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BC0B0-9B14-A7E2-DF04-2E82622DC0B7}"/>
              </a:ext>
            </a:extLst>
          </p:cNvPr>
          <p:cNvSpPr>
            <a:spLocks noGrp="1"/>
          </p:cNvSpPr>
          <p:nvPr>
            <p:ph type="title"/>
          </p:nvPr>
        </p:nvSpPr>
        <p:spPr/>
        <p:txBody>
          <a:bodyPr/>
          <a:lstStyle/>
          <a:p>
            <a:r>
              <a:rPr lang="en-IN" dirty="0">
                <a:solidFill>
                  <a:srgbClr val="FF0000"/>
                </a:solidFill>
              </a:rPr>
              <a:t>          ADVANCEMENTS  OF  ECG  AND </a:t>
            </a:r>
            <a:br>
              <a:rPr lang="en-IN" dirty="0">
                <a:solidFill>
                  <a:srgbClr val="FF0000"/>
                </a:solidFill>
              </a:rPr>
            </a:br>
            <a:r>
              <a:rPr lang="en-IN" dirty="0">
                <a:solidFill>
                  <a:srgbClr val="FF0000"/>
                </a:solidFill>
              </a:rPr>
              <a:t>                    PULSE-OXIMETER:</a:t>
            </a:r>
          </a:p>
        </p:txBody>
      </p:sp>
      <p:sp>
        <p:nvSpPr>
          <p:cNvPr id="3" name="Content Placeholder 2">
            <a:extLst>
              <a:ext uri="{FF2B5EF4-FFF2-40B4-BE49-F238E27FC236}">
                <a16:creationId xmlns:a16="http://schemas.microsoft.com/office/drawing/2014/main" id="{6EB67BEA-12CD-0187-A1B1-EDB4A4F42B09}"/>
              </a:ext>
            </a:extLst>
          </p:cNvPr>
          <p:cNvSpPr>
            <a:spLocks noGrp="1"/>
          </p:cNvSpPr>
          <p:nvPr>
            <p:ph sz="half" idx="1"/>
          </p:nvPr>
        </p:nvSpPr>
        <p:spPr/>
        <p:txBody>
          <a:bodyPr>
            <a:normAutofit/>
          </a:bodyPr>
          <a:lstStyle/>
          <a:p>
            <a:pPr>
              <a:buFont typeface="Wingdings" panose="05000000000000000000" pitchFamily="2" charset="2"/>
              <a:buChar char="Ø"/>
            </a:pPr>
            <a:r>
              <a:rPr lang="en-IN" dirty="0">
                <a:latin typeface="Cooper Black" panose="0208090404030B020404" pitchFamily="18" charset="0"/>
              </a:rPr>
              <a:t>ECG:</a:t>
            </a:r>
          </a:p>
          <a:p>
            <a:r>
              <a:rPr lang="en-IN" dirty="0"/>
              <a:t>Data  can be  uploaded or directly sent to the doctor  by using  IOT  technology</a:t>
            </a:r>
          </a:p>
          <a:p>
            <a:r>
              <a:rPr lang="en-IN" dirty="0"/>
              <a:t>By using  more electrodes  measurements can be  more accurate</a:t>
            </a:r>
          </a:p>
        </p:txBody>
      </p:sp>
      <p:sp>
        <p:nvSpPr>
          <p:cNvPr id="4" name="Content Placeholder 3">
            <a:extLst>
              <a:ext uri="{FF2B5EF4-FFF2-40B4-BE49-F238E27FC236}">
                <a16:creationId xmlns:a16="http://schemas.microsoft.com/office/drawing/2014/main" id="{AD554C63-02D2-BE8A-4257-482681159377}"/>
              </a:ext>
            </a:extLst>
          </p:cNvPr>
          <p:cNvSpPr>
            <a:spLocks noGrp="1"/>
          </p:cNvSpPr>
          <p:nvPr>
            <p:ph sz="half" idx="2"/>
          </p:nvPr>
        </p:nvSpPr>
        <p:spPr>
          <a:xfrm>
            <a:off x="6524626" y="1952625"/>
            <a:ext cx="4829174" cy="4224337"/>
          </a:xfrm>
        </p:spPr>
        <p:txBody>
          <a:bodyPr>
            <a:normAutofit/>
          </a:bodyPr>
          <a:lstStyle/>
          <a:p>
            <a:pPr>
              <a:buFont typeface="Wingdings" panose="05000000000000000000" pitchFamily="2" charset="2"/>
              <a:buChar char="Ø"/>
            </a:pPr>
            <a:r>
              <a:rPr lang="en-IN" dirty="0">
                <a:latin typeface="Cooper Black" panose="0208090404030B020404" pitchFamily="18" charset="0"/>
              </a:rPr>
              <a:t>PULSE OXIMETER:</a:t>
            </a:r>
          </a:p>
          <a:p>
            <a:r>
              <a:rPr lang="en-US" dirty="0"/>
              <a:t>Obtaining accurate pulse-oximetry readings in motion and low perfusion states, the development of a central sensor probe, miniaturization, and wireless technology are the future focus points for the ongoing development of pulse oximetry</a:t>
            </a:r>
            <a:endParaRPr lang="en-IN" dirty="0"/>
          </a:p>
        </p:txBody>
      </p:sp>
    </p:spTree>
    <p:extLst>
      <p:ext uri="{BB962C8B-B14F-4D97-AF65-F5344CB8AC3E}">
        <p14:creationId xmlns:p14="http://schemas.microsoft.com/office/powerpoint/2010/main" val="1816871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5E16B-2A73-3D76-B3D8-844B4C44C264}"/>
              </a:ext>
            </a:extLst>
          </p:cNvPr>
          <p:cNvSpPr>
            <a:spLocks noGrp="1"/>
          </p:cNvSpPr>
          <p:nvPr>
            <p:ph type="title"/>
          </p:nvPr>
        </p:nvSpPr>
        <p:spPr>
          <a:xfrm>
            <a:off x="838200" y="365125"/>
            <a:ext cx="10515600" cy="1155765"/>
          </a:xfrm>
        </p:spPr>
        <p:txBody>
          <a:bodyPr/>
          <a:lstStyle/>
          <a:p>
            <a:r>
              <a:rPr lang="en-IN" dirty="0">
                <a:solidFill>
                  <a:srgbClr val="FF0000"/>
                </a:solidFill>
              </a:rPr>
              <a:t>                </a:t>
            </a:r>
            <a:r>
              <a:rPr lang="en-IN" sz="5400" dirty="0">
                <a:solidFill>
                  <a:srgbClr val="FF0000"/>
                </a:solidFill>
              </a:rPr>
              <a:t>EXPECTED</a:t>
            </a:r>
            <a:r>
              <a:rPr lang="en-IN" dirty="0">
                <a:solidFill>
                  <a:srgbClr val="FF0000"/>
                </a:solidFill>
              </a:rPr>
              <a:t>   </a:t>
            </a:r>
            <a:r>
              <a:rPr lang="en-IN" sz="5400" dirty="0">
                <a:solidFill>
                  <a:srgbClr val="FF0000"/>
                </a:solidFill>
              </a:rPr>
              <a:t>RESULT</a:t>
            </a:r>
          </a:p>
        </p:txBody>
      </p:sp>
      <p:sp>
        <p:nvSpPr>
          <p:cNvPr id="3" name="Content Placeholder 2">
            <a:extLst>
              <a:ext uri="{FF2B5EF4-FFF2-40B4-BE49-F238E27FC236}">
                <a16:creationId xmlns:a16="http://schemas.microsoft.com/office/drawing/2014/main" id="{667E5960-0C4D-D9D9-261B-5C963036EBAA}"/>
              </a:ext>
            </a:extLst>
          </p:cNvPr>
          <p:cNvSpPr>
            <a:spLocks noGrp="1"/>
          </p:cNvSpPr>
          <p:nvPr>
            <p:ph idx="1"/>
          </p:nvPr>
        </p:nvSpPr>
        <p:spPr>
          <a:xfrm>
            <a:off x="838200" y="1371600"/>
            <a:ext cx="10515600" cy="5121275"/>
          </a:xfrm>
        </p:spPr>
        <p:txBody>
          <a:bodyPr/>
          <a:lstStyle/>
          <a:p>
            <a:pPr>
              <a:buFont typeface="Wingdings" panose="05000000000000000000" pitchFamily="2" charset="2"/>
              <a:buChar char="Ø"/>
            </a:pPr>
            <a:r>
              <a:rPr lang="en-US" dirty="0">
                <a:latin typeface="Cooper Black" panose="0208090404030B020404" pitchFamily="18" charset="0"/>
              </a:rPr>
              <a:t>RESULT OF </a:t>
            </a:r>
            <a:r>
              <a:rPr lang="en-US" dirty="0" err="1">
                <a:latin typeface="Cooper Black" panose="0208090404030B020404" pitchFamily="18" charset="0"/>
              </a:rPr>
              <a:t>ECG:</a:t>
            </a:r>
            <a:r>
              <a:rPr lang="en-US" dirty="0" err="1"/>
              <a:t>If</a:t>
            </a:r>
            <a:r>
              <a:rPr lang="en-US" dirty="0"/>
              <a:t> the test is normal, it should show that your heart is beating at an even rate of 60 to 100 beats per minute.</a:t>
            </a:r>
          </a:p>
          <a:p>
            <a:r>
              <a:rPr lang="en-US" dirty="0"/>
              <a:t> Many different heart conditions can show up on an ECG, including a fast, slow, or abnormal heart rhythm, a heart defect, coronary artery disease, heart valve disease, or an enlarged heart.</a:t>
            </a:r>
          </a:p>
          <a:p>
            <a:pPr marL="0" indent="0">
              <a:buNone/>
            </a:pPr>
            <a:endParaRPr lang="en-IN" dirty="0"/>
          </a:p>
        </p:txBody>
      </p:sp>
      <p:pic>
        <p:nvPicPr>
          <p:cNvPr id="5" name="Picture 4">
            <a:extLst>
              <a:ext uri="{FF2B5EF4-FFF2-40B4-BE49-F238E27FC236}">
                <a16:creationId xmlns:a16="http://schemas.microsoft.com/office/drawing/2014/main" id="{8222EB57-2A38-235D-5754-C62C8D4DE1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6261" y="3601616"/>
            <a:ext cx="6596743" cy="3032449"/>
          </a:xfrm>
          <a:prstGeom prst="rect">
            <a:avLst/>
          </a:prstGeom>
        </p:spPr>
      </p:pic>
    </p:spTree>
    <p:extLst>
      <p:ext uri="{BB962C8B-B14F-4D97-AF65-F5344CB8AC3E}">
        <p14:creationId xmlns:p14="http://schemas.microsoft.com/office/powerpoint/2010/main" val="4045470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5E16B-2A73-3D76-B3D8-844B4C44C264}"/>
              </a:ext>
            </a:extLst>
          </p:cNvPr>
          <p:cNvSpPr>
            <a:spLocks noGrp="1"/>
          </p:cNvSpPr>
          <p:nvPr>
            <p:ph type="title"/>
          </p:nvPr>
        </p:nvSpPr>
        <p:spPr>
          <a:xfrm>
            <a:off x="1259632" y="365125"/>
            <a:ext cx="10094167" cy="735887"/>
          </a:xfrm>
        </p:spPr>
        <p:txBody>
          <a:bodyPr>
            <a:normAutofit fontScale="90000"/>
          </a:bodyPr>
          <a:lstStyle/>
          <a:p>
            <a:r>
              <a:rPr lang="en-IN" dirty="0">
                <a:solidFill>
                  <a:srgbClr val="FF0000"/>
                </a:solidFill>
              </a:rPr>
              <a:t>                </a:t>
            </a:r>
            <a:r>
              <a:rPr lang="en-IN" sz="5400" dirty="0">
                <a:solidFill>
                  <a:srgbClr val="FF0000"/>
                </a:solidFill>
              </a:rPr>
              <a:t>EXPECTED</a:t>
            </a:r>
            <a:r>
              <a:rPr lang="en-IN" dirty="0">
                <a:solidFill>
                  <a:srgbClr val="FF0000"/>
                </a:solidFill>
              </a:rPr>
              <a:t>   </a:t>
            </a:r>
            <a:r>
              <a:rPr lang="en-IN" sz="5400" dirty="0">
                <a:solidFill>
                  <a:srgbClr val="FF0000"/>
                </a:solidFill>
              </a:rPr>
              <a:t>RESULT</a:t>
            </a:r>
          </a:p>
        </p:txBody>
      </p:sp>
      <p:sp>
        <p:nvSpPr>
          <p:cNvPr id="3" name="Content Placeholder 2">
            <a:extLst>
              <a:ext uri="{FF2B5EF4-FFF2-40B4-BE49-F238E27FC236}">
                <a16:creationId xmlns:a16="http://schemas.microsoft.com/office/drawing/2014/main" id="{667E5960-0C4D-D9D9-261B-5C963036EBAA}"/>
              </a:ext>
            </a:extLst>
          </p:cNvPr>
          <p:cNvSpPr>
            <a:spLocks noGrp="1"/>
          </p:cNvSpPr>
          <p:nvPr>
            <p:ph idx="1"/>
          </p:nvPr>
        </p:nvSpPr>
        <p:spPr>
          <a:xfrm>
            <a:off x="755780" y="1101012"/>
            <a:ext cx="10598019" cy="5756988"/>
          </a:xfrm>
        </p:spPr>
        <p:txBody>
          <a:bodyPr/>
          <a:lstStyle/>
          <a:p>
            <a:pPr>
              <a:buFont typeface="Wingdings" panose="05000000000000000000" pitchFamily="2" charset="2"/>
              <a:buChar char="Ø"/>
            </a:pPr>
            <a:r>
              <a:rPr lang="en-US" dirty="0">
                <a:latin typeface="Cooper Black" panose="0208090404030B020404" pitchFamily="18" charset="0"/>
              </a:rPr>
              <a:t>RESULT OF PULSE-OXIMETER:</a:t>
            </a:r>
            <a:r>
              <a:rPr lang="en-US" dirty="0"/>
              <a:t>A normal level of oxygen is usually 95% or higher. Some people with chronic lung disease or sleep apnea can have normal levels around 90%.</a:t>
            </a:r>
          </a:p>
          <a:p>
            <a:r>
              <a:rPr lang="en-US" dirty="0"/>
              <a:t> The “SpO2” reading on a pulse oximeter shows the percentage of oxygen in someone's blood. If your home SpO2 reading is lower than 95%, call your health care provider.</a:t>
            </a:r>
          </a:p>
          <a:p>
            <a:endParaRPr lang="en-IN" dirty="0"/>
          </a:p>
        </p:txBody>
      </p:sp>
      <p:pic>
        <p:nvPicPr>
          <p:cNvPr id="5" name="Picture 4">
            <a:extLst>
              <a:ext uri="{FF2B5EF4-FFF2-40B4-BE49-F238E27FC236}">
                <a16:creationId xmlns:a16="http://schemas.microsoft.com/office/drawing/2014/main" id="{BE5B2BF7-0F2A-B684-1362-1CD3821D3A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9966" y="3225172"/>
            <a:ext cx="5222033" cy="3472979"/>
          </a:xfrm>
          <a:prstGeom prst="rect">
            <a:avLst/>
          </a:prstGeom>
        </p:spPr>
      </p:pic>
    </p:spTree>
    <p:extLst>
      <p:ext uri="{BB962C8B-B14F-4D97-AF65-F5344CB8AC3E}">
        <p14:creationId xmlns:p14="http://schemas.microsoft.com/office/powerpoint/2010/main" val="161041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6101A-EA1C-2E8B-792D-78C743911593}"/>
              </a:ext>
            </a:extLst>
          </p:cNvPr>
          <p:cNvSpPr>
            <a:spLocks noGrp="1"/>
          </p:cNvSpPr>
          <p:nvPr>
            <p:ph type="title"/>
          </p:nvPr>
        </p:nvSpPr>
        <p:spPr/>
        <p:txBody>
          <a:bodyPr/>
          <a:lstStyle/>
          <a:p>
            <a:r>
              <a:rPr lang="en-IN" dirty="0"/>
              <a:t>       </a:t>
            </a:r>
            <a:r>
              <a:rPr lang="en-IN" dirty="0">
                <a:solidFill>
                  <a:srgbClr val="FF0000"/>
                </a:solidFill>
              </a:rPr>
              <a:t>                CONCLUSION</a:t>
            </a:r>
            <a:endParaRPr lang="en-IN" dirty="0"/>
          </a:p>
        </p:txBody>
      </p:sp>
      <p:sp>
        <p:nvSpPr>
          <p:cNvPr id="3" name="Content Placeholder 2">
            <a:extLst>
              <a:ext uri="{FF2B5EF4-FFF2-40B4-BE49-F238E27FC236}">
                <a16:creationId xmlns:a16="http://schemas.microsoft.com/office/drawing/2014/main" id="{74770BE0-16C3-C5EF-18D9-6B342D992412}"/>
              </a:ext>
            </a:extLst>
          </p:cNvPr>
          <p:cNvSpPr>
            <a:spLocks noGrp="1"/>
          </p:cNvSpPr>
          <p:nvPr>
            <p:ph idx="1"/>
          </p:nvPr>
        </p:nvSpPr>
        <p:spPr/>
        <p:txBody>
          <a:bodyPr/>
          <a:lstStyle/>
          <a:p>
            <a:pPr>
              <a:buFont typeface="Wingdings" panose="05000000000000000000" pitchFamily="2" charset="2"/>
              <a:buChar char="Ø"/>
            </a:pPr>
            <a:r>
              <a:rPr lang="en-US" dirty="0"/>
              <a:t>The 12-lead surface ECG can indicate pathological changes even before structural changes in the heart can be diagnosed by other methods. The recording of an ECG was of great value for several past generations of cardiologists and continues to provide vital information.</a:t>
            </a:r>
          </a:p>
          <a:p>
            <a:pPr>
              <a:buFont typeface="Wingdings" panose="05000000000000000000" pitchFamily="2" charset="2"/>
              <a:buChar char="Ø"/>
            </a:pPr>
            <a:r>
              <a:rPr lang="en-US" dirty="0"/>
              <a:t>pulse oximetry is a simple and non- invasive way to measure blood oxygen levels and heart rate. These measurements can be used to help monitor general health and quickly assess people with lung and heart disorders.</a:t>
            </a:r>
            <a:endParaRPr lang="en-IN" dirty="0"/>
          </a:p>
        </p:txBody>
      </p:sp>
    </p:spTree>
    <p:extLst>
      <p:ext uri="{BB962C8B-B14F-4D97-AF65-F5344CB8AC3E}">
        <p14:creationId xmlns:p14="http://schemas.microsoft.com/office/powerpoint/2010/main" val="15044381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244DE1-9B47-883C-2B1A-8EAF0A37C9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0375" y="1524000"/>
            <a:ext cx="6191250" cy="3810000"/>
          </a:xfrm>
          <a:prstGeom prst="rect">
            <a:avLst/>
          </a:prstGeom>
        </p:spPr>
      </p:pic>
    </p:spTree>
    <p:extLst>
      <p:ext uri="{BB962C8B-B14F-4D97-AF65-F5344CB8AC3E}">
        <p14:creationId xmlns:p14="http://schemas.microsoft.com/office/powerpoint/2010/main" val="442679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2B8D0-F440-CA7E-19A7-7609B410D866}"/>
              </a:ext>
            </a:extLst>
          </p:cNvPr>
          <p:cNvSpPr>
            <a:spLocks noGrp="1"/>
          </p:cNvSpPr>
          <p:nvPr>
            <p:ph type="title"/>
          </p:nvPr>
        </p:nvSpPr>
        <p:spPr>
          <a:xfrm>
            <a:off x="838200" y="485192"/>
            <a:ext cx="10515600" cy="1184987"/>
          </a:xfrm>
        </p:spPr>
        <p:txBody>
          <a:bodyPr>
            <a:normAutofit/>
          </a:bodyPr>
          <a:lstStyle/>
          <a:p>
            <a:r>
              <a:rPr lang="en-IN" dirty="0"/>
              <a:t>                           </a:t>
            </a:r>
            <a:r>
              <a:rPr lang="en-IN" dirty="0">
                <a:solidFill>
                  <a:srgbClr val="FF0000"/>
                </a:solidFill>
              </a:rPr>
              <a:t>ABSTRACT</a:t>
            </a:r>
            <a:endParaRPr lang="en-IN" dirty="0"/>
          </a:p>
        </p:txBody>
      </p:sp>
      <p:sp>
        <p:nvSpPr>
          <p:cNvPr id="3" name="Content Placeholder 2">
            <a:extLst>
              <a:ext uri="{FF2B5EF4-FFF2-40B4-BE49-F238E27FC236}">
                <a16:creationId xmlns:a16="http://schemas.microsoft.com/office/drawing/2014/main" id="{F294CA45-AC7C-7DB3-BBB4-80A6D29798B4}"/>
              </a:ext>
            </a:extLst>
          </p:cNvPr>
          <p:cNvSpPr>
            <a:spLocks noGrp="1"/>
          </p:cNvSpPr>
          <p:nvPr>
            <p:ph idx="1"/>
          </p:nvPr>
        </p:nvSpPr>
        <p:spPr>
          <a:xfrm>
            <a:off x="838200" y="1791479"/>
            <a:ext cx="10209245" cy="4320072"/>
          </a:xfrm>
        </p:spPr>
        <p:txBody>
          <a:bodyPr/>
          <a:lstStyle/>
          <a:p>
            <a:pPr>
              <a:buFont typeface="Wingdings" panose="05000000000000000000" pitchFamily="2" charset="2"/>
              <a:buChar char="Ø"/>
            </a:pPr>
            <a:r>
              <a:rPr lang="en-IN" dirty="0"/>
              <a:t>The  aim  of  the  ECG  is  to  detect  the  abnormal  heat  rhythms</a:t>
            </a:r>
          </a:p>
          <a:p>
            <a:pPr>
              <a:buFont typeface="Wingdings" panose="05000000000000000000" pitchFamily="2" charset="2"/>
              <a:buChar char="Ø"/>
            </a:pPr>
            <a:r>
              <a:rPr lang="en-IN" dirty="0"/>
              <a:t> </a:t>
            </a:r>
            <a:r>
              <a:rPr lang="en-US" dirty="0"/>
              <a:t>An ECG is to help diagnose and monitor conditions affecting the heart. It can be used to investigate symptoms of a possible heart problem, such as chest pain, palpitations , dizziness and shortness of breath.</a:t>
            </a:r>
          </a:p>
          <a:p>
            <a:pPr>
              <a:buFont typeface="Wingdings" panose="05000000000000000000" pitchFamily="2" charset="2"/>
              <a:buChar char="Ø"/>
            </a:pPr>
            <a:r>
              <a:rPr lang="en-US" dirty="0"/>
              <a:t>Pulse oximetry is a test used to measure the oxygen level (oxygen saturation) of the blood. It is an easy, painless measure of how well oxygen is being sent to parts of your body furthest from your heart, such as the arms and legs.</a:t>
            </a:r>
            <a:endParaRPr lang="en-IN" dirty="0"/>
          </a:p>
        </p:txBody>
      </p:sp>
    </p:spTree>
    <p:extLst>
      <p:ext uri="{BB962C8B-B14F-4D97-AF65-F5344CB8AC3E}">
        <p14:creationId xmlns:p14="http://schemas.microsoft.com/office/powerpoint/2010/main" val="114295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9EC5C-5A2C-7CED-B818-310B67C23D01}"/>
              </a:ext>
            </a:extLst>
          </p:cNvPr>
          <p:cNvSpPr>
            <a:spLocks noGrp="1"/>
          </p:cNvSpPr>
          <p:nvPr>
            <p:ph type="title"/>
          </p:nvPr>
        </p:nvSpPr>
        <p:spPr/>
        <p:txBody>
          <a:bodyPr/>
          <a:lstStyle/>
          <a:p>
            <a:r>
              <a:rPr lang="en-IN" dirty="0">
                <a:solidFill>
                  <a:srgbClr val="FF0000"/>
                </a:solidFill>
              </a:rPr>
              <a:t>                       INTRODUCTION</a:t>
            </a:r>
          </a:p>
        </p:txBody>
      </p:sp>
      <p:sp>
        <p:nvSpPr>
          <p:cNvPr id="3" name="Content Placeholder 2">
            <a:extLst>
              <a:ext uri="{FF2B5EF4-FFF2-40B4-BE49-F238E27FC236}">
                <a16:creationId xmlns:a16="http://schemas.microsoft.com/office/drawing/2014/main" id="{3B8D4833-9352-F65B-1E81-4709C5BEE9D0}"/>
              </a:ext>
            </a:extLst>
          </p:cNvPr>
          <p:cNvSpPr>
            <a:spLocks noGrp="1"/>
          </p:cNvSpPr>
          <p:nvPr>
            <p:ph idx="1"/>
          </p:nvPr>
        </p:nvSpPr>
        <p:spPr>
          <a:xfrm>
            <a:off x="838200" y="1778972"/>
            <a:ext cx="10515600" cy="4920408"/>
          </a:xfrm>
        </p:spPr>
        <p:txBody>
          <a:bodyPr/>
          <a:lstStyle/>
          <a:p>
            <a:pPr>
              <a:buFont typeface="Wingdings" panose="05000000000000000000" pitchFamily="2" charset="2"/>
              <a:buChar char="Ø"/>
            </a:pPr>
            <a:r>
              <a:rPr lang="en-IN" dirty="0"/>
              <a:t>PULSE OXIMETER:</a:t>
            </a:r>
          </a:p>
        </p:txBody>
      </p:sp>
      <p:pic>
        <p:nvPicPr>
          <p:cNvPr id="5" name="Picture 4">
            <a:extLst>
              <a:ext uri="{FF2B5EF4-FFF2-40B4-BE49-F238E27FC236}">
                <a16:creationId xmlns:a16="http://schemas.microsoft.com/office/drawing/2014/main" id="{C751C913-214A-9FFE-8392-40949FC959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50" y="2408852"/>
            <a:ext cx="4762500" cy="4518771"/>
          </a:xfrm>
          <a:prstGeom prst="rect">
            <a:avLst/>
          </a:prstGeom>
        </p:spPr>
      </p:pic>
    </p:spTree>
    <p:extLst>
      <p:ext uri="{BB962C8B-B14F-4D97-AF65-F5344CB8AC3E}">
        <p14:creationId xmlns:p14="http://schemas.microsoft.com/office/powerpoint/2010/main" val="3486891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9E5F4-9B72-CE0C-D052-BF4289BA492E}"/>
              </a:ext>
            </a:extLst>
          </p:cNvPr>
          <p:cNvSpPr>
            <a:spLocks noGrp="1"/>
          </p:cNvSpPr>
          <p:nvPr>
            <p:ph type="title"/>
          </p:nvPr>
        </p:nvSpPr>
        <p:spPr>
          <a:xfrm flipH="1" flipV="1">
            <a:off x="1045029" y="319406"/>
            <a:ext cx="45719" cy="45719"/>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59C161EC-B0A9-42F7-8791-C52B53E44ABD}"/>
              </a:ext>
            </a:extLst>
          </p:cNvPr>
          <p:cNvSpPr>
            <a:spLocks noGrp="1"/>
          </p:cNvSpPr>
          <p:nvPr>
            <p:ph idx="1"/>
          </p:nvPr>
        </p:nvSpPr>
        <p:spPr>
          <a:xfrm>
            <a:off x="647700" y="491486"/>
            <a:ext cx="10515600" cy="5661664"/>
          </a:xfrm>
        </p:spPr>
        <p:txBody>
          <a:bodyPr>
            <a:normAutofit fontScale="92500"/>
          </a:bodyPr>
          <a:lstStyle/>
          <a:p>
            <a:pPr>
              <a:buFont typeface="Wingdings" panose="05000000000000000000" pitchFamily="2" charset="2"/>
              <a:buChar char="Ø"/>
            </a:pPr>
            <a:r>
              <a:rPr lang="en-IN" sz="3200" dirty="0"/>
              <a:t>It is a  </a:t>
            </a:r>
            <a:r>
              <a:rPr lang="en-IN" sz="3200" dirty="0" err="1"/>
              <a:t>invansive</a:t>
            </a:r>
            <a:r>
              <a:rPr lang="en-IN" sz="3200" dirty="0"/>
              <a:t> device  used to measure  blood  oxygen levels and  can also display  heartbeat</a:t>
            </a:r>
          </a:p>
          <a:p>
            <a:pPr>
              <a:buFont typeface="Wingdings" panose="05000000000000000000" pitchFamily="2" charset="2"/>
              <a:buChar char="Ø"/>
            </a:pPr>
            <a:r>
              <a:rPr lang="en-IN" sz="3200" dirty="0"/>
              <a:t>A pulse oximeter is  MEDICAL  DEVICE  that indirectly monitors  the  oxygen saturation  of  a patient’s  blood</a:t>
            </a:r>
          </a:p>
          <a:p>
            <a:pPr>
              <a:buFont typeface="Wingdings" panose="05000000000000000000" pitchFamily="2" charset="2"/>
              <a:buChar char="Ø"/>
            </a:pPr>
            <a:r>
              <a:rPr lang="en-IN" sz="3200" dirty="0"/>
              <a:t>Pulse oximeter  measure:</a:t>
            </a:r>
          </a:p>
          <a:p>
            <a:pPr marL="0" indent="0">
              <a:buNone/>
            </a:pPr>
            <a:r>
              <a:rPr lang="en-IN" sz="3200" dirty="0"/>
              <a:t>1.The oxygen saturation of  haemoglobin in arterial blood</a:t>
            </a:r>
          </a:p>
          <a:p>
            <a:pPr marL="0" indent="0">
              <a:buNone/>
            </a:pPr>
            <a:r>
              <a:rPr lang="en-IN" sz="3200" dirty="0"/>
              <a:t>2.The pulse rate-in beats per minute</a:t>
            </a:r>
          </a:p>
          <a:p>
            <a:pPr>
              <a:buFont typeface="Wingdings" panose="05000000000000000000" pitchFamily="2" charset="2"/>
              <a:buChar char="Ø"/>
            </a:pPr>
            <a:r>
              <a:rPr lang="en-IN" sz="3200" dirty="0"/>
              <a:t>It is safe method and simple method of assessing  oxygenation</a:t>
            </a:r>
          </a:p>
          <a:p>
            <a:pPr>
              <a:buFont typeface="Wingdings" panose="05000000000000000000" pitchFamily="2" charset="2"/>
              <a:buChar char="Ø"/>
            </a:pPr>
            <a:r>
              <a:rPr lang="en-IN" sz="3200" dirty="0" err="1"/>
              <a:t>Covenient</a:t>
            </a:r>
            <a:r>
              <a:rPr lang="en-IN" sz="3200" dirty="0"/>
              <a:t> and measurement can be </a:t>
            </a:r>
            <a:r>
              <a:rPr lang="en-IN" sz="3200" dirty="0" err="1"/>
              <a:t>continuos</a:t>
            </a:r>
            <a:endParaRPr lang="en-IN" sz="3200" dirty="0"/>
          </a:p>
          <a:p>
            <a:pPr>
              <a:buFont typeface="Wingdings" panose="05000000000000000000" pitchFamily="2" charset="2"/>
              <a:buChar char="Ø"/>
            </a:pPr>
            <a:r>
              <a:rPr lang="en-IN" sz="3200" dirty="0"/>
              <a:t>The </a:t>
            </a:r>
            <a:r>
              <a:rPr lang="en-IN" sz="3200" dirty="0" err="1"/>
              <a:t>maintainance</a:t>
            </a:r>
            <a:r>
              <a:rPr lang="en-IN" sz="3200" dirty="0"/>
              <a:t> of optimal 02 delivery is the core concern during </a:t>
            </a:r>
            <a:r>
              <a:rPr lang="en-IN" sz="3200" dirty="0" err="1"/>
              <a:t>anasthesia</a:t>
            </a:r>
            <a:endParaRPr lang="en-IN" sz="3200" dirty="0"/>
          </a:p>
          <a:p>
            <a:endParaRPr lang="en-IN" sz="3200" dirty="0"/>
          </a:p>
          <a:p>
            <a:endParaRPr lang="en-IN" sz="3200" dirty="0"/>
          </a:p>
          <a:p>
            <a:endParaRPr lang="en-IN" sz="3200" dirty="0"/>
          </a:p>
          <a:p>
            <a:pPr marL="0" indent="0">
              <a:buNone/>
            </a:pPr>
            <a:endParaRPr lang="en-IN" sz="3200" dirty="0"/>
          </a:p>
        </p:txBody>
      </p:sp>
    </p:spTree>
    <p:extLst>
      <p:ext uri="{BB962C8B-B14F-4D97-AF65-F5344CB8AC3E}">
        <p14:creationId xmlns:p14="http://schemas.microsoft.com/office/powerpoint/2010/main" val="460941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14263-2A5C-33FC-E9AD-A624A6383CA1}"/>
              </a:ext>
            </a:extLst>
          </p:cNvPr>
          <p:cNvSpPr>
            <a:spLocks noGrp="1"/>
          </p:cNvSpPr>
          <p:nvPr>
            <p:ph type="title"/>
          </p:nvPr>
        </p:nvSpPr>
        <p:spPr/>
        <p:txBody>
          <a:bodyPr>
            <a:normAutofit/>
          </a:bodyPr>
          <a:lstStyle/>
          <a:p>
            <a:r>
              <a:rPr lang="en-IN" sz="2800" dirty="0"/>
              <a:t>ELECTROCARDIOGRAPH:</a:t>
            </a:r>
          </a:p>
        </p:txBody>
      </p:sp>
      <p:pic>
        <p:nvPicPr>
          <p:cNvPr id="5" name="Content Placeholder 4">
            <a:extLst>
              <a:ext uri="{FF2B5EF4-FFF2-40B4-BE49-F238E27FC236}">
                <a16:creationId xmlns:a16="http://schemas.microsoft.com/office/drawing/2014/main" id="{7197D69C-F068-AACB-8465-2CD0F2CE422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86025" y="1476375"/>
            <a:ext cx="6467475" cy="4743449"/>
          </a:xfrm>
        </p:spPr>
      </p:pic>
    </p:spTree>
    <p:extLst>
      <p:ext uri="{BB962C8B-B14F-4D97-AF65-F5344CB8AC3E}">
        <p14:creationId xmlns:p14="http://schemas.microsoft.com/office/powerpoint/2010/main" val="3023448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3C9F2-0773-7CA5-E913-9876C5D814C7}"/>
              </a:ext>
            </a:extLst>
          </p:cNvPr>
          <p:cNvSpPr>
            <a:spLocks noGrp="1"/>
          </p:cNvSpPr>
          <p:nvPr>
            <p:ph type="title"/>
          </p:nvPr>
        </p:nvSpPr>
        <p:spPr>
          <a:xfrm>
            <a:off x="838200" y="-377824"/>
            <a:ext cx="10515600" cy="615950"/>
          </a:xfrm>
        </p:spPr>
        <p:txBody>
          <a:bodyPr>
            <a:normAutofit/>
          </a:bodyPr>
          <a:lstStyle/>
          <a:p>
            <a:r>
              <a:rPr lang="en-IN" sz="800" dirty="0"/>
              <a:t>F</a:t>
            </a:r>
          </a:p>
        </p:txBody>
      </p:sp>
      <p:sp>
        <p:nvSpPr>
          <p:cNvPr id="3" name="Content Placeholder 2">
            <a:extLst>
              <a:ext uri="{FF2B5EF4-FFF2-40B4-BE49-F238E27FC236}">
                <a16:creationId xmlns:a16="http://schemas.microsoft.com/office/drawing/2014/main" id="{DBFFB60E-9E3F-F68D-94C7-3FB19754FF74}"/>
              </a:ext>
            </a:extLst>
          </p:cNvPr>
          <p:cNvSpPr>
            <a:spLocks noGrp="1"/>
          </p:cNvSpPr>
          <p:nvPr>
            <p:ph idx="1"/>
          </p:nvPr>
        </p:nvSpPr>
        <p:spPr>
          <a:xfrm>
            <a:off x="838200" y="382555"/>
            <a:ext cx="10515600" cy="5561046"/>
          </a:xfrm>
        </p:spPr>
        <p:txBody>
          <a:bodyPr/>
          <a:lstStyle/>
          <a:p>
            <a:pPr>
              <a:buFont typeface="Wingdings" panose="05000000000000000000" pitchFamily="2" charset="2"/>
              <a:buChar char="Ø"/>
            </a:pPr>
            <a:r>
              <a:rPr lang="en-IN" dirty="0"/>
              <a:t>The </a:t>
            </a:r>
            <a:r>
              <a:rPr lang="en-IN" dirty="0" err="1"/>
              <a:t>ecg</a:t>
            </a:r>
            <a:r>
              <a:rPr lang="en-IN" dirty="0"/>
              <a:t> machine is designed to recognise and record  any electrical  activity within the heart</a:t>
            </a:r>
          </a:p>
          <a:p>
            <a:pPr>
              <a:buFont typeface="Wingdings" panose="05000000000000000000" pitchFamily="2" charset="2"/>
              <a:buChar char="Ø"/>
            </a:pPr>
            <a:r>
              <a:rPr lang="en-IN" dirty="0"/>
              <a:t>It provide information about the function of the intracardiac conducting tissue of the heart and </a:t>
            </a:r>
            <a:r>
              <a:rPr lang="en-IN" dirty="0" err="1"/>
              <a:t>reflcts</a:t>
            </a:r>
            <a:r>
              <a:rPr lang="en-IN" dirty="0"/>
              <a:t> the presence of cardiac disease through its electrical properties</a:t>
            </a:r>
          </a:p>
          <a:p>
            <a:pPr>
              <a:buFont typeface="Wingdings" panose="05000000000000000000" pitchFamily="2" charset="2"/>
              <a:buChar char="Ø"/>
            </a:pPr>
            <a:r>
              <a:rPr lang="en-IN" dirty="0"/>
              <a:t>With each </a:t>
            </a:r>
            <a:r>
              <a:rPr lang="en-IN" dirty="0" err="1"/>
              <a:t>heartbeat,an</a:t>
            </a:r>
            <a:r>
              <a:rPr lang="en-IN" dirty="0"/>
              <a:t> electrical impulse starts from the superior part of the heart to the </a:t>
            </a:r>
            <a:r>
              <a:rPr lang="en-IN" dirty="0" err="1"/>
              <a:t>bottom.the</a:t>
            </a:r>
            <a:r>
              <a:rPr lang="en-IN" dirty="0"/>
              <a:t> impulse prompts the heart to contract and pumps blood</a:t>
            </a:r>
          </a:p>
          <a:p>
            <a:pPr>
              <a:buFont typeface="Wingdings" panose="05000000000000000000" pitchFamily="2" charset="2"/>
              <a:buChar char="Ø"/>
            </a:pPr>
            <a:r>
              <a:rPr lang="en-IN" dirty="0"/>
              <a:t>Understanding </a:t>
            </a:r>
            <a:r>
              <a:rPr lang="en-IN" dirty="0" err="1"/>
              <a:t>ecg</a:t>
            </a:r>
            <a:r>
              <a:rPr lang="en-IN" dirty="0"/>
              <a:t> helps to understand how the heart works</a:t>
            </a:r>
          </a:p>
          <a:p>
            <a:pPr>
              <a:buFont typeface="Wingdings" panose="05000000000000000000" pitchFamily="2" charset="2"/>
              <a:buChar char="Ø"/>
            </a:pPr>
            <a:r>
              <a:rPr lang="en-IN" dirty="0"/>
              <a:t>Electrical activity has two phases:</a:t>
            </a:r>
          </a:p>
          <a:p>
            <a:pPr marL="0" indent="0">
              <a:buNone/>
            </a:pPr>
            <a:r>
              <a:rPr lang="en-IN" dirty="0"/>
              <a:t>1.phase of </a:t>
            </a:r>
            <a:r>
              <a:rPr lang="en-IN" dirty="0" err="1"/>
              <a:t>depolaraisation</a:t>
            </a:r>
            <a:endParaRPr lang="en-IN" dirty="0"/>
          </a:p>
          <a:p>
            <a:pPr marL="0" indent="0">
              <a:buNone/>
            </a:pPr>
            <a:r>
              <a:rPr lang="en-IN" dirty="0"/>
              <a:t>2.phase of repolarisation </a:t>
            </a:r>
          </a:p>
        </p:txBody>
      </p:sp>
    </p:spTree>
    <p:extLst>
      <p:ext uri="{BB962C8B-B14F-4D97-AF65-F5344CB8AC3E}">
        <p14:creationId xmlns:p14="http://schemas.microsoft.com/office/powerpoint/2010/main" val="3050199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9A21D-FAD1-1EDE-95DF-FC6E26D7F1E5}"/>
              </a:ext>
            </a:extLst>
          </p:cNvPr>
          <p:cNvSpPr>
            <a:spLocks noGrp="1"/>
          </p:cNvSpPr>
          <p:nvPr>
            <p:ph type="title"/>
          </p:nvPr>
        </p:nvSpPr>
        <p:spPr/>
        <p:txBody>
          <a:bodyPr/>
          <a:lstStyle/>
          <a:p>
            <a:r>
              <a:rPr lang="en-IN" dirty="0"/>
              <a:t>                </a:t>
            </a:r>
            <a:r>
              <a:rPr lang="en-IN" dirty="0">
                <a:solidFill>
                  <a:srgbClr val="FF0000"/>
                </a:solidFill>
              </a:rPr>
              <a:t>COMPONENTS  REQUIRED</a:t>
            </a:r>
            <a:endParaRPr lang="en-IN" dirty="0"/>
          </a:p>
        </p:txBody>
      </p:sp>
      <p:sp>
        <p:nvSpPr>
          <p:cNvPr id="3" name="Content Placeholder 2">
            <a:extLst>
              <a:ext uri="{FF2B5EF4-FFF2-40B4-BE49-F238E27FC236}">
                <a16:creationId xmlns:a16="http://schemas.microsoft.com/office/drawing/2014/main" id="{74C94248-301C-7207-CE3F-FFF77CC3564F}"/>
              </a:ext>
            </a:extLst>
          </p:cNvPr>
          <p:cNvSpPr>
            <a:spLocks noGrp="1"/>
          </p:cNvSpPr>
          <p:nvPr>
            <p:ph idx="1"/>
          </p:nvPr>
        </p:nvSpPr>
        <p:spPr>
          <a:xfrm>
            <a:off x="838200" y="1825626"/>
            <a:ext cx="10515600" cy="2998302"/>
          </a:xfrm>
        </p:spPr>
        <p:txBody>
          <a:bodyPr>
            <a:normAutofit/>
          </a:bodyPr>
          <a:lstStyle/>
          <a:p>
            <a:r>
              <a:rPr lang="en-IN" dirty="0" err="1"/>
              <a:t>Aurdino</a:t>
            </a:r>
            <a:r>
              <a:rPr lang="en-IN" dirty="0"/>
              <a:t>  uno</a:t>
            </a:r>
          </a:p>
          <a:p>
            <a:r>
              <a:rPr lang="en-IN" dirty="0"/>
              <a:t>AD8232 ECG SENSOR</a:t>
            </a:r>
          </a:p>
          <a:p>
            <a:r>
              <a:rPr lang="en-IN" dirty="0"/>
              <a:t>MX30100 SENSOR</a:t>
            </a:r>
          </a:p>
          <a:p>
            <a:r>
              <a:rPr lang="en-IN" dirty="0"/>
              <a:t>NODEMCU ESP8266</a:t>
            </a:r>
          </a:p>
          <a:p>
            <a:r>
              <a:rPr lang="en-IN" dirty="0"/>
              <a:t>JUMPER WIRES</a:t>
            </a:r>
          </a:p>
          <a:p>
            <a:endParaRPr lang="en-IN" dirty="0"/>
          </a:p>
          <a:p>
            <a:endParaRPr lang="en-IN" dirty="0"/>
          </a:p>
          <a:p>
            <a:pPr marL="0" indent="0">
              <a:buNone/>
            </a:pPr>
            <a:endParaRPr lang="en-IN" dirty="0"/>
          </a:p>
          <a:p>
            <a:endParaRPr lang="en-IN" dirty="0"/>
          </a:p>
          <a:p>
            <a:endParaRPr lang="en-IN" dirty="0"/>
          </a:p>
          <a:p>
            <a:endParaRPr lang="en-IN" dirty="0"/>
          </a:p>
          <a:p>
            <a:endParaRPr lang="en-IN" dirty="0"/>
          </a:p>
          <a:p>
            <a:endParaRPr lang="en-IN" dirty="0"/>
          </a:p>
          <a:p>
            <a:pPr marL="0" indent="0">
              <a:buNone/>
            </a:pPr>
            <a:endParaRPr lang="en-IN" dirty="0"/>
          </a:p>
          <a:p>
            <a:endParaRPr lang="en-IN" dirty="0"/>
          </a:p>
        </p:txBody>
      </p:sp>
    </p:spTree>
    <p:extLst>
      <p:ext uri="{BB962C8B-B14F-4D97-AF65-F5344CB8AC3E}">
        <p14:creationId xmlns:p14="http://schemas.microsoft.com/office/powerpoint/2010/main" val="3992978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6766E-362C-DED5-DF4C-0032DD44F4FF}"/>
              </a:ext>
            </a:extLst>
          </p:cNvPr>
          <p:cNvSpPr>
            <a:spLocks noGrp="1"/>
          </p:cNvSpPr>
          <p:nvPr>
            <p:ph type="title"/>
          </p:nvPr>
        </p:nvSpPr>
        <p:spPr/>
        <p:txBody>
          <a:bodyPr>
            <a:normAutofit/>
          </a:bodyPr>
          <a:lstStyle/>
          <a:p>
            <a:r>
              <a:rPr lang="en-IN" sz="3200" dirty="0"/>
              <a:t>ARDUINO  UNO:</a:t>
            </a:r>
          </a:p>
        </p:txBody>
      </p:sp>
      <p:pic>
        <p:nvPicPr>
          <p:cNvPr id="13" name="Content Placeholder 12">
            <a:extLst>
              <a:ext uri="{FF2B5EF4-FFF2-40B4-BE49-F238E27FC236}">
                <a16:creationId xmlns:a16="http://schemas.microsoft.com/office/drawing/2014/main" id="{EA2AC198-016F-38C0-D85B-FC6397FE7DE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87616" y="1424408"/>
            <a:ext cx="6304384" cy="4351338"/>
          </a:xfrm>
        </p:spPr>
      </p:pic>
      <p:sp>
        <p:nvSpPr>
          <p:cNvPr id="15" name="TextBox 14">
            <a:extLst>
              <a:ext uri="{FF2B5EF4-FFF2-40B4-BE49-F238E27FC236}">
                <a16:creationId xmlns:a16="http://schemas.microsoft.com/office/drawing/2014/main" id="{2AC86811-1121-FB4B-84CB-33F9C42B35C4}"/>
              </a:ext>
            </a:extLst>
          </p:cNvPr>
          <p:cNvSpPr txBox="1"/>
          <p:nvPr/>
        </p:nvSpPr>
        <p:spPr>
          <a:xfrm>
            <a:off x="746448" y="2164701"/>
            <a:ext cx="5831634" cy="3693319"/>
          </a:xfrm>
          <a:prstGeom prst="rect">
            <a:avLst/>
          </a:prstGeom>
          <a:noFill/>
        </p:spPr>
        <p:txBody>
          <a:bodyPr wrap="square" rtlCol="0">
            <a:spAutoFit/>
          </a:bodyPr>
          <a:lstStyle/>
          <a:p>
            <a:pPr marL="285750" indent="-285750">
              <a:buFont typeface="Wingdings" panose="05000000000000000000" pitchFamily="2" charset="2"/>
              <a:buChar char="Ø"/>
            </a:pPr>
            <a:r>
              <a:rPr lang="en-IN" dirty="0"/>
              <a:t>       </a:t>
            </a:r>
            <a:r>
              <a:rPr lang="en-IN" sz="2400" dirty="0"/>
              <a:t>The </a:t>
            </a:r>
            <a:r>
              <a:rPr lang="en-IN" sz="2400" dirty="0" err="1"/>
              <a:t>arduino</a:t>
            </a:r>
            <a:r>
              <a:rPr lang="en-IN" sz="2400" dirty="0"/>
              <a:t>  uno is an open source microcontroller board based on the microchip ATmega328P  microcontroller and </a:t>
            </a:r>
            <a:r>
              <a:rPr lang="en-IN" sz="2400" dirty="0" err="1"/>
              <a:t>devloped</a:t>
            </a:r>
            <a:r>
              <a:rPr lang="en-IN" sz="2400" dirty="0"/>
              <a:t>  by aurdino.cc  and initially  </a:t>
            </a:r>
            <a:r>
              <a:rPr lang="en-IN" sz="2400" dirty="0" err="1"/>
              <a:t>realeased</a:t>
            </a:r>
            <a:r>
              <a:rPr lang="en-IN" sz="2400" dirty="0"/>
              <a:t> in 2010.</a:t>
            </a:r>
          </a:p>
          <a:p>
            <a:pPr marL="285750" indent="-285750">
              <a:buFont typeface="Wingdings" panose="05000000000000000000" pitchFamily="2" charset="2"/>
              <a:buChar char="Ø"/>
            </a:pPr>
            <a:r>
              <a:rPr lang="en-IN" sz="2400" dirty="0"/>
              <a:t>The board is equipped with sets of  digital  and </a:t>
            </a:r>
            <a:r>
              <a:rPr lang="en-IN" sz="2400" dirty="0" err="1"/>
              <a:t>analog</a:t>
            </a:r>
            <a:r>
              <a:rPr lang="en-IN" sz="2400" dirty="0"/>
              <a:t>  </a:t>
            </a:r>
            <a:r>
              <a:rPr lang="en-IN" sz="2400" dirty="0" err="1"/>
              <a:t>inputor</a:t>
            </a:r>
            <a:r>
              <a:rPr lang="en-IN" sz="2400" dirty="0"/>
              <a:t>  output  pins  that may be interfaced  to various  expansion  board  and circuits.</a:t>
            </a:r>
          </a:p>
          <a:p>
            <a:r>
              <a:rPr lang="en-IN" dirty="0"/>
              <a:t>       </a:t>
            </a:r>
          </a:p>
        </p:txBody>
      </p:sp>
    </p:spTree>
    <p:extLst>
      <p:ext uri="{BB962C8B-B14F-4D97-AF65-F5344CB8AC3E}">
        <p14:creationId xmlns:p14="http://schemas.microsoft.com/office/powerpoint/2010/main" val="935083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764</TotalTime>
  <Words>1590</Words>
  <Application>Microsoft Office PowerPoint</Application>
  <PresentationFormat>Widescreen</PresentationFormat>
  <Paragraphs>165</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Cooper Black</vt:lpstr>
      <vt:lpstr>Wingdings</vt:lpstr>
      <vt:lpstr>Office Theme</vt:lpstr>
      <vt:lpstr>IMPLEMENTATION OF ECG AND PULSE-OXIMETER</vt:lpstr>
      <vt:lpstr>CONTENTS</vt:lpstr>
      <vt:lpstr>                           ABSTRACT</vt:lpstr>
      <vt:lpstr>                       INTRODUCTION</vt:lpstr>
      <vt:lpstr> </vt:lpstr>
      <vt:lpstr>ELECTROCARDIOGRAPH:</vt:lpstr>
      <vt:lpstr>F</vt:lpstr>
      <vt:lpstr>                COMPONENTS  REQUIRED</vt:lpstr>
      <vt:lpstr>ARDUINO  UNO:</vt:lpstr>
      <vt:lpstr>AD8232 ECG SENSOR:</vt:lpstr>
      <vt:lpstr>MAX30100 SENSOR:</vt:lpstr>
      <vt:lpstr>NODEMCU:</vt:lpstr>
      <vt:lpstr>WORKING PRINCIPLE OF ECG:</vt:lpstr>
      <vt:lpstr>E</vt:lpstr>
      <vt:lpstr>WORKING  PRINCIPLE OF PULSE OXIMETER:</vt:lpstr>
      <vt:lpstr>A</vt:lpstr>
      <vt:lpstr>             SOURCE CODE OF ECG</vt:lpstr>
      <vt:lpstr>     </vt:lpstr>
      <vt:lpstr>          SOURCE OF PULSE-OXIMETER:</vt:lpstr>
      <vt:lpstr>H</vt:lpstr>
      <vt:lpstr>APPLICATIONS AND ADVANTAGES OF ECG:</vt:lpstr>
      <vt:lpstr>APPLICATION AND ADVANTAGES OF  PULSE-OXIMETER:</vt:lpstr>
      <vt:lpstr>          ADVANCEMENTS  OF  ECG  AND                      PULSE-OXIMETER:</vt:lpstr>
      <vt:lpstr>                EXPECTED   RESULT</vt:lpstr>
      <vt:lpstr>                EXPECTED   RESULT</vt:lpstr>
      <vt:lpstr>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dc:title>
  <dc:creator>S.Abhigna Reddy</dc:creator>
  <cp:lastModifiedBy>Shaik Ameena</cp:lastModifiedBy>
  <cp:revision>13</cp:revision>
  <dcterms:created xsi:type="dcterms:W3CDTF">2022-09-04T07:41:16Z</dcterms:created>
  <dcterms:modified xsi:type="dcterms:W3CDTF">2025-07-25T14:23:08Z</dcterms:modified>
</cp:coreProperties>
</file>