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70.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Default Extension="jpeg" ContentType="image/jpeg"/>
  <Override PartName="/ppt/slideLayouts/slideLayout3.xml" ContentType="application/vnd.openxmlformats-officedocument.presentationml.slideLayout+xml"/>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Default Extension="vml" ContentType="application/vnd.openxmlformats-officedocument.vmlDrawing"/>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307" r:id="rId14"/>
    <p:sldId id="308" r:id="rId15"/>
    <p:sldId id="317" r:id="rId16"/>
    <p:sldId id="309" r:id="rId17"/>
    <p:sldId id="310" r:id="rId18"/>
    <p:sldId id="311" r:id="rId19"/>
    <p:sldId id="318" r:id="rId20"/>
    <p:sldId id="319" r:id="rId21"/>
    <p:sldId id="320" r:id="rId22"/>
    <p:sldId id="321" r:id="rId23"/>
    <p:sldId id="322" r:id="rId24"/>
    <p:sldId id="323" r:id="rId25"/>
    <p:sldId id="324" r:id="rId26"/>
    <p:sldId id="325" r:id="rId27"/>
    <p:sldId id="326" r:id="rId28"/>
    <p:sldId id="327" r:id="rId29"/>
    <p:sldId id="328" r:id="rId30"/>
    <p:sldId id="329" r:id="rId31"/>
    <p:sldId id="312" r:id="rId32"/>
    <p:sldId id="313" r:id="rId33"/>
    <p:sldId id="314" r:id="rId34"/>
    <p:sldId id="315" r:id="rId35"/>
    <p:sldId id="316" r:id="rId36"/>
    <p:sldId id="268" r:id="rId37"/>
    <p:sldId id="269" r:id="rId38"/>
    <p:sldId id="270" r:id="rId39"/>
    <p:sldId id="271" r:id="rId40"/>
    <p:sldId id="272" r:id="rId41"/>
    <p:sldId id="273" r:id="rId42"/>
    <p:sldId id="274" r:id="rId43"/>
    <p:sldId id="275" r:id="rId44"/>
    <p:sldId id="276" r:id="rId45"/>
    <p:sldId id="277" r:id="rId46"/>
    <p:sldId id="278" r:id="rId47"/>
    <p:sldId id="279" r:id="rId48"/>
    <p:sldId id="281" r:id="rId49"/>
    <p:sldId id="282" r:id="rId50"/>
    <p:sldId id="283" r:id="rId51"/>
    <p:sldId id="284" r:id="rId52"/>
    <p:sldId id="285" r:id="rId53"/>
    <p:sldId id="286" r:id="rId54"/>
    <p:sldId id="287" r:id="rId55"/>
    <p:sldId id="288" r:id="rId56"/>
    <p:sldId id="289" r:id="rId57"/>
    <p:sldId id="290" r:id="rId58"/>
    <p:sldId id="291" r:id="rId59"/>
    <p:sldId id="293" r:id="rId60"/>
    <p:sldId id="294" r:id="rId61"/>
    <p:sldId id="295" r:id="rId62"/>
    <p:sldId id="296" r:id="rId63"/>
    <p:sldId id="297" r:id="rId64"/>
    <p:sldId id="298" r:id="rId65"/>
    <p:sldId id="299" r:id="rId66"/>
    <p:sldId id="292" r:id="rId67"/>
    <p:sldId id="300" r:id="rId68"/>
    <p:sldId id="301" r:id="rId69"/>
    <p:sldId id="302" r:id="rId70"/>
    <p:sldId id="303" r:id="rId71"/>
    <p:sldId id="304" r:id="rId72"/>
    <p:sldId id="305" r:id="rId7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6" d="100"/>
          <a:sy n="86" d="100"/>
        </p:scale>
        <p:origin x="-1080"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image" Target="../media/image6.e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image" Target="../media/image9.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emf"/><Relationship Id="rId1" Type="http://schemas.openxmlformats.org/officeDocument/2006/relationships/image" Target="../media/image12.e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image" Target="../media/image15.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1D8BD707-D9CF-40AE-B4C6-C98DA3205C09}" type="datetimeFigureOut">
              <a:rPr lang="en-US" smtClean="0"/>
              <a:pPr/>
              <a:t>12/19/2019</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B6F15528-21DE-4FAA-801E-634DDDAF4B2B}"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12/19/2019</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12/19/2019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1D8BD707-D9CF-40AE-B4C6-C98DA3205C09}" type="datetimeFigureOut">
              <a:rPr lang="en-US" smtClean="0"/>
              <a:pPr/>
              <a:t>12/19/2019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12/19/2019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12/19/2019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12/19/2019</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B6F15528-21DE-4FAA-801E-634DDDAF4B2B}"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1D8BD707-D9CF-40AE-B4C6-C98DA3205C09}" type="datetimeFigureOut">
              <a:rPr lang="en-US" smtClean="0"/>
              <a:pPr/>
              <a:t>12/19/2019</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oleObject" Target="../embeddings/oleObject6.bin"/><Relationship Id="rId4" Type="http://schemas.openxmlformats.org/officeDocument/2006/relationships/oleObject" Target="../embeddings/oleObject5.bin"/></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oleObject" Target="../embeddings/oleObject8.bin"/></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6.vml"/></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oleObject" Target="../embeddings/oleObject12.bin"/><Relationship Id="rId4" Type="http://schemas.openxmlformats.org/officeDocument/2006/relationships/oleObject" Target="../embeddings/oleObject11.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oleObject" Target="../embeddings/oleObject14.bin"/></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1.emf"/><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2.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33.emf"/><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34.emf"/><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35.emf"/><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36.emf"/><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37.emf"/><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38.emf"/><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39.emf"/><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40.emf"/><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1505930"/>
            <a:ext cx="8305800" cy="1470025"/>
          </a:xfrm>
        </p:spPr>
        <p:txBody>
          <a:bodyPr>
            <a:noAutofit/>
          </a:bodyPr>
          <a:lstStyle/>
          <a:p>
            <a:r>
              <a:rPr lang="en-US" sz="3200" b="1" dirty="0" smtClean="0">
                <a:latin typeface="Times New Roman" pitchFamily="18" charset="0"/>
                <a:cs typeface="Times New Roman" pitchFamily="18" charset="0"/>
              </a:rPr>
              <a:t>TIME EFFICIENT DISTRIBUTED FILE STORAGE AND SHARING USING P2P NETWORKS</a:t>
            </a:r>
            <a:endParaRPr lang="en-US" sz="3200" dirty="0">
              <a:latin typeface="Times New Roman" pitchFamily="18" charset="0"/>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t>
            </a:r>
            <a:br>
              <a:rPr lang="en-US" dirty="0" smtClean="0"/>
            </a:br>
            <a:r>
              <a:rPr lang="en-US" b="1" dirty="0" smtClean="0"/>
              <a:t> Reports Module</a:t>
            </a:r>
            <a:r>
              <a:rPr lang="en-US" dirty="0" smtClean="0"/>
              <a:t>:</a:t>
            </a:r>
            <a:endParaRPr lang="en-US" dirty="0"/>
          </a:p>
        </p:txBody>
      </p:sp>
      <p:sp>
        <p:nvSpPr>
          <p:cNvPr id="3" name="Content Placeholder 2"/>
          <p:cNvSpPr>
            <a:spLocks noGrp="1"/>
          </p:cNvSpPr>
          <p:nvPr>
            <p:ph sz="quarter" idx="1"/>
          </p:nvPr>
        </p:nvSpPr>
        <p:spPr/>
        <p:txBody>
          <a:bodyPr/>
          <a:lstStyle/>
          <a:p>
            <a:pPr algn="just"/>
            <a:r>
              <a:rPr lang="en-US" dirty="0" smtClean="0"/>
              <a:t>In this Module the User and Administrator can generate the different types of Reports according to their access. The User can generate the Report like how many no of other Users downloaded the Uploaded File and User can view their details, etc.</a:t>
            </a:r>
          </a:p>
          <a:p>
            <a:pPr algn="just"/>
            <a:r>
              <a:rPr lang="en-US" dirty="0" smtClean="0"/>
              <a:t>The Administrator can generate the Report like at present how many users are logged In , Number of Users are using the application and  date wise registration Reports, etc.</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Requirements</a:t>
            </a:r>
            <a:endParaRPr lang="en-US" dirty="0"/>
          </a:p>
        </p:txBody>
      </p:sp>
      <p:sp>
        <p:nvSpPr>
          <p:cNvPr id="3" name="Content Placeholder 2"/>
          <p:cNvSpPr>
            <a:spLocks noGrp="1"/>
          </p:cNvSpPr>
          <p:nvPr>
            <p:ph sz="quarter" idx="1"/>
          </p:nvPr>
        </p:nvSpPr>
        <p:spPr/>
        <p:txBody>
          <a:bodyPr>
            <a:normAutofit lnSpcReduction="10000"/>
          </a:bodyPr>
          <a:lstStyle/>
          <a:p>
            <a:r>
              <a:rPr lang="en-US" dirty="0" smtClean="0"/>
              <a:t>Operating System	      :	</a:t>
            </a:r>
            <a:r>
              <a:rPr lang="en-US" dirty="0" err="1" smtClean="0"/>
              <a:t>WindowsXP</a:t>
            </a:r>
            <a:r>
              <a:rPr lang="en-US" dirty="0" smtClean="0"/>
              <a:t>/Win-7/Win-8/Linux</a:t>
            </a:r>
          </a:p>
          <a:p>
            <a:r>
              <a:rPr lang="en-US" dirty="0" smtClean="0"/>
              <a:t>User Interface		:	HTML, CSS</a:t>
            </a:r>
          </a:p>
          <a:p>
            <a:r>
              <a:rPr lang="en-US" dirty="0" smtClean="0"/>
              <a:t>Client-side Scripting		:	JavaScript</a:t>
            </a:r>
          </a:p>
          <a:p>
            <a:r>
              <a:rPr lang="en-US" dirty="0" smtClean="0"/>
              <a:t>Programming Language	 :	Java</a:t>
            </a:r>
          </a:p>
          <a:p>
            <a:r>
              <a:rPr lang="en-US" dirty="0" smtClean="0"/>
              <a:t>Web Applications	             :	JDBC, JNDI, </a:t>
            </a:r>
            <a:r>
              <a:rPr lang="en-US" dirty="0" err="1" smtClean="0"/>
              <a:t>Servlets,JSP</a:t>
            </a:r>
            <a:endParaRPr lang="en-US" dirty="0" smtClean="0"/>
          </a:p>
          <a:p>
            <a:r>
              <a:rPr lang="en-US" dirty="0" smtClean="0"/>
              <a:t>IDE/Workbench		          :	My Eclipse </a:t>
            </a:r>
          </a:p>
          <a:p>
            <a:r>
              <a:rPr lang="en-US" dirty="0" smtClean="0"/>
              <a:t>Database				:	Oracle10g</a:t>
            </a:r>
          </a:p>
          <a:p>
            <a:r>
              <a:rPr lang="en-US" dirty="0" smtClean="0"/>
              <a:t>Server Deployment		:	Tomcat</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Hardware Requirements</a:t>
            </a:r>
            <a:br>
              <a:rPr lang="en-US" dirty="0" smtClean="0"/>
            </a:br>
            <a:endParaRPr lang="en-US" dirty="0"/>
          </a:p>
        </p:txBody>
      </p:sp>
      <p:sp>
        <p:nvSpPr>
          <p:cNvPr id="3" name="Content Placeholder 2"/>
          <p:cNvSpPr>
            <a:spLocks noGrp="1"/>
          </p:cNvSpPr>
          <p:nvPr>
            <p:ph sz="quarter" idx="1"/>
          </p:nvPr>
        </p:nvSpPr>
        <p:spPr/>
        <p:txBody>
          <a:bodyPr/>
          <a:lstStyle/>
          <a:p>
            <a:r>
              <a:rPr lang="en-US" dirty="0" smtClean="0"/>
              <a:t>Processor			:	Core 2Duo/</a:t>
            </a:r>
            <a:r>
              <a:rPr lang="en-US" dirty="0" err="1" smtClean="0"/>
              <a:t>intel</a:t>
            </a:r>
            <a:r>
              <a:rPr lang="en-US" dirty="0" smtClean="0"/>
              <a:t> i3/i5/i7</a:t>
            </a:r>
          </a:p>
          <a:p>
            <a:r>
              <a:rPr lang="en-US" dirty="0" smtClean="0"/>
              <a:t>Hard Disk			:	40GB</a:t>
            </a:r>
          </a:p>
          <a:p>
            <a:r>
              <a:rPr lang="en-US" dirty="0" smtClean="0"/>
              <a:t>RAM			:	512mb/1 GB</a:t>
            </a: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Rectangle 1"/>
          <p:cNvSpPr>
            <a:spLocks noChangeArrowheads="1"/>
          </p:cNvSpPr>
          <p:nvPr/>
        </p:nvSpPr>
        <p:spPr bwMode="auto">
          <a:xfrm>
            <a:off x="311071" y="2819400"/>
            <a:ext cx="8451929" cy="584775"/>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3200" b="1" i="0" u="none" strike="noStrike" cap="none" normalizeH="0" baseline="0" dirty="0" smtClean="0">
                <a:ln>
                  <a:noFill/>
                </a:ln>
                <a:solidFill>
                  <a:schemeClr val="tx2"/>
                </a:solidFill>
                <a:effectLst/>
                <a:latin typeface="Times New Roman" pitchFamily="18" charset="0"/>
                <a:ea typeface="Times New Roman" pitchFamily="18" charset="0"/>
                <a:cs typeface="Times New Roman" pitchFamily="18" charset="0"/>
              </a:rPr>
              <a:t>SYSTEM REQUIREMENT SPECIFICATION</a:t>
            </a:r>
            <a:endParaRPr kumimoji="0" lang="en-US" sz="2400" b="0" i="0" u="none" strike="noStrike" cap="none" normalizeH="0" baseline="0" dirty="0" smtClean="0">
              <a:ln>
                <a:noFill/>
              </a:ln>
              <a:solidFill>
                <a:schemeClr val="tx2"/>
              </a:solidFill>
              <a:effectLst/>
              <a:latin typeface="Times New Roman" pitchFamily="18" charset="0"/>
              <a:cs typeface="Times New Roman"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1"/>
          <p:cNvSpPr>
            <a:spLocks noChangeArrowheads="1"/>
          </p:cNvSpPr>
          <p:nvPr/>
        </p:nvSpPr>
        <p:spPr bwMode="auto">
          <a:xfrm>
            <a:off x="457200" y="304800"/>
            <a:ext cx="8229600" cy="489364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The Small world of distributed File Sharing System aims at providing and receiving of digital files over a network allowing multiple users to access the same file on priority level basis among the available users of the system.</a:t>
            </a:r>
            <a:endParaRPr kumimoji="0" lang="en-US" sz="16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endParaRP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Application For File Sharing System</a:t>
            </a:r>
            <a:r>
              <a:rPr kumimoji="0" lang="en-US" sz="16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is a concept of public or private sharing of computer data or space in a network with various levels of access privileges. While files can easily be shared outside a network (for example, simply by handling or mailing someone your file), the term </a:t>
            </a:r>
            <a:r>
              <a:rPr kumimoji="0" lang="en-US" sz="16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Application For File Sharing System</a:t>
            </a:r>
            <a:r>
              <a:rPr kumimoji="0" lang="en-US" sz="16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almost always means sharing files in a network, even if in a small local area network. </a:t>
            </a:r>
            <a:r>
              <a:rPr kumimoji="0" lang="en-US" sz="16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Application For File Sharing System</a:t>
            </a:r>
            <a:r>
              <a:rPr kumimoji="0" lang="en-US" sz="16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allows a number of people to use the same file</a:t>
            </a:r>
            <a:r>
              <a:rPr kumimoji="0" lang="en-US" sz="16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Application For File Sharing System</a:t>
            </a:r>
            <a:r>
              <a:rPr kumimoji="0" lang="en-US" sz="16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can also mean having an allocated amount of personal file storage in a common file system. </a:t>
            </a:r>
            <a:r>
              <a:rPr kumimoji="0" lang="en-US" sz="1600" b="0" i="0" u="none" strike="noStrike" cap="none" normalizeH="0" baseline="0" dirty="0" smtClean="0">
                <a:ln>
                  <a:noFill/>
                </a:ln>
                <a:solidFill>
                  <a:srgbClr val="333333"/>
                </a:solidFill>
                <a:effectLst/>
                <a:latin typeface="Times New Roman" pitchFamily="18" charset="0"/>
                <a:ea typeface="Calibri" pitchFamily="34" charset="0"/>
                <a:cs typeface="Times New Roman" pitchFamily="18" charset="0"/>
              </a:rPr>
              <a:t>It enables to create a central repository for organizing our folders. Within these folders we can create our own folders and we can upload our files into it. </a:t>
            </a:r>
            <a:r>
              <a:rPr kumimoji="0" lang="en-US" sz="16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Application For File Sharing System </a:t>
            </a:r>
            <a:r>
              <a:rPr kumimoji="0" lang="en-US" sz="1600" b="0" i="0" u="none" strike="noStrike" cap="none" normalizeH="0" baseline="0" dirty="0" err="1" smtClean="0">
                <a:ln>
                  <a:noFill/>
                </a:ln>
                <a:solidFill>
                  <a:srgbClr val="333333"/>
                </a:solidFill>
                <a:effectLst/>
                <a:latin typeface="Times New Roman" pitchFamily="18" charset="0"/>
                <a:ea typeface="Calibri" pitchFamily="34" charset="0"/>
                <a:cs typeface="Times New Roman" pitchFamily="18" charset="0"/>
              </a:rPr>
              <a:t>System</a:t>
            </a:r>
            <a:r>
              <a:rPr kumimoji="0" lang="en-US" sz="1600" b="0" i="0" u="none" strike="noStrike" cap="none" normalizeH="0" baseline="0" dirty="0" smtClean="0">
                <a:ln>
                  <a:noFill/>
                </a:ln>
                <a:solidFill>
                  <a:srgbClr val="333333"/>
                </a:solidFill>
                <a:effectLst/>
                <a:latin typeface="Times New Roman" pitchFamily="18" charset="0"/>
                <a:ea typeface="Calibri" pitchFamily="34" charset="0"/>
                <a:cs typeface="Times New Roman" pitchFamily="18" charset="0"/>
              </a:rPr>
              <a:t> provides a file management with secure access control, sharing and supporting File with in the registered users.  </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Rectangle 1"/>
          <p:cNvSpPr>
            <a:spLocks noChangeArrowheads="1"/>
          </p:cNvSpPr>
          <p:nvPr/>
        </p:nvSpPr>
        <p:spPr bwMode="auto">
          <a:xfrm>
            <a:off x="457200" y="458212"/>
            <a:ext cx="8229600" cy="304698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en-US" sz="1600" b="1" i="0" u="sng"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STUDY OF THE SYSTEM</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In the flexibility of uses the interface has been developed a graphics concepts in mind, associated through a browser interface. The GUI’s at the top level has been categorized as follows</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sz="16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Administrator Interface Design.</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sz="16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User Interface.</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sz="1600" b="0" i="0" u="none" strike="noStrike" cap="none" normalizeH="0" baseline="0" dirty="0" smtClean="0">
                <a:ln>
                  <a:noFill/>
                </a:ln>
                <a:solidFill>
                  <a:srgbClr val="0C2636"/>
                </a:solidFill>
                <a:effectLst/>
                <a:latin typeface="Times New Roman" pitchFamily="18" charset="0"/>
                <a:ea typeface="Times New Roman" pitchFamily="18" charset="0"/>
                <a:cs typeface="Times New Roman" pitchFamily="18" charset="0"/>
              </a:rPr>
              <a:t>Security Authentication.</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sz="1600" b="0" i="0" u="none" strike="noStrike" cap="none" normalizeH="0" baseline="0" dirty="0" smtClean="0">
                <a:ln>
                  <a:noFill/>
                </a:ln>
                <a:solidFill>
                  <a:srgbClr val="0C2636"/>
                </a:solidFill>
                <a:effectLst/>
                <a:latin typeface="Times New Roman" pitchFamily="18" charset="0"/>
                <a:ea typeface="Times New Roman" pitchFamily="18" charset="0"/>
                <a:cs typeface="Times New Roman" pitchFamily="18" charset="0"/>
              </a:rPr>
              <a:t>Reports.</a:t>
            </a: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sz="1600" b="0" i="0" u="none" strike="noStrike" cap="none" normalizeH="0" baseline="0" dirty="0" smtClean="0">
                <a:ln>
                  <a:noFill/>
                </a:ln>
                <a:solidFill>
                  <a:srgbClr val="0C2636"/>
                </a:solidFill>
                <a:effectLst/>
                <a:latin typeface="Times New Roman" pitchFamily="18" charset="0"/>
                <a:ea typeface="Times New Roman" pitchFamily="18" charset="0"/>
                <a:cs typeface="Times New Roman" pitchFamily="18" charset="0"/>
              </a:rPr>
              <a:t>General end-users.</a:t>
            </a:r>
            <a:r>
              <a:rPr kumimoji="0" lang="en-US" sz="1600" b="0" i="0" u="none" strike="noStrike" cap="none" normalizeH="0" baseline="0" dirty="0" smtClean="0">
                <a:ln>
                  <a:noFill/>
                </a:ln>
                <a:solidFill>
                  <a:schemeClr val="tx1"/>
                </a:solidFill>
                <a:effectLst/>
                <a:latin typeface="Times New Roman" pitchFamily="18" charset="0"/>
                <a:cs typeface="Times New Roman" pitchFamily="18" charset="0"/>
              </a:rPr>
              <a:t>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394035" y="2438400"/>
            <a:ext cx="4311565" cy="742511"/>
          </a:xfrm>
          <a:prstGeom prst="rect">
            <a:avLst/>
          </a:prstGeom>
        </p:spPr>
        <p:txBody>
          <a:bodyPr wrap="none">
            <a:spAutoFit/>
          </a:bodyPr>
          <a:lstStyle/>
          <a:p>
            <a:pPr>
              <a:lnSpc>
                <a:spcPct val="150000"/>
              </a:lnSpc>
            </a:pPr>
            <a:r>
              <a:rPr lang="en-US" sz="3200" b="1" dirty="0" smtClean="0">
                <a:solidFill>
                  <a:schemeClr val="tx2"/>
                </a:solidFill>
                <a:latin typeface="Times New Roman" pitchFamily="18" charset="0"/>
                <a:cs typeface="Times New Roman" pitchFamily="18" charset="0"/>
              </a:rPr>
              <a:t>FEASIBILITY STUDY</a:t>
            </a:r>
            <a:endParaRPr lang="en-US" dirty="0">
              <a:solidFill>
                <a:schemeClr val="tx2"/>
              </a:solidFill>
              <a:latin typeface="Times New Roman" pitchFamily="18" charset="0"/>
              <a:cs typeface="Times New Roman"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1"/>
          <p:cNvSpPr>
            <a:spLocks noChangeArrowheads="1"/>
          </p:cNvSpPr>
          <p:nvPr/>
        </p:nvSpPr>
        <p:spPr bwMode="auto">
          <a:xfrm>
            <a:off x="457200" y="762000"/>
            <a:ext cx="8229600" cy="521873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TECHNICAL FEASIBILITY:</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Evaluating the technical feasibility is the trickiest part of a feasibility study. This is because, at this point in time, not too many detailed design of the system, making it difficult to access issues like performance, costs on (on account of the kind of technology to be deployed) etc. A number of issues have to be considered while doing a technical</a:t>
            </a:r>
            <a:r>
              <a:rPr kumimoji="0" lang="en-US" sz="1600" b="0" i="0" u="none" strike="noStrike" cap="none" normalizeH="0" dirty="0" smtClean="0">
                <a:ln>
                  <a:noFill/>
                </a:ln>
                <a:solidFill>
                  <a:schemeClr val="tx1"/>
                </a:solidFill>
                <a:effectLst/>
                <a:latin typeface="Times New Roman" pitchFamily="18" charset="0"/>
                <a:ea typeface="Times New Roman" pitchFamily="18" charset="0"/>
                <a:cs typeface="Times New Roman" pitchFamily="18" charset="0"/>
              </a:rPr>
              <a:t> </a:t>
            </a:r>
            <a:r>
              <a:rPr kumimoji="0" lang="en-US"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analysis.</a:t>
            </a:r>
          </a:p>
          <a:p>
            <a:pPr marL="342900" lvl="0" indent="-342900" algn="just" eaLnBrk="0" fontAlgn="base" hangingPunct="0">
              <a:lnSpc>
                <a:spcPct val="150000"/>
              </a:lnSpc>
              <a:spcBef>
                <a:spcPct val="0"/>
              </a:spcBef>
              <a:spcAft>
                <a:spcPct val="0"/>
              </a:spcAft>
              <a:buFont typeface="+mj-lt"/>
              <a:buAutoNum type="arabicPeriod"/>
            </a:pPr>
            <a:r>
              <a:rPr lang="en-US" sz="1600" dirty="0" smtClean="0">
                <a:latin typeface="Times New Roman" pitchFamily="18" charset="0"/>
                <a:cs typeface="Times New Roman" pitchFamily="18" charset="0"/>
              </a:rPr>
              <a:t>Understand the different technologies involved in the proposed system</a:t>
            </a:r>
          </a:p>
          <a:p>
            <a:pPr marL="342900" lvl="0" indent="-342900" algn="just" eaLnBrk="0" fontAlgn="base" hangingPunct="0">
              <a:lnSpc>
                <a:spcPct val="150000"/>
              </a:lnSpc>
              <a:spcBef>
                <a:spcPct val="0"/>
              </a:spcBef>
              <a:spcAft>
                <a:spcPct val="0"/>
              </a:spcAft>
              <a:buFont typeface="+mj-lt"/>
              <a:buAutoNum type="arabicPeriod"/>
            </a:pPr>
            <a:r>
              <a:rPr lang="en-US" sz="1600" dirty="0" smtClean="0">
                <a:latin typeface="Times New Roman" pitchFamily="18" charset="0"/>
                <a:cs typeface="Times New Roman" pitchFamily="18" charset="0"/>
              </a:rPr>
              <a:t>Find out whether the organization currently possesses the required technologies</a:t>
            </a:r>
          </a:p>
          <a:p>
            <a:pPr>
              <a:lnSpc>
                <a:spcPct val="150000"/>
              </a:lnSpc>
            </a:pPr>
            <a:r>
              <a:rPr lang="en-US" sz="1600" b="1" dirty="0" smtClean="0">
                <a:latin typeface="Times New Roman" pitchFamily="18" charset="0"/>
                <a:cs typeface="Times New Roman" pitchFamily="18" charset="0"/>
              </a:rPr>
              <a:t>Operational Feasibility: </a:t>
            </a:r>
            <a:endParaRPr lang="en-US" sz="1600" dirty="0" smtClean="0">
              <a:latin typeface="Times New Roman" pitchFamily="18" charset="0"/>
              <a:cs typeface="Times New Roman" pitchFamily="18" charset="0"/>
            </a:endParaRPr>
          </a:p>
          <a:p>
            <a:pPr>
              <a:lnSpc>
                <a:spcPct val="150000"/>
              </a:lnSpc>
            </a:pPr>
            <a:r>
              <a:rPr lang="en-US" sz="1600" dirty="0" smtClean="0">
                <a:latin typeface="Times New Roman" pitchFamily="18" charset="0"/>
                <a:cs typeface="Times New Roman" pitchFamily="18" charset="0"/>
              </a:rPr>
              <a:t>Proposed project is beneficial only if it can be turned into information systems that will meet the organizations operating requirements. Simply stated, this test of feasibility asks if the system will work when it is developed and installed. Are there major barriers to Implementation? Here are questions that will help test the operational feasibility of a </a:t>
            </a:r>
            <a:r>
              <a:rPr lang="en-US" sz="1600" dirty="0" err="1" smtClean="0">
                <a:latin typeface="Times New Roman" pitchFamily="18" charset="0"/>
                <a:cs typeface="Times New Roman" pitchFamily="18" charset="0"/>
              </a:rPr>
              <a:t>project:Is</a:t>
            </a:r>
            <a:r>
              <a:rPr lang="en-US" sz="1600" dirty="0" smtClean="0">
                <a:latin typeface="Times New Roman" pitchFamily="18" charset="0"/>
                <a:cs typeface="Times New Roman" pitchFamily="18" charset="0"/>
              </a:rPr>
              <a:t> there sufficient support for the project from management from users? If the current system is well liked and used to the extent that persons will not be able to see reasons for change, there may be resistance.</a:t>
            </a:r>
            <a:endParaRPr kumimoji="0" lang="en-US" sz="1600" i="0" u="none" strike="noStrike" cap="none" normalizeH="0" baseline="0" dirty="0" smtClean="0">
              <a:ln>
                <a:noFill/>
              </a:ln>
              <a:solidFill>
                <a:schemeClr val="tx1"/>
              </a:solidFill>
              <a:effectLst/>
              <a:latin typeface="Times New Roman" pitchFamily="18" charset="0"/>
              <a:cs typeface="Times New Roman"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1"/>
          <p:cNvSpPr>
            <a:spLocks noChangeArrowheads="1"/>
          </p:cNvSpPr>
          <p:nvPr/>
        </p:nvSpPr>
        <p:spPr bwMode="auto">
          <a:xfrm>
            <a:off x="457200" y="762000"/>
            <a:ext cx="8229600" cy="156966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Economic Feasibility:</a:t>
            </a: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sz="1600" b="0" i="0" u="none" strike="noStrike" cap="none" normalizeH="0" baseline="0" dirty="0" smtClean="0">
                <a:ln>
                  <a:noFill/>
                </a:ln>
                <a:solidFill>
                  <a:srgbClr val="0C2636"/>
                </a:solidFill>
                <a:effectLst/>
                <a:latin typeface="Times New Roman" pitchFamily="18" charset="0"/>
                <a:ea typeface="Times New Roman" pitchFamily="18" charset="0"/>
                <a:cs typeface="Times New Roman" pitchFamily="18" charset="0"/>
              </a:rPr>
              <a:t>Economic feasibility attempts 2 weigh the costs of developing and implementing a new system, against the benefits that would accrue from having the new system in place. This feasibility study gives the top management the economic justification for the new system.</a:t>
            </a:r>
            <a:r>
              <a:rPr kumimoji="0" lang="en-US" sz="1600" b="0" i="0" u="none" strike="noStrike" cap="none" normalizeH="0" baseline="0" dirty="0" smtClean="0">
                <a:ln>
                  <a:noFill/>
                </a:ln>
                <a:solidFill>
                  <a:schemeClr val="tx1"/>
                </a:solidFill>
                <a:effectLst/>
                <a:latin typeface="Times New Roman" pitchFamily="18" charset="0"/>
                <a:cs typeface="Times New Roman" pitchFamily="18" charset="0"/>
              </a:rPr>
              <a:t>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 name="Rectangle 1"/>
          <p:cNvSpPr>
            <a:spLocks noChangeArrowheads="1"/>
          </p:cNvSpPr>
          <p:nvPr/>
        </p:nvSpPr>
        <p:spPr bwMode="auto">
          <a:xfrm>
            <a:off x="1981200" y="2514600"/>
            <a:ext cx="4997266" cy="584775"/>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3200" b="1" i="0" u="none" strike="noStrike" cap="none" normalizeH="0" baseline="0" dirty="0" smtClean="0">
                <a:ln>
                  <a:noFill/>
                </a:ln>
                <a:solidFill>
                  <a:schemeClr val="tx2"/>
                </a:solidFill>
                <a:effectLst/>
                <a:latin typeface="Times New Roman" pitchFamily="18" charset="0"/>
                <a:ea typeface="Calibri" pitchFamily="34" charset="0"/>
                <a:cs typeface="Times New Roman" pitchFamily="18" charset="0"/>
              </a:rPr>
              <a:t>DATA FLOW DIAGRAMS</a:t>
            </a:r>
            <a:endParaRPr kumimoji="0" lang="en-US" sz="2400" b="0" i="0" u="none" strike="noStrike" cap="none" normalizeH="0" baseline="0" dirty="0" smtClean="0">
              <a:ln>
                <a:noFill/>
              </a:ln>
              <a:solidFill>
                <a:schemeClr val="tx2"/>
              </a:solidFill>
              <a:effectLst/>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a:t>
            </a:r>
            <a:endParaRPr lang="en-US" dirty="0"/>
          </a:p>
        </p:txBody>
      </p:sp>
      <p:sp>
        <p:nvSpPr>
          <p:cNvPr id="3" name="Content Placeholder 2"/>
          <p:cNvSpPr>
            <a:spLocks noGrp="1"/>
          </p:cNvSpPr>
          <p:nvPr>
            <p:ph sz="quarter" idx="1"/>
          </p:nvPr>
        </p:nvSpPr>
        <p:spPr/>
        <p:txBody>
          <a:bodyPr>
            <a:normAutofit fontScale="55000" lnSpcReduction="20000"/>
          </a:bodyPr>
          <a:lstStyle/>
          <a:p>
            <a:pPr algn="just">
              <a:lnSpc>
                <a:spcPct val="170000"/>
              </a:lnSpc>
            </a:pPr>
            <a:r>
              <a:rPr lang="en-US" b="1" dirty="0" smtClean="0">
                <a:latin typeface="Times New Roman" pitchFamily="18" charset="0"/>
                <a:cs typeface="Times New Roman" pitchFamily="18" charset="0"/>
              </a:rPr>
              <a:t>TIME EFFICIENT DISTRIBUTED FILE STORAGE AND SHARING USING P2P NETWORKS </a:t>
            </a:r>
            <a:r>
              <a:rPr lang="en-US" dirty="0" smtClean="0">
                <a:latin typeface="Times New Roman" pitchFamily="18" charset="0"/>
                <a:cs typeface="Times New Roman" pitchFamily="18" charset="0"/>
              </a:rPr>
              <a:t>is a concept of public or private sharing of computer data or space in a network with various levels of access privileges. While files can easily be shared outside a network (for example, simply by handling or mailing someone your file), the term </a:t>
            </a:r>
            <a:r>
              <a:rPr lang="en-US" b="1" dirty="0" smtClean="0">
                <a:latin typeface="Times New Roman" pitchFamily="18" charset="0"/>
                <a:cs typeface="Times New Roman" pitchFamily="18" charset="0"/>
              </a:rPr>
              <a:t>TIME EFFICIENT DISTRIBUTED FILE STORAGE AND SHARING USING P2P NETWORKS </a:t>
            </a:r>
            <a:r>
              <a:rPr lang="en-US" dirty="0" smtClean="0">
                <a:latin typeface="Times New Roman" pitchFamily="18" charset="0"/>
                <a:cs typeface="Times New Roman" pitchFamily="18" charset="0"/>
              </a:rPr>
              <a:t>almost always means sharing files in a network, even if in a small local area network. </a:t>
            </a:r>
            <a:r>
              <a:rPr lang="en-US" b="1" dirty="0" smtClean="0">
                <a:latin typeface="Times New Roman" pitchFamily="18" charset="0"/>
                <a:cs typeface="Times New Roman" pitchFamily="18" charset="0"/>
              </a:rPr>
              <a:t>TIME EFFICIENT DISTRIBUTED FILE STORAGE AND SHARING USING P2P NETWORKS </a:t>
            </a:r>
            <a:r>
              <a:rPr lang="en-US" dirty="0" smtClean="0">
                <a:latin typeface="Times New Roman" pitchFamily="18" charset="0"/>
                <a:cs typeface="Times New Roman" pitchFamily="18" charset="0"/>
              </a:rPr>
              <a:t>allows a number of people to use the same file. </a:t>
            </a:r>
            <a:r>
              <a:rPr lang="en-US" b="1" dirty="0" smtClean="0">
                <a:latin typeface="Times New Roman" pitchFamily="18" charset="0"/>
                <a:cs typeface="Times New Roman" pitchFamily="18" charset="0"/>
              </a:rPr>
              <a:t>TIME EFFICIENT DISTRIBUTED FILE STORAGE AND SHARING USING P2P NETWORKS  </a:t>
            </a:r>
            <a:r>
              <a:rPr lang="en-US" dirty="0" smtClean="0">
                <a:latin typeface="Times New Roman" pitchFamily="18" charset="0"/>
                <a:cs typeface="Times New Roman" pitchFamily="18" charset="0"/>
              </a:rPr>
              <a:t>can also mean having an allocated amount of personal file storage in a common file system. It enables to create a central repository for organizing our folders. Within these folders we can create our own folders and we can upload our files into it. </a:t>
            </a:r>
            <a:r>
              <a:rPr lang="en-US" b="1" dirty="0" smtClean="0">
                <a:latin typeface="Times New Roman" pitchFamily="18" charset="0"/>
                <a:cs typeface="Times New Roman" pitchFamily="18" charset="0"/>
              </a:rPr>
              <a:t>TIME EFFICIENT DISTRIBUTED FILE STORAGE AND SHARING USING P2P NETWORKS </a:t>
            </a:r>
            <a:r>
              <a:rPr lang="en-US" dirty="0" smtClean="0">
                <a:latin typeface="Times New Roman" pitchFamily="18" charset="0"/>
                <a:cs typeface="Times New Roman" pitchFamily="18" charset="0"/>
              </a:rPr>
              <a:t>System provides a file management with secure access control, sharing and supporting File with in the registered users.  </a:t>
            </a:r>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09600" y="413872"/>
            <a:ext cx="8077200" cy="6001643"/>
          </a:xfrm>
          <a:prstGeom prst="rect">
            <a:avLst/>
          </a:prstGeom>
        </p:spPr>
        <p:txBody>
          <a:bodyPr wrap="square">
            <a:spAutoFit/>
          </a:bodyPr>
          <a:lstStyle/>
          <a:p>
            <a:pPr>
              <a:lnSpc>
                <a:spcPct val="150000"/>
              </a:lnSpc>
            </a:pPr>
            <a:r>
              <a:rPr lang="en-US" sz="1600" dirty="0" smtClean="0">
                <a:latin typeface="Times New Roman" pitchFamily="18" charset="0"/>
                <a:cs typeface="Times New Roman" pitchFamily="18" charset="0"/>
              </a:rPr>
              <a:t>A graphical tool used to describe and analyze the moment of data through a system manual or automated including the process, stores of data, and delays in the system. Data Flow Diagrams are the central tool and the basis from which other components are developed.  The transformation of data from input to output, through processes, may be described logically and independently of the physical components associated with the system.  The DFD is also know as a data flow graph or a bubble chart. </a:t>
            </a:r>
          </a:p>
          <a:p>
            <a:pPr>
              <a:lnSpc>
                <a:spcPct val="150000"/>
              </a:lnSpc>
            </a:pPr>
            <a:r>
              <a:rPr lang="en-US" sz="1600" b="1" dirty="0" smtClean="0">
                <a:latin typeface="Times New Roman" pitchFamily="18" charset="0"/>
                <a:cs typeface="Times New Roman" pitchFamily="18" charset="0"/>
              </a:rPr>
              <a:t>Dataflow: </a:t>
            </a:r>
            <a:r>
              <a:rPr lang="en-US" sz="1600" dirty="0" smtClean="0">
                <a:latin typeface="Times New Roman" pitchFamily="18" charset="0"/>
                <a:cs typeface="Times New Roman" pitchFamily="18" charset="0"/>
              </a:rPr>
              <a:t>Data move in a specific direction from an origin to a    destination.</a:t>
            </a:r>
          </a:p>
          <a:p>
            <a:pPr>
              <a:lnSpc>
                <a:spcPct val="150000"/>
              </a:lnSpc>
            </a:pPr>
            <a:endParaRPr lang="en-US" sz="1600" b="1" dirty="0" smtClean="0">
              <a:latin typeface="Times New Roman" pitchFamily="18" charset="0"/>
              <a:cs typeface="Times New Roman" pitchFamily="18" charset="0"/>
            </a:endParaRPr>
          </a:p>
          <a:p>
            <a:pPr>
              <a:lnSpc>
                <a:spcPct val="150000"/>
              </a:lnSpc>
            </a:pPr>
            <a:r>
              <a:rPr lang="en-US" sz="1600" b="1" dirty="0" smtClean="0">
                <a:latin typeface="Times New Roman" pitchFamily="18" charset="0"/>
                <a:cs typeface="Times New Roman" pitchFamily="18" charset="0"/>
              </a:rPr>
              <a:t>Process: </a:t>
            </a:r>
            <a:r>
              <a:rPr lang="en-US" sz="1600" dirty="0" smtClean="0">
                <a:latin typeface="Times New Roman" pitchFamily="18" charset="0"/>
                <a:cs typeface="Times New Roman" pitchFamily="18" charset="0"/>
              </a:rPr>
              <a:t>People, procedures, or devices that use or produce (Transform) Data.  The physical component is not identified.</a:t>
            </a:r>
          </a:p>
          <a:p>
            <a:pPr>
              <a:lnSpc>
                <a:spcPct val="150000"/>
              </a:lnSpc>
            </a:pPr>
            <a:endParaRPr lang="en-US" sz="1600" b="1" dirty="0" smtClean="0">
              <a:latin typeface="Times New Roman" pitchFamily="18" charset="0"/>
              <a:cs typeface="Times New Roman" pitchFamily="18" charset="0"/>
            </a:endParaRPr>
          </a:p>
          <a:p>
            <a:pPr>
              <a:lnSpc>
                <a:spcPct val="150000"/>
              </a:lnSpc>
            </a:pPr>
            <a:r>
              <a:rPr lang="en-US" sz="1600" b="1" dirty="0" smtClean="0">
                <a:latin typeface="Times New Roman" pitchFamily="18" charset="0"/>
                <a:cs typeface="Times New Roman" pitchFamily="18" charset="0"/>
              </a:rPr>
              <a:t>Source:</a:t>
            </a:r>
            <a:r>
              <a:rPr lang="en-US" sz="1600" dirty="0" smtClean="0">
                <a:latin typeface="Times New Roman" pitchFamily="18" charset="0"/>
                <a:cs typeface="Times New Roman" pitchFamily="18" charset="0"/>
              </a:rPr>
              <a:t> External sources or destination of data, which may be People, programs, organizations or other entities.</a:t>
            </a:r>
            <a:r>
              <a:rPr lang="en-US" sz="1600" b="1" dirty="0" smtClean="0">
                <a:latin typeface="Times New Roman" pitchFamily="18" charset="0"/>
                <a:cs typeface="Times New Roman" pitchFamily="18" charset="0"/>
              </a:rPr>
              <a:t> </a:t>
            </a:r>
          </a:p>
          <a:p>
            <a:pPr>
              <a:lnSpc>
                <a:spcPct val="150000"/>
              </a:lnSpc>
            </a:pPr>
            <a:endParaRPr lang="en-US" sz="1600" b="1" dirty="0" smtClean="0">
              <a:latin typeface="Times New Roman" pitchFamily="18" charset="0"/>
              <a:cs typeface="Times New Roman" pitchFamily="18" charset="0"/>
            </a:endParaRPr>
          </a:p>
          <a:p>
            <a:pPr>
              <a:lnSpc>
                <a:spcPct val="150000"/>
              </a:lnSpc>
            </a:pPr>
            <a:r>
              <a:rPr lang="en-US" sz="1600" b="1" dirty="0" smtClean="0">
                <a:latin typeface="Times New Roman" pitchFamily="18" charset="0"/>
                <a:cs typeface="Times New Roman" pitchFamily="18" charset="0"/>
              </a:rPr>
              <a:t>Data Store:</a:t>
            </a:r>
            <a:r>
              <a:rPr lang="en-US" sz="1600" dirty="0" smtClean="0">
                <a:latin typeface="Times New Roman" pitchFamily="18" charset="0"/>
                <a:cs typeface="Times New Roman" pitchFamily="18" charset="0"/>
              </a:rPr>
              <a:t> Here data are stored or referenced by a process in the System.</a:t>
            </a:r>
          </a:p>
          <a:p>
            <a:pPr>
              <a:lnSpc>
                <a:spcPct val="150000"/>
              </a:lnSpc>
            </a:pPr>
            <a:endParaRPr lang="en-US" sz="1600" dirty="0">
              <a:latin typeface="Times New Roman" pitchFamily="18" charset="0"/>
              <a:cs typeface="Times New Roman"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2539425"/>
            <a:ext cx="8381999" cy="742511"/>
          </a:xfrm>
          <a:prstGeom prst="rect">
            <a:avLst/>
          </a:prstGeom>
        </p:spPr>
        <p:txBody>
          <a:bodyPr wrap="square">
            <a:spAutoFit/>
          </a:bodyPr>
          <a:lstStyle/>
          <a:p>
            <a:pPr>
              <a:lnSpc>
                <a:spcPct val="150000"/>
              </a:lnSpc>
            </a:pPr>
            <a:r>
              <a:rPr lang="en-US" sz="3200" b="1" dirty="0" smtClean="0">
                <a:solidFill>
                  <a:schemeClr val="tx2"/>
                </a:solidFill>
                <a:latin typeface="Times New Roman" pitchFamily="18" charset="0"/>
                <a:cs typeface="Times New Roman" pitchFamily="18" charset="0"/>
              </a:rPr>
              <a:t>CONTEXT LEVEL DATA FLOW DIAGRAM</a:t>
            </a:r>
            <a:endParaRPr lang="en-US" sz="3200" dirty="0">
              <a:solidFill>
                <a:schemeClr val="tx2"/>
              </a:solidFill>
              <a:latin typeface="Times New Roman" pitchFamily="18" charset="0"/>
              <a:cs typeface="Times New Roman"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ChangeArrowheads="1"/>
          </p:cNvSpPr>
          <p:nvPr/>
        </p:nvSpPr>
        <p:spPr bwMode="auto">
          <a:xfrm>
            <a:off x="228697" y="194846"/>
            <a:ext cx="3962303" cy="338554"/>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SYSTEM LEVEL CONTEXT DIAGRAM:</a:t>
            </a:r>
            <a:endParaRPr kumimoji="0" lang="en-US" sz="1050" b="0" i="0" u="none" strike="noStrike" cap="none" normalizeH="0" baseline="0" dirty="0" smtClean="0">
              <a:ln>
                <a:noFill/>
              </a:ln>
              <a:solidFill>
                <a:schemeClr val="tx1"/>
              </a:solidFill>
              <a:effectLst/>
              <a:latin typeface="Times New Roman" pitchFamily="18" charset="0"/>
              <a:cs typeface="Times New Roman" pitchFamily="18" charset="0"/>
            </a:endParaRPr>
          </a:p>
        </p:txBody>
      </p:sp>
      <p:pic>
        <p:nvPicPr>
          <p:cNvPr id="77825" name="Picture 1" descr="1"/>
          <p:cNvPicPr>
            <a:picLocks noChangeAspect="1" noChangeArrowheads="1"/>
          </p:cNvPicPr>
          <p:nvPr/>
        </p:nvPicPr>
        <p:blipFill>
          <a:blip r:embed="rId2"/>
          <a:srcRect/>
          <a:stretch>
            <a:fillRect/>
          </a:stretch>
        </p:blipFill>
        <p:spPr bwMode="auto">
          <a:xfrm>
            <a:off x="1600200" y="609600"/>
            <a:ext cx="5943600" cy="6124575"/>
          </a:xfrm>
          <a:prstGeom prst="rect">
            <a:avLst/>
          </a:prstGeom>
          <a:noFill/>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ChangeArrowheads="1"/>
          </p:cNvSpPr>
          <p:nvPr/>
        </p:nvSpPr>
        <p:spPr bwMode="auto">
          <a:xfrm>
            <a:off x="308832" y="268378"/>
            <a:ext cx="1519968" cy="41742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LEVEL-1 DFD</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p:txBody>
      </p:sp>
      <p:graphicFrame>
        <p:nvGraphicFramePr>
          <p:cNvPr id="76801" name="Object 1"/>
          <p:cNvGraphicFramePr>
            <a:graphicFrameLocks noChangeAspect="1"/>
          </p:cNvGraphicFramePr>
          <p:nvPr/>
        </p:nvGraphicFramePr>
        <p:xfrm>
          <a:off x="1333500" y="762000"/>
          <a:ext cx="6591300" cy="5953125"/>
        </p:xfrm>
        <a:graphic>
          <a:graphicData uri="http://schemas.openxmlformats.org/presentationml/2006/ole">
            <p:oleObj spid="_x0000_s76801" r:id="rId3" imgW="6549847" imgH="3749345" progId="">
              <p:embed/>
            </p:oleObj>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ChangeArrowheads="1"/>
          </p:cNvSpPr>
          <p:nvPr/>
        </p:nvSpPr>
        <p:spPr bwMode="auto">
          <a:xfrm>
            <a:off x="381000" y="457200"/>
            <a:ext cx="2722990" cy="338554"/>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AUTHENTICATION   DFD:</a:t>
            </a:r>
            <a:endParaRPr kumimoji="0" lang="en-US" sz="1050" b="0" i="0" u="none" strike="noStrike" cap="none" normalizeH="0" baseline="0" dirty="0" smtClean="0">
              <a:ln>
                <a:noFill/>
              </a:ln>
              <a:solidFill>
                <a:schemeClr val="tx1"/>
              </a:solidFill>
              <a:effectLst/>
              <a:latin typeface="Times New Roman" pitchFamily="18" charset="0"/>
              <a:cs typeface="Times New Roman" pitchFamily="18" charset="0"/>
            </a:endParaRPr>
          </a:p>
        </p:txBody>
      </p:sp>
      <p:graphicFrame>
        <p:nvGraphicFramePr>
          <p:cNvPr id="81921" name="Object 1"/>
          <p:cNvGraphicFramePr>
            <a:graphicFrameLocks noChangeAspect="1"/>
          </p:cNvGraphicFramePr>
          <p:nvPr/>
        </p:nvGraphicFramePr>
        <p:xfrm>
          <a:off x="1095375" y="1600200"/>
          <a:ext cx="6524625" cy="4276725"/>
        </p:xfrm>
        <a:graphic>
          <a:graphicData uri="http://schemas.openxmlformats.org/presentationml/2006/ole">
            <p:oleObj spid="_x0000_s81921" r:id="rId3" imgW="5578145" imgH="2861462" progId="">
              <p:embed/>
            </p:oleObj>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ChangeArrowheads="1"/>
          </p:cNvSpPr>
          <p:nvPr/>
        </p:nvSpPr>
        <p:spPr bwMode="auto">
          <a:xfrm>
            <a:off x="228600" y="533400"/>
            <a:ext cx="4265527" cy="338554"/>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ADMINISTRATOR CONTEXT LEVEL DFD </a:t>
            </a:r>
            <a:endParaRPr kumimoji="0" lang="en-US" sz="1050" b="0" i="0" u="none" strike="noStrike" cap="none" normalizeH="0" baseline="0" dirty="0" smtClean="0">
              <a:ln>
                <a:noFill/>
              </a:ln>
              <a:solidFill>
                <a:schemeClr val="tx1"/>
              </a:solidFill>
              <a:effectLst/>
              <a:latin typeface="Times New Roman" pitchFamily="18" charset="0"/>
              <a:cs typeface="Times New Roman" pitchFamily="18" charset="0"/>
            </a:endParaRPr>
          </a:p>
        </p:txBody>
      </p:sp>
      <p:graphicFrame>
        <p:nvGraphicFramePr>
          <p:cNvPr id="80897" name="Object 1"/>
          <p:cNvGraphicFramePr>
            <a:graphicFrameLocks noChangeAspect="1"/>
          </p:cNvGraphicFramePr>
          <p:nvPr/>
        </p:nvGraphicFramePr>
        <p:xfrm>
          <a:off x="1447800" y="1066800"/>
          <a:ext cx="5943600" cy="5534025"/>
        </p:xfrm>
        <a:graphic>
          <a:graphicData uri="http://schemas.openxmlformats.org/presentationml/2006/ole">
            <p:oleObj spid="_x0000_s80897" r:id="rId3" imgW="6606845" imgH="8661502" progId="">
              <p:embed/>
            </p:oleObj>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9874" name="Object 2"/>
          <p:cNvGraphicFramePr>
            <a:graphicFrameLocks noChangeAspect="1"/>
          </p:cNvGraphicFramePr>
          <p:nvPr/>
        </p:nvGraphicFramePr>
        <p:xfrm>
          <a:off x="2179320" y="838200"/>
          <a:ext cx="4831080" cy="1562100"/>
        </p:xfrm>
        <a:graphic>
          <a:graphicData uri="http://schemas.openxmlformats.org/presentationml/2006/ole">
            <p:oleObj spid="_x0000_s79874" r:id="rId3" imgW="6892747" imgH="1549298" progId="">
              <p:embed/>
            </p:oleObj>
          </a:graphicData>
        </a:graphic>
      </p:graphicFrame>
      <p:graphicFrame>
        <p:nvGraphicFramePr>
          <p:cNvPr id="79873" name="Object 1"/>
          <p:cNvGraphicFramePr>
            <a:graphicFrameLocks noChangeAspect="1"/>
          </p:cNvGraphicFramePr>
          <p:nvPr/>
        </p:nvGraphicFramePr>
        <p:xfrm>
          <a:off x="2407920" y="3124200"/>
          <a:ext cx="4754880" cy="1028700"/>
        </p:xfrm>
        <a:graphic>
          <a:graphicData uri="http://schemas.openxmlformats.org/presentationml/2006/ole">
            <p:oleObj spid="_x0000_s79873" r:id="rId4" imgW="7121347" imgH="1232611" progId="">
              <p:embed/>
            </p:oleObj>
          </a:graphicData>
        </a:graphic>
      </p:graphicFrame>
      <p:sp>
        <p:nvSpPr>
          <p:cNvPr id="79875" name="Rectangle 3"/>
          <p:cNvSpPr>
            <a:spLocks noChangeArrowheads="1"/>
          </p:cNvSpPr>
          <p:nvPr/>
        </p:nvSpPr>
        <p:spPr bwMode="auto">
          <a:xfrm>
            <a:off x="685800" y="533400"/>
            <a:ext cx="7315200" cy="33855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Level 1.0</a:t>
            </a:r>
            <a:r>
              <a:rPr kumimoji="0" lang="en-US" sz="16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a:t>
            </a:r>
            <a:endParaRPr kumimoji="0" lang="en-US" sz="1100" b="0" i="0" u="none" strike="noStrike" cap="none" normalizeH="0" baseline="0" dirty="0" smtClean="0">
              <a:ln>
                <a:noFill/>
              </a:ln>
              <a:solidFill>
                <a:schemeClr val="tx1"/>
              </a:solidFill>
              <a:effectLst/>
              <a:latin typeface="Times New Roman" pitchFamily="18" charset="0"/>
              <a:cs typeface="Times New Roman" pitchFamily="18" charset="0"/>
            </a:endParaRPr>
          </a:p>
        </p:txBody>
      </p:sp>
      <p:sp>
        <p:nvSpPr>
          <p:cNvPr id="79876" name="Rectangle 4"/>
          <p:cNvSpPr>
            <a:spLocks noChangeArrowheads="1"/>
          </p:cNvSpPr>
          <p:nvPr/>
        </p:nvSpPr>
        <p:spPr bwMode="auto">
          <a:xfrm>
            <a:off x="685800" y="2552700"/>
            <a:ext cx="7315200" cy="33855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dirty="0" smtClean="0">
                <a:ln>
                  <a:noFill/>
                </a:ln>
                <a:solidFill>
                  <a:schemeClr val="tx1"/>
                </a:solidFill>
                <a:effectLst/>
                <a:latin typeface="Times New Roman" pitchFamily="18" charset="0"/>
                <a:ea typeface="Calibri" pitchFamily="34" charset="0"/>
                <a:cs typeface="Times New Roman" pitchFamily="18" charset="0"/>
              </a:rPr>
              <a:t>Level 1.0.1</a:t>
            </a:r>
            <a:r>
              <a:rPr kumimoji="0" lang="en-US" sz="1600" b="0" i="0" u="none" strike="noStrike" cap="none" normalizeH="0" dirty="0" smtClean="0">
                <a:ln>
                  <a:noFill/>
                </a:ln>
                <a:solidFill>
                  <a:schemeClr val="tx1"/>
                </a:solidFill>
                <a:effectLst/>
                <a:latin typeface="Times New Roman" pitchFamily="18" charset="0"/>
                <a:ea typeface="Calibri" pitchFamily="34" charset="0"/>
                <a:cs typeface="Times New Roman" pitchFamily="18" charset="0"/>
              </a:rPr>
              <a:t>:</a:t>
            </a:r>
            <a:endParaRPr kumimoji="0" lang="en-US" sz="1600" b="0" i="0" u="none" strike="noStrike" cap="none" normalizeH="0" dirty="0" smtClean="0">
              <a:ln>
                <a:noFill/>
              </a:ln>
              <a:solidFill>
                <a:schemeClr val="tx1"/>
              </a:solidFill>
              <a:effectLst/>
              <a:latin typeface="Times New Roman" pitchFamily="18" charset="0"/>
              <a:cs typeface="Arial" pitchFamily="34" charset="0"/>
            </a:endParaRPr>
          </a:p>
        </p:txBody>
      </p:sp>
      <p:sp>
        <p:nvSpPr>
          <p:cNvPr id="6" name="Rectangle 2"/>
          <p:cNvSpPr>
            <a:spLocks noChangeArrowheads="1"/>
          </p:cNvSpPr>
          <p:nvPr/>
        </p:nvSpPr>
        <p:spPr bwMode="auto">
          <a:xfrm>
            <a:off x="609600" y="4600575"/>
            <a:ext cx="1091966" cy="338554"/>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Level  1.1:</a:t>
            </a:r>
            <a:endParaRPr kumimoji="0" lang="en-US" sz="1100" b="1" i="0" u="none" strike="noStrike" cap="none" normalizeH="0" baseline="0" dirty="0" smtClean="0">
              <a:ln>
                <a:noFill/>
              </a:ln>
              <a:solidFill>
                <a:schemeClr val="tx1"/>
              </a:solidFill>
              <a:effectLst/>
              <a:latin typeface="Times New Roman" pitchFamily="18" charset="0"/>
              <a:cs typeface="Times New Roman" pitchFamily="18" charset="0"/>
            </a:endParaRPr>
          </a:p>
        </p:txBody>
      </p:sp>
      <p:graphicFrame>
        <p:nvGraphicFramePr>
          <p:cNvPr id="7" name="Object 1"/>
          <p:cNvGraphicFramePr>
            <a:graphicFrameLocks noChangeAspect="1"/>
          </p:cNvGraphicFramePr>
          <p:nvPr/>
        </p:nvGraphicFramePr>
        <p:xfrm>
          <a:off x="1752600" y="5057775"/>
          <a:ext cx="5943600" cy="1266825"/>
        </p:xfrm>
        <a:graphic>
          <a:graphicData uri="http://schemas.openxmlformats.org/presentationml/2006/ole">
            <p:oleObj spid="_x0000_s79877" r:id="rId5" imgW="7121347" imgH="1520647" progId="">
              <p:embed/>
            </p:oleObj>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2" name="Rectangle 4"/>
          <p:cNvSpPr>
            <a:spLocks noChangeArrowheads="1"/>
          </p:cNvSpPr>
          <p:nvPr/>
        </p:nvSpPr>
        <p:spPr bwMode="auto">
          <a:xfrm>
            <a:off x="609600" y="533400"/>
            <a:ext cx="1263487" cy="338554"/>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Level 1.1.0:-</a:t>
            </a:r>
            <a:endParaRPr kumimoji="0" lang="en-US" sz="2800" b="1" i="0" u="none" strike="noStrike" cap="none" normalizeH="0" baseline="0" dirty="0" smtClean="0">
              <a:ln>
                <a:noFill/>
              </a:ln>
              <a:solidFill>
                <a:schemeClr val="tx1"/>
              </a:solidFill>
              <a:effectLst/>
              <a:latin typeface="Times New Roman" pitchFamily="18" charset="0"/>
              <a:cs typeface="Times New Roman" pitchFamily="18" charset="0"/>
            </a:endParaRPr>
          </a:p>
        </p:txBody>
      </p:sp>
      <p:graphicFrame>
        <p:nvGraphicFramePr>
          <p:cNvPr id="83971" name="Object 3"/>
          <p:cNvGraphicFramePr>
            <a:graphicFrameLocks noChangeAspect="1"/>
          </p:cNvGraphicFramePr>
          <p:nvPr/>
        </p:nvGraphicFramePr>
        <p:xfrm>
          <a:off x="1828800" y="1066800"/>
          <a:ext cx="5943600" cy="809625"/>
        </p:xfrm>
        <a:graphic>
          <a:graphicData uri="http://schemas.openxmlformats.org/presentationml/2006/ole">
            <p:oleObj spid="_x0000_s83971" r:id="rId3" imgW="6892747" imgH="946709" progId="">
              <p:embed/>
            </p:oleObj>
          </a:graphicData>
        </a:graphic>
      </p:graphicFrame>
      <p:sp>
        <p:nvSpPr>
          <p:cNvPr id="83974" name="Rectangle 6"/>
          <p:cNvSpPr>
            <a:spLocks noChangeArrowheads="1"/>
          </p:cNvSpPr>
          <p:nvPr/>
        </p:nvSpPr>
        <p:spPr bwMode="auto">
          <a:xfrm>
            <a:off x="609600" y="2143125"/>
            <a:ext cx="1160895" cy="338554"/>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Level  1.2:-</a:t>
            </a:r>
            <a:endParaRPr kumimoji="0" lang="en-US" sz="2800" b="1" i="0" u="none" strike="noStrike" cap="none" normalizeH="0" baseline="0" dirty="0" smtClean="0">
              <a:ln>
                <a:noFill/>
              </a:ln>
              <a:solidFill>
                <a:schemeClr val="tx1"/>
              </a:solidFill>
              <a:effectLst/>
              <a:latin typeface="Times New Roman" pitchFamily="18" charset="0"/>
              <a:cs typeface="Times New Roman" pitchFamily="18" charset="0"/>
            </a:endParaRPr>
          </a:p>
        </p:txBody>
      </p:sp>
      <p:graphicFrame>
        <p:nvGraphicFramePr>
          <p:cNvPr id="83973" name="Object 5"/>
          <p:cNvGraphicFramePr>
            <a:graphicFrameLocks noChangeAspect="1"/>
          </p:cNvGraphicFramePr>
          <p:nvPr/>
        </p:nvGraphicFramePr>
        <p:xfrm>
          <a:off x="2095500" y="2600325"/>
          <a:ext cx="5524500" cy="1057275"/>
        </p:xfrm>
        <a:graphic>
          <a:graphicData uri="http://schemas.openxmlformats.org/presentationml/2006/ole">
            <p:oleObj spid="_x0000_s83973" r:id="rId4" imgW="5521147" imgH="1063447" progId="">
              <p:embed/>
            </p:oleObj>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8" name="Rectangle 4"/>
          <p:cNvSpPr>
            <a:spLocks noChangeArrowheads="1"/>
          </p:cNvSpPr>
          <p:nvPr/>
        </p:nvSpPr>
        <p:spPr bwMode="auto">
          <a:xfrm>
            <a:off x="381000" y="457200"/>
            <a:ext cx="3043782" cy="338554"/>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USER CONTEXT LEVEL DFD </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p:txBody>
      </p:sp>
      <p:graphicFrame>
        <p:nvGraphicFramePr>
          <p:cNvPr id="82947" name="Object 3"/>
          <p:cNvGraphicFramePr>
            <a:graphicFrameLocks noChangeAspect="1"/>
          </p:cNvGraphicFramePr>
          <p:nvPr/>
        </p:nvGraphicFramePr>
        <p:xfrm>
          <a:off x="1676400" y="762000"/>
          <a:ext cx="5943600" cy="5715000"/>
        </p:xfrm>
        <a:graphic>
          <a:graphicData uri="http://schemas.openxmlformats.org/presentationml/2006/ole">
            <p:oleObj spid="_x0000_s82947" r:id="rId3" imgW="6606845" imgH="8661502" progId="">
              <p:embed/>
            </p:oleObj>
          </a:graphicData>
        </a:graphic>
      </p:graphicFrame>
      <p:sp>
        <p:nvSpPr>
          <p:cNvPr id="82949" name="Rectangle 5"/>
          <p:cNvSpPr>
            <a:spLocks noChangeArrowheads="1"/>
          </p:cNvSpPr>
          <p:nvPr/>
        </p:nvSpPr>
        <p:spPr bwMode="auto">
          <a:xfrm>
            <a:off x="0" y="758190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7043" name="Object 3"/>
          <p:cNvGraphicFramePr>
            <a:graphicFrameLocks noChangeAspect="1"/>
          </p:cNvGraphicFramePr>
          <p:nvPr/>
        </p:nvGraphicFramePr>
        <p:xfrm>
          <a:off x="1752600" y="457200"/>
          <a:ext cx="5524500" cy="1238250"/>
        </p:xfrm>
        <a:graphic>
          <a:graphicData uri="http://schemas.openxmlformats.org/presentationml/2006/ole">
            <p:oleObj spid="_x0000_s87043" r:id="rId3" imgW="5521147" imgH="1063447" progId="">
              <p:embed/>
            </p:oleObj>
          </a:graphicData>
        </a:graphic>
      </p:graphicFrame>
      <p:graphicFrame>
        <p:nvGraphicFramePr>
          <p:cNvPr id="87042" name="Object 2"/>
          <p:cNvGraphicFramePr>
            <a:graphicFrameLocks noChangeAspect="1"/>
          </p:cNvGraphicFramePr>
          <p:nvPr/>
        </p:nvGraphicFramePr>
        <p:xfrm>
          <a:off x="1752600" y="2362200"/>
          <a:ext cx="5943600" cy="1428750"/>
        </p:xfrm>
        <a:graphic>
          <a:graphicData uri="http://schemas.openxmlformats.org/presentationml/2006/ole">
            <p:oleObj spid="_x0000_s87042" r:id="rId4" imgW="7121347" imgH="1232611" progId="">
              <p:embed/>
            </p:oleObj>
          </a:graphicData>
        </a:graphic>
      </p:graphicFrame>
      <p:graphicFrame>
        <p:nvGraphicFramePr>
          <p:cNvPr id="87041" name="Object 1"/>
          <p:cNvGraphicFramePr>
            <a:graphicFrameLocks noChangeAspect="1"/>
          </p:cNvGraphicFramePr>
          <p:nvPr/>
        </p:nvGraphicFramePr>
        <p:xfrm>
          <a:off x="2019300" y="4476750"/>
          <a:ext cx="5524500" cy="1238250"/>
        </p:xfrm>
        <a:graphic>
          <a:graphicData uri="http://schemas.openxmlformats.org/presentationml/2006/ole">
            <p:oleObj spid="_x0000_s87041" r:id="rId5" imgW="5521147" imgH="1063447" progId="">
              <p:embed/>
            </p:oleObj>
          </a:graphicData>
        </a:graphic>
      </p:graphicFrame>
      <p:sp>
        <p:nvSpPr>
          <p:cNvPr id="87044" name="Rectangle 4"/>
          <p:cNvSpPr>
            <a:spLocks noChangeArrowheads="1"/>
          </p:cNvSpPr>
          <p:nvPr/>
        </p:nvSpPr>
        <p:spPr bwMode="auto">
          <a:xfrm>
            <a:off x="457200" y="228600"/>
            <a:ext cx="1098378" cy="338554"/>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Level 1.0</a:t>
            </a:r>
            <a:r>
              <a:rPr kumimoji="0" lang="en-US" sz="16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p:txBody>
      </p:sp>
      <p:sp>
        <p:nvSpPr>
          <p:cNvPr id="87045" name="Rectangle 5"/>
          <p:cNvSpPr>
            <a:spLocks noChangeArrowheads="1"/>
          </p:cNvSpPr>
          <p:nvPr/>
        </p:nvSpPr>
        <p:spPr bwMode="auto">
          <a:xfrm>
            <a:off x="381000" y="1695450"/>
            <a:ext cx="1098378" cy="338554"/>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Level 1.1</a:t>
            </a:r>
            <a:r>
              <a:rPr kumimoji="0" lang="en-US" sz="16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p:txBody>
      </p:sp>
      <p:sp>
        <p:nvSpPr>
          <p:cNvPr id="87046" name="Rectangle 6"/>
          <p:cNvSpPr>
            <a:spLocks noChangeArrowheads="1"/>
          </p:cNvSpPr>
          <p:nvPr/>
        </p:nvSpPr>
        <p:spPr bwMode="auto">
          <a:xfrm>
            <a:off x="338201" y="4004846"/>
            <a:ext cx="1109599" cy="338554"/>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Level 1.2:-</a:t>
            </a:r>
            <a:endParaRPr kumimoji="0" lang="en-US" sz="1100" b="1" i="0" u="none" strike="noStrike" cap="none" normalizeH="0" baseline="0" dirty="0" smtClean="0">
              <a:ln>
                <a:noFill/>
              </a:ln>
              <a:solidFill>
                <a:schemeClr val="tx1"/>
              </a:solidFill>
              <a:effectLst/>
              <a:latin typeface="Times New Roman" pitchFamily="18" charset="0"/>
              <a:cs typeface="Times New Roman" pitchFamily="18" charset="0"/>
            </a:endParaRPr>
          </a:p>
        </p:txBody>
      </p:sp>
      <p:sp>
        <p:nvSpPr>
          <p:cNvPr id="87047" name="Rectangle 7"/>
          <p:cNvSpPr>
            <a:spLocks noChangeArrowheads="1"/>
          </p:cNvSpPr>
          <p:nvPr/>
        </p:nvSpPr>
        <p:spPr bwMode="auto">
          <a:xfrm>
            <a:off x="0" y="527685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Existing System:</a:t>
            </a:r>
            <a:br>
              <a:rPr lang="en-US" dirty="0" smtClean="0"/>
            </a:br>
            <a:endParaRPr lang="en-US" dirty="0"/>
          </a:p>
        </p:txBody>
      </p:sp>
      <p:sp>
        <p:nvSpPr>
          <p:cNvPr id="3" name="Content Placeholder 2"/>
          <p:cNvSpPr>
            <a:spLocks noGrp="1"/>
          </p:cNvSpPr>
          <p:nvPr>
            <p:ph sz="quarter" idx="1"/>
          </p:nvPr>
        </p:nvSpPr>
        <p:spPr/>
        <p:txBody>
          <a:bodyPr/>
          <a:lstStyle/>
          <a:p>
            <a:r>
              <a:rPr lang="en-US" dirty="0" smtClean="0"/>
              <a:t>it is a manual System</a:t>
            </a:r>
          </a:p>
          <a:p>
            <a:r>
              <a:rPr lang="en-US" dirty="0" smtClean="0"/>
              <a:t>total work is done by normal folders or files</a:t>
            </a:r>
          </a:p>
          <a:p>
            <a:r>
              <a:rPr lang="en-US" dirty="0" smtClean="0"/>
              <a:t>may be chance loss data</a:t>
            </a:r>
          </a:p>
          <a:p>
            <a:r>
              <a:rPr lang="en-US" dirty="0" err="1" smtClean="0"/>
              <a:t>dosn’t</a:t>
            </a:r>
            <a:r>
              <a:rPr lang="en-US" dirty="0" smtClean="0"/>
              <a:t>  have security</a:t>
            </a:r>
          </a:p>
          <a:p>
            <a:r>
              <a:rPr lang="en-US" dirty="0" err="1" smtClean="0"/>
              <a:t>dosn’t</a:t>
            </a:r>
            <a:r>
              <a:rPr lang="en-US" dirty="0" smtClean="0"/>
              <a:t>  have distributing</a:t>
            </a:r>
          </a:p>
          <a:p>
            <a:r>
              <a:rPr lang="en-US" dirty="0" smtClean="0"/>
              <a:t>there is no online storing facility</a:t>
            </a:r>
          </a:p>
          <a:p>
            <a:r>
              <a:rPr lang="en-US" dirty="0" smtClean="0"/>
              <a:t>Increase the Human workload to search</a:t>
            </a:r>
          </a:p>
          <a:p>
            <a:pPr>
              <a:buNone/>
            </a:pPr>
            <a:endParaRPr lang="en-US" dirty="0" smtClean="0"/>
          </a:p>
          <a:p>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6018" name="Object 2"/>
          <p:cNvGraphicFramePr>
            <a:graphicFrameLocks noChangeAspect="1"/>
          </p:cNvGraphicFramePr>
          <p:nvPr/>
        </p:nvGraphicFramePr>
        <p:xfrm>
          <a:off x="1866900" y="847725"/>
          <a:ext cx="5524500" cy="1057275"/>
        </p:xfrm>
        <a:graphic>
          <a:graphicData uri="http://schemas.openxmlformats.org/presentationml/2006/ole">
            <p:oleObj spid="_x0000_s86018" r:id="rId3" imgW="5521147" imgH="1063447" progId="">
              <p:embed/>
            </p:oleObj>
          </a:graphicData>
        </a:graphic>
      </p:graphicFrame>
      <p:graphicFrame>
        <p:nvGraphicFramePr>
          <p:cNvPr id="86017" name="Object 1"/>
          <p:cNvGraphicFramePr>
            <a:graphicFrameLocks noChangeAspect="1"/>
          </p:cNvGraphicFramePr>
          <p:nvPr/>
        </p:nvGraphicFramePr>
        <p:xfrm>
          <a:off x="1752600" y="2514600"/>
          <a:ext cx="5943600" cy="2209800"/>
        </p:xfrm>
        <a:graphic>
          <a:graphicData uri="http://schemas.openxmlformats.org/presentationml/2006/ole">
            <p:oleObj spid="_x0000_s86017" r:id="rId4" imgW="7453884" imgH="2777947" progId="">
              <p:embed/>
            </p:oleObj>
          </a:graphicData>
        </a:graphic>
      </p:graphicFrame>
      <p:sp>
        <p:nvSpPr>
          <p:cNvPr id="86019" name="Rectangle 3"/>
          <p:cNvSpPr>
            <a:spLocks noChangeArrowheads="1"/>
          </p:cNvSpPr>
          <p:nvPr/>
        </p:nvSpPr>
        <p:spPr bwMode="auto">
          <a:xfrm>
            <a:off x="990600" y="238125"/>
            <a:ext cx="1098378" cy="338554"/>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Level 1.3</a:t>
            </a:r>
            <a:r>
              <a:rPr kumimoji="0" lang="en-US" sz="16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a:t>
            </a:r>
            <a:endParaRPr kumimoji="0" lang="en-US" sz="1100" b="0" i="0" u="none" strike="noStrike" cap="none" normalizeH="0" baseline="0" dirty="0" smtClean="0">
              <a:ln>
                <a:noFill/>
              </a:ln>
              <a:solidFill>
                <a:schemeClr val="tx1"/>
              </a:solidFill>
              <a:effectLst/>
              <a:latin typeface="Times New Roman" pitchFamily="18" charset="0"/>
              <a:cs typeface="Times New Roman" pitchFamily="18" charset="0"/>
            </a:endParaRPr>
          </a:p>
        </p:txBody>
      </p:sp>
      <p:sp>
        <p:nvSpPr>
          <p:cNvPr id="86020" name="Rectangle 4"/>
          <p:cNvSpPr>
            <a:spLocks noChangeArrowheads="1"/>
          </p:cNvSpPr>
          <p:nvPr/>
        </p:nvSpPr>
        <p:spPr bwMode="auto">
          <a:xfrm>
            <a:off x="990600" y="1947446"/>
            <a:ext cx="2141933" cy="338554"/>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Level-1.0.1 Diagram:  </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81200" y="2610289"/>
            <a:ext cx="5248553" cy="742511"/>
          </a:xfrm>
          <a:prstGeom prst="rect">
            <a:avLst/>
          </a:prstGeom>
        </p:spPr>
        <p:txBody>
          <a:bodyPr wrap="none">
            <a:spAutoFit/>
          </a:bodyPr>
          <a:lstStyle/>
          <a:p>
            <a:pPr>
              <a:lnSpc>
                <a:spcPct val="150000"/>
              </a:lnSpc>
            </a:pPr>
            <a:r>
              <a:rPr lang="en-US" sz="3200" b="1" dirty="0" smtClean="0">
                <a:solidFill>
                  <a:schemeClr val="tx2"/>
                </a:solidFill>
                <a:latin typeface="Times New Roman" pitchFamily="18" charset="0"/>
                <a:cs typeface="Times New Roman" pitchFamily="18" charset="0"/>
              </a:rPr>
              <a:t>SDLC METHODOLOGIES </a:t>
            </a:r>
            <a:endParaRPr lang="en-US" sz="3200" dirty="0">
              <a:solidFill>
                <a:schemeClr val="tx2"/>
              </a:solidFill>
              <a:latin typeface="Times New Roman" pitchFamily="18" charset="0"/>
              <a:cs typeface="Times New Roman" pitchFamily="18"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609600"/>
            <a:ext cx="8229600" cy="5878532"/>
          </a:xfrm>
          <a:prstGeom prst="rect">
            <a:avLst/>
          </a:prstGeom>
        </p:spPr>
        <p:txBody>
          <a:bodyPr wrap="square">
            <a:spAutoFit/>
          </a:bodyPr>
          <a:lstStyle/>
          <a:p>
            <a:pPr algn="just">
              <a:lnSpc>
                <a:spcPct val="150000"/>
              </a:lnSpc>
            </a:pPr>
            <a:r>
              <a:rPr lang="en-US" sz="1600" dirty="0" smtClean="0">
                <a:latin typeface="Times New Roman" pitchFamily="18" charset="0"/>
                <a:cs typeface="Times New Roman" pitchFamily="18" charset="0"/>
              </a:rPr>
              <a:t>	This document play a vital role in the development of life cycle (SDLC) as it describes the complete requirement of the system.  It means for use by developers and will be the basic during testing phase.  Any changes made to the requirements in the future will have to go through formal change approval process.</a:t>
            </a:r>
          </a:p>
          <a:p>
            <a:pPr algn="just">
              <a:lnSpc>
                <a:spcPct val="150000"/>
              </a:lnSpc>
            </a:pPr>
            <a:r>
              <a:rPr lang="en-US" sz="1600" dirty="0" smtClean="0">
                <a:latin typeface="Times New Roman" pitchFamily="18" charset="0"/>
                <a:cs typeface="Times New Roman" pitchFamily="18" charset="0"/>
              </a:rPr>
              <a:t>	SPIRAL MODEL was defined by Barry Boehm in his 1988 article, “A spiral Model of Software Development and Enhancement.  This model was not the first model to discuss iterative development, but it was the first model to explain why the iteration models.</a:t>
            </a:r>
          </a:p>
          <a:p>
            <a:pPr>
              <a:lnSpc>
                <a:spcPct val="150000"/>
              </a:lnSpc>
            </a:pPr>
            <a:r>
              <a:rPr lang="en-US" sz="1600" b="1" dirty="0" smtClean="0">
                <a:latin typeface="Times New Roman" pitchFamily="18" charset="0"/>
                <a:cs typeface="Times New Roman" pitchFamily="18" charset="0"/>
              </a:rPr>
              <a:t>The steps for Spiral Model can be generalized as follows:</a:t>
            </a:r>
          </a:p>
          <a:p>
            <a:pPr lvl="0">
              <a:lnSpc>
                <a:spcPct val="150000"/>
              </a:lnSpc>
            </a:pPr>
            <a:r>
              <a:rPr lang="en-US" sz="1600" dirty="0" smtClean="0">
                <a:latin typeface="Times New Roman" pitchFamily="18" charset="0"/>
                <a:cs typeface="Times New Roman" pitchFamily="18" charset="0"/>
              </a:rPr>
              <a:t>The new system requirements are defined in as much details as possible.  This usually involves interviewing a number of users representing all the external or internal users and other aspects of the existing system.</a:t>
            </a:r>
          </a:p>
          <a:p>
            <a:pPr lvl="0">
              <a:lnSpc>
                <a:spcPct val="150000"/>
              </a:lnSpc>
            </a:pPr>
            <a:r>
              <a:rPr lang="en-US" sz="1600" dirty="0" smtClean="0">
                <a:latin typeface="Times New Roman" pitchFamily="18" charset="0"/>
                <a:cs typeface="Times New Roman" pitchFamily="18" charset="0"/>
              </a:rPr>
              <a:t>A preliminary design is created for the new system.</a:t>
            </a:r>
          </a:p>
          <a:p>
            <a:pPr lvl="0">
              <a:lnSpc>
                <a:spcPct val="150000"/>
              </a:lnSpc>
            </a:pPr>
            <a:r>
              <a:rPr lang="en-US" sz="1600" dirty="0" smtClean="0">
                <a:latin typeface="Times New Roman" pitchFamily="18" charset="0"/>
                <a:cs typeface="Times New Roman" pitchFamily="18" charset="0"/>
              </a:rPr>
              <a:t>A first prototype of the new system is constructed from the preliminary design.  This is usually a scaled-down system, and represents an approximation of the characteristics of the final product.</a:t>
            </a:r>
          </a:p>
          <a:p>
            <a:pPr lvl="0"/>
            <a:endParaRPr lang="en-US" sz="1600" dirty="0" smtClean="0">
              <a:latin typeface="Times New Roman" pitchFamily="18" charset="0"/>
              <a:cs typeface="Times New Roman" pitchFamily="18" charset="0"/>
            </a:endParaRPr>
          </a:p>
          <a:p>
            <a:pPr algn="just">
              <a:lnSpc>
                <a:spcPct val="150000"/>
              </a:lnSpc>
            </a:pPr>
            <a:endParaRPr lang="en-US" sz="1600" dirty="0">
              <a:latin typeface="Times New Roman" pitchFamily="18" charset="0"/>
              <a:cs typeface="Times New Roman" pitchFamily="18"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685800"/>
            <a:ext cx="8229600" cy="5632311"/>
          </a:xfrm>
          <a:prstGeom prst="rect">
            <a:avLst/>
          </a:prstGeom>
        </p:spPr>
        <p:txBody>
          <a:bodyPr wrap="square">
            <a:spAutoFit/>
          </a:bodyPr>
          <a:lstStyle/>
          <a:p>
            <a:pPr lvl="0">
              <a:lnSpc>
                <a:spcPct val="150000"/>
              </a:lnSpc>
            </a:pPr>
            <a:r>
              <a:rPr lang="en-US" sz="1600" dirty="0" smtClean="0">
                <a:latin typeface="Times New Roman" pitchFamily="18" charset="0"/>
                <a:cs typeface="Times New Roman" pitchFamily="18" charset="0"/>
              </a:rPr>
              <a:t>A second prototype is evolved by a fourfold procedure:</a:t>
            </a:r>
          </a:p>
          <a:p>
            <a:pPr marL="342900" lvl="0" indent="-342900">
              <a:lnSpc>
                <a:spcPct val="150000"/>
              </a:lnSpc>
              <a:buFont typeface="+mj-lt"/>
              <a:buAutoNum type="arabicPeriod"/>
            </a:pPr>
            <a:r>
              <a:rPr lang="en-US" sz="1600" dirty="0" smtClean="0">
                <a:latin typeface="Times New Roman" pitchFamily="18" charset="0"/>
                <a:cs typeface="Times New Roman" pitchFamily="18" charset="0"/>
              </a:rPr>
              <a:t>Evaluating the first prototype in terms of its strengths, weakness, and risks.</a:t>
            </a:r>
          </a:p>
          <a:p>
            <a:pPr marL="342900" lvl="0" indent="-342900">
              <a:lnSpc>
                <a:spcPct val="150000"/>
              </a:lnSpc>
              <a:buFont typeface="+mj-lt"/>
              <a:buAutoNum type="arabicPeriod"/>
            </a:pPr>
            <a:r>
              <a:rPr lang="en-US" sz="1600" dirty="0" smtClean="0">
                <a:latin typeface="Times New Roman" pitchFamily="18" charset="0"/>
                <a:cs typeface="Times New Roman" pitchFamily="18" charset="0"/>
              </a:rPr>
              <a:t>Defining the requirements of the second prototype.</a:t>
            </a:r>
          </a:p>
          <a:p>
            <a:pPr marL="342900" lvl="0" indent="-342900">
              <a:lnSpc>
                <a:spcPct val="150000"/>
              </a:lnSpc>
              <a:buFont typeface="+mj-lt"/>
              <a:buAutoNum type="arabicPeriod"/>
            </a:pPr>
            <a:r>
              <a:rPr lang="en-US" sz="1600" dirty="0" smtClean="0">
                <a:latin typeface="Times New Roman" pitchFamily="18" charset="0"/>
                <a:cs typeface="Times New Roman" pitchFamily="18" charset="0"/>
              </a:rPr>
              <a:t>Planning an designing the second prototype.</a:t>
            </a:r>
          </a:p>
          <a:p>
            <a:pPr marL="342900" lvl="0" indent="-342900">
              <a:lnSpc>
                <a:spcPct val="150000"/>
              </a:lnSpc>
              <a:buFont typeface="+mj-lt"/>
              <a:buAutoNum type="arabicPeriod"/>
            </a:pPr>
            <a:r>
              <a:rPr lang="en-US" sz="1600" dirty="0" smtClean="0">
                <a:latin typeface="Times New Roman" pitchFamily="18" charset="0"/>
                <a:cs typeface="Times New Roman" pitchFamily="18" charset="0"/>
              </a:rPr>
              <a:t>Constructing and testing the second prototype.</a:t>
            </a:r>
          </a:p>
          <a:p>
            <a:pPr lvl="0">
              <a:lnSpc>
                <a:spcPct val="150000"/>
              </a:lnSpc>
            </a:pPr>
            <a:r>
              <a:rPr lang="en-US" sz="1600" dirty="0" smtClean="0">
                <a:latin typeface="Times New Roman" pitchFamily="18" charset="0"/>
                <a:cs typeface="Times New Roman" pitchFamily="18" charset="0"/>
              </a:rPr>
              <a:t>Risk factors might involved development cost overruns, operating-cost miscalculation, or any other factor that could, in the customer’s judgment, result in a less-than-satisfactory final product.</a:t>
            </a:r>
          </a:p>
          <a:p>
            <a:pPr lvl="0">
              <a:lnSpc>
                <a:spcPct val="150000"/>
              </a:lnSpc>
            </a:pPr>
            <a:r>
              <a:rPr lang="en-US" sz="1600" dirty="0" smtClean="0">
                <a:latin typeface="Times New Roman" pitchFamily="18" charset="0"/>
                <a:cs typeface="Times New Roman" pitchFamily="18" charset="0"/>
              </a:rPr>
              <a:t>The existing prototype is evaluated in the same manner as was the previous prototype, and if necessary, another prototype is developed from it according to the fourfold procedure outlined above.</a:t>
            </a:r>
          </a:p>
          <a:p>
            <a:pPr lvl="0">
              <a:lnSpc>
                <a:spcPct val="150000"/>
              </a:lnSpc>
            </a:pPr>
            <a:r>
              <a:rPr lang="en-US" sz="1600" dirty="0" smtClean="0">
                <a:latin typeface="Times New Roman" pitchFamily="18" charset="0"/>
                <a:cs typeface="Times New Roman" pitchFamily="18" charset="0"/>
              </a:rPr>
              <a:t>The preceding steps are iterated until the customer is satisfied that the refined prototype represents the final product desired.</a:t>
            </a:r>
          </a:p>
          <a:p>
            <a:pPr lvl="0">
              <a:lnSpc>
                <a:spcPct val="150000"/>
              </a:lnSpc>
            </a:pPr>
            <a:r>
              <a:rPr lang="en-US" sz="1600" dirty="0" smtClean="0">
                <a:latin typeface="Times New Roman" pitchFamily="18" charset="0"/>
                <a:cs typeface="Times New Roman" pitchFamily="18" charset="0"/>
              </a:rPr>
              <a:t>The final system is constructed, based on the refined prototype.</a:t>
            </a:r>
          </a:p>
          <a:p>
            <a:pPr>
              <a:lnSpc>
                <a:spcPct val="150000"/>
              </a:lnSpc>
            </a:pPr>
            <a:r>
              <a:rPr lang="en-US" sz="1600" dirty="0" smtClean="0">
                <a:latin typeface="Times New Roman" pitchFamily="18" charset="0"/>
                <a:cs typeface="Times New Roman" pitchFamily="18" charset="0"/>
              </a:rPr>
              <a:t>The final system is thoroughly evaluated and tested.   Routine maintenance is carried on a continuing basis to prevent large scale failures and to minimize down time.</a:t>
            </a:r>
            <a:endParaRPr lang="en-US" sz="1600" dirty="0">
              <a:latin typeface="Times New Roman" pitchFamily="18" charset="0"/>
              <a:cs typeface="Times New Roman" pitchFamily="18"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1"/>
          <p:cNvSpPr>
            <a:spLocks noChangeArrowheads="1"/>
          </p:cNvSpPr>
          <p:nvPr/>
        </p:nvSpPr>
        <p:spPr bwMode="auto">
          <a:xfrm>
            <a:off x="457200" y="914400"/>
            <a:ext cx="8153400" cy="46166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en-US" sz="1600" b="1" i="0" u="none" strike="noStrike" cap="none" normalizeH="0" baseline="0" dirty="0" smtClean="0">
                <a:ln>
                  <a:noFill/>
                </a:ln>
                <a:solidFill>
                  <a:schemeClr val="tx2"/>
                </a:solidFill>
                <a:effectLst/>
                <a:latin typeface="Times New Roman" pitchFamily="18" charset="0"/>
                <a:ea typeface="Times New Roman" pitchFamily="18" charset="0"/>
                <a:cs typeface="Times New Roman" pitchFamily="18" charset="0"/>
              </a:rPr>
              <a:t>THE FOLLOWING DIAGRAM SHOWS HOW A SPIRAL MODEL ACTS LIKE:</a:t>
            </a:r>
            <a:endParaRPr kumimoji="0" lang="en-US" sz="1600" b="0" i="0" u="none" strike="noStrike" cap="none" normalizeH="0" baseline="0" dirty="0" smtClean="0">
              <a:ln>
                <a:noFill/>
              </a:ln>
              <a:solidFill>
                <a:schemeClr val="tx2"/>
              </a:solidFill>
              <a:effectLst/>
              <a:latin typeface="Times New Roman" pitchFamily="18" charset="0"/>
              <a:cs typeface="Times New Roman" pitchFamily="18" charset="0"/>
            </a:endParaRPr>
          </a:p>
        </p:txBody>
      </p:sp>
      <p:pic>
        <p:nvPicPr>
          <p:cNvPr id="33794" name="Picture 1"/>
          <p:cNvPicPr>
            <a:picLocks noChangeAspect="1" noChangeArrowheads="1"/>
          </p:cNvPicPr>
          <p:nvPr/>
        </p:nvPicPr>
        <p:blipFill>
          <a:blip r:embed="rId2"/>
          <a:srcRect/>
          <a:stretch>
            <a:fillRect/>
          </a:stretch>
        </p:blipFill>
        <p:spPr bwMode="auto">
          <a:xfrm>
            <a:off x="2133600" y="1600200"/>
            <a:ext cx="4876800" cy="4800600"/>
          </a:xfrm>
          <a:prstGeom prst="rect">
            <a:avLst/>
          </a:prstGeom>
          <a:noFill/>
          <a:ln w="9525">
            <a:noFill/>
            <a:miter lim="800000"/>
            <a:headEnd/>
            <a:tailEnd/>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1"/>
          <p:cNvSpPr>
            <a:spLocks noChangeArrowheads="1"/>
          </p:cNvSpPr>
          <p:nvPr/>
        </p:nvSpPr>
        <p:spPr bwMode="auto">
          <a:xfrm>
            <a:off x="457200" y="880408"/>
            <a:ext cx="8229600" cy="193899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en-US" sz="1600" b="1" i="0" strike="noStrike" cap="none" normalizeH="0" baseline="0" dirty="0" smtClean="0">
                <a:ln>
                  <a:noFill/>
                </a:ln>
                <a:solidFill>
                  <a:schemeClr val="tx2"/>
                </a:solidFill>
                <a:effectLst/>
                <a:latin typeface="Times New Roman" pitchFamily="18" charset="0"/>
                <a:ea typeface="Times New Roman" pitchFamily="18" charset="0"/>
                <a:cs typeface="Times New Roman" pitchFamily="18" charset="0"/>
              </a:rPr>
              <a:t>ADVANTAGES OF SPIRAL MODEL:</a:t>
            </a:r>
            <a:endParaRPr kumimoji="0" lang="en-US" sz="1600" b="0" i="0" strike="noStrike" cap="none" normalizeH="0" baseline="0" dirty="0" smtClean="0">
              <a:ln>
                <a:noFill/>
              </a:ln>
              <a:solidFill>
                <a:schemeClr val="tx2"/>
              </a:solidFill>
              <a:effectLst/>
              <a:latin typeface="Times New Roman" pitchFamily="18" charset="0"/>
              <a:cs typeface="Times New Roman" pitchFamily="18" charset="0"/>
            </a:endParaRPr>
          </a:p>
          <a:p>
            <a:pPr marL="0" marR="0" lvl="0" indent="0" algn="just" defTabSz="914400" rtl="0" eaLnBrk="0" fontAlgn="base" latinLnBrk="0" hangingPunct="0">
              <a:lnSpc>
                <a:spcPct val="150000"/>
              </a:lnSpc>
              <a:spcBef>
                <a:spcPct val="0"/>
              </a:spcBef>
              <a:spcAft>
                <a:spcPct val="0"/>
              </a:spcAft>
              <a:buClrTx/>
              <a:buSzTx/>
              <a:tabLst/>
            </a:pPr>
            <a:r>
              <a:rPr kumimoji="0" lang="en-US"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Estimates(i.e. budget, schedule etc .) become more realistic as work progresses, because important issues discovered earlier.</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50000"/>
              </a:lnSpc>
              <a:spcBef>
                <a:spcPct val="0"/>
              </a:spcBef>
              <a:spcAft>
                <a:spcPct val="0"/>
              </a:spcAft>
              <a:buClrTx/>
              <a:buSzTx/>
              <a:tabLst/>
            </a:pPr>
            <a:r>
              <a:rPr kumimoji="0" lang="en-US"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It is more able to cope with the changes that are software development generally entails.</a:t>
            </a: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Software engineers can get their hands in and start working on the core of a project earlier.</a:t>
            </a:r>
            <a:r>
              <a:rPr kumimoji="0" lang="en-US" sz="1600" b="0" i="0" u="none" strike="noStrike" cap="none" normalizeH="0" baseline="0" dirty="0" smtClean="0">
                <a:ln>
                  <a:noFill/>
                </a:ln>
                <a:solidFill>
                  <a:schemeClr val="tx1"/>
                </a:solidFill>
                <a:effectLst/>
                <a:latin typeface="Times New Roman" pitchFamily="18" charset="0"/>
                <a:cs typeface="Times New Roman" pitchFamily="18" charset="0"/>
              </a:rPr>
              <a:t> </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1"/>
          <p:cNvSpPr>
            <a:spLocks noChangeArrowheads="1"/>
          </p:cNvSpPr>
          <p:nvPr/>
        </p:nvSpPr>
        <p:spPr bwMode="auto">
          <a:xfrm>
            <a:off x="3200771" y="2438400"/>
            <a:ext cx="3047629" cy="584775"/>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3200" b="1" i="0" u="none" strike="noStrike" cap="none" normalizeH="0" baseline="0" dirty="0" smtClean="0">
                <a:ln>
                  <a:noFill/>
                </a:ln>
                <a:solidFill>
                  <a:schemeClr val="accent4">
                    <a:lumMod val="50000"/>
                  </a:schemeClr>
                </a:solidFill>
                <a:effectLst/>
                <a:latin typeface="Times New Roman" pitchFamily="18" charset="0"/>
                <a:ea typeface="Calibri" pitchFamily="34" charset="0"/>
                <a:cs typeface="Times New Roman" pitchFamily="18" charset="0"/>
              </a:rPr>
              <a:t>E-R DIAGRAM</a:t>
            </a:r>
            <a:endParaRPr kumimoji="0" lang="en-US" sz="2400" b="0" i="0" u="none" strike="noStrike" cap="none" normalizeH="0" baseline="0" dirty="0" smtClean="0">
              <a:ln>
                <a:noFill/>
              </a:ln>
              <a:solidFill>
                <a:schemeClr val="accent4">
                  <a:lumMod val="50000"/>
                </a:schemeClr>
              </a:solidFill>
              <a:effectLst/>
              <a:latin typeface="Times New Roman" pitchFamily="18" charset="0"/>
              <a:cs typeface="Times New Roman" pitchFamily="18"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1" name="Picture 1"/>
          <p:cNvPicPr>
            <a:picLocks noChangeAspect="1" noChangeArrowheads="1"/>
          </p:cNvPicPr>
          <p:nvPr/>
        </p:nvPicPr>
        <p:blipFill>
          <a:blip r:embed="rId2"/>
          <a:srcRect/>
          <a:stretch>
            <a:fillRect/>
          </a:stretch>
        </p:blipFill>
        <p:spPr bwMode="auto">
          <a:xfrm>
            <a:off x="1533525" y="438150"/>
            <a:ext cx="6162675" cy="6115050"/>
          </a:xfrm>
          <a:prstGeom prst="rect">
            <a:avLst/>
          </a:prstGeom>
          <a:noFill/>
          <a:ln w="9525">
            <a:noFill/>
            <a:miter lim="800000"/>
            <a:headEnd/>
            <a:tailEnd/>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1"/>
          <p:cNvSpPr>
            <a:spLocks noChangeArrowheads="1"/>
          </p:cNvSpPr>
          <p:nvPr/>
        </p:nvSpPr>
        <p:spPr bwMode="auto">
          <a:xfrm>
            <a:off x="1295400" y="2819400"/>
            <a:ext cx="6934200" cy="5847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3200" b="1" i="0" u="none" strike="noStrike" cap="none" normalizeH="0" baseline="0" dirty="0" smtClean="0">
                <a:ln>
                  <a:noFill/>
                </a:ln>
                <a:solidFill>
                  <a:schemeClr val="accent4">
                    <a:lumMod val="50000"/>
                  </a:schemeClr>
                </a:solidFill>
                <a:effectLst/>
                <a:latin typeface="Times New Roman" pitchFamily="18" charset="0"/>
                <a:ea typeface="Calibri" pitchFamily="34" charset="0"/>
                <a:cs typeface="Times New Roman" pitchFamily="18" charset="0"/>
              </a:rPr>
              <a:t>UML DIAGRAMS</a:t>
            </a:r>
            <a:endParaRPr kumimoji="0" lang="en-US" sz="2400" b="0" i="0" u="none" strike="noStrike" cap="none" normalizeH="0" baseline="0" dirty="0" smtClean="0">
              <a:ln>
                <a:noFill/>
              </a:ln>
              <a:solidFill>
                <a:schemeClr val="accent4">
                  <a:lumMod val="50000"/>
                </a:schemeClr>
              </a:solidFill>
              <a:effectLst/>
              <a:latin typeface="Times New Roman" pitchFamily="18" charset="0"/>
              <a:cs typeface="Times New Roman" pitchFamily="18"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1"/>
          <p:cNvSpPr>
            <a:spLocks noChangeArrowheads="1"/>
          </p:cNvSpPr>
          <p:nvPr/>
        </p:nvSpPr>
        <p:spPr bwMode="auto">
          <a:xfrm>
            <a:off x="228600" y="264616"/>
            <a:ext cx="8686800" cy="526297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Times New Roman" pitchFamily="18" charset="0"/>
                <a:ea typeface="Arial Unicode MS" pitchFamily="34" charset="-128"/>
                <a:cs typeface="Times New Roman" pitchFamily="18" charset="0"/>
              </a:rPr>
              <a:t>UNIFIED MODELING LANGUAGE DIAGRAMS</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ea typeface="Arial Unicode MS" pitchFamily="34" charset="-128"/>
                <a:cs typeface="Times New Roman" pitchFamily="18" charset="0"/>
              </a:rPr>
              <a:t>The unified modeling language allows the software engineer to express an analysis model using the modeling notation that is governed by a set of syntactic semantic and pragmatic rules.</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ea typeface="Arial Unicode MS" pitchFamily="34" charset="-128"/>
                <a:cs typeface="Times New Roman" pitchFamily="18" charset="0"/>
              </a:rPr>
              <a:t>A UML system is represented using five different views that describe the system from distinctly different perspective. Each view is defined by a set of diagram, which is as follows.</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Times New Roman" pitchFamily="18" charset="0"/>
                <a:ea typeface="Arial Unicode MS" pitchFamily="34" charset="-128"/>
                <a:cs typeface="Times New Roman" pitchFamily="18" charset="0"/>
              </a:rPr>
              <a:t>USER MODEL VIEW</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ea typeface="Arial Unicode MS" pitchFamily="34" charset="-128"/>
                <a:cs typeface="Times New Roman" pitchFamily="18" charset="0"/>
              </a:rPr>
              <a:t>This view represents the system from the users perspective.</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ea typeface="Arial Unicode MS" pitchFamily="34" charset="-128"/>
                <a:cs typeface="Times New Roman" pitchFamily="18" charset="0"/>
              </a:rPr>
              <a:t>The analysis representation describes a usage scenario from the end-users perspective.</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Times New Roman" pitchFamily="18" charset="0"/>
                <a:ea typeface="Arial Unicode MS" pitchFamily="34" charset="-128"/>
                <a:cs typeface="Times New Roman" pitchFamily="18" charset="0"/>
              </a:rPr>
              <a:t>STRUCTURAL MODEL VIEW</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ea typeface="Arial Unicode MS" pitchFamily="34" charset="-128"/>
                <a:cs typeface="Times New Roman" pitchFamily="18" charset="0"/>
              </a:rPr>
              <a:t>In this model the data and functionality are arrived from inside the system.</a:t>
            </a: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ea typeface="Arial Unicode MS" pitchFamily="34" charset="-128"/>
                <a:cs typeface="Times New Roman" pitchFamily="18" charset="0"/>
              </a:rPr>
              <a:t>This model view models the static structures.</a:t>
            </a:r>
            <a:r>
              <a:rPr kumimoji="0" lang="en-US" sz="1600" b="0" i="0" u="none" strike="noStrike" cap="none" normalizeH="0" baseline="0" dirty="0" smtClean="0">
                <a:ln>
                  <a:noFill/>
                </a:ln>
                <a:solidFill>
                  <a:schemeClr val="tx1"/>
                </a:solidFill>
                <a:effectLst/>
                <a:latin typeface="Times New Roman" pitchFamily="18" charset="0"/>
                <a:cs typeface="Times New Roman" pitchFamily="18" charset="0"/>
              </a:rPr>
              <a:t> </a:t>
            </a:r>
          </a:p>
          <a:p>
            <a:pPr>
              <a:lnSpc>
                <a:spcPct val="150000"/>
              </a:lnSpc>
            </a:pPr>
            <a:r>
              <a:rPr lang="en-US" sz="1600" b="1" dirty="0" smtClean="0"/>
              <a:t>BEHAVIORAL MODEL VIEW</a:t>
            </a:r>
            <a:endParaRPr lang="en-US" sz="1600" dirty="0" smtClean="0"/>
          </a:p>
          <a:p>
            <a:pPr>
              <a:lnSpc>
                <a:spcPct val="150000"/>
              </a:lnSpc>
            </a:pPr>
            <a:r>
              <a:rPr lang="en-US" sz="1600" dirty="0" smtClean="0"/>
              <a:t>It represents the dynamic of behavioral as parts of the system, depicting the interactions of collection between various structural elements described in the user model and structural model view.</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Proposed System:</a:t>
            </a:r>
            <a:br>
              <a:rPr lang="en-US" dirty="0" smtClean="0"/>
            </a:br>
            <a:endParaRPr lang="en-US" dirty="0"/>
          </a:p>
        </p:txBody>
      </p:sp>
      <p:sp>
        <p:nvSpPr>
          <p:cNvPr id="3" name="Content Placeholder 2"/>
          <p:cNvSpPr>
            <a:spLocks noGrp="1"/>
          </p:cNvSpPr>
          <p:nvPr>
            <p:ph sz="quarter" idx="1"/>
          </p:nvPr>
        </p:nvSpPr>
        <p:spPr/>
        <p:txBody>
          <a:bodyPr/>
          <a:lstStyle/>
          <a:p>
            <a:r>
              <a:rPr lang="en-US" dirty="0" smtClean="0"/>
              <a:t>it is a Computerized process</a:t>
            </a:r>
          </a:p>
          <a:p>
            <a:r>
              <a:rPr lang="en-US" dirty="0" smtClean="0"/>
              <a:t>so total work is done by computers</a:t>
            </a:r>
          </a:p>
          <a:p>
            <a:r>
              <a:rPr lang="en-US" dirty="0" smtClean="0"/>
              <a:t>no data loss</a:t>
            </a:r>
          </a:p>
          <a:p>
            <a:r>
              <a:rPr lang="en-US" dirty="0" smtClean="0"/>
              <a:t>it have security</a:t>
            </a:r>
          </a:p>
          <a:p>
            <a:r>
              <a:rPr lang="en-US" dirty="0" smtClean="0"/>
              <a:t>it have sharing data</a:t>
            </a:r>
          </a:p>
          <a:p>
            <a:r>
              <a:rPr lang="en-US" dirty="0" smtClean="0"/>
              <a:t>Here we have a online storing facility</a:t>
            </a:r>
          </a:p>
          <a:p>
            <a:r>
              <a:rPr lang="en-US" dirty="0" smtClean="0"/>
              <a:t>Heavily reduces the human workload to search</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1"/>
          <p:cNvSpPr>
            <a:spLocks noChangeArrowheads="1"/>
          </p:cNvSpPr>
          <p:nvPr/>
        </p:nvSpPr>
        <p:spPr bwMode="auto">
          <a:xfrm>
            <a:off x="152400" y="244327"/>
            <a:ext cx="8763000" cy="572464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algn="just" defTabSz="914400" rtl="0" eaLnBrk="1" fontAlgn="base" latinLnBrk="0" hangingPunct="1">
              <a:lnSpc>
                <a:spcPct val="15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Times New Roman" pitchFamily="18" charset="0"/>
                <a:ea typeface="Arial Unicode MS" pitchFamily="34" charset="-128"/>
                <a:cs typeface="Times New Roman" pitchFamily="18" charset="0"/>
              </a:rPr>
              <a:t>IMPLEMENTATION MODEL VIEW</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algn="just" defTabSz="914400" rtl="0" eaLnBrk="0" fontAlgn="base" latinLnBrk="0" hangingPunct="0">
              <a:lnSpc>
                <a:spcPct val="15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ea typeface="Arial Unicode MS" pitchFamily="34" charset="-128"/>
                <a:cs typeface="Times New Roman" pitchFamily="18" charset="0"/>
              </a:rPr>
              <a:t>In this the structural and behavioral as parts of the system are represented as they are to be built.</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algn="just" defTabSz="914400" rtl="0" eaLnBrk="0" fontAlgn="base" latinLnBrk="0" hangingPunct="0">
              <a:lnSpc>
                <a:spcPct val="15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Times New Roman" pitchFamily="18" charset="0"/>
                <a:ea typeface="Arial Unicode MS" pitchFamily="34" charset="-128"/>
                <a:cs typeface="Times New Roman" pitchFamily="18" charset="0"/>
              </a:rPr>
              <a:t>ENVIRONMENTAL MODEL VIEW</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algn="just" defTabSz="914400" rtl="0" eaLnBrk="0" fontAlgn="base" latinLnBrk="0" hangingPunct="0">
              <a:lnSpc>
                <a:spcPct val="15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ea typeface="Arial Unicode MS" pitchFamily="34" charset="-128"/>
                <a:cs typeface="Times New Roman" pitchFamily="18" charset="0"/>
              </a:rPr>
              <a:t>In this the structural and behavioral aspects of the environment in which the system is to be implemented are represented.</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algn="just" defTabSz="914400" rtl="0" eaLnBrk="0" fontAlgn="base" latinLnBrk="0" hangingPunct="0">
              <a:lnSpc>
                <a:spcPct val="15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ea typeface="Arial Unicode MS" pitchFamily="34" charset="-128"/>
                <a:cs typeface="Times New Roman" pitchFamily="18" charset="0"/>
              </a:rPr>
              <a:t>UML is specifically constructed through two different domains they    are:</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algn="just" defTabSz="914400" rtl="0" eaLnBrk="0" fontAlgn="base" latinLnBrk="0" hangingPunct="0">
              <a:lnSpc>
                <a:spcPct val="15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ea typeface="Arial Unicode MS" pitchFamily="34" charset="-128"/>
                <a:cs typeface="Times New Roman" pitchFamily="18" charset="0"/>
              </a:rPr>
              <a:t>UML Analysis modeling, which focuses on the user model and structural model views of the system.</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algn="just" defTabSz="914400" rtl="0" eaLnBrk="0" fontAlgn="base" latinLnBrk="0" hangingPunct="0">
              <a:lnSpc>
                <a:spcPct val="15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ea typeface="Arial Unicode MS" pitchFamily="34" charset="-128"/>
                <a:cs typeface="Times New Roman" pitchFamily="18" charset="0"/>
              </a:rPr>
              <a:t>UML design modeling, which focuses on the behavioral modeling, implementation modeling and environmental model views.</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algn="just" defTabSz="914400" rtl="0" eaLnBrk="0" fontAlgn="base" latinLnBrk="0" hangingPunct="0">
              <a:lnSpc>
                <a:spcPct val="15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ea typeface="Arial Unicode MS" pitchFamily="34" charset="-128"/>
                <a:cs typeface="Times New Roman" pitchFamily="18" charset="0"/>
              </a:rPr>
              <a:t>Use case Diagrams represent the functionality of the system from a user’s point of view. Use cases are used during requirements elicitation and analysis to represent the functionality of the system. Use cases focus on the behavior of the system from external point of view. </a:t>
            </a:r>
          </a:p>
          <a:p>
            <a:pPr algn="just" eaLnBrk="0" fontAlgn="base" hangingPunct="0">
              <a:lnSpc>
                <a:spcPct val="150000"/>
              </a:lnSpc>
              <a:spcBef>
                <a:spcPct val="0"/>
              </a:spcBef>
              <a:spcAft>
                <a:spcPct val="0"/>
              </a:spcAft>
            </a:pPr>
            <a:r>
              <a:rPr lang="en-US" sz="1600" dirty="0" smtClean="0">
                <a:latin typeface="Times New Roman" pitchFamily="18" charset="0"/>
                <a:cs typeface="Times New Roman" pitchFamily="18" charset="0"/>
              </a:rPr>
              <a:t>Actors are external entities that interact with the system. Examples of actors include users like administrator, bank customer …etc., or another system like central database. </a:t>
            </a:r>
          </a:p>
          <a:p>
            <a:pPr marL="0" marR="0" lvl="0" algn="just" defTabSz="914400" rtl="0" eaLnBrk="0" fontAlgn="base" latinLnBrk="0" hangingPunct="0">
              <a:lnSpc>
                <a:spcPct val="150000"/>
              </a:lnSpc>
              <a:spcBef>
                <a:spcPct val="0"/>
              </a:spcBef>
              <a:spcAft>
                <a:spcPct val="0"/>
              </a:spcAft>
              <a:buClrTx/>
              <a:buSzTx/>
              <a:buFontTx/>
              <a:buNone/>
              <a:tabLst/>
            </a:pP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1"/>
          <p:cNvSpPr>
            <a:spLocks noChangeArrowheads="1"/>
          </p:cNvSpPr>
          <p:nvPr/>
        </p:nvSpPr>
        <p:spPr bwMode="auto">
          <a:xfrm>
            <a:off x="2509017" y="2667000"/>
            <a:ext cx="3663183" cy="584775"/>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3200" b="1" i="0" u="none" strike="noStrike" cap="none" normalizeH="0" baseline="0" dirty="0" smtClean="0">
                <a:ln>
                  <a:noFill/>
                </a:ln>
                <a:solidFill>
                  <a:schemeClr val="accent4">
                    <a:lumMod val="50000"/>
                  </a:schemeClr>
                </a:solidFill>
                <a:effectLst/>
                <a:latin typeface="Times New Roman" pitchFamily="18" charset="0"/>
                <a:ea typeface="Calibri" pitchFamily="34" charset="0"/>
                <a:cs typeface="Times New Roman" pitchFamily="18" charset="0"/>
              </a:rPr>
              <a:t>CLASS DIAGRAM</a:t>
            </a:r>
            <a:endParaRPr kumimoji="0" lang="en-US" sz="3200" b="0" i="0" u="none" strike="noStrike" cap="none" normalizeH="0" baseline="0" dirty="0" smtClean="0">
              <a:ln>
                <a:noFill/>
              </a:ln>
              <a:solidFill>
                <a:schemeClr val="accent4">
                  <a:lumMod val="50000"/>
                </a:schemeClr>
              </a:solidFill>
              <a:effectLst/>
              <a:latin typeface="Times New Roman" pitchFamily="18" charset="0"/>
              <a:cs typeface="Times New Roman" pitchFamily="18"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1" descr="techniques_servleta"/>
          <p:cNvPicPr>
            <a:picLocks noChangeAspect="1" noChangeArrowheads="1"/>
          </p:cNvPicPr>
          <p:nvPr/>
        </p:nvPicPr>
        <p:blipFill>
          <a:blip r:embed="rId2">
            <a:lum contrast="2000"/>
          </a:blip>
          <a:srcRect/>
          <a:stretch>
            <a:fillRect/>
          </a:stretch>
        </p:blipFill>
        <p:spPr bwMode="auto">
          <a:xfrm>
            <a:off x="2114550" y="1647825"/>
            <a:ext cx="4895850" cy="2924175"/>
          </a:xfrm>
          <a:prstGeom prst="rect">
            <a:avLst/>
          </a:prstGeom>
          <a:noFill/>
        </p:spPr>
      </p:pic>
      <p:sp>
        <p:nvSpPr>
          <p:cNvPr id="5123" name="Line 3"/>
          <p:cNvSpPr>
            <a:spLocks noChangeShapeType="1"/>
          </p:cNvSpPr>
          <p:nvPr/>
        </p:nvSpPr>
        <p:spPr bwMode="auto">
          <a:xfrm>
            <a:off x="6248400" y="3276600"/>
            <a:ext cx="342900" cy="160020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121" name="Text Box 1"/>
          <p:cNvSpPr txBox="1">
            <a:spLocks noChangeArrowheads="1"/>
          </p:cNvSpPr>
          <p:nvPr/>
        </p:nvSpPr>
        <p:spPr bwMode="auto">
          <a:xfrm>
            <a:off x="5791200" y="4876800"/>
            <a:ext cx="1628775" cy="56515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chemeClr val="tx1"/>
                </a:solidFill>
                <a:effectLst/>
                <a:latin typeface="Arial" pitchFamily="34" charset="0"/>
                <a:ea typeface="Calibri" pitchFamily="34" charset="0"/>
                <a:cs typeface="Times New Roman" pitchFamily="18" charset="0"/>
              </a:rPr>
              <a:t>JSP: Implicit Objects</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124" name="Rectangle 4"/>
          <p:cNvSpPr>
            <a:spLocks noChangeArrowheads="1"/>
          </p:cNvSpPr>
          <p:nvPr/>
        </p:nvSpPr>
        <p:spPr bwMode="auto">
          <a:xfrm>
            <a:off x="152400" y="139314"/>
            <a:ext cx="8763000" cy="120032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algn="l" defTabSz="914400" rtl="0" eaLnBrk="1" fontAlgn="base" latinLnBrk="0" hangingPunct="1">
              <a:lnSpc>
                <a:spcPct val="15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CLASS DIAGRAM </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algn="l" defTabSz="914400" rtl="0" eaLnBrk="0" fontAlgn="base" latinLnBrk="0" hangingPunct="0">
              <a:lnSpc>
                <a:spcPct val="15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Class diagrams describe the structure of the system in terms of classes and objects. The </a:t>
            </a:r>
            <a:r>
              <a:rPr kumimoji="0" lang="en-US" sz="16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servlet</a:t>
            </a:r>
            <a:r>
              <a:rPr kumimoji="0" lang="en-US" sz="16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r>
              <a:rPr kumimoji="0" lang="en-US" sz="16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api</a:t>
            </a:r>
            <a:r>
              <a:rPr kumimoji="0" lang="en-US" sz="16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class diagram will be as follows.</a:t>
            </a:r>
          </a:p>
        </p:txBody>
      </p:sp>
      <p:sp>
        <p:nvSpPr>
          <p:cNvPr id="5125" name="Rectangle 5"/>
          <p:cNvSpPr>
            <a:spLocks noChangeArrowheads="1"/>
          </p:cNvSpPr>
          <p:nvPr/>
        </p:nvSpPr>
        <p:spPr bwMode="auto">
          <a:xfrm>
            <a:off x="0" y="4572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5126" name="Rectangle 6"/>
          <p:cNvSpPr>
            <a:spLocks noChangeArrowheads="1"/>
          </p:cNvSpPr>
          <p:nvPr/>
        </p:nvSpPr>
        <p:spPr bwMode="auto">
          <a:xfrm>
            <a:off x="0" y="33813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127" name="Rectangle 7"/>
          <p:cNvSpPr>
            <a:spLocks noChangeArrowheads="1"/>
          </p:cNvSpPr>
          <p:nvPr/>
        </p:nvSpPr>
        <p:spPr bwMode="auto">
          <a:xfrm>
            <a:off x="0" y="33813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chemeClr val="tx1"/>
                </a:solidFill>
                <a:effectLst/>
                <a:latin typeface="Arial" pitchFamily="34" charset="0"/>
                <a:cs typeface="Arial" pitchFamily="34" charset="0"/>
              </a:rPr>
              <a:t/>
            </a:r>
            <a:br>
              <a:rPr kumimoji="0" lang="en-US" sz="9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1"/>
          <p:cNvSpPr>
            <a:spLocks noChangeArrowheads="1"/>
          </p:cNvSpPr>
          <p:nvPr/>
        </p:nvSpPr>
        <p:spPr bwMode="auto">
          <a:xfrm>
            <a:off x="762000" y="2691825"/>
            <a:ext cx="7659469" cy="584775"/>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3200" b="1" i="0" u="none" strike="noStrike" cap="none" normalizeH="0" baseline="0" dirty="0" smtClean="0">
                <a:ln>
                  <a:noFill/>
                </a:ln>
                <a:solidFill>
                  <a:schemeClr val="accent4">
                    <a:lumMod val="50000"/>
                  </a:schemeClr>
                </a:solidFill>
                <a:effectLst/>
                <a:latin typeface="Times New Roman" pitchFamily="18" charset="0"/>
                <a:ea typeface="Calibri" pitchFamily="34" charset="0"/>
                <a:cs typeface="Times New Roman" pitchFamily="18" charset="0"/>
              </a:rPr>
              <a:t>CLASS COLLABORATION DIAGRAMS</a:t>
            </a:r>
            <a:endParaRPr kumimoji="0" lang="en-US" sz="3200" b="0" i="0" u="none" strike="noStrike" cap="none" normalizeH="0" baseline="0" dirty="0" smtClean="0">
              <a:ln>
                <a:noFill/>
              </a:ln>
              <a:solidFill>
                <a:schemeClr val="accent4">
                  <a:lumMod val="50000"/>
                </a:schemeClr>
              </a:solidFill>
              <a:effectLst/>
              <a:latin typeface="Times New Roman" pitchFamily="18" charset="0"/>
              <a:cs typeface="Times New Roman" pitchFamily="18"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3" name="Picture 1"/>
          <p:cNvPicPr>
            <a:picLocks noChangeAspect="1" noChangeArrowheads="1"/>
          </p:cNvPicPr>
          <p:nvPr/>
        </p:nvPicPr>
        <p:blipFill>
          <a:blip r:embed="rId2"/>
          <a:srcRect/>
          <a:stretch>
            <a:fillRect/>
          </a:stretch>
        </p:blipFill>
        <p:spPr bwMode="auto">
          <a:xfrm>
            <a:off x="990600" y="609600"/>
            <a:ext cx="7086600" cy="5867400"/>
          </a:xfrm>
          <a:prstGeom prst="rect">
            <a:avLst/>
          </a:prstGeom>
          <a:noFill/>
          <a:ln w="9525">
            <a:noFill/>
            <a:miter lim="800000"/>
            <a:headEnd/>
            <a:tailEnd/>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9" name="Picture 1"/>
          <p:cNvPicPr>
            <a:picLocks noChangeAspect="1" noChangeArrowheads="1"/>
          </p:cNvPicPr>
          <p:nvPr/>
        </p:nvPicPr>
        <p:blipFill>
          <a:blip r:embed="rId2"/>
          <a:srcRect/>
          <a:stretch>
            <a:fillRect/>
          </a:stretch>
        </p:blipFill>
        <p:spPr bwMode="auto">
          <a:xfrm>
            <a:off x="1295400" y="533400"/>
            <a:ext cx="6477000" cy="5735638"/>
          </a:xfrm>
          <a:prstGeom prst="rect">
            <a:avLst/>
          </a:prstGeom>
          <a:noFill/>
          <a:ln w="9525">
            <a:noFill/>
            <a:miter lim="800000"/>
            <a:headEnd/>
            <a:tailEnd/>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1552575" y="333375"/>
            <a:ext cx="6067425" cy="6067425"/>
          </a:xfrm>
          <a:prstGeom prst="rect">
            <a:avLst/>
          </a:prstGeom>
          <a:noFill/>
          <a:ln w="9525">
            <a:noFill/>
            <a:miter lim="800000"/>
            <a:headEnd/>
            <a:tailEnd/>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93930" y="2514600"/>
            <a:ext cx="4564070" cy="742511"/>
          </a:xfrm>
          <a:prstGeom prst="rect">
            <a:avLst/>
          </a:prstGeom>
        </p:spPr>
        <p:txBody>
          <a:bodyPr wrap="none">
            <a:spAutoFit/>
          </a:bodyPr>
          <a:lstStyle/>
          <a:p>
            <a:pPr>
              <a:lnSpc>
                <a:spcPct val="150000"/>
              </a:lnSpc>
            </a:pPr>
            <a:r>
              <a:rPr lang="en-US" sz="3200" b="1" dirty="0" smtClean="0">
                <a:solidFill>
                  <a:schemeClr val="accent4">
                    <a:lumMod val="50000"/>
                  </a:schemeClr>
                </a:solidFill>
                <a:latin typeface="Times New Roman" pitchFamily="18" charset="0"/>
                <a:cs typeface="Times New Roman" pitchFamily="18" charset="0"/>
              </a:rPr>
              <a:t>USE CASE DIAGRAMS</a:t>
            </a:r>
            <a:endParaRPr lang="en-US" sz="3200" dirty="0">
              <a:solidFill>
                <a:schemeClr val="accent4">
                  <a:lumMod val="50000"/>
                </a:schemeClr>
              </a:solidFill>
              <a:latin typeface="Times New Roman" pitchFamily="18" charset="0"/>
              <a:cs typeface="Times New Roman" pitchFamily="18" charset="0"/>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ChangeArrowheads="1"/>
          </p:cNvSpPr>
          <p:nvPr/>
        </p:nvSpPr>
        <p:spPr bwMode="auto">
          <a:xfrm>
            <a:off x="315932" y="685800"/>
            <a:ext cx="2046268" cy="246221"/>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sz="16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System Diagram:           </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p:txBody>
      </p:sp>
      <p:pic>
        <p:nvPicPr>
          <p:cNvPr id="41985" name="Picture 1" descr="2"/>
          <p:cNvPicPr>
            <a:picLocks noChangeAspect="1" noChangeArrowheads="1"/>
          </p:cNvPicPr>
          <p:nvPr/>
        </p:nvPicPr>
        <p:blipFill>
          <a:blip r:embed="rId2"/>
          <a:srcRect/>
          <a:stretch>
            <a:fillRect/>
          </a:stretch>
        </p:blipFill>
        <p:spPr bwMode="auto">
          <a:xfrm>
            <a:off x="2000250" y="1295400"/>
            <a:ext cx="5238750" cy="4067175"/>
          </a:xfrm>
          <a:prstGeom prst="rect">
            <a:avLst/>
          </a:prstGeom>
          <a:noFill/>
        </p:spPr>
      </p:pic>
      <p:sp>
        <p:nvSpPr>
          <p:cNvPr id="41987" name="Rectangle 3"/>
          <p:cNvSpPr>
            <a:spLocks noChangeArrowheads="1"/>
          </p:cNvSpPr>
          <p:nvPr/>
        </p:nvSpPr>
        <p:spPr bwMode="auto">
          <a:xfrm>
            <a:off x="0" y="4067175"/>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1"/>
          <p:cNvSpPr>
            <a:spLocks noChangeArrowheads="1"/>
          </p:cNvSpPr>
          <p:nvPr/>
        </p:nvSpPr>
        <p:spPr bwMode="auto">
          <a:xfrm>
            <a:off x="304800" y="609600"/>
            <a:ext cx="1675459" cy="338554"/>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2.Administrator:</a:t>
            </a:r>
            <a:endParaRPr kumimoji="0" lang="en-US" sz="1600" b="0" i="0" strike="noStrike" cap="none" normalizeH="0" baseline="0" dirty="0" smtClean="0">
              <a:ln>
                <a:noFill/>
              </a:ln>
              <a:solidFill>
                <a:schemeClr val="tx1"/>
              </a:solidFill>
              <a:effectLst/>
              <a:latin typeface="Times New Roman" pitchFamily="18" charset="0"/>
              <a:cs typeface="Times New Roman" pitchFamily="18" charset="0"/>
            </a:endParaRPr>
          </a:p>
        </p:txBody>
      </p:sp>
      <p:pic>
        <p:nvPicPr>
          <p:cNvPr id="40962" name="Picture 2"/>
          <p:cNvPicPr>
            <a:picLocks noChangeAspect="1" noChangeArrowheads="1"/>
          </p:cNvPicPr>
          <p:nvPr/>
        </p:nvPicPr>
        <p:blipFill>
          <a:blip r:embed="rId2"/>
          <a:srcRect/>
          <a:stretch>
            <a:fillRect/>
          </a:stretch>
        </p:blipFill>
        <p:spPr bwMode="auto">
          <a:xfrm>
            <a:off x="1666875" y="1143000"/>
            <a:ext cx="5724525" cy="4346575"/>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Modules:</a:t>
            </a:r>
            <a:br>
              <a:rPr lang="en-US" dirty="0" smtClean="0"/>
            </a:br>
            <a:endParaRPr lang="en-US" dirty="0"/>
          </a:p>
        </p:txBody>
      </p:sp>
      <p:sp>
        <p:nvSpPr>
          <p:cNvPr id="3" name="Content Placeholder 2"/>
          <p:cNvSpPr>
            <a:spLocks noGrp="1"/>
          </p:cNvSpPr>
          <p:nvPr>
            <p:ph sz="quarter" idx="1"/>
          </p:nvPr>
        </p:nvSpPr>
        <p:spPr/>
        <p:txBody>
          <a:bodyPr/>
          <a:lstStyle/>
          <a:p>
            <a:pPr lvl="0"/>
            <a:r>
              <a:rPr lang="en-US" dirty="0" smtClean="0"/>
              <a:t>Authentication and Security Module</a:t>
            </a:r>
          </a:p>
          <a:p>
            <a:pPr lvl="0"/>
            <a:r>
              <a:rPr lang="en-US" dirty="0" smtClean="0"/>
              <a:t>Users Module</a:t>
            </a:r>
          </a:p>
          <a:p>
            <a:pPr lvl="0"/>
            <a:r>
              <a:rPr lang="en-US" dirty="0" smtClean="0"/>
              <a:t>File Management Module</a:t>
            </a:r>
          </a:p>
          <a:p>
            <a:pPr lvl="0"/>
            <a:r>
              <a:rPr lang="en-US" dirty="0" smtClean="0"/>
              <a:t>Admin Module</a:t>
            </a:r>
          </a:p>
          <a:p>
            <a:pPr lvl="0"/>
            <a:r>
              <a:rPr lang="en-US" dirty="0" smtClean="0"/>
              <a:t>Reports Module</a:t>
            </a:r>
          </a:p>
          <a:p>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1"/>
          <p:cNvSpPr>
            <a:spLocks noChangeArrowheads="1"/>
          </p:cNvSpPr>
          <p:nvPr/>
        </p:nvSpPr>
        <p:spPr bwMode="auto">
          <a:xfrm>
            <a:off x="304800" y="499646"/>
            <a:ext cx="3200400" cy="33855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3. </a:t>
            </a:r>
            <a:r>
              <a:rPr kumimoji="0" lang="en-US" sz="1600" b="1" i="0"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RegisterUser</a:t>
            </a:r>
            <a:r>
              <a:rPr kumimoji="0" lang="en-US" sz="1600" b="1" i="0"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a:t>
            </a:r>
            <a:endParaRPr kumimoji="0" lang="en-US" sz="1600" b="0" i="0" strike="noStrike" cap="none" normalizeH="0" baseline="0" dirty="0" smtClean="0">
              <a:ln>
                <a:noFill/>
              </a:ln>
              <a:solidFill>
                <a:schemeClr val="tx1"/>
              </a:solidFill>
              <a:effectLst/>
              <a:latin typeface="Times New Roman" pitchFamily="18" charset="0"/>
              <a:cs typeface="Times New Roman" pitchFamily="18" charset="0"/>
            </a:endParaRPr>
          </a:p>
        </p:txBody>
      </p:sp>
      <p:pic>
        <p:nvPicPr>
          <p:cNvPr id="39938" name="Picture 2"/>
          <p:cNvPicPr>
            <a:picLocks noChangeAspect="1" noChangeArrowheads="1"/>
          </p:cNvPicPr>
          <p:nvPr/>
        </p:nvPicPr>
        <p:blipFill>
          <a:blip r:embed="rId2"/>
          <a:srcRect/>
          <a:stretch>
            <a:fillRect/>
          </a:stretch>
        </p:blipFill>
        <p:spPr bwMode="auto">
          <a:xfrm>
            <a:off x="2190750" y="762000"/>
            <a:ext cx="4667250" cy="5592763"/>
          </a:xfrm>
          <a:prstGeom prst="rect">
            <a:avLst/>
          </a:prstGeom>
          <a:noFill/>
          <a:ln w="9525">
            <a:noFill/>
            <a:miter lim="800000"/>
            <a:headEnd/>
            <a:tailEnd/>
          </a:ln>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3" name="Picture 1"/>
          <p:cNvPicPr>
            <a:picLocks noChangeAspect="1" noChangeArrowheads="1"/>
          </p:cNvPicPr>
          <p:nvPr/>
        </p:nvPicPr>
        <p:blipFill>
          <a:blip r:embed="rId2"/>
          <a:srcRect/>
          <a:stretch>
            <a:fillRect/>
          </a:stretch>
        </p:blipFill>
        <p:spPr bwMode="auto">
          <a:xfrm>
            <a:off x="1743075" y="1084262"/>
            <a:ext cx="5724525" cy="4097338"/>
          </a:xfrm>
          <a:prstGeom prst="rect">
            <a:avLst/>
          </a:prstGeom>
          <a:noFill/>
          <a:ln w="9525">
            <a:noFill/>
            <a:miter lim="800000"/>
            <a:headEnd/>
            <a:tailEnd/>
          </a:ln>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533400"/>
            <a:ext cx="1691489" cy="369332"/>
          </a:xfrm>
          <a:prstGeom prst="rect">
            <a:avLst/>
          </a:prstGeom>
        </p:spPr>
        <p:txBody>
          <a:bodyPr wrap="none">
            <a:spAutoFit/>
          </a:bodyPr>
          <a:lstStyle/>
          <a:p>
            <a:r>
              <a:rPr lang="en-US" b="1" dirty="0" smtClean="0">
                <a:latin typeface="Times New Roman" pitchFamily="18" charset="0"/>
                <a:cs typeface="Times New Roman" pitchFamily="18" charset="0"/>
              </a:rPr>
              <a:t>4. Normal User</a:t>
            </a:r>
            <a:endParaRPr lang="en-US" dirty="0">
              <a:latin typeface="Times New Roman" pitchFamily="18" charset="0"/>
              <a:cs typeface="Times New Roman" pitchFamily="18" charset="0"/>
            </a:endParaRPr>
          </a:p>
        </p:txBody>
      </p:sp>
      <p:pic>
        <p:nvPicPr>
          <p:cNvPr id="37889" name="Picture 1"/>
          <p:cNvPicPr>
            <a:picLocks noChangeAspect="1" noChangeArrowheads="1"/>
          </p:cNvPicPr>
          <p:nvPr/>
        </p:nvPicPr>
        <p:blipFill>
          <a:blip r:embed="rId2"/>
          <a:srcRect/>
          <a:stretch>
            <a:fillRect/>
          </a:stretch>
        </p:blipFill>
        <p:spPr bwMode="auto">
          <a:xfrm>
            <a:off x="1758950" y="1022350"/>
            <a:ext cx="5022850" cy="4845050"/>
          </a:xfrm>
          <a:prstGeom prst="rect">
            <a:avLst/>
          </a:prstGeom>
          <a:noFill/>
          <a:ln w="9525">
            <a:noFill/>
            <a:miter lim="800000"/>
            <a:headEnd/>
            <a:tailEnd/>
          </a:ln>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1"/>
          <p:cNvSpPr>
            <a:spLocks noChangeArrowheads="1"/>
          </p:cNvSpPr>
          <p:nvPr/>
        </p:nvSpPr>
        <p:spPr bwMode="auto">
          <a:xfrm>
            <a:off x="2183437" y="2615625"/>
            <a:ext cx="4826963" cy="584775"/>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3200" b="1" i="0" u="none" strike="noStrike" cap="none" normalizeH="0" baseline="0" dirty="0" smtClean="0">
                <a:ln>
                  <a:noFill/>
                </a:ln>
                <a:solidFill>
                  <a:schemeClr val="accent4">
                    <a:lumMod val="50000"/>
                  </a:schemeClr>
                </a:solidFill>
                <a:effectLst/>
                <a:latin typeface="Times New Roman" pitchFamily="18" charset="0"/>
                <a:ea typeface="Calibri" pitchFamily="34" charset="0"/>
                <a:cs typeface="Times New Roman" pitchFamily="18" charset="0"/>
              </a:rPr>
              <a:t>SEQUENCE DIAGRAMS</a:t>
            </a:r>
            <a:endParaRPr kumimoji="0" lang="en-US" sz="3200" b="0" i="0" u="none" strike="noStrike" cap="none" normalizeH="0" baseline="0" dirty="0" smtClean="0">
              <a:ln>
                <a:noFill/>
              </a:ln>
              <a:solidFill>
                <a:schemeClr val="accent4">
                  <a:lumMod val="50000"/>
                </a:schemeClr>
              </a:solidFill>
              <a:effectLst/>
              <a:latin typeface="Times New Roman" pitchFamily="18" charset="0"/>
              <a:cs typeface="Times New Roman" pitchFamily="18" charset="0"/>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ChangeArrowheads="1"/>
          </p:cNvSpPr>
          <p:nvPr/>
        </p:nvSpPr>
        <p:spPr bwMode="auto">
          <a:xfrm>
            <a:off x="533400" y="685800"/>
            <a:ext cx="595035" cy="338554"/>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User</a:t>
            </a:r>
            <a:endParaRPr kumimoji="0" lang="en-US" sz="1600" b="0" i="0" strike="noStrike" cap="none" normalizeH="0" baseline="0" dirty="0" smtClean="0">
              <a:ln>
                <a:noFill/>
              </a:ln>
              <a:solidFill>
                <a:schemeClr val="tx1"/>
              </a:solidFill>
              <a:effectLst/>
              <a:latin typeface="Times New Roman" pitchFamily="18" charset="0"/>
              <a:cs typeface="Times New Roman" pitchFamily="18" charset="0"/>
            </a:endParaRPr>
          </a:p>
        </p:txBody>
      </p:sp>
      <p:pic>
        <p:nvPicPr>
          <p:cNvPr id="50177" name="Picture 1"/>
          <p:cNvPicPr>
            <a:picLocks noChangeAspect="1" noChangeArrowheads="1"/>
          </p:cNvPicPr>
          <p:nvPr/>
        </p:nvPicPr>
        <p:blipFill>
          <a:blip r:embed="rId2"/>
          <a:srcRect/>
          <a:stretch>
            <a:fillRect/>
          </a:stretch>
        </p:blipFill>
        <p:spPr bwMode="auto">
          <a:xfrm>
            <a:off x="1666875" y="1419225"/>
            <a:ext cx="5724525" cy="4371975"/>
          </a:xfrm>
          <a:prstGeom prst="rect">
            <a:avLst/>
          </a:prstGeom>
          <a:noFill/>
        </p:spPr>
      </p:pic>
      <p:sp>
        <p:nvSpPr>
          <p:cNvPr id="50179" name="Rectangle 3"/>
          <p:cNvSpPr>
            <a:spLocks noChangeArrowheads="1"/>
          </p:cNvSpPr>
          <p:nvPr/>
        </p:nvSpPr>
        <p:spPr bwMode="auto">
          <a:xfrm>
            <a:off x="0" y="4829175"/>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ChangeArrowheads="1"/>
          </p:cNvSpPr>
          <p:nvPr/>
        </p:nvSpPr>
        <p:spPr bwMode="auto">
          <a:xfrm>
            <a:off x="228600" y="533400"/>
            <a:ext cx="1452642" cy="338554"/>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Administrator</a:t>
            </a:r>
            <a:endParaRPr kumimoji="0" lang="en-US" sz="1600" b="0" i="0" strike="noStrike" cap="none" normalizeH="0" baseline="0" dirty="0" smtClean="0">
              <a:ln>
                <a:noFill/>
              </a:ln>
              <a:solidFill>
                <a:schemeClr val="tx1"/>
              </a:solidFill>
              <a:effectLst/>
              <a:latin typeface="Times New Roman" pitchFamily="18" charset="0"/>
              <a:cs typeface="Times New Roman" pitchFamily="18" charset="0"/>
            </a:endParaRPr>
          </a:p>
        </p:txBody>
      </p:sp>
      <p:pic>
        <p:nvPicPr>
          <p:cNvPr id="49153" name="Picture 1"/>
          <p:cNvPicPr>
            <a:picLocks noChangeAspect="1" noChangeArrowheads="1"/>
          </p:cNvPicPr>
          <p:nvPr/>
        </p:nvPicPr>
        <p:blipFill>
          <a:blip r:embed="rId2"/>
          <a:srcRect/>
          <a:stretch>
            <a:fillRect/>
          </a:stretch>
        </p:blipFill>
        <p:spPr bwMode="auto">
          <a:xfrm>
            <a:off x="1600200" y="1266825"/>
            <a:ext cx="6076950" cy="4752975"/>
          </a:xfrm>
          <a:prstGeom prst="rect">
            <a:avLst/>
          </a:prstGeom>
          <a:noFill/>
        </p:spPr>
      </p:pic>
      <p:sp>
        <p:nvSpPr>
          <p:cNvPr id="49155" name="Rectangle 3"/>
          <p:cNvSpPr>
            <a:spLocks noChangeArrowheads="1"/>
          </p:cNvSpPr>
          <p:nvPr/>
        </p:nvSpPr>
        <p:spPr bwMode="auto">
          <a:xfrm>
            <a:off x="0" y="5210175"/>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2514600"/>
            <a:ext cx="8458200" cy="1077218"/>
          </a:xfrm>
          <a:prstGeom prst="rect">
            <a:avLst/>
          </a:prstGeom>
        </p:spPr>
        <p:txBody>
          <a:bodyPr wrap="square">
            <a:spAutoFit/>
          </a:bodyPr>
          <a:lstStyle/>
          <a:p>
            <a:pPr algn="ctr"/>
            <a:r>
              <a:rPr lang="en-US" sz="3200" b="1" dirty="0" smtClean="0">
                <a:solidFill>
                  <a:schemeClr val="accent4">
                    <a:lumMod val="50000"/>
                  </a:schemeClr>
                </a:solidFill>
                <a:latin typeface="Times New Roman" pitchFamily="18" charset="0"/>
                <a:cs typeface="Times New Roman" pitchFamily="18" charset="0"/>
              </a:rPr>
              <a:t>OPERATIONAL LEVEL SEQUENCE DIAGRAMS</a:t>
            </a:r>
            <a:endParaRPr lang="en-US" sz="3200" dirty="0">
              <a:solidFill>
                <a:schemeClr val="accent4">
                  <a:lumMod val="50000"/>
                </a:schemeClr>
              </a:solidFill>
              <a:latin typeface="Times New Roman" pitchFamily="18" charset="0"/>
              <a:cs typeface="Times New Roman" pitchFamily="18" charset="0"/>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ChangeArrowheads="1"/>
          </p:cNvSpPr>
          <p:nvPr/>
        </p:nvSpPr>
        <p:spPr bwMode="auto">
          <a:xfrm>
            <a:off x="304800" y="457200"/>
            <a:ext cx="2601994" cy="246221"/>
          </a:xfrm>
          <a:prstGeom prst="rect">
            <a:avLst/>
          </a:prstGeom>
          <a:noFill/>
          <a:ln w="9525">
            <a:noFill/>
            <a:miter lim="800000"/>
            <a:headEnd/>
            <a:tailEnd/>
          </a:ln>
          <a:effectLst/>
        </p:spPr>
        <p:txBody>
          <a:bodyPr vert="horz" wrap="non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sz="16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Login Sequence Diagram</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p:txBody>
      </p:sp>
      <p:pic>
        <p:nvPicPr>
          <p:cNvPr id="47105" name="Picture 1"/>
          <p:cNvPicPr>
            <a:picLocks noChangeAspect="1" noChangeArrowheads="1"/>
          </p:cNvPicPr>
          <p:nvPr/>
        </p:nvPicPr>
        <p:blipFill>
          <a:blip r:embed="rId2"/>
          <a:srcRect/>
          <a:stretch>
            <a:fillRect/>
          </a:stretch>
        </p:blipFill>
        <p:spPr bwMode="auto">
          <a:xfrm>
            <a:off x="2581275" y="1266825"/>
            <a:ext cx="4124325" cy="3381375"/>
          </a:xfrm>
          <a:prstGeom prst="rect">
            <a:avLst/>
          </a:prstGeom>
          <a:noFill/>
        </p:spPr>
      </p:pic>
      <p:sp>
        <p:nvSpPr>
          <p:cNvPr id="47107" name="Rectangle 3"/>
          <p:cNvSpPr>
            <a:spLocks noChangeArrowheads="1"/>
          </p:cNvSpPr>
          <p:nvPr/>
        </p:nvSpPr>
        <p:spPr bwMode="auto">
          <a:xfrm>
            <a:off x="457200" y="2924175"/>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ChangeArrowheads="1"/>
          </p:cNvSpPr>
          <p:nvPr/>
        </p:nvSpPr>
        <p:spPr bwMode="auto">
          <a:xfrm>
            <a:off x="304800" y="533400"/>
            <a:ext cx="2775119" cy="338554"/>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Login Collaborative Diagram</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p:txBody>
      </p:sp>
      <p:pic>
        <p:nvPicPr>
          <p:cNvPr id="46081" name="Picture 1"/>
          <p:cNvPicPr>
            <a:picLocks noChangeAspect="1" noChangeArrowheads="1"/>
          </p:cNvPicPr>
          <p:nvPr/>
        </p:nvPicPr>
        <p:blipFill>
          <a:blip r:embed="rId2"/>
          <a:srcRect/>
          <a:stretch>
            <a:fillRect/>
          </a:stretch>
        </p:blipFill>
        <p:spPr bwMode="auto">
          <a:xfrm>
            <a:off x="2057400" y="1676400"/>
            <a:ext cx="4800600" cy="3581400"/>
          </a:xfrm>
          <a:prstGeom prst="rect">
            <a:avLst/>
          </a:prstGeom>
          <a:noFill/>
        </p:spPr>
      </p:pic>
      <p:sp>
        <p:nvSpPr>
          <p:cNvPr id="46083" name="Rectangle 3"/>
          <p:cNvSpPr>
            <a:spLocks noChangeArrowheads="1"/>
          </p:cNvSpPr>
          <p:nvPr/>
        </p:nvSpPr>
        <p:spPr bwMode="auto">
          <a:xfrm>
            <a:off x="0" y="392430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ChangeArrowheads="1"/>
          </p:cNvSpPr>
          <p:nvPr/>
        </p:nvSpPr>
        <p:spPr bwMode="auto">
          <a:xfrm>
            <a:off x="152400" y="533400"/>
            <a:ext cx="2778325" cy="246221"/>
          </a:xfrm>
          <a:prstGeom prst="rect">
            <a:avLst/>
          </a:prstGeom>
          <a:noFill/>
          <a:ln w="9525">
            <a:noFill/>
            <a:miter lim="800000"/>
            <a:headEnd/>
            <a:tailEnd/>
          </a:ln>
          <a:effectLst/>
        </p:spPr>
        <p:txBody>
          <a:bodyPr vert="horz" wrap="non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sz="16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2.</a:t>
            </a:r>
            <a:r>
              <a:rPr kumimoji="0" lang="en-US" sz="1600" b="1" i="0" u="none" strike="noStrike" cap="none" normalizeH="0" dirty="0" smtClean="0">
                <a:ln>
                  <a:noFill/>
                </a:ln>
                <a:solidFill>
                  <a:schemeClr val="tx1"/>
                </a:solidFill>
                <a:effectLst/>
                <a:latin typeface="Times New Roman" pitchFamily="18" charset="0"/>
                <a:ea typeface="Calibri" pitchFamily="34" charset="0"/>
                <a:cs typeface="Times New Roman" pitchFamily="18" charset="0"/>
              </a:rPr>
              <a:t>  </a:t>
            </a:r>
            <a:r>
              <a:rPr kumimoji="0" lang="en-US" sz="16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Upload Sequence Diagram</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p:txBody>
      </p:sp>
      <p:pic>
        <p:nvPicPr>
          <p:cNvPr id="55297" name="Picture 1"/>
          <p:cNvPicPr>
            <a:picLocks noChangeAspect="1" noChangeArrowheads="1"/>
          </p:cNvPicPr>
          <p:nvPr/>
        </p:nvPicPr>
        <p:blipFill>
          <a:blip r:embed="rId2"/>
          <a:srcRect/>
          <a:stretch>
            <a:fillRect/>
          </a:stretch>
        </p:blipFill>
        <p:spPr bwMode="auto">
          <a:xfrm>
            <a:off x="1981200" y="1219200"/>
            <a:ext cx="5410200" cy="4343400"/>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t>
            </a:r>
            <a:br>
              <a:rPr lang="en-US" b="1" dirty="0" smtClean="0"/>
            </a:br>
            <a:r>
              <a:rPr lang="en-US" b="1" dirty="0" smtClean="0"/>
              <a:t> </a:t>
            </a:r>
            <a:br>
              <a:rPr lang="en-US" b="1" dirty="0" smtClean="0"/>
            </a:br>
            <a:r>
              <a:rPr lang="en-US" b="1" dirty="0" smtClean="0"/>
              <a:t>MODULES DESCRIPTION</a:t>
            </a:r>
            <a:br>
              <a:rPr lang="en-US" b="1" dirty="0" smtClean="0"/>
            </a:br>
            <a:r>
              <a:rPr lang="en-US" b="1" dirty="0" smtClean="0"/>
              <a:t>Authentication and Security Module</a:t>
            </a:r>
            <a:endParaRPr lang="en-US" b="1" dirty="0"/>
          </a:p>
        </p:txBody>
      </p:sp>
      <p:sp>
        <p:nvSpPr>
          <p:cNvPr id="3" name="Content Placeholder 2"/>
          <p:cNvSpPr>
            <a:spLocks noGrp="1"/>
          </p:cNvSpPr>
          <p:nvPr>
            <p:ph sz="quarter" idx="1"/>
          </p:nvPr>
        </p:nvSpPr>
        <p:spPr/>
        <p:txBody>
          <a:bodyPr/>
          <a:lstStyle/>
          <a:p>
            <a:pPr algn="just"/>
            <a:r>
              <a:rPr lang="en-US" dirty="0" smtClean="0"/>
              <a:t>The user details should be verified against the details in the user tables and if it is valid user, they should be entered into the system. Once entered, based on the user type access to the different modules to be enabled / disabled.</a:t>
            </a:r>
          </a:p>
          <a:p>
            <a:pPr>
              <a:buNone/>
            </a:pPr>
            <a:endParaRPr lang="en-US" dirty="0" smtClean="0"/>
          </a:p>
          <a:p>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ChangeArrowheads="1"/>
          </p:cNvSpPr>
          <p:nvPr/>
        </p:nvSpPr>
        <p:spPr bwMode="auto">
          <a:xfrm>
            <a:off x="228600" y="533400"/>
            <a:ext cx="2900153" cy="338554"/>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Upload Collaborative Diagram</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p:txBody>
      </p:sp>
      <p:pic>
        <p:nvPicPr>
          <p:cNvPr id="54273" name="Picture 1"/>
          <p:cNvPicPr>
            <a:picLocks noChangeAspect="1" noChangeArrowheads="1"/>
          </p:cNvPicPr>
          <p:nvPr/>
        </p:nvPicPr>
        <p:blipFill>
          <a:blip r:embed="rId2"/>
          <a:srcRect/>
          <a:stretch>
            <a:fillRect/>
          </a:stretch>
        </p:blipFill>
        <p:spPr bwMode="auto">
          <a:xfrm>
            <a:off x="1524000" y="1371600"/>
            <a:ext cx="5943600" cy="4038600"/>
          </a:xfrm>
          <a:prstGeom prst="rect">
            <a:avLst/>
          </a:prstGeom>
          <a:noFill/>
        </p:spPr>
      </p:pic>
      <p:sp>
        <p:nvSpPr>
          <p:cNvPr id="54275" name="Rectangle 3"/>
          <p:cNvSpPr>
            <a:spLocks noChangeArrowheads="1"/>
          </p:cNvSpPr>
          <p:nvPr/>
        </p:nvSpPr>
        <p:spPr bwMode="auto">
          <a:xfrm>
            <a:off x="0" y="4105275"/>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ChangeArrowheads="1"/>
          </p:cNvSpPr>
          <p:nvPr/>
        </p:nvSpPr>
        <p:spPr bwMode="auto">
          <a:xfrm>
            <a:off x="304800" y="533400"/>
            <a:ext cx="3028393" cy="246221"/>
          </a:xfrm>
          <a:prstGeom prst="rect">
            <a:avLst/>
          </a:prstGeom>
          <a:noFill/>
          <a:ln w="9525">
            <a:noFill/>
            <a:miter lim="800000"/>
            <a:headEnd/>
            <a:tailEnd/>
          </a:ln>
          <a:effectLst/>
        </p:spPr>
        <p:txBody>
          <a:bodyPr vert="horz" wrap="non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sz="16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3.</a:t>
            </a:r>
            <a:r>
              <a:rPr kumimoji="0" lang="en-US" sz="1600" b="1" i="0" u="none" strike="noStrike" cap="none" normalizeH="0" dirty="0" smtClean="0">
                <a:ln>
                  <a:noFill/>
                </a:ln>
                <a:solidFill>
                  <a:schemeClr val="tx1"/>
                </a:solidFill>
                <a:effectLst/>
                <a:latin typeface="Times New Roman" pitchFamily="18" charset="0"/>
                <a:ea typeface="Calibri" pitchFamily="34" charset="0"/>
                <a:cs typeface="Times New Roman" pitchFamily="18" charset="0"/>
              </a:rPr>
              <a:t>  </a:t>
            </a:r>
            <a:r>
              <a:rPr kumimoji="0" lang="en-US" sz="16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Download Sequence Diagram</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p:txBody>
      </p:sp>
      <p:pic>
        <p:nvPicPr>
          <p:cNvPr id="53249" name="Picture 1"/>
          <p:cNvPicPr>
            <a:picLocks noChangeAspect="1" noChangeArrowheads="1"/>
          </p:cNvPicPr>
          <p:nvPr/>
        </p:nvPicPr>
        <p:blipFill>
          <a:blip r:embed="rId2"/>
          <a:srcRect/>
          <a:stretch>
            <a:fillRect/>
          </a:stretch>
        </p:blipFill>
        <p:spPr bwMode="auto">
          <a:xfrm>
            <a:off x="1676400" y="1295400"/>
            <a:ext cx="5410200" cy="4495800"/>
          </a:xfrm>
          <a:prstGeom prst="rect">
            <a:avLst/>
          </a:prstGeom>
          <a:noFill/>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ChangeArrowheads="1"/>
          </p:cNvSpPr>
          <p:nvPr/>
        </p:nvSpPr>
        <p:spPr bwMode="auto">
          <a:xfrm>
            <a:off x="504687" y="804446"/>
            <a:ext cx="2771913" cy="338554"/>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Download Sequence Diagram</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p:txBody>
      </p:sp>
      <p:pic>
        <p:nvPicPr>
          <p:cNvPr id="52225" name="Picture 1"/>
          <p:cNvPicPr>
            <a:picLocks noChangeAspect="1" noChangeArrowheads="1"/>
          </p:cNvPicPr>
          <p:nvPr/>
        </p:nvPicPr>
        <p:blipFill>
          <a:blip r:embed="rId2"/>
          <a:srcRect/>
          <a:stretch>
            <a:fillRect/>
          </a:stretch>
        </p:blipFill>
        <p:spPr bwMode="auto">
          <a:xfrm>
            <a:off x="1981200" y="1524000"/>
            <a:ext cx="5486400" cy="4038600"/>
          </a:xfrm>
          <a:prstGeom prst="rect">
            <a:avLst/>
          </a:prstGeom>
          <a:noFill/>
        </p:spPr>
      </p:pic>
      <p:sp>
        <p:nvSpPr>
          <p:cNvPr id="52227" name="Rectangle 3"/>
          <p:cNvSpPr>
            <a:spLocks noChangeArrowheads="1"/>
          </p:cNvSpPr>
          <p:nvPr/>
        </p:nvSpPr>
        <p:spPr bwMode="auto">
          <a:xfrm>
            <a:off x="0" y="38481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1" i="0" u="none" strike="noStrike" cap="none" normalizeH="0" baseline="0" smtClean="0">
              <a:ln>
                <a:noFill/>
              </a:ln>
              <a:solidFill>
                <a:schemeClr val="tx1"/>
              </a:solidFill>
              <a:effectLst/>
              <a:latin typeface="Verdana" pitchFamily="34" charset="0"/>
              <a:ea typeface="Calibri" pitchFamily="34"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Verdana" pitchFamily="34" charset="0"/>
                <a:ea typeface="Calibri" pitchFamily="34" charset="0"/>
                <a:cs typeface="Times New Roman" pitchFamily="18" charset="0"/>
              </a:rPr>
              <a:t> </a:t>
            </a:r>
            <a:r>
              <a:rPr kumimoji="0" lang="en-US" sz="900" b="0" i="0" u="none" strike="noStrike" cap="none" normalizeH="0" baseline="0" smtClean="0">
                <a:ln>
                  <a:noFill/>
                </a:ln>
                <a:solidFill>
                  <a:schemeClr val="tx1"/>
                </a:solidFill>
                <a:effectLst/>
                <a:latin typeface="Arial" pitchFamily="34" charset="0"/>
                <a:cs typeface="Arial" pitchFamily="34"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ChangeArrowheads="1"/>
          </p:cNvSpPr>
          <p:nvPr/>
        </p:nvSpPr>
        <p:spPr bwMode="auto">
          <a:xfrm>
            <a:off x="228600" y="609600"/>
            <a:ext cx="4487703" cy="246221"/>
          </a:xfrm>
          <a:prstGeom prst="rect">
            <a:avLst/>
          </a:prstGeom>
          <a:noFill/>
          <a:ln w="9525">
            <a:noFill/>
            <a:miter lim="800000"/>
            <a:headEnd/>
            <a:tailEnd/>
          </a:ln>
          <a:effectLst/>
        </p:spPr>
        <p:txBody>
          <a:bodyPr vert="horz" wrap="non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sz="16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4. Present Login User  Report Sequence Diagram</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p:txBody>
      </p:sp>
      <p:pic>
        <p:nvPicPr>
          <p:cNvPr id="51201" name="Picture 1"/>
          <p:cNvPicPr>
            <a:picLocks noChangeAspect="1" noChangeArrowheads="1"/>
          </p:cNvPicPr>
          <p:nvPr/>
        </p:nvPicPr>
        <p:blipFill>
          <a:blip r:embed="rId2"/>
          <a:srcRect/>
          <a:stretch>
            <a:fillRect/>
          </a:stretch>
        </p:blipFill>
        <p:spPr bwMode="auto">
          <a:xfrm>
            <a:off x="1905000" y="1295400"/>
            <a:ext cx="4953000" cy="4171950"/>
          </a:xfrm>
          <a:prstGeom prst="rect">
            <a:avLst/>
          </a:prstGeom>
          <a:noFill/>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ChangeArrowheads="1"/>
          </p:cNvSpPr>
          <p:nvPr/>
        </p:nvSpPr>
        <p:spPr bwMode="auto">
          <a:xfrm>
            <a:off x="228600" y="609600"/>
            <a:ext cx="4609532" cy="338554"/>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Present Login User Report Collaborative Diagram</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p:txBody>
      </p:sp>
      <p:pic>
        <p:nvPicPr>
          <p:cNvPr id="57345" name="Picture 1"/>
          <p:cNvPicPr>
            <a:picLocks noChangeAspect="1" noChangeArrowheads="1"/>
          </p:cNvPicPr>
          <p:nvPr/>
        </p:nvPicPr>
        <p:blipFill>
          <a:blip r:embed="rId2"/>
          <a:srcRect/>
          <a:stretch>
            <a:fillRect/>
          </a:stretch>
        </p:blipFill>
        <p:spPr bwMode="auto">
          <a:xfrm>
            <a:off x="1524000" y="1219200"/>
            <a:ext cx="5638800" cy="4343400"/>
          </a:xfrm>
          <a:prstGeom prst="rect">
            <a:avLst/>
          </a:prstGeom>
          <a:noFill/>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1"/>
          <p:cNvSpPr>
            <a:spLocks noChangeArrowheads="1"/>
          </p:cNvSpPr>
          <p:nvPr/>
        </p:nvSpPr>
        <p:spPr bwMode="auto">
          <a:xfrm>
            <a:off x="2438400" y="2381689"/>
            <a:ext cx="4380495" cy="742511"/>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sz="3200" b="1" i="0" u="none" strike="noStrike" cap="none" normalizeH="0" baseline="0" dirty="0" smtClean="0">
                <a:ln>
                  <a:noFill/>
                </a:ln>
                <a:solidFill>
                  <a:schemeClr val="accent4">
                    <a:lumMod val="50000"/>
                  </a:schemeClr>
                </a:solidFill>
                <a:effectLst/>
                <a:latin typeface="Times New Roman" pitchFamily="18" charset="0"/>
                <a:ea typeface="Calibri" pitchFamily="34" charset="0"/>
                <a:cs typeface="Times New Roman" pitchFamily="18" charset="0"/>
              </a:rPr>
              <a:t>ACTIVITY DIAGRAM</a:t>
            </a:r>
            <a:endParaRPr kumimoji="0" lang="en-US" sz="3200" b="0" i="0" u="none" strike="noStrike" cap="none" normalizeH="0" baseline="0" dirty="0" smtClean="0">
              <a:ln>
                <a:noFill/>
              </a:ln>
              <a:solidFill>
                <a:schemeClr val="accent4">
                  <a:lumMod val="50000"/>
                </a:schemeClr>
              </a:solidFill>
              <a:effectLst/>
              <a:latin typeface="Times New Roman" pitchFamily="18" charset="0"/>
              <a:cs typeface="Times New Roman" pitchFamily="18" charset="0"/>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ChangeArrowheads="1"/>
          </p:cNvSpPr>
          <p:nvPr/>
        </p:nvSpPr>
        <p:spPr bwMode="auto">
          <a:xfrm>
            <a:off x="304800" y="438139"/>
            <a:ext cx="3365665" cy="400061"/>
          </a:xfrm>
          <a:prstGeom prst="rect">
            <a:avLst/>
          </a:prstGeom>
          <a:noFill/>
          <a:ln w="9525">
            <a:noFill/>
            <a:miter lim="800000"/>
            <a:headEnd/>
            <a:tailEnd/>
          </a:ln>
          <a:effectLst/>
        </p:spPr>
        <p:txBody>
          <a:bodyPr vert="horz" wrap="square" lIns="0" tIns="152352"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User/Administrator Activity Diagram:</a:t>
            </a:r>
            <a:endParaRPr kumimoji="0" lang="en-US" sz="1600" b="1" i="1"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endParaRPr>
          </a:p>
        </p:txBody>
      </p:sp>
      <p:pic>
        <p:nvPicPr>
          <p:cNvPr id="45057" name="Picture 1"/>
          <p:cNvPicPr>
            <a:picLocks noChangeAspect="1" noChangeArrowheads="1"/>
          </p:cNvPicPr>
          <p:nvPr/>
        </p:nvPicPr>
        <p:blipFill>
          <a:blip r:embed="rId2"/>
          <a:srcRect/>
          <a:stretch>
            <a:fillRect/>
          </a:stretch>
        </p:blipFill>
        <p:spPr bwMode="auto">
          <a:xfrm>
            <a:off x="1162050" y="609600"/>
            <a:ext cx="6686550" cy="5905500"/>
          </a:xfrm>
          <a:prstGeom prst="rect">
            <a:avLst/>
          </a:prstGeom>
          <a:noFill/>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ChangeArrowheads="1"/>
          </p:cNvSpPr>
          <p:nvPr/>
        </p:nvSpPr>
        <p:spPr bwMode="auto">
          <a:xfrm>
            <a:off x="76200" y="381000"/>
            <a:ext cx="2971800" cy="438521"/>
          </a:xfrm>
          <a:prstGeom prst="rect">
            <a:avLst/>
          </a:prstGeom>
          <a:noFill/>
          <a:ln w="9525">
            <a:noFill/>
            <a:miter lim="800000"/>
            <a:headEnd/>
            <a:tailEnd/>
          </a:ln>
          <a:effectLst/>
        </p:spPr>
        <p:txBody>
          <a:bodyPr vert="horz" wrap="square" lIns="457056" tIns="152352" rIns="0" bIns="38088"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Upload Activity Diagram:</a:t>
            </a:r>
            <a:endParaRPr kumimoji="0" lang="en-US" sz="1600" b="1" i="1"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endParaRPr>
          </a:p>
        </p:txBody>
      </p:sp>
      <p:pic>
        <p:nvPicPr>
          <p:cNvPr id="60417" name="Picture 1"/>
          <p:cNvPicPr>
            <a:picLocks noChangeAspect="1" noChangeArrowheads="1"/>
          </p:cNvPicPr>
          <p:nvPr/>
        </p:nvPicPr>
        <p:blipFill>
          <a:blip r:embed="rId2"/>
          <a:srcRect/>
          <a:stretch>
            <a:fillRect/>
          </a:stretch>
        </p:blipFill>
        <p:spPr bwMode="auto">
          <a:xfrm>
            <a:off x="1600200" y="533400"/>
            <a:ext cx="5943600" cy="6105525"/>
          </a:xfrm>
          <a:prstGeom prst="rect">
            <a:avLst/>
          </a:prstGeom>
          <a:noFill/>
        </p:spPr>
      </p:pic>
      <p:sp>
        <p:nvSpPr>
          <p:cNvPr id="60419" name="Rectangle 3"/>
          <p:cNvSpPr>
            <a:spLocks noChangeArrowheads="1"/>
          </p:cNvSpPr>
          <p:nvPr/>
        </p:nvSpPr>
        <p:spPr bwMode="auto">
          <a:xfrm>
            <a:off x="0" y="82391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300" b="1" i="1" u="none" strike="noStrike" cap="none" normalizeH="0" baseline="0" smtClean="0">
              <a:ln>
                <a:noFill/>
              </a:ln>
              <a:solidFill>
                <a:schemeClr val="tx1"/>
              </a:solidFill>
              <a:effectLst/>
              <a:latin typeface="Calibri" pitchFamily="34" charset="0"/>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ChangeArrowheads="1"/>
          </p:cNvSpPr>
          <p:nvPr/>
        </p:nvSpPr>
        <p:spPr bwMode="auto">
          <a:xfrm>
            <a:off x="152400" y="381000"/>
            <a:ext cx="2452466" cy="400061"/>
          </a:xfrm>
          <a:prstGeom prst="rect">
            <a:avLst/>
          </a:prstGeom>
          <a:noFill/>
          <a:ln w="9525">
            <a:noFill/>
            <a:miter lim="800000"/>
            <a:headEnd/>
            <a:tailEnd/>
          </a:ln>
          <a:effectLst/>
        </p:spPr>
        <p:txBody>
          <a:bodyPr vert="horz" wrap="none" lIns="0" tIns="152352"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Download Activity Diagram</a:t>
            </a:r>
            <a:endParaRPr kumimoji="0" lang="en-US" sz="1600" b="1" i="1"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endParaRPr>
          </a:p>
        </p:txBody>
      </p:sp>
      <p:pic>
        <p:nvPicPr>
          <p:cNvPr id="59393" name="Picture 1"/>
          <p:cNvPicPr>
            <a:picLocks noChangeAspect="1" noChangeArrowheads="1"/>
          </p:cNvPicPr>
          <p:nvPr/>
        </p:nvPicPr>
        <p:blipFill>
          <a:blip r:embed="rId2"/>
          <a:srcRect/>
          <a:stretch>
            <a:fillRect/>
          </a:stretch>
        </p:blipFill>
        <p:spPr bwMode="auto">
          <a:xfrm>
            <a:off x="1752600" y="533400"/>
            <a:ext cx="5676900" cy="6076950"/>
          </a:xfrm>
          <a:prstGeom prst="rect">
            <a:avLst/>
          </a:prstGeom>
          <a:noFill/>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1"/>
          <p:cNvSpPr>
            <a:spLocks noChangeArrowheads="1"/>
          </p:cNvSpPr>
          <p:nvPr/>
        </p:nvSpPr>
        <p:spPr bwMode="auto">
          <a:xfrm>
            <a:off x="2039449" y="2362200"/>
            <a:ext cx="5047151" cy="584775"/>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3200" b="1" i="0" u="none" strike="noStrike" cap="none" normalizeH="0" baseline="0" dirty="0" smtClean="0">
                <a:ln>
                  <a:noFill/>
                </a:ln>
                <a:solidFill>
                  <a:schemeClr val="accent4">
                    <a:lumMod val="50000"/>
                  </a:schemeClr>
                </a:solidFill>
                <a:effectLst/>
                <a:latin typeface="Times New Roman" pitchFamily="18" charset="0"/>
                <a:ea typeface="Calibri" pitchFamily="34" charset="0"/>
                <a:cs typeface="Times New Roman" pitchFamily="18" charset="0"/>
              </a:rPr>
              <a:t>COMPONENT DIAGRAM</a:t>
            </a:r>
            <a:endParaRPr kumimoji="0" lang="en-US" sz="3200" b="0" i="0" u="none" strike="noStrike" cap="none" normalizeH="0" baseline="0" dirty="0" smtClean="0">
              <a:ln>
                <a:noFill/>
              </a:ln>
              <a:solidFill>
                <a:schemeClr val="accent4">
                  <a:lumMod val="50000"/>
                </a:schemeClr>
              </a:solidFill>
              <a:effectLst/>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b="1" dirty="0" smtClean="0"/>
              <a:t>User Module</a:t>
            </a:r>
            <a:r>
              <a:rPr lang="en-US" dirty="0" smtClean="0"/>
              <a:t/>
            </a:r>
            <a:br>
              <a:rPr lang="en-US" dirty="0" smtClean="0"/>
            </a:br>
            <a:endParaRPr lang="en-US" dirty="0"/>
          </a:p>
        </p:txBody>
      </p:sp>
      <p:sp>
        <p:nvSpPr>
          <p:cNvPr id="3" name="Content Placeholder 2"/>
          <p:cNvSpPr>
            <a:spLocks noGrp="1"/>
          </p:cNvSpPr>
          <p:nvPr>
            <p:ph sz="quarter" idx="1"/>
          </p:nvPr>
        </p:nvSpPr>
        <p:spPr/>
        <p:txBody>
          <a:bodyPr/>
          <a:lstStyle/>
          <a:p>
            <a:pPr algn="just">
              <a:buNone/>
            </a:pPr>
            <a:r>
              <a:rPr lang="en-US" dirty="0" smtClean="0"/>
              <a:t>This module consists of the following sub modules </a:t>
            </a:r>
          </a:p>
          <a:p>
            <a:pPr lvl="0" algn="just"/>
            <a:r>
              <a:rPr lang="en-US" b="1" dirty="0" smtClean="0"/>
              <a:t>Registration Module</a:t>
            </a:r>
            <a:endParaRPr lang="en-US" dirty="0" smtClean="0"/>
          </a:p>
          <a:p>
            <a:pPr algn="just">
              <a:buNone/>
            </a:pPr>
            <a:r>
              <a:rPr lang="en-US" dirty="0" smtClean="0"/>
              <a:t>The general users who can use the application their personal</a:t>
            </a:r>
          </a:p>
          <a:p>
            <a:pPr algn="just">
              <a:buNone/>
            </a:pPr>
            <a:r>
              <a:rPr lang="en-US" dirty="0" smtClean="0"/>
              <a:t>information, contact information and other information etc…</a:t>
            </a:r>
          </a:p>
          <a:p>
            <a:pPr lvl="0" algn="just"/>
            <a:r>
              <a:rPr lang="en-US" b="1" dirty="0" smtClean="0"/>
              <a:t>Users Management Module</a:t>
            </a:r>
            <a:endParaRPr lang="en-US" dirty="0" smtClean="0"/>
          </a:p>
          <a:p>
            <a:pPr algn="just">
              <a:buNone/>
            </a:pPr>
            <a:r>
              <a:rPr lang="en-US" dirty="0" smtClean="0"/>
              <a:t>The Users can access their account information and they can</a:t>
            </a:r>
          </a:p>
          <a:p>
            <a:pPr algn="just">
              <a:buNone/>
            </a:pPr>
            <a:r>
              <a:rPr lang="en-US" dirty="0" smtClean="0"/>
              <a:t>view the details of their personal information and contact</a:t>
            </a:r>
          </a:p>
          <a:p>
            <a:pPr algn="just">
              <a:buNone/>
            </a:pPr>
            <a:r>
              <a:rPr lang="en-US" dirty="0" smtClean="0"/>
              <a:t>details. The Users can modify the personal and contact details</a:t>
            </a:r>
          </a:p>
          <a:p>
            <a:pPr algn="just">
              <a:buNone/>
            </a:pPr>
            <a:r>
              <a:rPr lang="en-US" dirty="0" smtClean="0"/>
              <a:t>of their in this module</a:t>
            </a:r>
          </a:p>
          <a:p>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ChangeArrowheads="1"/>
          </p:cNvSpPr>
          <p:nvPr/>
        </p:nvSpPr>
        <p:spPr bwMode="auto">
          <a:xfrm>
            <a:off x="304800" y="533400"/>
            <a:ext cx="2157963" cy="338554"/>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Component Diagram :</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p:txBody>
      </p:sp>
      <p:pic>
        <p:nvPicPr>
          <p:cNvPr id="64513" name="Picture 3"/>
          <p:cNvPicPr>
            <a:picLocks noChangeAspect="1" noChangeArrowheads="1"/>
          </p:cNvPicPr>
          <p:nvPr/>
        </p:nvPicPr>
        <p:blipFill>
          <a:blip r:embed="rId2"/>
          <a:srcRect/>
          <a:stretch>
            <a:fillRect/>
          </a:stretch>
        </p:blipFill>
        <p:spPr bwMode="auto">
          <a:xfrm>
            <a:off x="1914525" y="762000"/>
            <a:ext cx="5400675" cy="5772150"/>
          </a:xfrm>
          <a:prstGeom prst="rect">
            <a:avLst/>
          </a:prstGeom>
          <a:noFill/>
        </p:spPr>
      </p:pic>
      <p:sp>
        <p:nvSpPr>
          <p:cNvPr id="64515" name="Rectangle 3"/>
          <p:cNvSpPr>
            <a:spLocks noChangeArrowheads="1"/>
          </p:cNvSpPr>
          <p:nvPr/>
        </p:nvSpPr>
        <p:spPr bwMode="auto">
          <a:xfrm>
            <a:off x="0" y="69913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1"/>
          <p:cNvSpPr>
            <a:spLocks noChangeArrowheads="1"/>
          </p:cNvSpPr>
          <p:nvPr/>
        </p:nvSpPr>
        <p:spPr bwMode="auto">
          <a:xfrm>
            <a:off x="1962619" y="2590800"/>
            <a:ext cx="5276381" cy="584775"/>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3200" b="1" i="0" u="none" strike="noStrike" cap="none" normalizeH="0" baseline="0" dirty="0" smtClean="0">
                <a:ln>
                  <a:noFill/>
                </a:ln>
                <a:solidFill>
                  <a:schemeClr val="accent4">
                    <a:lumMod val="50000"/>
                  </a:schemeClr>
                </a:solidFill>
                <a:effectLst/>
                <a:latin typeface="Times New Roman" pitchFamily="18" charset="0"/>
                <a:ea typeface="Calibri" pitchFamily="34" charset="0"/>
                <a:cs typeface="Times New Roman" pitchFamily="18" charset="0"/>
              </a:rPr>
              <a:t>DEPLOYMENT DIAGRAM</a:t>
            </a:r>
            <a:endParaRPr kumimoji="0" lang="en-US" sz="3200" b="0" i="0" u="none" strike="noStrike" cap="none" normalizeH="0" baseline="0" dirty="0" smtClean="0">
              <a:ln>
                <a:noFill/>
              </a:ln>
              <a:solidFill>
                <a:schemeClr val="accent4">
                  <a:lumMod val="50000"/>
                </a:schemeClr>
              </a:solidFill>
              <a:effectLst/>
              <a:latin typeface="Times New Roman" pitchFamily="18" charset="0"/>
              <a:cs typeface="Times New Roman" pitchFamily="18" charset="0"/>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2465" name="Picture 1"/>
          <p:cNvPicPr>
            <a:picLocks noChangeAspect="1" noChangeArrowheads="1"/>
          </p:cNvPicPr>
          <p:nvPr/>
        </p:nvPicPr>
        <p:blipFill>
          <a:blip r:embed="rId2"/>
          <a:srcRect/>
          <a:stretch>
            <a:fillRect/>
          </a:stretch>
        </p:blipFill>
        <p:spPr bwMode="auto">
          <a:xfrm>
            <a:off x="1724025" y="247650"/>
            <a:ext cx="5667375" cy="6305550"/>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t>
            </a:r>
            <a:br>
              <a:rPr lang="en-US" dirty="0" smtClean="0"/>
            </a:br>
            <a:r>
              <a:rPr lang="en-US" b="1" dirty="0" smtClean="0"/>
              <a:t>File Management Module</a:t>
            </a:r>
            <a:r>
              <a:rPr lang="en-US" dirty="0" smtClean="0"/>
              <a:t/>
            </a:r>
            <a:br>
              <a:rPr lang="en-US" dirty="0" smtClean="0"/>
            </a:br>
            <a:endParaRPr lang="en-US" dirty="0"/>
          </a:p>
        </p:txBody>
      </p:sp>
      <p:sp>
        <p:nvSpPr>
          <p:cNvPr id="3" name="Content Placeholder 2"/>
          <p:cNvSpPr>
            <a:spLocks noGrp="1"/>
          </p:cNvSpPr>
          <p:nvPr>
            <p:ph sz="quarter" idx="1"/>
          </p:nvPr>
        </p:nvSpPr>
        <p:spPr/>
        <p:txBody>
          <a:bodyPr>
            <a:normAutofit fontScale="77500" lnSpcReduction="20000"/>
          </a:bodyPr>
          <a:lstStyle/>
          <a:p>
            <a:pPr algn="just">
              <a:buNone/>
            </a:pPr>
            <a:r>
              <a:rPr lang="en-US" dirty="0" smtClean="0"/>
              <a:t>This module has following sub modules</a:t>
            </a:r>
          </a:p>
          <a:p>
            <a:pPr lvl="0" algn="just"/>
            <a:r>
              <a:rPr lang="en-US" b="1" dirty="0" smtClean="0"/>
              <a:t>Folders Management Module:</a:t>
            </a:r>
            <a:r>
              <a:rPr lang="en-US" dirty="0" smtClean="0"/>
              <a:t> </a:t>
            </a:r>
          </a:p>
          <a:p>
            <a:pPr algn="just">
              <a:buNone/>
            </a:pPr>
            <a:r>
              <a:rPr lang="en-US" dirty="0" smtClean="0"/>
              <a:t>In this module folder creation and maintenance, sub folder creation, deletion and</a:t>
            </a:r>
          </a:p>
          <a:p>
            <a:pPr algn="just">
              <a:buNone/>
            </a:pPr>
            <a:r>
              <a:rPr lang="en-US" dirty="0" smtClean="0"/>
              <a:t>Managing the folder, the uploaded file can transfer from one folder to other</a:t>
            </a:r>
          </a:p>
          <a:p>
            <a:pPr algn="just">
              <a:buNone/>
            </a:pPr>
            <a:r>
              <a:rPr lang="en-US" dirty="0" smtClean="0"/>
              <a:t>folders.</a:t>
            </a:r>
          </a:p>
          <a:p>
            <a:pPr lvl="0" algn="just"/>
            <a:r>
              <a:rPr lang="en-US" b="1" dirty="0" smtClean="0"/>
              <a:t>File Upload Management Module:</a:t>
            </a:r>
            <a:r>
              <a:rPr lang="en-US" dirty="0" smtClean="0"/>
              <a:t> </a:t>
            </a:r>
          </a:p>
          <a:p>
            <a:pPr algn="just">
              <a:buNone/>
            </a:pPr>
            <a:r>
              <a:rPr lang="en-US" dirty="0" smtClean="0"/>
              <a:t>The file uploading and managing the file will come in this module. The files</a:t>
            </a:r>
          </a:p>
          <a:p>
            <a:pPr algn="just">
              <a:buNone/>
            </a:pPr>
            <a:r>
              <a:rPr lang="en-US" dirty="0" smtClean="0"/>
              <a:t>accessibility privileges, information about the files size, type of the files, name of</a:t>
            </a:r>
          </a:p>
          <a:p>
            <a:pPr algn="just">
              <a:buNone/>
            </a:pPr>
            <a:r>
              <a:rPr lang="en-US" dirty="0" smtClean="0"/>
              <a:t>the files and memory management for file uploading and file deletion etc.</a:t>
            </a:r>
          </a:p>
          <a:p>
            <a:pPr lvl="0" algn="just"/>
            <a:r>
              <a:rPr lang="en-US" b="1" dirty="0" smtClean="0"/>
              <a:t>File Download Management Module</a:t>
            </a:r>
            <a:r>
              <a:rPr lang="en-US" dirty="0" smtClean="0"/>
              <a:t> </a:t>
            </a:r>
          </a:p>
          <a:p>
            <a:pPr algn="just">
              <a:buNone/>
            </a:pPr>
            <a:r>
              <a:rPr lang="en-US" dirty="0" smtClean="0"/>
              <a:t>In this module the file downloads and storing it in to their system.  The</a:t>
            </a:r>
          </a:p>
          <a:p>
            <a:pPr algn="just">
              <a:buNone/>
            </a:pPr>
            <a:r>
              <a:rPr lang="en-US" dirty="0" smtClean="0"/>
              <a:t>downloaded file information stores in the database. The files accessibility privilege</a:t>
            </a:r>
          </a:p>
          <a:p>
            <a:pPr algn="just">
              <a:buNone/>
            </a:pPr>
            <a:r>
              <a:rPr lang="en-US" dirty="0" smtClean="0"/>
              <a:t>and information of the accessibility given users details, information about the files</a:t>
            </a:r>
          </a:p>
          <a:p>
            <a:pPr algn="just">
              <a:buNone/>
            </a:pPr>
            <a:r>
              <a:rPr lang="en-US" dirty="0" smtClean="0"/>
              <a:t>size, type of the files, name of the files etc.</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b="1" u="sng" dirty="0" smtClean="0"/>
              <a:t>Admin Module</a:t>
            </a:r>
            <a:r>
              <a:rPr lang="en-US" dirty="0" smtClean="0"/>
              <a:t/>
            </a:r>
            <a:br>
              <a:rPr lang="en-US" dirty="0" smtClean="0"/>
            </a:br>
            <a:endParaRPr lang="en-US" dirty="0"/>
          </a:p>
        </p:txBody>
      </p:sp>
      <p:sp>
        <p:nvSpPr>
          <p:cNvPr id="3" name="Content Placeholder 2"/>
          <p:cNvSpPr>
            <a:spLocks noGrp="1"/>
          </p:cNvSpPr>
          <p:nvPr>
            <p:ph sz="quarter" idx="1"/>
          </p:nvPr>
        </p:nvSpPr>
        <p:spPr/>
        <p:txBody>
          <a:bodyPr>
            <a:normAutofit lnSpcReduction="10000"/>
          </a:bodyPr>
          <a:lstStyle/>
          <a:p>
            <a:pPr algn="just"/>
            <a:r>
              <a:rPr lang="en-US" dirty="0" smtClean="0"/>
              <a:t>The Administrator is a main part of an organization that he may organize all the Users and their folders information. This administrator plays the main role in this system, here we are considering he should maintain all Users  profile</a:t>
            </a:r>
          </a:p>
          <a:p>
            <a:pPr algn="just">
              <a:buNone/>
            </a:pPr>
            <a:r>
              <a:rPr lang="en-US" dirty="0" smtClean="0"/>
              <a:t>    details(address, contact,  etc,….),on the user request  to modify his/her (user) profile like address, phone number etc. He can also view the entire Users list.</a:t>
            </a:r>
          </a:p>
          <a:p>
            <a:pPr algn="just"/>
            <a:r>
              <a:rPr lang="en-US" dirty="0" smtClean="0"/>
              <a:t>The Administrator will maintain entire Users account history, folders history file history, and the Administrator can generate the reports like number of Users registered on the date bases reports etc.</a:t>
            </a:r>
          </a:p>
          <a:p>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168</TotalTime>
  <Words>2036</Words>
  <Application>Microsoft Office PowerPoint</Application>
  <PresentationFormat>On-screen Show (4:3)</PresentationFormat>
  <Paragraphs>192</Paragraphs>
  <Slides>72</Slides>
  <Notes>0</Notes>
  <HiddenSlides>0</HiddenSlides>
  <MMClips>0</MMClips>
  <ScaleCrop>false</ScaleCrop>
  <HeadingPairs>
    <vt:vector size="6" baseType="variant">
      <vt:variant>
        <vt:lpstr>Theme</vt:lpstr>
      </vt:variant>
      <vt:variant>
        <vt:i4>1</vt:i4>
      </vt:variant>
      <vt:variant>
        <vt:lpstr>Embedded OLE Servers</vt:lpstr>
      </vt:variant>
      <vt:variant>
        <vt:i4>0</vt:i4>
      </vt:variant>
      <vt:variant>
        <vt:lpstr>Slide Titles</vt:lpstr>
      </vt:variant>
      <vt:variant>
        <vt:i4>72</vt:i4>
      </vt:variant>
    </vt:vector>
  </HeadingPairs>
  <TitlesOfParts>
    <vt:vector size="73" baseType="lpstr">
      <vt:lpstr>Equity</vt:lpstr>
      <vt:lpstr>TIME EFFICIENT DISTRIBUTED FILE STORAGE AND SHARING USING P2P NETWORKS</vt:lpstr>
      <vt:lpstr>Objective</vt:lpstr>
      <vt:lpstr>Existing System: </vt:lpstr>
      <vt:lpstr>Proposed System: </vt:lpstr>
      <vt:lpstr>Modules: </vt:lpstr>
      <vt:lpstr>    MODULES DESCRIPTION Authentication and Security Module</vt:lpstr>
      <vt:lpstr>User Module </vt:lpstr>
      <vt:lpstr>  File Management Module </vt:lpstr>
      <vt:lpstr>Admin Module </vt:lpstr>
      <vt:lpstr>   Reports Module:</vt:lpstr>
      <vt:lpstr>Software Requirements</vt:lpstr>
      <vt:lpstr>Hardware Requirements </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Universal Dossier </dc:title>
  <dc:creator/>
  <cp:lastModifiedBy>projects</cp:lastModifiedBy>
  <cp:revision>88</cp:revision>
  <dcterms:created xsi:type="dcterms:W3CDTF">2006-08-16T00:00:00Z</dcterms:created>
  <dcterms:modified xsi:type="dcterms:W3CDTF">2019-12-19T10:10:28Z</dcterms:modified>
</cp:coreProperties>
</file>