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7" r:id="rId14"/>
    <p:sldId id="308" r:id="rId15"/>
    <p:sldId id="317" r:id="rId16"/>
    <p:sldId id="309" r:id="rId17"/>
    <p:sldId id="310" r:id="rId18"/>
    <p:sldId id="311"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12" r:id="rId32"/>
    <p:sldId id="313" r:id="rId33"/>
    <p:sldId id="314" r:id="rId34"/>
    <p:sldId id="315" r:id="rId35"/>
    <p:sldId id="316"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1" r:id="rId49"/>
    <p:sldId id="282" r:id="rId50"/>
    <p:sldId id="283" r:id="rId51"/>
    <p:sldId id="284" r:id="rId52"/>
    <p:sldId id="285" r:id="rId53"/>
    <p:sldId id="286" r:id="rId54"/>
    <p:sldId id="287" r:id="rId55"/>
    <p:sldId id="288" r:id="rId56"/>
    <p:sldId id="289" r:id="rId57"/>
    <p:sldId id="290" r:id="rId58"/>
    <p:sldId id="291" r:id="rId59"/>
    <p:sldId id="293" r:id="rId60"/>
    <p:sldId id="294" r:id="rId61"/>
    <p:sldId id="295" r:id="rId62"/>
    <p:sldId id="296" r:id="rId63"/>
    <p:sldId id="297" r:id="rId64"/>
    <p:sldId id="298" r:id="rId65"/>
    <p:sldId id="299" r:id="rId66"/>
    <p:sldId id="292" r:id="rId67"/>
    <p:sldId id="300" r:id="rId68"/>
    <p:sldId id="301" r:id="rId69"/>
    <p:sldId id="302" r:id="rId70"/>
    <p:sldId id="303" r:id="rId71"/>
    <p:sldId id="304" r:id="rId72"/>
    <p:sldId id="305" r:id="rId73"/>
    <p:sldId id="330" r:id="rId74"/>
    <p:sldId id="332" r:id="rId75"/>
    <p:sldId id="335" r:id="rId76"/>
    <p:sldId id="337" r:id="rId77"/>
    <p:sldId id="338" r:id="rId78"/>
    <p:sldId id="336" r:id="rId79"/>
    <p:sldId id="333" r:id="rId80"/>
    <p:sldId id="339" r:id="rId81"/>
    <p:sldId id="340" r:id="rId82"/>
    <p:sldId id="341" r:id="rId83"/>
    <p:sldId id="342" r:id="rId84"/>
    <p:sldId id="334" r:id="rId85"/>
    <p:sldId id="331" r:id="rId86"/>
    <p:sldId id="343" r:id="rId87"/>
    <p:sldId id="344" r:id="rId88"/>
    <p:sldId id="34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8" d="100"/>
          <a:sy n="88" d="100"/>
        </p:scale>
        <p:origin x="-1050"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12/19/2019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05930"/>
            <a:ext cx="8305800" cy="1470025"/>
          </a:xfrm>
        </p:spPr>
        <p:txBody>
          <a:bodyPr>
            <a:normAutofit fontScale="90000"/>
          </a:bodyPr>
          <a:lstStyle/>
          <a:p>
            <a:r>
              <a:rPr lang="en-US" sz="3200" b="1" dirty="0" smtClean="0">
                <a:latin typeface="Times New Roman" pitchFamily="18" charset="0"/>
                <a:cs typeface="Times New Roman" pitchFamily="18" charset="0"/>
              </a:rPr>
              <a:t>TIME EFFICIENT DISTRIBUTED FILE STORAGE AND SHARING USING P2P NETWORKS</a:t>
            </a:r>
            <a:endParaRPr lang="en-US" sz="3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 Reports Module</a:t>
            </a:r>
            <a:r>
              <a:rPr lang="en-US" dirty="0" smtClean="0"/>
              <a:t>:</a:t>
            </a:r>
            <a:endParaRPr lang="en-US" dirty="0"/>
          </a:p>
        </p:txBody>
      </p:sp>
      <p:sp>
        <p:nvSpPr>
          <p:cNvPr id="3" name="Content Placeholder 2"/>
          <p:cNvSpPr>
            <a:spLocks noGrp="1"/>
          </p:cNvSpPr>
          <p:nvPr>
            <p:ph sz="quarter" idx="1"/>
          </p:nvPr>
        </p:nvSpPr>
        <p:spPr/>
        <p:txBody>
          <a:bodyPr/>
          <a:lstStyle/>
          <a:p>
            <a:pPr algn="just"/>
            <a:r>
              <a:rPr lang="en-US" dirty="0" smtClean="0"/>
              <a:t>In this Module the User and Administrator can generate the different types of Reports according to their access. The User can generate the Report like how many no of other Users downloaded the Uploaded File and User can view their details, etc.</a:t>
            </a:r>
          </a:p>
          <a:p>
            <a:pPr algn="just"/>
            <a:r>
              <a:rPr lang="en-US" dirty="0" smtClean="0"/>
              <a:t>The Administrator can generate the Report like at present how many users are logged In , Number of Users are using the application and  date wise registration Reports, etc.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Operating System	      :	</a:t>
            </a:r>
            <a:r>
              <a:rPr lang="en-US" dirty="0" err="1" smtClean="0"/>
              <a:t>WindowsXP</a:t>
            </a:r>
            <a:r>
              <a:rPr lang="en-US" dirty="0" smtClean="0"/>
              <a:t>/Win-7/Win-8/Linux</a:t>
            </a:r>
          </a:p>
          <a:p>
            <a:r>
              <a:rPr lang="en-US" dirty="0" smtClean="0"/>
              <a:t>User Interface		:	HTML, CSS</a:t>
            </a:r>
          </a:p>
          <a:p>
            <a:r>
              <a:rPr lang="en-US" dirty="0" smtClean="0"/>
              <a:t>Client-side Scripting		:	JavaScript</a:t>
            </a:r>
          </a:p>
          <a:p>
            <a:r>
              <a:rPr lang="en-US" dirty="0" smtClean="0"/>
              <a:t>Programming Language	 :	Java</a:t>
            </a:r>
          </a:p>
          <a:p>
            <a:r>
              <a:rPr lang="en-US" dirty="0" smtClean="0"/>
              <a:t>Web Applications	             :	JDBC, JNDI, </a:t>
            </a:r>
            <a:r>
              <a:rPr lang="en-US" dirty="0" err="1" smtClean="0"/>
              <a:t>Servlets,JSP</a:t>
            </a:r>
            <a:endParaRPr lang="en-US" dirty="0" smtClean="0"/>
          </a:p>
          <a:p>
            <a:r>
              <a:rPr lang="en-US" dirty="0" smtClean="0"/>
              <a:t>IDE/Workbench		          :	My Eclipse </a:t>
            </a:r>
          </a:p>
          <a:p>
            <a:r>
              <a:rPr lang="en-US" dirty="0" smtClean="0"/>
              <a:t>Database				:	Oracle10g</a:t>
            </a:r>
          </a:p>
          <a:p>
            <a:r>
              <a:rPr lang="en-US" dirty="0" smtClean="0"/>
              <a:t>Server Deployment		:	Tomcat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Requirements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Processor			:	Core 2Duo/</a:t>
            </a:r>
            <a:r>
              <a:rPr lang="en-US" dirty="0" err="1" smtClean="0"/>
              <a:t>intel</a:t>
            </a:r>
            <a:r>
              <a:rPr lang="en-US" dirty="0" smtClean="0"/>
              <a:t> i3/i5/i7</a:t>
            </a:r>
          </a:p>
          <a:p>
            <a:r>
              <a:rPr lang="en-US" dirty="0" smtClean="0"/>
              <a:t>Hard Disk			:	40GB</a:t>
            </a:r>
          </a:p>
          <a:p>
            <a:r>
              <a:rPr lang="en-US" dirty="0" smtClean="0"/>
              <a:t>RAM			:	512mb/1 GB</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457200" y="304800"/>
            <a:ext cx="82296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Small world of distributed File Sharing System aims at providing and receiving of digital files over a network allowing multiple users to access the same file on priority level basis among the available users of the system.</a:t>
            </a:r>
            <a:endPar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a concept of public or private sharing of computer data or space in a network with various levels of access privileges. While files can easily be shared outside a network (for example, simply by handling or mailing someone your file), the term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almost always means sharing files in a network, even if in a small local area network.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allows a number of people to use the same file</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Application For File Sharing System</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can also mean having an allocated amount of personal file storage in a common file system. </a:t>
            </a:r>
            <a:r>
              <a:rPr kumimoji="0" lang="en-US" sz="1600" b="0"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It enables to create a central repository for organizing our folders. Within these folders we can create our own folders and we can upload our files into it.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 For File Sharing System </a:t>
            </a:r>
            <a:r>
              <a:rPr kumimoji="0" lang="en-US" sz="1600" b="0" i="0" u="none" strike="noStrike" cap="none" normalizeH="0" baseline="0" dirty="0" err="1" smtClean="0">
                <a:ln>
                  <a:noFill/>
                </a:ln>
                <a:solidFill>
                  <a:srgbClr val="333333"/>
                </a:solidFill>
                <a:effectLst/>
                <a:latin typeface="Times New Roman" pitchFamily="18" charset="0"/>
                <a:ea typeface="Calibri" pitchFamily="34" charset="0"/>
                <a:cs typeface="Times New Roman" pitchFamily="18" charset="0"/>
              </a:rPr>
              <a:t>System</a:t>
            </a:r>
            <a:r>
              <a:rPr kumimoji="0" lang="en-US" sz="1600" b="0" i="0" u="none" strike="noStrike" cap="none" normalizeH="0" baseline="0" dirty="0" smtClean="0">
                <a:ln>
                  <a:noFill/>
                </a:ln>
                <a:solidFill>
                  <a:srgbClr val="333333"/>
                </a:solidFill>
                <a:effectLst/>
                <a:latin typeface="Times New Roman" pitchFamily="18" charset="0"/>
                <a:ea typeface="Calibri" pitchFamily="34" charset="0"/>
                <a:cs typeface="Times New Roman" pitchFamily="18" charset="0"/>
              </a:rPr>
              <a:t> provides a file management with secure access control, sharing and supporting File with in the registered users.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457200" y="458212"/>
            <a:ext cx="82296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STUDY OF THE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the flexibility of uses the interface has been developed a graphics concepts in mind, associated through a browser interface. The GUI’s at the top level has been categorized as follows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Administrator Interface Design.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Interface.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Security Authentication.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Reports.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General end-users.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762000"/>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762000"/>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981200" y="2514600"/>
            <a:ext cx="4997266"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Calibri" pitchFamily="34" charset="0"/>
                <a:cs typeface="Times New Roman" pitchFamily="18" charset="0"/>
              </a:rPr>
              <a:t>DATA FLOW DIAGRAMS</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normAutofit fontScale="55000" lnSpcReduction="20000"/>
          </a:bodyPr>
          <a:lstStyle/>
          <a:p>
            <a:pPr algn="just">
              <a:lnSpc>
                <a:spcPct val="170000"/>
              </a:lnSpc>
            </a:pP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is a concept of public or private sharing of computer data or space in a network with various levels of access privileges. While files can easily be shared outside a network (for example, simply by handling or mailing someone your file), the term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almost always means sharing files in a network, even if in a small local area network.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allows a number of people to use the same file.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can also mean having an allocated amount of personal file storage in a common file system. It enables to create a central repository for organizing our folders. Within these folders we can create our own folders and we can upload our files into it. </a:t>
            </a:r>
            <a:r>
              <a:rPr lang="en-US" b="1" dirty="0" smtClean="0">
                <a:latin typeface="Times New Roman" pitchFamily="18" charset="0"/>
                <a:cs typeface="Times New Roman" pitchFamily="18" charset="0"/>
              </a:rPr>
              <a:t>TIME EFFICIENT DISTRIBUTED FILE STORAGE AND SHARING USING P2P NETWORKS </a:t>
            </a:r>
            <a:r>
              <a:rPr lang="en-US" dirty="0" smtClean="0">
                <a:latin typeface="Times New Roman" pitchFamily="18" charset="0"/>
                <a:cs typeface="Times New Roman" pitchFamily="18" charset="0"/>
              </a:rPr>
              <a:t>System provides a file management with secure access control, sharing and supporting File with in the registered users.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413872"/>
            <a:ext cx="8077200" cy="6001643"/>
          </a:xfrm>
          <a:prstGeom prst="rect">
            <a:avLst/>
          </a:prstGeom>
        </p:spPr>
        <p:txBody>
          <a:bodyPr wrap="square">
            <a:spAutoFit/>
          </a:bodyPr>
          <a:lstStyle/>
          <a:p>
            <a:pPr>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nSpc>
                <a:spcPct val="150000"/>
              </a:lnSpc>
            </a:pPr>
            <a:endParaRPr lang="en-US" sz="1600" b="1"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nSpc>
                <a:spcPct val="150000"/>
              </a:lnSpc>
            </a:pPr>
            <a:endParaRPr lang="en-US" sz="1600" b="1"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r>
              <a:rPr lang="en-US" sz="1600" b="1" dirty="0" smtClean="0">
                <a:latin typeface="Times New Roman" pitchFamily="18" charset="0"/>
                <a:cs typeface="Times New Roman" pitchFamily="18" charset="0"/>
              </a:rPr>
              <a:t> </a:t>
            </a:r>
          </a:p>
          <a:p>
            <a:pPr>
              <a:lnSpc>
                <a:spcPct val="150000"/>
              </a:lnSpc>
            </a:pPr>
            <a:endParaRPr lang="en-US" sz="1600" b="1" dirty="0" smtClean="0">
              <a:latin typeface="Times New Roman" pitchFamily="18" charset="0"/>
              <a:cs typeface="Times New Roman" pitchFamily="18" charset="0"/>
            </a:endParaRPr>
          </a:p>
          <a:p>
            <a:pPr>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p>
          <a:p>
            <a:pPr>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39425"/>
            <a:ext cx="8381999" cy="742511"/>
          </a:xfrm>
          <a:prstGeom prst="rect">
            <a:avLst/>
          </a:prstGeom>
        </p:spPr>
        <p:txBody>
          <a:bodyPr wrap="square">
            <a:spAutoFit/>
          </a:bodyPr>
          <a:lstStyle/>
          <a:p>
            <a:pPr>
              <a:lnSpc>
                <a:spcPct val="150000"/>
              </a:lnSpc>
            </a:pPr>
            <a:r>
              <a:rPr lang="en-US" sz="3200" b="1" dirty="0" smtClean="0">
                <a:solidFill>
                  <a:schemeClr val="tx2"/>
                </a:solidFill>
                <a:latin typeface="Times New Roman" pitchFamily="18" charset="0"/>
                <a:cs typeface="Times New Roman" pitchFamily="18" charset="0"/>
              </a:rPr>
              <a:t>CONTEXT LEVEL DATA FLOW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28697" y="194846"/>
            <a:ext cx="39623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SYSTEM LEVEL CONTEXT DIAGRAM:</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7825" name="Picture 1" descr="1"/>
          <p:cNvPicPr>
            <a:picLocks noChangeAspect="1" noChangeArrowheads="1"/>
          </p:cNvPicPr>
          <p:nvPr/>
        </p:nvPicPr>
        <p:blipFill>
          <a:blip r:embed="rId2"/>
          <a:srcRect/>
          <a:stretch>
            <a:fillRect/>
          </a:stretch>
        </p:blipFill>
        <p:spPr bwMode="auto">
          <a:xfrm>
            <a:off x="1600200" y="609600"/>
            <a:ext cx="5943600" cy="61245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8832" y="268378"/>
            <a:ext cx="1519968" cy="41742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LEVEL-1 DFD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6801" name="Object 1"/>
          <p:cNvGraphicFramePr>
            <a:graphicFrameLocks noChangeAspect="1"/>
          </p:cNvGraphicFramePr>
          <p:nvPr/>
        </p:nvGraphicFramePr>
        <p:xfrm>
          <a:off x="1333500" y="762000"/>
          <a:ext cx="6591300" cy="5953125"/>
        </p:xfrm>
        <a:graphic>
          <a:graphicData uri="http://schemas.openxmlformats.org/presentationml/2006/ole">
            <p:oleObj spid="_x0000_s76801" r:id="rId3" imgW="6549847" imgH="3749345" progId="">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1000" y="457200"/>
            <a:ext cx="272299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AUTHENTICATION   DFD:</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1921" name="Object 1"/>
          <p:cNvGraphicFramePr>
            <a:graphicFrameLocks noChangeAspect="1"/>
          </p:cNvGraphicFramePr>
          <p:nvPr/>
        </p:nvGraphicFramePr>
        <p:xfrm>
          <a:off x="1095375" y="1600200"/>
          <a:ext cx="6524625" cy="4276725"/>
        </p:xfrm>
        <a:graphic>
          <a:graphicData uri="http://schemas.openxmlformats.org/presentationml/2006/ole">
            <p:oleObj spid="_x0000_s81921" r:id="rId3" imgW="5578145" imgH="2861462" progId="">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28600" y="533400"/>
            <a:ext cx="426552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ADMINISTRATOR CONTEXT LEVEL DFD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0897" name="Object 1"/>
          <p:cNvGraphicFramePr>
            <a:graphicFrameLocks noChangeAspect="1"/>
          </p:cNvGraphicFramePr>
          <p:nvPr/>
        </p:nvGraphicFramePr>
        <p:xfrm>
          <a:off x="1447800" y="1066800"/>
          <a:ext cx="5943600" cy="5534025"/>
        </p:xfrm>
        <a:graphic>
          <a:graphicData uri="http://schemas.openxmlformats.org/presentationml/2006/ole">
            <p:oleObj spid="_x0000_s80897" r:id="rId3" imgW="6606845" imgH="8661502" progId="">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nvGraphicFramePr>
        <p:xfrm>
          <a:off x="2179320" y="838200"/>
          <a:ext cx="4831080" cy="1562100"/>
        </p:xfrm>
        <a:graphic>
          <a:graphicData uri="http://schemas.openxmlformats.org/presentationml/2006/ole">
            <p:oleObj spid="_x0000_s79874" r:id="rId3" imgW="6892747" imgH="1549298" progId="">
              <p:embed/>
            </p:oleObj>
          </a:graphicData>
        </a:graphic>
      </p:graphicFrame>
      <p:graphicFrame>
        <p:nvGraphicFramePr>
          <p:cNvPr id="79873" name="Object 1"/>
          <p:cNvGraphicFramePr>
            <a:graphicFrameLocks noChangeAspect="1"/>
          </p:cNvGraphicFramePr>
          <p:nvPr/>
        </p:nvGraphicFramePr>
        <p:xfrm>
          <a:off x="2407920" y="3124200"/>
          <a:ext cx="4754880" cy="1028700"/>
        </p:xfrm>
        <a:graphic>
          <a:graphicData uri="http://schemas.openxmlformats.org/presentationml/2006/ole">
            <p:oleObj spid="_x0000_s79873" r:id="rId4" imgW="7121347" imgH="1232611" progId="">
              <p:embed/>
            </p:oleObj>
          </a:graphicData>
        </a:graphic>
      </p:graphicFrame>
      <p:sp>
        <p:nvSpPr>
          <p:cNvPr id="79875" name="Rectangle 3"/>
          <p:cNvSpPr>
            <a:spLocks noChangeArrowheads="1"/>
          </p:cNvSpPr>
          <p:nvPr/>
        </p:nvSpPr>
        <p:spPr bwMode="auto">
          <a:xfrm>
            <a:off x="685800" y="533400"/>
            <a:ext cx="7315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1.0</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9876" name="Rectangle 4"/>
          <p:cNvSpPr>
            <a:spLocks noChangeArrowheads="1"/>
          </p:cNvSpPr>
          <p:nvPr/>
        </p:nvSpPr>
        <p:spPr bwMode="auto">
          <a:xfrm>
            <a:off x="685800" y="2552700"/>
            <a:ext cx="7315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Level 1.0.1</a:t>
            </a:r>
            <a:r>
              <a:rPr kumimoji="0" lang="en-US" sz="16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dirty="0" smtClean="0">
              <a:ln>
                <a:noFill/>
              </a:ln>
              <a:solidFill>
                <a:schemeClr val="tx1"/>
              </a:solidFill>
              <a:effectLst/>
              <a:latin typeface="Times New Roman" pitchFamily="18" charset="0"/>
              <a:cs typeface="Arial" pitchFamily="34" charset="0"/>
            </a:endParaRPr>
          </a:p>
        </p:txBody>
      </p:sp>
      <p:sp>
        <p:nvSpPr>
          <p:cNvPr id="6" name="Rectangle 2"/>
          <p:cNvSpPr>
            <a:spLocks noChangeArrowheads="1"/>
          </p:cNvSpPr>
          <p:nvPr/>
        </p:nvSpPr>
        <p:spPr bwMode="auto">
          <a:xfrm>
            <a:off x="609600" y="4600575"/>
            <a:ext cx="109196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1.1:</a:t>
            </a:r>
            <a:endParaRPr kumimoji="0" lang="en-US" sz="1100" b="1"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7" name="Object 1"/>
          <p:cNvGraphicFramePr>
            <a:graphicFrameLocks noChangeAspect="1"/>
          </p:cNvGraphicFramePr>
          <p:nvPr/>
        </p:nvGraphicFramePr>
        <p:xfrm>
          <a:off x="1752600" y="5057775"/>
          <a:ext cx="5943600" cy="1266825"/>
        </p:xfrm>
        <a:graphic>
          <a:graphicData uri="http://schemas.openxmlformats.org/presentationml/2006/ole">
            <p:oleObj spid="_x0000_s79877" r:id="rId5" imgW="7121347" imgH="1520647" progId="">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ChangeArrowheads="1"/>
          </p:cNvSpPr>
          <p:nvPr/>
        </p:nvSpPr>
        <p:spPr bwMode="auto">
          <a:xfrm>
            <a:off x="609600" y="533400"/>
            <a:ext cx="126348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1.1.0:-</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3971" name="Object 3"/>
          <p:cNvGraphicFramePr>
            <a:graphicFrameLocks noChangeAspect="1"/>
          </p:cNvGraphicFramePr>
          <p:nvPr/>
        </p:nvGraphicFramePr>
        <p:xfrm>
          <a:off x="1828800" y="1066800"/>
          <a:ext cx="5943600" cy="809625"/>
        </p:xfrm>
        <a:graphic>
          <a:graphicData uri="http://schemas.openxmlformats.org/presentationml/2006/ole">
            <p:oleObj spid="_x0000_s83971" r:id="rId3" imgW="6892747" imgH="946709" progId="">
              <p:embed/>
            </p:oleObj>
          </a:graphicData>
        </a:graphic>
      </p:graphicFrame>
      <p:sp>
        <p:nvSpPr>
          <p:cNvPr id="83974" name="Rectangle 6"/>
          <p:cNvSpPr>
            <a:spLocks noChangeArrowheads="1"/>
          </p:cNvSpPr>
          <p:nvPr/>
        </p:nvSpPr>
        <p:spPr bwMode="auto">
          <a:xfrm>
            <a:off x="609600" y="2143125"/>
            <a:ext cx="116089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1.2:-</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3973" name="Object 5"/>
          <p:cNvGraphicFramePr>
            <a:graphicFrameLocks noChangeAspect="1"/>
          </p:cNvGraphicFramePr>
          <p:nvPr/>
        </p:nvGraphicFramePr>
        <p:xfrm>
          <a:off x="2095500" y="2600325"/>
          <a:ext cx="5524500" cy="1057275"/>
        </p:xfrm>
        <a:graphic>
          <a:graphicData uri="http://schemas.openxmlformats.org/presentationml/2006/ole">
            <p:oleObj spid="_x0000_s83973" r:id="rId4" imgW="5521147" imgH="1063447" progId="">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ChangeArrowheads="1"/>
          </p:cNvSpPr>
          <p:nvPr/>
        </p:nvSpPr>
        <p:spPr bwMode="auto">
          <a:xfrm>
            <a:off x="381000" y="457200"/>
            <a:ext cx="304378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USER CONTEXT LEVEL DFD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2947" name="Object 3"/>
          <p:cNvGraphicFramePr>
            <a:graphicFrameLocks noChangeAspect="1"/>
          </p:cNvGraphicFramePr>
          <p:nvPr/>
        </p:nvGraphicFramePr>
        <p:xfrm>
          <a:off x="1676400" y="762000"/>
          <a:ext cx="5943600" cy="5715000"/>
        </p:xfrm>
        <a:graphic>
          <a:graphicData uri="http://schemas.openxmlformats.org/presentationml/2006/ole">
            <p:oleObj spid="_x0000_s82947" r:id="rId3" imgW="6606845" imgH="8661502" progId="">
              <p:embed/>
            </p:oleObj>
          </a:graphicData>
        </a:graphic>
      </p:graphicFrame>
      <p:sp>
        <p:nvSpPr>
          <p:cNvPr id="82949" name="Rectangle 5"/>
          <p:cNvSpPr>
            <a:spLocks noChangeArrowheads="1"/>
          </p:cNvSpPr>
          <p:nvPr/>
        </p:nvSpPr>
        <p:spPr bwMode="auto">
          <a:xfrm>
            <a:off x="0" y="7581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3" name="Object 3"/>
          <p:cNvGraphicFramePr>
            <a:graphicFrameLocks noChangeAspect="1"/>
          </p:cNvGraphicFramePr>
          <p:nvPr/>
        </p:nvGraphicFramePr>
        <p:xfrm>
          <a:off x="1752600" y="457200"/>
          <a:ext cx="5524500" cy="1238250"/>
        </p:xfrm>
        <a:graphic>
          <a:graphicData uri="http://schemas.openxmlformats.org/presentationml/2006/ole">
            <p:oleObj spid="_x0000_s87043" r:id="rId3" imgW="5521147" imgH="1063447" progId="">
              <p:embed/>
            </p:oleObj>
          </a:graphicData>
        </a:graphic>
      </p:graphicFrame>
      <p:graphicFrame>
        <p:nvGraphicFramePr>
          <p:cNvPr id="87042" name="Object 2"/>
          <p:cNvGraphicFramePr>
            <a:graphicFrameLocks noChangeAspect="1"/>
          </p:cNvGraphicFramePr>
          <p:nvPr/>
        </p:nvGraphicFramePr>
        <p:xfrm>
          <a:off x="1752600" y="2362200"/>
          <a:ext cx="5943600" cy="1428750"/>
        </p:xfrm>
        <a:graphic>
          <a:graphicData uri="http://schemas.openxmlformats.org/presentationml/2006/ole">
            <p:oleObj spid="_x0000_s87042" r:id="rId4" imgW="7121347" imgH="1232611" progId="">
              <p:embed/>
            </p:oleObj>
          </a:graphicData>
        </a:graphic>
      </p:graphicFrame>
      <p:graphicFrame>
        <p:nvGraphicFramePr>
          <p:cNvPr id="87041" name="Object 1"/>
          <p:cNvGraphicFramePr>
            <a:graphicFrameLocks noChangeAspect="1"/>
          </p:cNvGraphicFramePr>
          <p:nvPr/>
        </p:nvGraphicFramePr>
        <p:xfrm>
          <a:off x="2019300" y="4476750"/>
          <a:ext cx="5524500" cy="1238250"/>
        </p:xfrm>
        <a:graphic>
          <a:graphicData uri="http://schemas.openxmlformats.org/presentationml/2006/ole">
            <p:oleObj spid="_x0000_s87041" r:id="rId5" imgW="5521147" imgH="1063447" progId="">
              <p:embed/>
            </p:oleObj>
          </a:graphicData>
        </a:graphic>
      </p:graphicFrame>
      <p:sp>
        <p:nvSpPr>
          <p:cNvPr id="87044" name="Rectangle 4"/>
          <p:cNvSpPr>
            <a:spLocks noChangeArrowheads="1"/>
          </p:cNvSpPr>
          <p:nvPr/>
        </p:nvSpPr>
        <p:spPr bwMode="auto">
          <a:xfrm>
            <a:off x="457200" y="228600"/>
            <a:ext cx="10983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1.0</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7045" name="Rectangle 5"/>
          <p:cNvSpPr>
            <a:spLocks noChangeArrowheads="1"/>
          </p:cNvSpPr>
          <p:nvPr/>
        </p:nvSpPr>
        <p:spPr bwMode="auto">
          <a:xfrm>
            <a:off x="381000" y="1695450"/>
            <a:ext cx="10983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1.1</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7046" name="Rectangle 6"/>
          <p:cNvSpPr>
            <a:spLocks noChangeArrowheads="1"/>
          </p:cNvSpPr>
          <p:nvPr/>
        </p:nvSpPr>
        <p:spPr bwMode="auto">
          <a:xfrm>
            <a:off x="338201" y="4004846"/>
            <a:ext cx="110959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1.2:-</a:t>
            </a:r>
            <a:endParaRPr kumimoji="0" lang="en-US" sz="11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7047" name="Rectangle 7"/>
          <p:cNvSpPr>
            <a:spLocks noChangeArrowheads="1"/>
          </p:cNvSpPr>
          <p:nvPr/>
        </p:nvSpPr>
        <p:spPr bwMode="auto">
          <a:xfrm>
            <a:off x="0" y="52768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System:</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it is a manual System</a:t>
            </a:r>
          </a:p>
          <a:p>
            <a:r>
              <a:rPr lang="en-US" dirty="0" smtClean="0"/>
              <a:t>total work is done by normal folders or files</a:t>
            </a:r>
          </a:p>
          <a:p>
            <a:r>
              <a:rPr lang="en-US" dirty="0" smtClean="0"/>
              <a:t>may be chance loss data</a:t>
            </a:r>
          </a:p>
          <a:p>
            <a:r>
              <a:rPr lang="en-US" dirty="0" err="1" smtClean="0"/>
              <a:t>dosn’t</a:t>
            </a:r>
            <a:r>
              <a:rPr lang="en-US" dirty="0" smtClean="0"/>
              <a:t>  have security</a:t>
            </a:r>
          </a:p>
          <a:p>
            <a:r>
              <a:rPr lang="en-US" dirty="0" err="1" smtClean="0"/>
              <a:t>dosn’t</a:t>
            </a:r>
            <a:r>
              <a:rPr lang="en-US" dirty="0" smtClean="0"/>
              <a:t>  have distributing</a:t>
            </a:r>
          </a:p>
          <a:p>
            <a:r>
              <a:rPr lang="en-US" dirty="0" smtClean="0"/>
              <a:t>there is no online storing facility</a:t>
            </a:r>
          </a:p>
          <a:p>
            <a:r>
              <a:rPr lang="en-US" dirty="0" smtClean="0"/>
              <a:t>Increase the Human workload to search</a:t>
            </a:r>
          </a:p>
          <a:p>
            <a:pPr>
              <a:buNone/>
            </a:pP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1866900" y="847725"/>
          <a:ext cx="5524500" cy="1057275"/>
        </p:xfrm>
        <a:graphic>
          <a:graphicData uri="http://schemas.openxmlformats.org/presentationml/2006/ole">
            <p:oleObj spid="_x0000_s86018" r:id="rId3" imgW="5521147" imgH="1063447" progId="">
              <p:embed/>
            </p:oleObj>
          </a:graphicData>
        </a:graphic>
      </p:graphicFrame>
      <p:graphicFrame>
        <p:nvGraphicFramePr>
          <p:cNvPr id="86017" name="Object 1"/>
          <p:cNvGraphicFramePr>
            <a:graphicFrameLocks noChangeAspect="1"/>
          </p:cNvGraphicFramePr>
          <p:nvPr/>
        </p:nvGraphicFramePr>
        <p:xfrm>
          <a:off x="1752600" y="2514600"/>
          <a:ext cx="5943600" cy="2209800"/>
        </p:xfrm>
        <a:graphic>
          <a:graphicData uri="http://schemas.openxmlformats.org/presentationml/2006/ole">
            <p:oleObj spid="_x0000_s86017" r:id="rId4" imgW="7453884" imgH="2777947" progId="">
              <p:embed/>
            </p:oleObj>
          </a:graphicData>
        </a:graphic>
      </p:graphicFrame>
      <p:sp>
        <p:nvSpPr>
          <p:cNvPr id="86019" name="Rectangle 3"/>
          <p:cNvSpPr>
            <a:spLocks noChangeArrowheads="1"/>
          </p:cNvSpPr>
          <p:nvPr/>
        </p:nvSpPr>
        <p:spPr bwMode="auto">
          <a:xfrm>
            <a:off x="990600" y="238125"/>
            <a:ext cx="109837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 1.3</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6020" name="Rectangle 4"/>
          <p:cNvSpPr>
            <a:spLocks noChangeArrowheads="1"/>
          </p:cNvSpPr>
          <p:nvPr/>
        </p:nvSpPr>
        <p:spPr bwMode="auto">
          <a:xfrm>
            <a:off x="990600" y="1947446"/>
            <a:ext cx="214193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Level-1.0.1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200771" y="2438400"/>
            <a:ext cx="30476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E-R DIAGRAM</a:t>
            </a:r>
            <a:endParaRPr kumimoji="0" lang="en-US" sz="24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2"/>
          <a:srcRect/>
          <a:stretch>
            <a:fillRect/>
          </a:stretch>
        </p:blipFill>
        <p:spPr bwMode="auto">
          <a:xfrm>
            <a:off x="1533525" y="438150"/>
            <a:ext cx="6162675" cy="61150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295400" y="2819400"/>
            <a:ext cx="6934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UML DIAGRAMS</a:t>
            </a:r>
            <a:endParaRPr kumimoji="0" lang="en-US" sz="24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228600" y="264616"/>
            <a:ext cx="86868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UNIFIED MODELING LANGUAGE DIAGRAMS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The unified modeling language allows the software engineer to express an analysis model using the modeling notation that is governed by a set of syntactic semantic and pragmatic rules.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A UML system is represented using five different views that describe the system from distinctly different perspective. Each view is defined by a set of diagram, which is as follows.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USER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This view represents the system from the users perspective.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The analysis representation describes a usage scenario from the end-users perspective.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STRUCTURAL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 this model the data and functionality are arrived from inside the system.</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This model view models the static structures.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a:lnSpc>
                <a:spcPct val="150000"/>
              </a:lnSpc>
            </a:pPr>
            <a:r>
              <a:rPr lang="en-US" sz="1600" b="1" dirty="0" smtClean="0"/>
              <a:t>BEHAVIORAL MODEL VIEW</a:t>
            </a:r>
            <a:endParaRPr lang="en-US" sz="1600" dirty="0" smtClean="0"/>
          </a:p>
          <a:p>
            <a:pPr>
              <a:lnSpc>
                <a:spcPct val="150000"/>
              </a:lnSpc>
            </a:pPr>
            <a:r>
              <a:rPr lang="en-US" sz="1600" dirty="0" smtClean="0"/>
              <a:t>It represents the dynamic of behavioral as parts of the system, depicting the interactions of collection between various structural elements described in the user model and structural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System:</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it is a Computerized process</a:t>
            </a:r>
          </a:p>
          <a:p>
            <a:r>
              <a:rPr lang="en-US" dirty="0" smtClean="0"/>
              <a:t>so total work is done by computers</a:t>
            </a:r>
          </a:p>
          <a:p>
            <a:r>
              <a:rPr lang="en-US" dirty="0" smtClean="0"/>
              <a:t>no data loss</a:t>
            </a:r>
          </a:p>
          <a:p>
            <a:r>
              <a:rPr lang="en-US" dirty="0" smtClean="0"/>
              <a:t>it have security</a:t>
            </a:r>
          </a:p>
          <a:p>
            <a:r>
              <a:rPr lang="en-US" dirty="0" smtClean="0"/>
              <a:t>it have sharing data</a:t>
            </a:r>
          </a:p>
          <a:p>
            <a:r>
              <a:rPr lang="en-US" dirty="0" smtClean="0"/>
              <a:t>Here we have a online storing facility</a:t>
            </a:r>
          </a:p>
          <a:p>
            <a:r>
              <a:rPr lang="en-US" dirty="0" smtClean="0"/>
              <a:t>Heavily reduces the human workload to search</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52400" y="244327"/>
            <a:ext cx="8763000"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IMPLEMENTATION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 this the structural and behavioral as parts of the system are represented as they are to be built.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ENVIRONMENTAL MODEL VIEW</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In this the structural and behavioral aspects of the environment in which the system is to be implemented are represented.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UML is specifically constructed through two different domains they    are: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UML Analysis modeling, which focuses on the user model and structural model views of the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UML design modeling, which focuses on the behavioral modeling, implementation modeling and environmental model views.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Use case Diagrams represent the functionality of the system from a user’s point of view. Use cases are used during requirements elicitation and analysis to represent the functionality of the system. Use cases focus on the behavior of the system from external point of view. </a:t>
            </a:r>
          </a:p>
          <a:p>
            <a:pPr algn="just" eaLnBrk="0" fontAlgn="base" hangingPunct="0">
              <a:lnSpc>
                <a:spcPct val="150000"/>
              </a:lnSpc>
              <a:spcBef>
                <a:spcPct val="0"/>
              </a:spcBef>
              <a:spcAft>
                <a:spcPct val="0"/>
              </a:spcAft>
            </a:pPr>
            <a:r>
              <a:rPr lang="en-US" sz="1600" dirty="0" smtClean="0">
                <a:latin typeface="Times New Roman" pitchFamily="18" charset="0"/>
                <a:cs typeface="Times New Roman" pitchFamily="18" charset="0"/>
              </a:rPr>
              <a:t>Actors are external entities that interact with the system. Examples of actors include users like administrator, bank customer …etc., or another system like central database. </a:t>
            </a:r>
          </a:p>
          <a:p>
            <a:pPr marL="0" marR="0" lvl="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509017" y="2667000"/>
            <a:ext cx="3663183"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CLASS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descr="techniques_servleta"/>
          <p:cNvPicPr>
            <a:picLocks noChangeAspect="1" noChangeArrowheads="1"/>
          </p:cNvPicPr>
          <p:nvPr/>
        </p:nvPicPr>
        <p:blipFill>
          <a:blip r:embed="rId2">
            <a:lum contrast="2000"/>
          </a:blip>
          <a:srcRect/>
          <a:stretch>
            <a:fillRect/>
          </a:stretch>
        </p:blipFill>
        <p:spPr bwMode="auto">
          <a:xfrm>
            <a:off x="2114550" y="1647825"/>
            <a:ext cx="4895850" cy="2924175"/>
          </a:xfrm>
          <a:prstGeom prst="rect">
            <a:avLst/>
          </a:prstGeom>
          <a:noFill/>
        </p:spPr>
      </p:pic>
      <p:sp>
        <p:nvSpPr>
          <p:cNvPr id="5123" name="Line 3"/>
          <p:cNvSpPr>
            <a:spLocks noChangeShapeType="1"/>
          </p:cNvSpPr>
          <p:nvPr/>
        </p:nvSpPr>
        <p:spPr bwMode="auto">
          <a:xfrm>
            <a:off x="6248400" y="3276600"/>
            <a:ext cx="342900" cy="1600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 name="Text Box 1"/>
          <p:cNvSpPr txBox="1">
            <a:spLocks noChangeArrowheads="1"/>
          </p:cNvSpPr>
          <p:nvPr/>
        </p:nvSpPr>
        <p:spPr bwMode="auto">
          <a:xfrm>
            <a:off x="5791200" y="4876800"/>
            <a:ext cx="1628775" cy="5651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JSP: Implicit Objects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4" name="Rectangle 4"/>
          <p:cNvSpPr>
            <a:spLocks noChangeArrowheads="1"/>
          </p:cNvSpPr>
          <p:nvPr/>
        </p:nvSpPr>
        <p:spPr bwMode="auto">
          <a:xfrm>
            <a:off x="152400" y="139314"/>
            <a:ext cx="8763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 diagrams describe the structure of the system in terms of classes and objects. The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servlet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api</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class diagram will be as follows.</a:t>
            </a:r>
          </a:p>
        </p:txBody>
      </p:sp>
      <p:sp>
        <p:nvSpPr>
          <p:cNvPr id="5125"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6" name="Rectangle 6"/>
          <p:cNvSpPr>
            <a:spLocks noChangeArrowheads="1"/>
          </p:cNvSpPr>
          <p:nvPr/>
        </p:nvSpPr>
        <p:spPr bwMode="auto">
          <a:xfrm>
            <a:off x="0" y="3381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7" name="Rectangle 7"/>
          <p:cNvSpPr>
            <a:spLocks noChangeArrowheads="1"/>
          </p:cNvSpPr>
          <p:nvPr/>
        </p:nvSpPr>
        <p:spPr bwMode="auto">
          <a:xfrm>
            <a:off x="0" y="3381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
            </a:r>
            <a:br>
              <a:rPr kumimoji="0" lang="en-US" sz="9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762000" y="2691825"/>
            <a:ext cx="765946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CLASS COLLABORATION DIAGRAMS</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990600" y="609600"/>
            <a:ext cx="7086600" cy="5867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a:stretch>
            <a:fillRect/>
          </a:stretch>
        </p:blipFill>
        <p:spPr bwMode="auto">
          <a:xfrm>
            <a:off x="1295400" y="533400"/>
            <a:ext cx="6477000" cy="573563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52575" y="333375"/>
            <a:ext cx="6067425" cy="60674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3930" y="2514600"/>
            <a:ext cx="4564070" cy="742511"/>
          </a:xfrm>
          <a:prstGeom prst="rect">
            <a:avLst/>
          </a:prstGeom>
        </p:spPr>
        <p:txBody>
          <a:bodyPr wrap="none">
            <a:spAutoFit/>
          </a:bodyPr>
          <a:lstStyle/>
          <a:p>
            <a:pPr>
              <a:lnSpc>
                <a:spcPct val="150000"/>
              </a:lnSpc>
            </a:pPr>
            <a:r>
              <a:rPr lang="en-US" sz="3200" b="1" dirty="0" smtClean="0">
                <a:solidFill>
                  <a:schemeClr val="accent4">
                    <a:lumMod val="50000"/>
                  </a:schemeClr>
                </a:solidFill>
                <a:latin typeface="Times New Roman" pitchFamily="18" charset="0"/>
                <a:cs typeface="Times New Roman" pitchFamily="18" charset="0"/>
              </a:rPr>
              <a:t>USE CASE DIAGRAMS</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15932" y="685800"/>
            <a:ext cx="2046268" cy="246221"/>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System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1985" name="Picture 1" descr="2"/>
          <p:cNvPicPr>
            <a:picLocks noChangeAspect="1" noChangeArrowheads="1"/>
          </p:cNvPicPr>
          <p:nvPr/>
        </p:nvPicPr>
        <p:blipFill>
          <a:blip r:embed="rId2"/>
          <a:srcRect/>
          <a:stretch>
            <a:fillRect/>
          </a:stretch>
        </p:blipFill>
        <p:spPr bwMode="auto">
          <a:xfrm>
            <a:off x="2000250" y="1295400"/>
            <a:ext cx="5238750" cy="4067175"/>
          </a:xfrm>
          <a:prstGeom prst="rect">
            <a:avLst/>
          </a:prstGeom>
          <a:noFill/>
        </p:spPr>
      </p:pic>
      <p:sp>
        <p:nvSpPr>
          <p:cNvPr id="41987" name="Rectangle 3"/>
          <p:cNvSpPr>
            <a:spLocks noChangeArrowheads="1"/>
          </p:cNvSpPr>
          <p:nvPr/>
        </p:nvSpPr>
        <p:spPr bwMode="auto">
          <a:xfrm>
            <a:off x="0" y="4067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304800" y="609600"/>
            <a:ext cx="167545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2.Administrator:</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0962" name="Picture 2"/>
          <p:cNvPicPr>
            <a:picLocks noChangeAspect="1" noChangeArrowheads="1"/>
          </p:cNvPicPr>
          <p:nvPr/>
        </p:nvPicPr>
        <p:blipFill>
          <a:blip r:embed="rId2"/>
          <a:srcRect/>
          <a:stretch>
            <a:fillRect/>
          </a:stretch>
        </p:blipFill>
        <p:spPr bwMode="auto">
          <a:xfrm>
            <a:off x="1666875" y="1143000"/>
            <a:ext cx="5724525" cy="43465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Modules:</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Authentication and Security Module</a:t>
            </a:r>
          </a:p>
          <a:p>
            <a:pPr lvl="0"/>
            <a:r>
              <a:rPr lang="en-US" dirty="0" smtClean="0"/>
              <a:t>Users Module</a:t>
            </a:r>
          </a:p>
          <a:p>
            <a:pPr lvl="0"/>
            <a:r>
              <a:rPr lang="en-US" dirty="0" smtClean="0"/>
              <a:t>File Management Module</a:t>
            </a:r>
          </a:p>
          <a:p>
            <a:pPr lvl="0"/>
            <a:r>
              <a:rPr lang="en-US" dirty="0" smtClean="0"/>
              <a:t>Admin Module</a:t>
            </a:r>
          </a:p>
          <a:p>
            <a:pPr lvl="0"/>
            <a:r>
              <a:rPr lang="en-US" dirty="0" smtClean="0"/>
              <a:t>Reports Module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04800" y="499646"/>
            <a:ext cx="3200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a:t>
            </a:r>
            <a:r>
              <a:rPr kumimoji="0" lang="en-US" sz="1600" b="1" i="0"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RegisterUser</a:t>
            </a: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2"/>
          <a:srcRect/>
          <a:stretch>
            <a:fillRect/>
          </a:stretch>
        </p:blipFill>
        <p:spPr bwMode="auto">
          <a:xfrm>
            <a:off x="2190750" y="762000"/>
            <a:ext cx="4667250" cy="5592763"/>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noChangeArrowheads="1"/>
          </p:cNvPicPr>
          <p:nvPr/>
        </p:nvPicPr>
        <p:blipFill>
          <a:blip r:embed="rId2"/>
          <a:srcRect/>
          <a:stretch>
            <a:fillRect/>
          </a:stretch>
        </p:blipFill>
        <p:spPr bwMode="auto">
          <a:xfrm>
            <a:off x="1743075" y="1084262"/>
            <a:ext cx="5724525" cy="4097338"/>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1691489" cy="369332"/>
          </a:xfrm>
          <a:prstGeom prst="rect">
            <a:avLst/>
          </a:prstGeom>
        </p:spPr>
        <p:txBody>
          <a:bodyPr wrap="none">
            <a:spAutoFit/>
          </a:bodyPr>
          <a:lstStyle/>
          <a:p>
            <a:r>
              <a:rPr lang="en-US" b="1" dirty="0" smtClean="0">
                <a:latin typeface="Times New Roman" pitchFamily="18" charset="0"/>
                <a:cs typeface="Times New Roman" pitchFamily="18" charset="0"/>
              </a:rPr>
              <a:t>4. Normal User</a:t>
            </a:r>
            <a:endParaRPr lang="en-US" dirty="0">
              <a:latin typeface="Times New Roman" pitchFamily="18" charset="0"/>
              <a:cs typeface="Times New Roman" pitchFamily="18" charset="0"/>
            </a:endParaRPr>
          </a:p>
        </p:txBody>
      </p:sp>
      <p:pic>
        <p:nvPicPr>
          <p:cNvPr id="37889" name="Picture 1"/>
          <p:cNvPicPr>
            <a:picLocks noChangeAspect="1" noChangeArrowheads="1"/>
          </p:cNvPicPr>
          <p:nvPr/>
        </p:nvPicPr>
        <p:blipFill>
          <a:blip r:embed="rId2"/>
          <a:srcRect/>
          <a:stretch>
            <a:fillRect/>
          </a:stretch>
        </p:blipFill>
        <p:spPr bwMode="auto">
          <a:xfrm>
            <a:off x="1758950" y="1022350"/>
            <a:ext cx="5022850" cy="48450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2183437" y="2615625"/>
            <a:ext cx="4826963"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SEQUENCE DIAGRAMS</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33400" y="685800"/>
            <a:ext cx="59503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User</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0177" name="Picture 1"/>
          <p:cNvPicPr>
            <a:picLocks noChangeAspect="1" noChangeArrowheads="1"/>
          </p:cNvPicPr>
          <p:nvPr/>
        </p:nvPicPr>
        <p:blipFill>
          <a:blip r:embed="rId2"/>
          <a:srcRect/>
          <a:stretch>
            <a:fillRect/>
          </a:stretch>
        </p:blipFill>
        <p:spPr bwMode="auto">
          <a:xfrm>
            <a:off x="1666875" y="1419225"/>
            <a:ext cx="5724525" cy="4371975"/>
          </a:xfrm>
          <a:prstGeom prst="rect">
            <a:avLst/>
          </a:prstGeom>
          <a:noFill/>
        </p:spPr>
      </p:pic>
      <p:sp>
        <p:nvSpPr>
          <p:cNvPr id="50179" name="Rectangle 3"/>
          <p:cNvSpPr>
            <a:spLocks noChangeArrowheads="1"/>
          </p:cNvSpPr>
          <p:nvPr/>
        </p:nvSpPr>
        <p:spPr bwMode="auto">
          <a:xfrm>
            <a:off x="0" y="4829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8600" y="533400"/>
            <a:ext cx="145264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Administrator</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9153" name="Picture 1"/>
          <p:cNvPicPr>
            <a:picLocks noChangeAspect="1" noChangeArrowheads="1"/>
          </p:cNvPicPr>
          <p:nvPr/>
        </p:nvPicPr>
        <p:blipFill>
          <a:blip r:embed="rId2"/>
          <a:srcRect/>
          <a:stretch>
            <a:fillRect/>
          </a:stretch>
        </p:blipFill>
        <p:spPr bwMode="auto">
          <a:xfrm>
            <a:off x="1600200" y="1266825"/>
            <a:ext cx="6076950" cy="4752975"/>
          </a:xfrm>
          <a:prstGeom prst="rect">
            <a:avLst/>
          </a:prstGeom>
          <a:noFill/>
        </p:spPr>
      </p:pic>
      <p:sp>
        <p:nvSpPr>
          <p:cNvPr id="49155" name="Rectangle 3"/>
          <p:cNvSpPr>
            <a:spLocks noChangeArrowheads="1"/>
          </p:cNvSpPr>
          <p:nvPr/>
        </p:nvSpPr>
        <p:spPr bwMode="auto">
          <a:xfrm>
            <a:off x="0" y="5210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514600"/>
            <a:ext cx="8458200" cy="1077218"/>
          </a:xfrm>
          <a:prstGeom prst="rect">
            <a:avLst/>
          </a:prstGeom>
        </p:spPr>
        <p:txBody>
          <a:bodyPr wrap="square">
            <a:spAutoFit/>
          </a:bodyPr>
          <a:lstStyle/>
          <a:p>
            <a:pPr algn="ctr"/>
            <a:r>
              <a:rPr lang="en-US" sz="3200" b="1" dirty="0" smtClean="0">
                <a:solidFill>
                  <a:schemeClr val="accent4">
                    <a:lumMod val="50000"/>
                  </a:schemeClr>
                </a:solidFill>
                <a:latin typeface="Times New Roman" pitchFamily="18" charset="0"/>
                <a:cs typeface="Times New Roman" pitchFamily="18" charset="0"/>
              </a:rPr>
              <a:t>OPERATIONAL LEVEL SEQUENCE DIAGRAMS</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04800" y="457200"/>
            <a:ext cx="2601994"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Login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7105" name="Picture 1"/>
          <p:cNvPicPr>
            <a:picLocks noChangeAspect="1" noChangeArrowheads="1"/>
          </p:cNvPicPr>
          <p:nvPr/>
        </p:nvPicPr>
        <p:blipFill>
          <a:blip r:embed="rId2"/>
          <a:srcRect/>
          <a:stretch>
            <a:fillRect/>
          </a:stretch>
        </p:blipFill>
        <p:spPr bwMode="auto">
          <a:xfrm>
            <a:off x="2581275" y="1266825"/>
            <a:ext cx="4124325" cy="3381375"/>
          </a:xfrm>
          <a:prstGeom prst="rect">
            <a:avLst/>
          </a:prstGeom>
          <a:noFill/>
        </p:spPr>
      </p:pic>
      <p:sp>
        <p:nvSpPr>
          <p:cNvPr id="47107" name="Rectangle 3"/>
          <p:cNvSpPr>
            <a:spLocks noChangeArrowheads="1"/>
          </p:cNvSpPr>
          <p:nvPr/>
        </p:nvSpPr>
        <p:spPr bwMode="auto">
          <a:xfrm>
            <a:off x="457200" y="29241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533400"/>
            <a:ext cx="277511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Login Collaborative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6081" name="Picture 1"/>
          <p:cNvPicPr>
            <a:picLocks noChangeAspect="1" noChangeArrowheads="1"/>
          </p:cNvPicPr>
          <p:nvPr/>
        </p:nvPicPr>
        <p:blipFill>
          <a:blip r:embed="rId2"/>
          <a:srcRect/>
          <a:stretch>
            <a:fillRect/>
          </a:stretch>
        </p:blipFill>
        <p:spPr bwMode="auto">
          <a:xfrm>
            <a:off x="2057400" y="1676400"/>
            <a:ext cx="4800600" cy="3581400"/>
          </a:xfrm>
          <a:prstGeom prst="rect">
            <a:avLst/>
          </a:prstGeom>
          <a:noFill/>
        </p:spPr>
      </p:pic>
      <p:sp>
        <p:nvSpPr>
          <p:cNvPr id="46083" name="Rectangle 3"/>
          <p:cNvSpPr>
            <a:spLocks noChangeArrowheads="1"/>
          </p:cNvSpPr>
          <p:nvPr/>
        </p:nvSpPr>
        <p:spPr bwMode="auto">
          <a:xfrm>
            <a:off x="0" y="3924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52400" y="533400"/>
            <a:ext cx="2778325"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a:t>
            </a:r>
            <a:r>
              <a:rPr kumimoji="0" lang="en-US" sz="16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Upload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2"/>
          <a:srcRect/>
          <a:stretch>
            <a:fillRect/>
          </a:stretch>
        </p:blipFill>
        <p:spPr bwMode="auto">
          <a:xfrm>
            <a:off x="1981200" y="1219200"/>
            <a:ext cx="5410200" cy="4343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smtClean="0"/>
              <a:t> </a:t>
            </a:r>
            <a:br>
              <a:rPr lang="en-US" b="1" dirty="0" smtClean="0"/>
            </a:br>
            <a:r>
              <a:rPr lang="en-US" b="1" dirty="0" smtClean="0"/>
              <a:t>MODULES DESCRIPTION</a:t>
            </a:r>
            <a:br>
              <a:rPr lang="en-US" b="1" dirty="0" smtClean="0"/>
            </a:br>
            <a:r>
              <a:rPr lang="en-US" b="1" dirty="0" smtClean="0"/>
              <a:t>Authentication and Security Module</a:t>
            </a:r>
            <a:endParaRPr lang="en-US" b="1" dirty="0"/>
          </a:p>
        </p:txBody>
      </p:sp>
      <p:sp>
        <p:nvSpPr>
          <p:cNvPr id="3" name="Content Placeholder 2"/>
          <p:cNvSpPr>
            <a:spLocks noGrp="1"/>
          </p:cNvSpPr>
          <p:nvPr>
            <p:ph sz="quarter" idx="1"/>
          </p:nvPr>
        </p:nvSpPr>
        <p:spPr/>
        <p:txBody>
          <a:bodyPr/>
          <a:lstStyle/>
          <a:p>
            <a:pPr algn="just"/>
            <a:r>
              <a:rPr lang="en-US" dirty="0" smtClean="0"/>
              <a:t>The user details should be verified against the details in the user tables and if it is valid user, they should be entered into the system. Once entered, based on the user type access to the different modules to be enabled / disabled.</a:t>
            </a:r>
          </a:p>
          <a:p>
            <a:pPr>
              <a:buNone/>
            </a:pPr>
            <a:endParaRPr lang="en-US"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8600" y="533400"/>
            <a:ext cx="290015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Upload Collaborative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4273" name="Picture 1"/>
          <p:cNvPicPr>
            <a:picLocks noChangeAspect="1" noChangeArrowheads="1"/>
          </p:cNvPicPr>
          <p:nvPr/>
        </p:nvPicPr>
        <p:blipFill>
          <a:blip r:embed="rId2"/>
          <a:srcRect/>
          <a:stretch>
            <a:fillRect/>
          </a:stretch>
        </p:blipFill>
        <p:spPr bwMode="auto">
          <a:xfrm>
            <a:off x="1524000" y="1371600"/>
            <a:ext cx="5943600" cy="4038600"/>
          </a:xfrm>
          <a:prstGeom prst="rect">
            <a:avLst/>
          </a:prstGeom>
          <a:noFill/>
        </p:spPr>
      </p:pic>
      <p:sp>
        <p:nvSpPr>
          <p:cNvPr id="54275" name="Rectangle 3"/>
          <p:cNvSpPr>
            <a:spLocks noChangeArrowheads="1"/>
          </p:cNvSpPr>
          <p:nvPr/>
        </p:nvSpPr>
        <p:spPr bwMode="auto">
          <a:xfrm>
            <a:off x="0" y="41052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04800" y="533400"/>
            <a:ext cx="3028393"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r>
              <a:rPr kumimoji="0" lang="en-US" sz="1600"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Download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3249" name="Picture 1"/>
          <p:cNvPicPr>
            <a:picLocks noChangeAspect="1" noChangeArrowheads="1"/>
          </p:cNvPicPr>
          <p:nvPr/>
        </p:nvPicPr>
        <p:blipFill>
          <a:blip r:embed="rId2"/>
          <a:srcRect/>
          <a:stretch>
            <a:fillRect/>
          </a:stretch>
        </p:blipFill>
        <p:spPr bwMode="auto">
          <a:xfrm>
            <a:off x="1676400" y="1295400"/>
            <a:ext cx="5410200" cy="44958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04687" y="804446"/>
            <a:ext cx="277191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Download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2225" name="Picture 1"/>
          <p:cNvPicPr>
            <a:picLocks noChangeAspect="1" noChangeArrowheads="1"/>
          </p:cNvPicPr>
          <p:nvPr/>
        </p:nvPicPr>
        <p:blipFill>
          <a:blip r:embed="rId2"/>
          <a:srcRect/>
          <a:stretch>
            <a:fillRect/>
          </a:stretch>
        </p:blipFill>
        <p:spPr bwMode="auto">
          <a:xfrm>
            <a:off x="1981200" y="1524000"/>
            <a:ext cx="5486400" cy="4038600"/>
          </a:xfrm>
          <a:prstGeom prst="rect">
            <a:avLst/>
          </a:prstGeom>
          <a:noFill/>
        </p:spPr>
      </p:pic>
      <p:sp>
        <p:nvSpPr>
          <p:cNvPr id="52227" name="Rectangle 3"/>
          <p:cNvSpPr>
            <a:spLocks noChangeArrowheads="1"/>
          </p:cNvSpPr>
          <p:nvPr/>
        </p:nvSpPr>
        <p:spPr bwMode="auto">
          <a:xfrm>
            <a:off x="0" y="3848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Verdana"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Verdana" pitchFamily="34" charset="0"/>
                <a:ea typeface="Calibri" pitchFamily="34" charset="0"/>
                <a:cs typeface="Times New Roman" pitchFamily="18" charset="0"/>
              </a:rPr>
              <a:t> </a:t>
            </a:r>
            <a:r>
              <a:rPr kumimoji="0" lang="en-US" sz="9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28600" y="609600"/>
            <a:ext cx="4487703" cy="246221"/>
          </a:xfrm>
          <a:prstGeom prst="rect">
            <a:avLst/>
          </a:prstGeom>
          <a:no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Present Login User  Report Sequence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1201" name="Picture 1"/>
          <p:cNvPicPr>
            <a:picLocks noChangeAspect="1" noChangeArrowheads="1"/>
          </p:cNvPicPr>
          <p:nvPr/>
        </p:nvPicPr>
        <p:blipFill>
          <a:blip r:embed="rId2"/>
          <a:srcRect/>
          <a:stretch>
            <a:fillRect/>
          </a:stretch>
        </p:blipFill>
        <p:spPr bwMode="auto">
          <a:xfrm>
            <a:off x="1905000" y="1295400"/>
            <a:ext cx="4953000" cy="417195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28600" y="609600"/>
            <a:ext cx="460953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Present Login User Report Collaborative Diagram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7345" name="Picture 1"/>
          <p:cNvPicPr>
            <a:picLocks noChangeAspect="1" noChangeArrowheads="1"/>
          </p:cNvPicPr>
          <p:nvPr/>
        </p:nvPicPr>
        <p:blipFill>
          <a:blip r:embed="rId2"/>
          <a:srcRect/>
          <a:stretch>
            <a:fillRect/>
          </a:stretch>
        </p:blipFill>
        <p:spPr bwMode="auto">
          <a:xfrm>
            <a:off x="1524000" y="1219200"/>
            <a:ext cx="5638800" cy="43434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2438400" y="2381689"/>
            <a:ext cx="4380495" cy="74251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ACTIVITY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04800" y="438139"/>
            <a:ext cx="3365665" cy="400061"/>
          </a:xfrm>
          <a:prstGeom prst="rect">
            <a:avLst/>
          </a:prstGeom>
          <a:noFill/>
          <a:ln w="9525">
            <a:noFill/>
            <a:miter lim="800000"/>
            <a:headEnd/>
            <a:tailEnd/>
          </a:ln>
          <a:effectLst/>
        </p:spPr>
        <p:txBody>
          <a:bodyPr vert="horz" wrap="square" lIns="0" tIns="15235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User/Administrator Activity Diagram:</a:t>
            </a:r>
            <a:endPar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pic>
        <p:nvPicPr>
          <p:cNvPr id="45057" name="Picture 1"/>
          <p:cNvPicPr>
            <a:picLocks noChangeAspect="1" noChangeArrowheads="1"/>
          </p:cNvPicPr>
          <p:nvPr/>
        </p:nvPicPr>
        <p:blipFill>
          <a:blip r:embed="rId2"/>
          <a:srcRect/>
          <a:stretch>
            <a:fillRect/>
          </a:stretch>
        </p:blipFill>
        <p:spPr bwMode="auto">
          <a:xfrm>
            <a:off x="1162050" y="609600"/>
            <a:ext cx="6686550" cy="59055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6200" y="381000"/>
            <a:ext cx="2971800" cy="438521"/>
          </a:xfrm>
          <a:prstGeom prst="rect">
            <a:avLst/>
          </a:prstGeom>
          <a:noFill/>
          <a:ln w="9525">
            <a:noFill/>
            <a:miter lim="800000"/>
            <a:headEnd/>
            <a:tailEnd/>
          </a:ln>
          <a:effectLst/>
        </p:spPr>
        <p:txBody>
          <a:bodyPr vert="horz" wrap="square" lIns="457056"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Upload Activity Diagram:</a:t>
            </a:r>
            <a:endPar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pic>
        <p:nvPicPr>
          <p:cNvPr id="60417" name="Picture 1"/>
          <p:cNvPicPr>
            <a:picLocks noChangeAspect="1" noChangeArrowheads="1"/>
          </p:cNvPicPr>
          <p:nvPr/>
        </p:nvPicPr>
        <p:blipFill>
          <a:blip r:embed="rId2"/>
          <a:srcRect/>
          <a:stretch>
            <a:fillRect/>
          </a:stretch>
        </p:blipFill>
        <p:spPr bwMode="auto">
          <a:xfrm>
            <a:off x="1600200" y="533400"/>
            <a:ext cx="5943600" cy="6105525"/>
          </a:xfrm>
          <a:prstGeom prst="rect">
            <a:avLst/>
          </a:prstGeom>
          <a:noFill/>
        </p:spPr>
      </p:pic>
      <p:sp>
        <p:nvSpPr>
          <p:cNvPr id="60419" name="Rectangle 3"/>
          <p:cNvSpPr>
            <a:spLocks noChangeArrowheads="1"/>
          </p:cNvSpPr>
          <p:nvPr/>
        </p:nvSpPr>
        <p:spPr bwMode="auto">
          <a:xfrm>
            <a:off x="0" y="823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1" u="none" strike="noStrike" cap="none" normalizeH="0" baseline="0" smtClean="0">
              <a:ln>
                <a:noFill/>
              </a:ln>
              <a:solidFill>
                <a:schemeClr val="tx1"/>
              </a:solidFill>
              <a:effectLst/>
              <a:latin typeface="Calibri"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52400" y="381000"/>
            <a:ext cx="2452466" cy="400061"/>
          </a:xfrm>
          <a:prstGeom prst="rect">
            <a:avLst/>
          </a:prstGeom>
          <a:noFill/>
          <a:ln w="9525">
            <a:noFill/>
            <a:miter lim="800000"/>
            <a:headEnd/>
            <a:tailEnd/>
          </a:ln>
          <a:effectLst/>
        </p:spPr>
        <p:txBody>
          <a:bodyPr vert="horz" wrap="none" lIns="0" tIns="15235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Download Activity Diagram</a:t>
            </a:r>
            <a:endParaRPr kumimoji="0" lang="en-US" sz="16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pic>
        <p:nvPicPr>
          <p:cNvPr id="59393" name="Picture 1"/>
          <p:cNvPicPr>
            <a:picLocks noChangeAspect="1" noChangeArrowheads="1"/>
          </p:cNvPicPr>
          <p:nvPr/>
        </p:nvPicPr>
        <p:blipFill>
          <a:blip r:embed="rId2"/>
          <a:srcRect/>
          <a:stretch>
            <a:fillRect/>
          </a:stretch>
        </p:blipFill>
        <p:spPr bwMode="auto">
          <a:xfrm>
            <a:off x="1752600" y="533400"/>
            <a:ext cx="5676900" cy="607695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2039449" y="2362200"/>
            <a:ext cx="504715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COMPONENT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User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buNone/>
            </a:pPr>
            <a:r>
              <a:rPr lang="en-US" dirty="0" smtClean="0"/>
              <a:t>This module consists of the following sub modules </a:t>
            </a:r>
          </a:p>
          <a:p>
            <a:pPr lvl="0" algn="just"/>
            <a:r>
              <a:rPr lang="en-US" b="1" dirty="0" smtClean="0"/>
              <a:t>Registration Module</a:t>
            </a:r>
            <a:endParaRPr lang="en-US" dirty="0" smtClean="0"/>
          </a:p>
          <a:p>
            <a:pPr algn="just">
              <a:buNone/>
            </a:pPr>
            <a:r>
              <a:rPr lang="en-US" dirty="0" smtClean="0"/>
              <a:t>The general users who can use the application their personal</a:t>
            </a:r>
          </a:p>
          <a:p>
            <a:pPr algn="just">
              <a:buNone/>
            </a:pPr>
            <a:r>
              <a:rPr lang="en-US" dirty="0" smtClean="0"/>
              <a:t>information, contact information and other information etc…</a:t>
            </a:r>
          </a:p>
          <a:p>
            <a:pPr lvl="0" algn="just"/>
            <a:r>
              <a:rPr lang="en-US" b="1" dirty="0" smtClean="0"/>
              <a:t>Users Management Module</a:t>
            </a:r>
            <a:endParaRPr lang="en-US" dirty="0" smtClean="0"/>
          </a:p>
          <a:p>
            <a:pPr algn="just">
              <a:buNone/>
            </a:pPr>
            <a:r>
              <a:rPr lang="en-US" dirty="0" smtClean="0"/>
              <a:t>The Users can access their account information and they can</a:t>
            </a:r>
          </a:p>
          <a:p>
            <a:pPr algn="just">
              <a:buNone/>
            </a:pPr>
            <a:r>
              <a:rPr lang="en-US" dirty="0" smtClean="0"/>
              <a:t>view the details of their personal information and contact</a:t>
            </a:r>
          </a:p>
          <a:p>
            <a:pPr algn="just">
              <a:buNone/>
            </a:pPr>
            <a:r>
              <a:rPr lang="en-US" dirty="0" smtClean="0"/>
              <a:t>details. The Users can modify the personal and contact details</a:t>
            </a:r>
          </a:p>
          <a:p>
            <a:pPr algn="just">
              <a:buNone/>
            </a:pPr>
            <a:r>
              <a:rPr lang="en-US" dirty="0" smtClean="0"/>
              <a:t>of their in this module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04800" y="533400"/>
            <a:ext cx="215796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Component Diagram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4513" name="Picture 3"/>
          <p:cNvPicPr>
            <a:picLocks noChangeAspect="1" noChangeArrowheads="1"/>
          </p:cNvPicPr>
          <p:nvPr/>
        </p:nvPicPr>
        <p:blipFill>
          <a:blip r:embed="rId2"/>
          <a:srcRect/>
          <a:stretch>
            <a:fillRect/>
          </a:stretch>
        </p:blipFill>
        <p:spPr bwMode="auto">
          <a:xfrm>
            <a:off x="1914525" y="762000"/>
            <a:ext cx="5400675" cy="5772150"/>
          </a:xfrm>
          <a:prstGeom prst="rect">
            <a:avLst/>
          </a:prstGeom>
          <a:noFill/>
        </p:spPr>
      </p:pic>
      <p:sp>
        <p:nvSpPr>
          <p:cNvPr id="64515" name="Rectangle 3"/>
          <p:cNvSpPr>
            <a:spLocks noChangeArrowheads="1"/>
          </p:cNvSpPr>
          <p:nvPr/>
        </p:nvSpPr>
        <p:spPr bwMode="auto">
          <a:xfrm>
            <a:off x="0" y="6991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962619" y="2590800"/>
            <a:ext cx="52763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ea typeface="Calibri" pitchFamily="34" charset="0"/>
                <a:cs typeface="Times New Roman" pitchFamily="18" charset="0"/>
              </a:rPr>
              <a:t>DEPLOYMENT DIAGRAM</a:t>
            </a:r>
            <a:endParaRPr kumimoji="0" lang="en-US" sz="3200" b="0"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1724025" y="247650"/>
            <a:ext cx="5667375" cy="630555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03377" y="2819400"/>
            <a:ext cx="388337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rPr>
              <a:t>OUTPUT</a:t>
            </a:r>
            <a:r>
              <a:rPr kumimoji="0" lang="en-US" sz="3200" b="1" i="0" u="none" strike="noStrike" cap="none" normalizeH="0" dirty="0" smtClean="0">
                <a:ln>
                  <a:noFill/>
                </a:ln>
                <a:solidFill>
                  <a:schemeClr val="accent4">
                    <a:lumMod val="50000"/>
                  </a:schemeClr>
                </a:solidFill>
                <a:effectLst/>
                <a:latin typeface="Times New Roman" pitchFamily="18" charset="0"/>
                <a:cs typeface="Times New Roman" pitchFamily="18" charset="0"/>
              </a:rPr>
              <a:t> SCREENS</a:t>
            </a:r>
            <a:endPar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03377" y="2819400"/>
            <a:ext cx="518340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b="1" dirty="0" smtClean="0">
                <a:solidFill>
                  <a:schemeClr val="accent4">
                    <a:lumMod val="50000"/>
                  </a:schemeClr>
                </a:solidFill>
                <a:latin typeface="Times New Roman" pitchFamily="18" charset="0"/>
                <a:cs typeface="Times New Roman" pitchFamily="18" charset="0"/>
              </a:rPr>
              <a:t>HOME</a:t>
            </a:r>
            <a:r>
              <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rPr>
              <a:t>OUTPUT</a:t>
            </a:r>
            <a:r>
              <a:rPr kumimoji="0" lang="en-US" sz="3200" b="1" i="0" u="none" strike="noStrike" cap="none" normalizeH="0" dirty="0" smtClean="0">
                <a:ln>
                  <a:noFill/>
                </a:ln>
                <a:solidFill>
                  <a:schemeClr val="accent4">
                    <a:lumMod val="50000"/>
                  </a:schemeClr>
                </a:solidFill>
                <a:effectLst/>
                <a:latin typeface="Times New Roman" pitchFamily="18" charset="0"/>
                <a:cs typeface="Times New Roman" pitchFamily="18" charset="0"/>
              </a:rPr>
              <a:t> SCREENS</a:t>
            </a:r>
            <a:endPar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F:\Y V R NAIDU(edited)\Webbased projects(New)\A Peer to Peer file storage and sharing systems\Output screens\Home\1.Homepage.png"/>
          <p:cNvPicPr>
            <a:picLocks noChangeAspect="1" noChangeArrowheads="1"/>
          </p:cNvPicPr>
          <p:nvPr/>
        </p:nvPicPr>
        <p:blipFill>
          <a:blip r:embed="rId2"/>
          <a:srcRect/>
          <a:stretch>
            <a:fillRect/>
          </a:stretch>
        </p:blipFill>
        <p:spPr bwMode="auto">
          <a:xfrm>
            <a:off x="304801" y="228600"/>
            <a:ext cx="8534400" cy="6315075"/>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F:\Y V R NAIDU(edited)\Webbased projects(New)\A Peer to Peer file storage and sharing systems\Output screens\Home\2.Help.png"/>
          <p:cNvPicPr>
            <a:picLocks noChangeAspect="1" noChangeArrowheads="1"/>
          </p:cNvPicPr>
          <p:nvPr/>
        </p:nvPicPr>
        <p:blipFill>
          <a:blip r:embed="rId2"/>
          <a:srcRect/>
          <a:stretch>
            <a:fillRect/>
          </a:stretch>
        </p:blipFill>
        <p:spPr bwMode="auto">
          <a:xfrm>
            <a:off x="228600" y="228600"/>
            <a:ext cx="8686800" cy="632460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F:\Y V R NAIDU(edited)\Webbased projects(New)\A Peer to Peer file storage and sharing systems\Output screens\Home\5.Reg page.png"/>
          <p:cNvPicPr>
            <a:picLocks noChangeAspect="1" noChangeArrowheads="1"/>
          </p:cNvPicPr>
          <p:nvPr/>
        </p:nvPicPr>
        <p:blipFill>
          <a:blip r:embed="rId2"/>
          <a:srcRect/>
          <a:stretch>
            <a:fillRect/>
          </a:stretch>
        </p:blipFill>
        <p:spPr bwMode="auto">
          <a:xfrm>
            <a:off x="295275" y="228600"/>
            <a:ext cx="8543925" cy="63246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F:\Y V R NAIDU(edited)\Webbased projects(New)\A Peer to Peer file storage and sharing systems\Output screens\Home\6.User Login page.png"/>
          <p:cNvPicPr>
            <a:picLocks noChangeAspect="1" noChangeArrowheads="1"/>
          </p:cNvPicPr>
          <p:nvPr/>
        </p:nvPicPr>
        <p:blipFill>
          <a:blip r:embed="rId2"/>
          <a:srcRect/>
          <a:stretch>
            <a:fillRect/>
          </a:stretch>
        </p:blipFill>
        <p:spPr bwMode="auto">
          <a:xfrm>
            <a:off x="304800" y="228599"/>
            <a:ext cx="8534400" cy="6248401"/>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362200" y="2819400"/>
            <a:ext cx="5321265"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b="1" dirty="0" smtClean="0">
                <a:solidFill>
                  <a:schemeClr val="accent4">
                    <a:lumMod val="50000"/>
                  </a:schemeClr>
                </a:solidFill>
                <a:latin typeface="Times New Roman" pitchFamily="18" charset="0"/>
                <a:cs typeface="Times New Roman" pitchFamily="18" charset="0"/>
              </a:rPr>
              <a:t>ADMIN</a:t>
            </a:r>
            <a:r>
              <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rPr>
              <a:t>OUTPUT</a:t>
            </a:r>
            <a:r>
              <a:rPr kumimoji="0" lang="en-US" sz="3200" b="1" i="0" u="none" strike="noStrike" cap="none" normalizeH="0" dirty="0" smtClean="0">
                <a:ln>
                  <a:noFill/>
                </a:ln>
                <a:solidFill>
                  <a:schemeClr val="accent4">
                    <a:lumMod val="50000"/>
                  </a:schemeClr>
                </a:solidFill>
                <a:effectLst/>
                <a:latin typeface="Times New Roman" pitchFamily="18" charset="0"/>
                <a:cs typeface="Times New Roman" pitchFamily="18" charset="0"/>
              </a:rPr>
              <a:t> SCREENS</a:t>
            </a:r>
            <a:endPar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File Management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lgn="just">
              <a:buNone/>
            </a:pPr>
            <a:r>
              <a:rPr lang="en-US" dirty="0" smtClean="0"/>
              <a:t>This module has following sub modules</a:t>
            </a:r>
          </a:p>
          <a:p>
            <a:pPr lvl="0" algn="just"/>
            <a:r>
              <a:rPr lang="en-US" b="1" dirty="0" smtClean="0"/>
              <a:t>Folders Management Module:</a:t>
            </a:r>
            <a:r>
              <a:rPr lang="en-US" dirty="0" smtClean="0"/>
              <a:t> </a:t>
            </a:r>
          </a:p>
          <a:p>
            <a:pPr algn="just">
              <a:buNone/>
            </a:pPr>
            <a:r>
              <a:rPr lang="en-US" dirty="0" smtClean="0"/>
              <a:t>In this module folder creation and maintenance, sub folder creation, deletion and</a:t>
            </a:r>
          </a:p>
          <a:p>
            <a:pPr algn="just">
              <a:buNone/>
            </a:pPr>
            <a:r>
              <a:rPr lang="en-US" dirty="0" smtClean="0"/>
              <a:t>Managing the folder, the uploaded file can transfer from one folder to other</a:t>
            </a:r>
          </a:p>
          <a:p>
            <a:pPr algn="just">
              <a:buNone/>
            </a:pPr>
            <a:r>
              <a:rPr lang="en-US" dirty="0" smtClean="0"/>
              <a:t>folders.</a:t>
            </a:r>
          </a:p>
          <a:p>
            <a:pPr lvl="0" algn="just"/>
            <a:r>
              <a:rPr lang="en-US" b="1" dirty="0" smtClean="0"/>
              <a:t>File Upload Management Module:</a:t>
            </a:r>
            <a:r>
              <a:rPr lang="en-US" dirty="0" smtClean="0"/>
              <a:t> </a:t>
            </a:r>
          </a:p>
          <a:p>
            <a:pPr algn="just">
              <a:buNone/>
            </a:pPr>
            <a:r>
              <a:rPr lang="en-US" dirty="0" smtClean="0"/>
              <a:t>The file uploading and managing the file will come in this module. The files</a:t>
            </a:r>
          </a:p>
          <a:p>
            <a:pPr algn="just">
              <a:buNone/>
            </a:pPr>
            <a:r>
              <a:rPr lang="en-US" dirty="0" smtClean="0"/>
              <a:t>accessibility privileges, information about the files size, type of the files, name of</a:t>
            </a:r>
          </a:p>
          <a:p>
            <a:pPr algn="just">
              <a:buNone/>
            </a:pPr>
            <a:r>
              <a:rPr lang="en-US" dirty="0" smtClean="0"/>
              <a:t>the files and memory management for file uploading and file deletion etc.</a:t>
            </a:r>
          </a:p>
          <a:p>
            <a:pPr lvl="0" algn="just"/>
            <a:r>
              <a:rPr lang="en-US" b="1" dirty="0" smtClean="0"/>
              <a:t>File Download Management Module</a:t>
            </a:r>
            <a:r>
              <a:rPr lang="en-US" dirty="0" smtClean="0"/>
              <a:t> </a:t>
            </a:r>
          </a:p>
          <a:p>
            <a:pPr algn="just">
              <a:buNone/>
            </a:pPr>
            <a:r>
              <a:rPr lang="en-US" dirty="0" smtClean="0"/>
              <a:t>In this module the file downloads and storing it in to their system.  The</a:t>
            </a:r>
          </a:p>
          <a:p>
            <a:pPr algn="just">
              <a:buNone/>
            </a:pPr>
            <a:r>
              <a:rPr lang="en-US" dirty="0" smtClean="0"/>
              <a:t>downloaded file information stores in the database. The files accessibility privilege</a:t>
            </a:r>
          </a:p>
          <a:p>
            <a:pPr algn="just">
              <a:buNone/>
            </a:pPr>
            <a:r>
              <a:rPr lang="en-US" dirty="0" smtClean="0"/>
              <a:t>and information of the accessibility given users details, information about the files</a:t>
            </a:r>
          </a:p>
          <a:p>
            <a:pPr algn="just">
              <a:buNone/>
            </a:pPr>
            <a:r>
              <a:rPr lang="en-US" dirty="0" smtClean="0"/>
              <a:t>size, type of the files, name of the files etc.</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F:\Y V R NAIDU(edited)\Webbased projects(New)\A Peer to Peer file storage and sharing systems\Output screens\Admin\1.Admin Home.png"/>
          <p:cNvPicPr>
            <a:picLocks noChangeAspect="1" noChangeArrowheads="1"/>
          </p:cNvPicPr>
          <p:nvPr/>
        </p:nvPicPr>
        <p:blipFill>
          <a:blip r:embed="rId2"/>
          <a:srcRect/>
          <a:stretch>
            <a:fillRect/>
          </a:stretch>
        </p:blipFill>
        <p:spPr bwMode="auto">
          <a:xfrm>
            <a:off x="457200" y="228600"/>
            <a:ext cx="8382000" cy="6334125"/>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descr="F:\Y V R NAIDU(edited)\Webbased projects(New)\A Peer to Peer file storage and sharing systems\Output screens\Admin\2.View Profile.png"/>
          <p:cNvPicPr>
            <a:picLocks noChangeAspect="1" noChangeArrowheads="1"/>
          </p:cNvPicPr>
          <p:nvPr/>
        </p:nvPicPr>
        <p:blipFill>
          <a:blip r:embed="rId2"/>
          <a:srcRect/>
          <a:stretch>
            <a:fillRect/>
          </a:stretch>
        </p:blipFill>
        <p:spPr bwMode="auto">
          <a:xfrm>
            <a:off x="381000" y="304800"/>
            <a:ext cx="8458200" cy="6262688"/>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descr="F:\Y V R NAIDU(edited)\Webbased projects(New)\A Peer to Peer file storage and sharing systems\Output screens\Admin\4.Report date.png"/>
          <p:cNvPicPr>
            <a:picLocks noChangeAspect="1" noChangeArrowheads="1"/>
          </p:cNvPicPr>
          <p:nvPr/>
        </p:nvPicPr>
        <p:blipFill>
          <a:blip r:embed="rId2"/>
          <a:srcRect/>
          <a:stretch>
            <a:fillRect/>
          </a:stretch>
        </p:blipFill>
        <p:spPr bwMode="auto">
          <a:xfrm>
            <a:off x="381000" y="152400"/>
            <a:ext cx="8458200" cy="64008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2" descr="F:\Y V R NAIDU(edited)\Webbased projects(New)\A Peer to Peer file storage and sharing systems\Output screens\Admin\5.Reg users.png"/>
          <p:cNvPicPr>
            <a:picLocks noChangeAspect="1" noChangeArrowheads="1"/>
          </p:cNvPicPr>
          <p:nvPr/>
        </p:nvPicPr>
        <p:blipFill>
          <a:blip r:embed="rId2"/>
          <a:srcRect/>
          <a:stretch>
            <a:fillRect/>
          </a:stretch>
        </p:blipFill>
        <p:spPr bwMode="auto">
          <a:xfrm>
            <a:off x="228601" y="304800"/>
            <a:ext cx="8763000" cy="6324601"/>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438400" y="2819400"/>
            <a:ext cx="508081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b="1" dirty="0" smtClean="0">
                <a:solidFill>
                  <a:schemeClr val="accent4">
                    <a:lumMod val="50000"/>
                  </a:schemeClr>
                </a:solidFill>
                <a:latin typeface="Times New Roman" pitchFamily="18" charset="0"/>
                <a:cs typeface="Times New Roman" pitchFamily="18" charset="0"/>
              </a:rPr>
              <a:t>U</a:t>
            </a:r>
            <a:r>
              <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rPr>
              <a:t>SER OUTPUT</a:t>
            </a:r>
            <a:r>
              <a:rPr kumimoji="0" lang="en-US" sz="3200" b="1" i="0" u="none" strike="noStrike" cap="none" normalizeH="0" dirty="0" smtClean="0">
                <a:ln>
                  <a:noFill/>
                </a:ln>
                <a:solidFill>
                  <a:schemeClr val="accent4">
                    <a:lumMod val="50000"/>
                  </a:schemeClr>
                </a:solidFill>
                <a:effectLst/>
                <a:latin typeface="Times New Roman" pitchFamily="18" charset="0"/>
                <a:cs typeface="Times New Roman" pitchFamily="18" charset="0"/>
              </a:rPr>
              <a:t> SCREENS</a:t>
            </a:r>
            <a:endPar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descr="F:\Y V R NAIDU(edited)\Webbased projects(New)\A Peer to Peer file storage and sharing systems\Output screens\User\1.User Home.png"/>
          <p:cNvPicPr>
            <a:picLocks noChangeAspect="1" noChangeArrowheads="1"/>
          </p:cNvPicPr>
          <p:nvPr/>
        </p:nvPicPr>
        <p:blipFill>
          <a:blip r:embed="rId2"/>
          <a:srcRect/>
          <a:stretch>
            <a:fillRect/>
          </a:stretch>
        </p:blipFill>
        <p:spPr bwMode="auto">
          <a:xfrm>
            <a:off x="381000" y="152400"/>
            <a:ext cx="8458200" cy="6472238"/>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F:\Y V R NAIDU(edited)\Webbased projects(New)\A Peer to Peer file storage and sharing systems\Output screens\User\3.View Profile.png"/>
          <p:cNvPicPr>
            <a:picLocks noChangeAspect="1" noChangeArrowheads="1"/>
          </p:cNvPicPr>
          <p:nvPr/>
        </p:nvPicPr>
        <p:blipFill>
          <a:blip r:embed="rId2"/>
          <a:srcRect/>
          <a:stretch>
            <a:fillRect/>
          </a:stretch>
        </p:blipFill>
        <p:spPr bwMode="auto">
          <a:xfrm>
            <a:off x="457200" y="152400"/>
            <a:ext cx="8153400" cy="64770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F:\Y V R NAIDU(edited)\Webbased projects(New)\A Peer to Peer file storage and sharing systems\Output screens\User\4.Update profile.png"/>
          <p:cNvPicPr>
            <a:picLocks noChangeAspect="1" noChangeArrowheads="1"/>
          </p:cNvPicPr>
          <p:nvPr/>
        </p:nvPicPr>
        <p:blipFill>
          <a:blip r:embed="rId2"/>
          <a:srcRect/>
          <a:stretch>
            <a:fillRect/>
          </a:stretch>
        </p:blipFill>
        <p:spPr bwMode="auto">
          <a:xfrm>
            <a:off x="228600" y="171450"/>
            <a:ext cx="8648700" cy="645795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178073" y="2819400"/>
            <a:ext cx="268932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rPr>
              <a:t>THANK</a:t>
            </a:r>
            <a:r>
              <a:rPr kumimoji="0" lang="en-US" sz="3200" b="1" i="0" u="none" strike="noStrike" cap="none" normalizeH="0" dirty="0" smtClean="0">
                <a:ln>
                  <a:noFill/>
                </a:ln>
                <a:solidFill>
                  <a:schemeClr val="accent4">
                    <a:lumMod val="50000"/>
                  </a:schemeClr>
                </a:solidFill>
                <a:effectLst/>
                <a:latin typeface="Times New Roman" pitchFamily="18" charset="0"/>
                <a:cs typeface="Times New Roman" pitchFamily="18" charset="0"/>
              </a:rPr>
              <a:t> YOU</a:t>
            </a:r>
            <a:endParaRPr kumimoji="0" lang="en-US" sz="3200" b="1" i="0" u="none" strike="noStrike" cap="none" normalizeH="0" baseline="0" dirty="0" smtClean="0">
              <a:ln>
                <a:noFill/>
              </a:ln>
              <a:solidFill>
                <a:schemeClr val="accent4">
                  <a:lumMod val="50000"/>
                </a:schemeClr>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Admin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The Administrator is a main part of an organization that he may organize all the Users and their folders information. This administrator plays the main role in this system, here we are considering he should maintain all Users  profile</a:t>
            </a:r>
          </a:p>
          <a:p>
            <a:pPr algn="just">
              <a:buNone/>
            </a:pPr>
            <a:r>
              <a:rPr lang="en-US" dirty="0" smtClean="0"/>
              <a:t>    details(address, contact,  etc,….),on the user request  to modify his/her (user) profile like address, phone number etc. He can also view the entire Users list.</a:t>
            </a:r>
          </a:p>
          <a:p>
            <a:pPr algn="just"/>
            <a:r>
              <a:rPr lang="en-US" dirty="0" smtClean="0"/>
              <a:t>The Administrator will maintain entire Users account history, folders history file history, and the Administrator can generate the reports like number of Users registered on the date bases reports etc.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179</TotalTime>
  <Words>2047</Words>
  <Application>Microsoft Office PowerPoint</Application>
  <PresentationFormat>On-screen Show (4:3)</PresentationFormat>
  <Paragraphs>197</Paragraphs>
  <Slides>88</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88</vt:i4>
      </vt:variant>
    </vt:vector>
  </HeadingPairs>
  <TitlesOfParts>
    <vt:vector size="89" baseType="lpstr">
      <vt:lpstr>Equity</vt:lpstr>
      <vt:lpstr>TIME EFFICIENT DISTRIBUTED FILE STORAGE AND SHARING USING P2P NETWORKS</vt:lpstr>
      <vt:lpstr>Objective</vt:lpstr>
      <vt:lpstr>Existing System: </vt:lpstr>
      <vt:lpstr>Proposed System: </vt:lpstr>
      <vt:lpstr>Modules: </vt:lpstr>
      <vt:lpstr>    MODULES DESCRIPTION Authentication and Security Module</vt:lpstr>
      <vt:lpstr>User Module </vt:lpstr>
      <vt:lpstr>  File Management Module </vt:lpstr>
      <vt:lpstr>Admin Module </vt:lpstr>
      <vt:lpstr>   Reports Module:</vt:lpstr>
      <vt:lpstr>Software Requirements</vt:lpstr>
      <vt:lpstr>Hardware Requirements </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Dossier </dc:title>
  <dc:creator/>
  <cp:lastModifiedBy>projects</cp:lastModifiedBy>
  <cp:revision>93</cp:revision>
  <dcterms:created xsi:type="dcterms:W3CDTF">2006-08-16T00:00:00Z</dcterms:created>
  <dcterms:modified xsi:type="dcterms:W3CDTF">2019-12-19T10:14:45Z</dcterms:modified>
</cp:coreProperties>
</file>