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72" r:id="rId3"/>
    <p:sldId id="273" r:id="rId4"/>
    <p:sldId id="269" r:id="rId5"/>
    <p:sldId id="274" r:id="rId6"/>
    <p:sldId id="275" r:id="rId7"/>
    <p:sldId id="283" r:id="rId8"/>
    <p:sldId id="278" r:id="rId9"/>
    <p:sldId id="289" r:id="rId10"/>
    <p:sldId id="288" r:id="rId11"/>
    <p:sldId id="291" r:id="rId12"/>
    <p:sldId id="277" r:id="rId13"/>
    <p:sldId id="279" r:id="rId14"/>
    <p:sldId id="280" r:id="rId15"/>
    <p:sldId id="281"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085F3F-0DF2-48BC-AD37-DCA8F5D3F18C}">
          <p14:sldIdLst>
            <p14:sldId id="257"/>
            <p14:sldId id="272"/>
            <p14:sldId id="273"/>
            <p14:sldId id="269"/>
            <p14:sldId id="274"/>
            <p14:sldId id="275"/>
            <p14:sldId id="283"/>
            <p14:sldId id="278"/>
            <p14:sldId id="289"/>
            <p14:sldId id="288"/>
            <p14:sldId id="291"/>
            <p14:sldId id="277"/>
            <p14:sldId id="279"/>
            <p14:sldId id="280"/>
            <p14:sldId id="281"/>
            <p14:sldId id="268"/>
          </p14:sldIdLst>
        </p14:section>
        <p14:section name="Untitled Section" id="{E22ABC53-AAFC-400C-8BBD-518219D680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4286-5056-6A42-A629-56BF36575450}"/>
              </a:ext>
            </a:extLst>
          </p:cNvPr>
          <p:cNvSpPr>
            <a:spLocks noGrp="1"/>
          </p:cNvSpPr>
          <p:nvPr>
            <p:ph type="title"/>
          </p:nvPr>
        </p:nvSpPr>
        <p:spPr>
          <a:xfrm>
            <a:off x="1819836" y="1138517"/>
            <a:ext cx="9684776" cy="1814349"/>
          </a:xfrm>
        </p:spPr>
        <p:txBody>
          <a:bodyPr>
            <a:noAutofit/>
          </a:bodyPr>
          <a:lstStyle/>
          <a:p>
            <a:pPr algn="ctr"/>
            <a:r>
              <a:rPr lang="en-IN" sz="4400" dirty="0">
                <a:latin typeface="Times New Roman" panose="02020603050405020304" pitchFamily="18" charset="0"/>
                <a:cs typeface="Times New Roman" panose="02020603050405020304" pitchFamily="18" charset="0"/>
              </a:rPr>
              <a:t>WEAPON IDENTIFICATION USING DEEP LEARNING</a:t>
            </a:r>
          </a:p>
        </p:txBody>
      </p:sp>
      <p:sp>
        <p:nvSpPr>
          <p:cNvPr id="3" name="Content Placeholder 2">
            <a:extLst>
              <a:ext uri="{FF2B5EF4-FFF2-40B4-BE49-F238E27FC236}">
                <a16:creationId xmlns:a16="http://schemas.microsoft.com/office/drawing/2014/main" id="{7796FA61-3405-0C19-D3B1-E8DE828A3143}"/>
              </a:ext>
            </a:extLst>
          </p:cNvPr>
          <p:cNvSpPr>
            <a:spLocks noGrp="1"/>
          </p:cNvSpPr>
          <p:nvPr>
            <p:ph sz="half" idx="1"/>
          </p:nvPr>
        </p:nvSpPr>
        <p:spPr>
          <a:xfrm>
            <a:off x="1407460" y="4096871"/>
            <a:ext cx="5280211" cy="1814350"/>
          </a:xfrm>
        </p:spPr>
        <p:txBody>
          <a:bodyPr>
            <a:normAutofit/>
          </a:bodyPr>
          <a:lstStyle/>
          <a:p>
            <a:pPr marL="0" indent="0">
              <a:buNone/>
            </a:pPr>
            <a:r>
              <a:rPr lang="en-US" sz="2800" dirty="0">
                <a:solidFill>
                  <a:schemeClr val="tx1"/>
                </a:solidFill>
                <a:latin typeface="Times New Roman" panose="02020603050405020304" pitchFamily="18" charset="0"/>
                <a:cs typeface="Times New Roman" panose="02020603050405020304" pitchFamily="18" charset="0"/>
              </a:rPr>
              <a:t>GUIDE:</a:t>
            </a:r>
          </a:p>
          <a:p>
            <a:pPr marL="0" indent="0">
              <a:buNone/>
            </a:pPr>
            <a:r>
              <a:rPr lang="en-US" sz="2800" dirty="0">
                <a:solidFill>
                  <a:schemeClr val="tx1"/>
                </a:solidFill>
                <a:latin typeface="Times New Roman" panose="02020603050405020304" pitchFamily="18" charset="0"/>
                <a:cs typeface="Times New Roman" panose="02020603050405020304" pitchFamily="18" charset="0"/>
              </a:rPr>
              <a:t>Dr. DASARI N V SYAM KUMAR</a:t>
            </a:r>
            <a:endParaRPr lang="en-IN" sz="2800" dirty="0"/>
          </a:p>
        </p:txBody>
      </p:sp>
      <p:sp>
        <p:nvSpPr>
          <p:cNvPr id="4" name="Content Placeholder 3">
            <a:extLst>
              <a:ext uri="{FF2B5EF4-FFF2-40B4-BE49-F238E27FC236}">
                <a16:creationId xmlns:a16="http://schemas.microsoft.com/office/drawing/2014/main" id="{79BEF8E8-327D-64C9-C73C-0958A2351078}"/>
              </a:ext>
            </a:extLst>
          </p:cNvPr>
          <p:cNvSpPr>
            <a:spLocks noGrp="1"/>
          </p:cNvSpPr>
          <p:nvPr>
            <p:ph sz="half" idx="2"/>
          </p:nvPr>
        </p:nvSpPr>
        <p:spPr>
          <a:xfrm>
            <a:off x="6911789" y="4096870"/>
            <a:ext cx="5280211" cy="2375647"/>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TEAM:C14</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Shaik </a:t>
            </a:r>
            <a:r>
              <a:rPr lang="en-US" sz="2400" dirty="0" err="1">
                <a:latin typeface="Times New Roman" panose="02020603050405020304" pitchFamily="18" charset="0"/>
                <a:cs typeface="Times New Roman" panose="02020603050405020304" pitchFamily="18" charset="0"/>
              </a:rPr>
              <a:t>Dinisha</a:t>
            </a:r>
            <a:r>
              <a:rPr lang="en-US" sz="2400" dirty="0">
                <a:latin typeface="Times New Roman" panose="02020603050405020304" pitchFamily="18" charset="0"/>
                <a:cs typeface="Times New Roman" panose="02020603050405020304" pitchFamily="18" charset="0"/>
              </a:rPr>
              <a:t> (Y20ACS567) </a:t>
            </a:r>
            <a:r>
              <a:rPr lang="en-US" sz="2400" dirty="0" err="1">
                <a:latin typeface="Times New Roman" panose="02020603050405020304" pitchFamily="18" charset="0"/>
                <a:cs typeface="Times New Roman" panose="02020603050405020304" pitchFamily="18" charset="0"/>
              </a:rPr>
              <a:t>Telagalapudi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Olivyaisya</a:t>
            </a:r>
            <a:r>
              <a:rPr lang="en-US" sz="2400" dirty="0">
                <a:latin typeface="Times New Roman" panose="02020603050405020304" pitchFamily="18" charset="0"/>
                <a:cs typeface="Times New Roman" panose="02020603050405020304" pitchFamily="18" charset="0"/>
              </a:rPr>
              <a:t>(Y20ACS575)</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Syed Fiza </a:t>
            </a:r>
            <a:r>
              <a:rPr lang="en-US" sz="2400" dirty="0" err="1">
                <a:latin typeface="Times New Roman" panose="02020603050405020304" pitchFamily="18" charset="0"/>
                <a:cs typeface="Times New Roman" panose="02020603050405020304" pitchFamily="18" charset="0"/>
              </a:rPr>
              <a:t>Ruhi</a:t>
            </a:r>
            <a:r>
              <a:rPr lang="en-US" sz="2400" dirty="0">
                <a:latin typeface="Times New Roman" panose="02020603050405020304" pitchFamily="18" charset="0"/>
                <a:cs typeface="Times New Roman" panose="02020603050405020304" pitchFamily="18" charset="0"/>
              </a:rPr>
              <a:t> Fathima(Y20ACS573)</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Shaik Sapa Mansoor Ali (Y20ACS564)</a:t>
            </a:r>
            <a:endParaRPr lang="en-IN" sz="2400" dirty="0"/>
          </a:p>
        </p:txBody>
      </p:sp>
    </p:spTree>
    <p:extLst>
      <p:ext uri="{BB962C8B-B14F-4D97-AF65-F5344CB8AC3E}">
        <p14:creationId xmlns:p14="http://schemas.microsoft.com/office/powerpoint/2010/main" val="766334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4B1B0-2966-A20D-5DEF-1A04E766F113}"/>
              </a:ext>
            </a:extLst>
          </p:cNvPr>
          <p:cNvSpPr>
            <a:spLocks noGrp="1"/>
          </p:cNvSpPr>
          <p:nvPr>
            <p:ph type="title"/>
          </p:nvPr>
        </p:nvSpPr>
        <p:spPr>
          <a:xfrm>
            <a:off x="2592925" y="624110"/>
            <a:ext cx="8911687" cy="803474"/>
          </a:xfrm>
        </p:spPr>
        <p:txBody>
          <a:bodyPr>
            <a:normAutofit/>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89E23448-221F-499C-A838-58CD6125189D}"/>
              </a:ext>
            </a:extLst>
          </p:cNvPr>
          <p:cNvSpPr>
            <a:spLocks noGrp="1"/>
          </p:cNvSpPr>
          <p:nvPr>
            <p:ph idx="1"/>
          </p:nvPr>
        </p:nvSpPr>
        <p:spPr>
          <a:xfrm>
            <a:off x="2589212" y="1651518"/>
            <a:ext cx="8915400" cy="4259704"/>
          </a:xfrm>
        </p:spPr>
        <p:txBody>
          <a:bodyPr>
            <a:normAutofit/>
          </a:bodyPr>
          <a:lstStyle/>
          <a:p>
            <a:r>
              <a:rPr lang="en-IN" sz="2800" dirty="0">
                <a:latin typeface="Times New Roman" panose="02020603050405020304" pitchFamily="18" charset="0"/>
                <a:cs typeface="Times New Roman" panose="02020603050405020304" pitchFamily="18" charset="0"/>
              </a:rPr>
              <a:t>Input :The Image will be given as Input</a:t>
            </a:r>
          </a:p>
          <a:p>
            <a:pPr marL="0" indent="0">
              <a:buNone/>
            </a:pPr>
            <a:r>
              <a:rPr lang="en-IN" sz="2800" dirty="0">
                <a:latin typeface="Times New Roman" panose="02020603050405020304" pitchFamily="18" charset="0"/>
                <a:cs typeface="Times New Roman" panose="02020603050405020304" pitchFamily="18" charset="0"/>
              </a:rPr>
              <a:t>Ex:</a:t>
            </a:r>
          </a:p>
          <a:p>
            <a:pPr marL="0" indent="0">
              <a:buNone/>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Output: The output will be predicted as Pistol or Rifle or No weapon.</a:t>
            </a: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5" name="Picture 4" descr="A person holding an object&#10;&#10;Description automatically generated">
            <a:extLst>
              <a:ext uri="{FF2B5EF4-FFF2-40B4-BE49-F238E27FC236}">
                <a16:creationId xmlns:a16="http://schemas.microsoft.com/office/drawing/2014/main" id="{33BDA1D3-B52D-8581-FDE5-3FC01D2E060C}"/>
              </a:ext>
            </a:extLst>
          </p:cNvPr>
          <p:cNvPicPr>
            <a:picLocks noChangeAspect="1"/>
          </p:cNvPicPr>
          <p:nvPr/>
        </p:nvPicPr>
        <p:blipFill>
          <a:blip r:embed="rId2"/>
          <a:stretch>
            <a:fillRect/>
          </a:stretch>
        </p:blipFill>
        <p:spPr>
          <a:xfrm>
            <a:off x="3177811" y="2863883"/>
            <a:ext cx="1924284" cy="1623201"/>
          </a:xfrm>
          <a:prstGeom prst="rect">
            <a:avLst/>
          </a:prstGeom>
        </p:spPr>
      </p:pic>
      <p:sp>
        <p:nvSpPr>
          <p:cNvPr id="8" name="Rectangle 7">
            <a:extLst>
              <a:ext uri="{FF2B5EF4-FFF2-40B4-BE49-F238E27FC236}">
                <a16:creationId xmlns:a16="http://schemas.microsoft.com/office/drawing/2014/main" id="{80451BA6-1A80-DE86-1296-0218896E6D51}"/>
              </a:ext>
            </a:extLst>
          </p:cNvPr>
          <p:cNvSpPr/>
          <p:nvPr/>
        </p:nvSpPr>
        <p:spPr>
          <a:xfrm>
            <a:off x="5871882" y="2958353"/>
            <a:ext cx="1783977" cy="1528731"/>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B7B3311A-1A53-3AB1-F100-385D0128ED4B}"/>
              </a:ext>
            </a:extLst>
          </p:cNvPr>
          <p:cNvSpPr/>
          <p:nvPr/>
        </p:nvSpPr>
        <p:spPr>
          <a:xfrm>
            <a:off x="8785412" y="2958353"/>
            <a:ext cx="1631576" cy="1430119"/>
          </a:xfrm>
          <a:prstGeom prst="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117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5BF60-BCFF-A1B6-EB86-580D0CB5A6AE}"/>
              </a:ext>
            </a:extLst>
          </p:cNvPr>
          <p:cNvSpPr>
            <a:spLocks noGrp="1"/>
          </p:cNvSpPr>
          <p:nvPr>
            <p:ph type="title"/>
          </p:nvPr>
        </p:nvSpPr>
        <p:spPr>
          <a:xfrm>
            <a:off x="2000251" y="624110"/>
            <a:ext cx="7524750" cy="890365"/>
          </a:xfrm>
        </p:spPr>
        <p:txBody>
          <a:bodyPr>
            <a:normAutofit/>
          </a:bodyPr>
          <a:lstStyle/>
          <a:p>
            <a:r>
              <a:rPr lang="en-IN" dirty="0">
                <a:latin typeface="Times New Roman" panose="02020603050405020304" pitchFamily="18" charset="0"/>
                <a:cs typeface="Times New Roman" panose="02020603050405020304" pitchFamily="18" charset="0"/>
              </a:rPr>
              <a:t>Implementation</a:t>
            </a:r>
          </a:p>
        </p:txBody>
      </p:sp>
      <p:pic>
        <p:nvPicPr>
          <p:cNvPr id="7" name="Content Placeholder 6" descr="A screenshot of a computer&#10;&#10;Description automatically generated">
            <a:extLst>
              <a:ext uri="{FF2B5EF4-FFF2-40B4-BE49-F238E27FC236}">
                <a16:creationId xmlns:a16="http://schemas.microsoft.com/office/drawing/2014/main" id="{1B8203C7-F613-1EBD-2A06-FD6A9B674EFF}"/>
              </a:ext>
            </a:extLst>
          </p:cNvPr>
          <p:cNvPicPr>
            <a:picLocks noGrp="1" noChangeAspect="1"/>
          </p:cNvPicPr>
          <p:nvPr>
            <p:ph idx="1"/>
          </p:nvPr>
        </p:nvPicPr>
        <p:blipFill>
          <a:blip r:embed="rId2"/>
          <a:stretch>
            <a:fillRect/>
          </a:stretch>
        </p:blipFill>
        <p:spPr>
          <a:xfrm>
            <a:off x="7480996" y="1666875"/>
            <a:ext cx="4272854" cy="2479675"/>
          </a:xfrm>
        </p:spPr>
      </p:pic>
      <p:pic>
        <p:nvPicPr>
          <p:cNvPr id="5" name="Content Placeholder 4" descr="A screenshot of a computer&#10;&#10;Description automatically generated">
            <a:extLst>
              <a:ext uri="{FF2B5EF4-FFF2-40B4-BE49-F238E27FC236}">
                <a16:creationId xmlns:a16="http://schemas.microsoft.com/office/drawing/2014/main" id="{179E17E5-AC2A-1636-3EE3-216F82E75263}"/>
              </a:ext>
            </a:extLst>
          </p:cNvPr>
          <p:cNvPicPr>
            <a:picLocks noChangeAspect="1"/>
          </p:cNvPicPr>
          <p:nvPr/>
        </p:nvPicPr>
        <p:blipFill>
          <a:blip r:embed="rId3"/>
          <a:stretch>
            <a:fillRect/>
          </a:stretch>
        </p:blipFill>
        <p:spPr>
          <a:xfrm>
            <a:off x="1683956" y="1666784"/>
            <a:ext cx="5451627" cy="2480490"/>
          </a:xfrm>
          <a:prstGeom prst="rect">
            <a:avLst/>
          </a:prstGeom>
        </p:spPr>
      </p:pic>
      <p:pic>
        <p:nvPicPr>
          <p:cNvPr id="13" name="Picture 12" descr="A white background with blue text&#10;&#10;Description automatically generated">
            <a:extLst>
              <a:ext uri="{FF2B5EF4-FFF2-40B4-BE49-F238E27FC236}">
                <a16:creationId xmlns:a16="http://schemas.microsoft.com/office/drawing/2014/main" id="{21756033-F18D-452A-D9CC-986626DEBE7B}"/>
              </a:ext>
            </a:extLst>
          </p:cNvPr>
          <p:cNvPicPr>
            <a:picLocks noChangeAspect="1"/>
          </p:cNvPicPr>
          <p:nvPr/>
        </p:nvPicPr>
        <p:blipFill>
          <a:blip r:embed="rId4"/>
          <a:stretch>
            <a:fillRect/>
          </a:stretch>
        </p:blipFill>
        <p:spPr>
          <a:xfrm>
            <a:off x="3656480" y="4460610"/>
            <a:ext cx="6362700" cy="1710470"/>
          </a:xfrm>
          <a:prstGeom prst="rect">
            <a:avLst/>
          </a:prstGeom>
        </p:spPr>
      </p:pic>
    </p:spTree>
    <p:extLst>
      <p:ext uri="{BB962C8B-B14F-4D97-AF65-F5344CB8AC3E}">
        <p14:creationId xmlns:p14="http://schemas.microsoft.com/office/powerpoint/2010/main" val="1110932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9F294-29D0-CC44-F074-89131769BDCE}"/>
              </a:ext>
            </a:extLst>
          </p:cNvPr>
          <p:cNvSpPr>
            <a:spLocks noGrp="1"/>
          </p:cNvSpPr>
          <p:nvPr>
            <p:ph type="title"/>
          </p:nvPr>
        </p:nvSpPr>
        <p:spPr>
          <a:xfrm>
            <a:off x="2592925" y="624110"/>
            <a:ext cx="8911687" cy="864031"/>
          </a:xfrm>
        </p:spPr>
        <p:txBody>
          <a:bodyPr>
            <a:normAutofit/>
          </a:bodyPr>
          <a:lstStyle/>
          <a:p>
            <a:r>
              <a:rPr lang="en-IN" dirty="0">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7A7E61CB-51B3-0570-3B7B-2F69D3C20E88}"/>
              </a:ext>
            </a:extLst>
          </p:cNvPr>
          <p:cNvSpPr>
            <a:spLocks noGrp="1"/>
          </p:cNvSpPr>
          <p:nvPr>
            <p:ph idx="1"/>
          </p:nvPr>
        </p:nvSpPr>
        <p:spPr>
          <a:xfrm>
            <a:off x="2589212" y="1488141"/>
            <a:ext cx="8915400" cy="4423081"/>
          </a:xfrm>
        </p:spPr>
        <p:txBody>
          <a:bodyPr>
            <a:normAutofit/>
          </a:bodyPr>
          <a:lstStyle/>
          <a:p>
            <a:r>
              <a:rPr lang="en-IN"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Accuracy: Accuracy is the ratio of correctly predicted instances to the total instances in the dataset. It is a measure of overall model correctness.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5" name="Rectangle 4">
            <a:extLst>
              <a:ext uri="{FF2B5EF4-FFF2-40B4-BE49-F238E27FC236}">
                <a16:creationId xmlns:a16="http://schemas.microsoft.com/office/drawing/2014/main" id="{A24B89DC-AFA7-EB04-7B2F-837D19539823}"/>
              </a:ext>
            </a:extLst>
          </p:cNvPr>
          <p:cNvSpPr/>
          <p:nvPr/>
        </p:nvSpPr>
        <p:spPr>
          <a:xfrm>
            <a:off x="3406588" y="2571869"/>
            <a:ext cx="6866965" cy="321832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6409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0E23A-2308-F47F-E95E-339305F45E8F}"/>
              </a:ext>
            </a:extLst>
          </p:cNvPr>
          <p:cNvSpPr>
            <a:spLocks noGrp="1"/>
          </p:cNvSpPr>
          <p:nvPr>
            <p:ph type="title"/>
          </p:nvPr>
        </p:nvSpPr>
        <p:spPr/>
        <p:txBody>
          <a:bodyPr/>
          <a:lstStyle/>
          <a:p>
            <a:r>
              <a:rPr lang="en-IN" dirty="0"/>
              <a:t>Results</a:t>
            </a:r>
          </a:p>
        </p:txBody>
      </p:sp>
      <p:pic>
        <p:nvPicPr>
          <p:cNvPr id="19" name="Picture 18">
            <a:extLst>
              <a:ext uri="{FF2B5EF4-FFF2-40B4-BE49-F238E27FC236}">
                <a16:creationId xmlns:a16="http://schemas.microsoft.com/office/drawing/2014/main" id="{B5BD4E2C-D140-4E46-E45E-0FFD98C8EB1E}"/>
              </a:ext>
            </a:extLst>
          </p:cNvPr>
          <p:cNvPicPr>
            <a:picLocks noChangeAspect="1"/>
          </p:cNvPicPr>
          <p:nvPr/>
        </p:nvPicPr>
        <p:blipFill>
          <a:blip r:embed="rId2"/>
          <a:srcRect/>
          <a:stretch/>
        </p:blipFill>
        <p:spPr>
          <a:xfrm>
            <a:off x="7455160" y="2068503"/>
            <a:ext cx="3456390" cy="1265721"/>
          </a:xfrm>
          <a:prstGeom prst="rect">
            <a:avLst/>
          </a:prstGeom>
        </p:spPr>
      </p:pic>
      <p:pic>
        <p:nvPicPr>
          <p:cNvPr id="21" name="Picture 20">
            <a:extLst>
              <a:ext uri="{FF2B5EF4-FFF2-40B4-BE49-F238E27FC236}">
                <a16:creationId xmlns:a16="http://schemas.microsoft.com/office/drawing/2014/main" id="{14C3ED73-6A07-5A28-D59A-A37813750B56}"/>
              </a:ext>
            </a:extLst>
          </p:cNvPr>
          <p:cNvPicPr>
            <a:picLocks noChangeAspect="1"/>
          </p:cNvPicPr>
          <p:nvPr/>
        </p:nvPicPr>
        <p:blipFill>
          <a:blip r:embed="rId3"/>
          <a:srcRect/>
          <a:stretch/>
        </p:blipFill>
        <p:spPr>
          <a:xfrm>
            <a:off x="2621996" y="2095083"/>
            <a:ext cx="3153653" cy="1353924"/>
          </a:xfrm>
          <a:prstGeom prst="rect">
            <a:avLst/>
          </a:prstGeom>
        </p:spPr>
      </p:pic>
      <p:pic>
        <p:nvPicPr>
          <p:cNvPr id="23" name="Picture 22">
            <a:extLst>
              <a:ext uri="{FF2B5EF4-FFF2-40B4-BE49-F238E27FC236}">
                <a16:creationId xmlns:a16="http://schemas.microsoft.com/office/drawing/2014/main" id="{28F2C006-BCA9-637E-B0CA-567CDA0EA233}"/>
              </a:ext>
            </a:extLst>
          </p:cNvPr>
          <p:cNvPicPr>
            <a:picLocks noChangeAspect="1"/>
          </p:cNvPicPr>
          <p:nvPr/>
        </p:nvPicPr>
        <p:blipFill>
          <a:blip r:embed="rId4"/>
          <a:srcRect/>
          <a:stretch/>
        </p:blipFill>
        <p:spPr>
          <a:xfrm>
            <a:off x="5076667" y="4426764"/>
            <a:ext cx="3572676" cy="1279516"/>
          </a:xfrm>
          <a:prstGeom prst="rect">
            <a:avLst/>
          </a:prstGeom>
        </p:spPr>
      </p:pic>
    </p:spTree>
    <p:extLst>
      <p:ext uri="{BB962C8B-B14F-4D97-AF65-F5344CB8AC3E}">
        <p14:creationId xmlns:p14="http://schemas.microsoft.com/office/powerpoint/2010/main" val="241126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53D83-27D6-FAFE-ED47-0D8ACC872015}"/>
              </a:ext>
            </a:extLst>
          </p:cNvPr>
          <p:cNvSpPr>
            <a:spLocks noGrp="1"/>
          </p:cNvSpPr>
          <p:nvPr>
            <p:ph type="title"/>
          </p:nvPr>
        </p:nvSpPr>
        <p:spPr>
          <a:xfrm>
            <a:off x="2592925" y="624110"/>
            <a:ext cx="8911687" cy="1312266"/>
          </a:xfrm>
        </p:spPr>
        <p:txBody>
          <a:bodyPr>
            <a:normAutofit/>
          </a:bodyPr>
          <a:lstStyle/>
          <a:p>
            <a:r>
              <a:rPr lang="en-IN" dirty="0">
                <a:latin typeface="Times New Roman" panose="02020603050405020304" pitchFamily="18" charset="0"/>
                <a:cs typeface="Times New Roman" panose="02020603050405020304" pitchFamily="18" charset="0"/>
              </a:rPr>
              <a:t>Results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sz="2400" dirty="0">
                <a:solidFill>
                  <a:schemeClr val="tx1"/>
                </a:solidFill>
                <a:latin typeface="Times New Roman" panose="02020603050405020304" pitchFamily="18" charset="0"/>
                <a:cs typeface="Times New Roman" panose="02020603050405020304" pitchFamily="18" charset="0"/>
              </a:rPr>
              <a:t>Confusion Matrix</a:t>
            </a:r>
          </a:p>
        </p:txBody>
      </p:sp>
      <p:pic>
        <p:nvPicPr>
          <p:cNvPr id="5" name="Content Placeholder 4">
            <a:extLst>
              <a:ext uri="{FF2B5EF4-FFF2-40B4-BE49-F238E27FC236}">
                <a16:creationId xmlns:a16="http://schemas.microsoft.com/office/drawing/2014/main" id="{A1D36D59-FB6C-870F-BC00-4C5EB1A56769}"/>
              </a:ext>
            </a:extLst>
          </p:cNvPr>
          <p:cNvPicPr>
            <a:picLocks noGrp="1" noChangeAspect="1"/>
          </p:cNvPicPr>
          <p:nvPr>
            <p:ph idx="1"/>
          </p:nvPr>
        </p:nvPicPr>
        <p:blipFill>
          <a:blip r:embed="rId2"/>
          <a:srcRect/>
          <a:stretch/>
        </p:blipFill>
        <p:spPr>
          <a:xfrm>
            <a:off x="2967317" y="1936376"/>
            <a:ext cx="7700683" cy="4132730"/>
          </a:xfrm>
        </p:spPr>
      </p:pic>
    </p:spTree>
    <p:extLst>
      <p:ext uri="{BB962C8B-B14F-4D97-AF65-F5344CB8AC3E}">
        <p14:creationId xmlns:p14="http://schemas.microsoft.com/office/powerpoint/2010/main" val="4123868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42B2-6907-E47B-6DAA-AC22978D69D0}"/>
              </a:ext>
            </a:extLst>
          </p:cNvPr>
          <p:cNvSpPr>
            <a:spLocks noGrp="1"/>
          </p:cNvSpPr>
          <p:nvPr>
            <p:ph type="title"/>
          </p:nvPr>
        </p:nvSpPr>
        <p:spPr>
          <a:xfrm>
            <a:off x="2592925" y="624110"/>
            <a:ext cx="8911687" cy="837137"/>
          </a:xfrm>
        </p:spPr>
        <p:txBody>
          <a:bodyPr>
            <a:normAutofit/>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CF25D2B-9B48-1436-0FA5-4F059E5BAA1E}"/>
              </a:ext>
            </a:extLst>
          </p:cNvPr>
          <p:cNvSpPr>
            <a:spLocks noGrp="1"/>
          </p:cNvSpPr>
          <p:nvPr>
            <p:ph idx="1"/>
          </p:nvPr>
        </p:nvSpPr>
        <p:spPr>
          <a:xfrm>
            <a:off x="2589212" y="1667435"/>
            <a:ext cx="8915400" cy="4243787"/>
          </a:xfrm>
        </p:spPr>
        <p:txBody>
          <a:bodyPr>
            <a:normAutofit/>
          </a:bodyPr>
          <a:lstStyle/>
          <a:p>
            <a:pPr algn="just"/>
            <a:r>
              <a:rPr lang="en-US" sz="2400" dirty="0">
                <a:latin typeface="Times New Roman" panose="02020603050405020304" pitchFamily="18" charset="0"/>
                <a:cs typeface="Times New Roman" panose="02020603050405020304" pitchFamily="18" charset="0"/>
              </a:rPr>
              <a:t>The accuracy, precision, recall, and F1 score of a MobileNetV2 model for gun detection is better when comparing with YOLOv3 and YOLOv3. So the performance of the MobileNetV2 model  is better than YOLOv3 and YOLOv3. </a:t>
            </a:r>
          </a:p>
          <a:p>
            <a:pPr algn="just"/>
            <a:r>
              <a:rPr lang="en-US" sz="2400" dirty="0">
                <a:latin typeface="Times New Roman" panose="02020603050405020304" pitchFamily="18" charset="0"/>
                <a:cs typeface="Times New Roman" panose="02020603050405020304" pitchFamily="18" charset="0"/>
              </a:rPr>
              <a:t>For future work, further optimization of the model could be explored to improve its performance in challenging scenarios, such as low-light conditions. Additionally, integrating MobileNetV2 with other technologies, could enhance the overall detection capabilities of security systems.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173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66F0-9A3E-6ADF-EADB-7F029DBAB452}"/>
              </a:ext>
            </a:extLst>
          </p:cNvPr>
          <p:cNvSpPr>
            <a:spLocks noGrp="1"/>
          </p:cNvSpPr>
          <p:nvPr>
            <p:ph type="title"/>
          </p:nvPr>
        </p:nvSpPr>
        <p:spPr>
          <a:xfrm>
            <a:off x="1129553" y="2868706"/>
            <a:ext cx="10375059" cy="1308846"/>
          </a:xfrm>
        </p:spPr>
        <p:txBody>
          <a:bodyPr>
            <a:normAutofit/>
          </a:bodyPr>
          <a:lstStyle/>
          <a:p>
            <a:pPr algn="ctr"/>
            <a:r>
              <a:rPr lang="en-IN" sz="6000" dirty="0"/>
              <a:t>Thank you</a:t>
            </a:r>
          </a:p>
        </p:txBody>
      </p:sp>
    </p:spTree>
    <p:extLst>
      <p:ext uri="{BB962C8B-B14F-4D97-AF65-F5344CB8AC3E}">
        <p14:creationId xmlns:p14="http://schemas.microsoft.com/office/powerpoint/2010/main" val="249774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2D293-9A1C-154C-B605-EB51F8797683}"/>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1F8D0C64-72B5-630D-7E42-745BC0C961DE}"/>
              </a:ext>
            </a:extLst>
          </p:cNvPr>
          <p:cNvSpPr>
            <a:spLocks noGrp="1"/>
          </p:cNvSpPr>
          <p:nvPr>
            <p:ph idx="1"/>
          </p:nvPr>
        </p:nvSpPr>
        <p:spPr>
          <a:xfrm>
            <a:off x="2589212" y="1739153"/>
            <a:ext cx="8915400" cy="4172069"/>
          </a:xfrm>
        </p:spPr>
        <p:txBody>
          <a:bodyPr>
            <a:normAutofit/>
          </a:bodyPr>
          <a:lstStyle/>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Existing System</a:t>
            </a:r>
          </a:p>
          <a:p>
            <a:r>
              <a:rPr lang="en-IN" sz="2400" dirty="0">
                <a:latin typeface="Times New Roman" panose="02020603050405020304" pitchFamily="18" charset="0"/>
                <a:cs typeface="Times New Roman" panose="02020603050405020304" pitchFamily="18" charset="0"/>
              </a:rPr>
              <a:t>Proposed System</a:t>
            </a:r>
          </a:p>
          <a:p>
            <a:r>
              <a:rPr lang="en-IN" sz="2400" dirty="0">
                <a:latin typeface="Times New Roman" panose="02020603050405020304" pitchFamily="18" charset="0"/>
                <a:cs typeface="Times New Roman" panose="02020603050405020304" pitchFamily="18" charset="0"/>
              </a:rPr>
              <a:t>Design </a:t>
            </a:r>
          </a:p>
          <a:p>
            <a:r>
              <a:rPr lang="en-IN" sz="2400" dirty="0">
                <a:latin typeface="Times New Roman" panose="02020603050405020304" pitchFamily="18" charset="0"/>
                <a:cs typeface="Times New Roman" panose="02020603050405020304" pitchFamily="18" charset="0"/>
              </a:rPr>
              <a:t>Implementation</a:t>
            </a:r>
          </a:p>
          <a:p>
            <a:r>
              <a:rPr lang="en-IN" sz="2400" dirty="0">
                <a:latin typeface="Times New Roman" panose="02020603050405020304" pitchFamily="18" charset="0"/>
                <a:cs typeface="Times New Roman" panose="02020603050405020304" pitchFamily="18" charset="0"/>
              </a:rPr>
              <a:t>Results</a:t>
            </a:r>
          </a:p>
          <a:p>
            <a:r>
              <a:rPr lang="en-IN" sz="24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528931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8C89-D80B-B4F6-1CCA-4CE01846C5F6}"/>
              </a:ext>
            </a:extLst>
          </p:cNvPr>
          <p:cNvSpPr>
            <a:spLocks noGrp="1"/>
          </p:cNvSpPr>
          <p:nvPr>
            <p:ph type="title"/>
          </p:nvPr>
        </p:nvSpPr>
        <p:spPr>
          <a:xfrm>
            <a:off x="2589212" y="636494"/>
            <a:ext cx="8915400" cy="842682"/>
          </a:xfrm>
        </p:spPr>
        <p:txBody>
          <a:bodyPr>
            <a:noAutofit/>
          </a:bodyPr>
          <a:lstStyle/>
          <a:p>
            <a:r>
              <a:rPr lang="en-IN" dirty="0">
                <a:latin typeface="Times New Roman" panose="02020603050405020304" pitchFamily="18" charset="0"/>
                <a:cs typeface="Times New Roman" panose="02020603050405020304" pitchFamily="18" charset="0"/>
              </a:rPr>
              <a:t>Abstract</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426F812-A9FD-DA16-3D2C-877F598BF92C}"/>
              </a:ext>
            </a:extLst>
          </p:cNvPr>
          <p:cNvSpPr>
            <a:spLocks noGrp="1"/>
          </p:cNvSpPr>
          <p:nvPr>
            <p:ph idx="1"/>
          </p:nvPr>
        </p:nvSpPr>
        <p:spPr>
          <a:xfrm>
            <a:off x="2589212" y="1864658"/>
            <a:ext cx="8915400" cy="4046563"/>
          </a:xfrm>
        </p:spPr>
        <p:txBody>
          <a:bodyPr>
            <a:normAutofit/>
          </a:bodyPr>
          <a:lstStyle/>
          <a:p>
            <a:pPr algn="just"/>
            <a:r>
              <a:rPr lang="en-US" sz="2400" dirty="0">
                <a:latin typeface="Times New Roman" panose="02020603050405020304" pitchFamily="18" charset="0"/>
                <a:cs typeface="Times New Roman" panose="02020603050405020304" pitchFamily="18" charset="0"/>
              </a:rPr>
              <a:t>Security and safety is a big concern for todays modern world. One of the key aspects of enhancing security is the detection of weapons, which is crucial for preventing threats and ensuring public safety. Traditional methods of weapon detection, such as manual searches  have limitations in terms of speed and efficiency. To address these challenges, advanced weapon detection technologies have been developed. The Aim is by using  deep learning to detect weapons faster and more accurately than traditional methods.</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529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F633-E812-92C2-527B-9483C0EBCD0B}"/>
              </a:ext>
            </a:extLst>
          </p:cNvPr>
          <p:cNvSpPr>
            <a:spLocks noGrp="1"/>
          </p:cNvSpPr>
          <p:nvPr>
            <p:ph type="title"/>
          </p:nvPr>
        </p:nvSpPr>
        <p:spPr>
          <a:xfrm>
            <a:off x="2592925" y="708212"/>
            <a:ext cx="8911687" cy="1196788"/>
          </a:xfrm>
        </p:spPr>
        <p:txBody>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5713E807-A76D-0FC8-4128-794A72B03325}"/>
              </a:ext>
            </a:extLst>
          </p:cNvPr>
          <p:cNvSpPr>
            <a:spLocks noGrp="1"/>
          </p:cNvSpPr>
          <p:nvPr>
            <p:ph idx="1"/>
          </p:nvPr>
        </p:nvSpPr>
        <p:spPr>
          <a:xfrm>
            <a:off x="2592924" y="1783976"/>
            <a:ext cx="8911687" cy="4127246"/>
          </a:xfrm>
        </p:spPr>
        <p:txBody>
          <a:bodyPr>
            <a:normAutofit/>
          </a:bodyPr>
          <a:lstStyle/>
          <a:p>
            <a:pPr algn="just"/>
            <a:r>
              <a:rPr lang="en-US" sz="2400" dirty="0">
                <a:latin typeface="Times New Roman" panose="02020603050405020304" pitchFamily="18" charset="0"/>
                <a:cs typeface="Times New Roman" panose="02020603050405020304" pitchFamily="18" charset="0"/>
              </a:rPr>
              <a:t>In this existing system they utilized YOLO(You only look once) Model and they have Compared the YOLOV3 and YOLOV4  versions.</a:t>
            </a: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They evaluated both the versions based on metrics such as precision, recall and F1 score.</a:t>
            </a:r>
          </a:p>
          <a:p>
            <a:pPr algn="just"/>
            <a:r>
              <a:rPr lang="en-US" sz="2400" dirty="0">
                <a:latin typeface="Times New Roman" panose="02020603050405020304" pitchFamily="18" charset="0"/>
                <a:cs typeface="Times New Roman" panose="02020603050405020304" pitchFamily="18" charset="0"/>
              </a:rPr>
              <a:t>Based on these metrics the YOLOV4 outperformed YOLOV3.</a:t>
            </a:r>
          </a:p>
        </p:txBody>
      </p:sp>
    </p:spTree>
    <p:extLst>
      <p:ext uri="{BB962C8B-B14F-4D97-AF65-F5344CB8AC3E}">
        <p14:creationId xmlns:p14="http://schemas.microsoft.com/office/powerpoint/2010/main" val="862526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40138-F456-CDEB-6500-660D78DCA66E}"/>
              </a:ext>
            </a:extLst>
          </p:cNvPr>
          <p:cNvSpPr>
            <a:spLocks noGrp="1"/>
          </p:cNvSpPr>
          <p:nvPr>
            <p:ph type="title"/>
          </p:nvPr>
        </p:nvSpPr>
        <p:spPr>
          <a:xfrm>
            <a:off x="2572871" y="668933"/>
            <a:ext cx="8931741" cy="1280890"/>
          </a:xfrm>
        </p:spPr>
        <p:txBody>
          <a:bodyPr>
            <a:normAutofit/>
          </a:bodyPr>
          <a:lstStyle/>
          <a:p>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1BADE49D-7DA5-55AD-194A-CC67585BB71D}"/>
              </a:ext>
            </a:extLst>
          </p:cNvPr>
          <p:cNvSpPr>
            <a:spLocks noGrp="1"/>
          </p:cNvSpPr>
          <p:nvPr>
            <p:ph idx="1"/>
          </p:nvPr>
        </p:nvSpPr>
        <p:spPr>
          <a:xfrm>
            <a:off x="2572871" y="1801906"/>
            <a:ext cx="8931741" cy="4109316"/>
          </a:xfrm>
        </p:spPr>
        <p:txBody>
          <a:bodyPr/>
          <a:lstStyle/>
          <a:p>
            <a:pPr algn="just"/>
            <a:r>
              <a:rPr lang="en-US" sz="2400" dirty="0">
                <a:latin typeface="Times New Roman" panose="02020603050405020304" pitchFamily="18" charset="0"/>
                <a:cs typeface="Times New Roman" panose="02020603050405020304" pitchFamily="18" charset="0"/>
              </a:rPr>
              <a:t>YOLOV3 model is used for weapon detection which has given 77% of F1-score ,84% of precision,71% of recall .</a:t>
            </a:r>
          </a:p>
          <a:p>
            <a:pPr algn="just"/>
            <a:r>
              <a:rPr lang="en-US" sz="2400" dirty="0">
                <a:latin typeface="Times New Roman" panose="02020603050405020304" pitchFamily="18" charset="0"/>
                <a:cs typeface="Times New Roman" panose="02020603050405020304" pitchFamily="18" charset="0"/>
              </a:rPr>
              <a:t>YOLOV4 model is used for weapon detection which has given 82% of F1-score, 85% of precision,78% of recall .</a:t>
            </a:r>
          </a:p>
          <a:p>
            <a:pPr algn="just"/>
            <a:r>
              <a:rPr lang="en-US" sz="2400" dirty="0">
                <a:latin typeface="Times New Roman" panose="02020603050405020304" pitchFamily="18" charset="0"/>
                <a:cs typeface="Times New Roman" panose="02020603050405020304" pitchFamily="18" charset="0"/>
              </a:rPr>
              <a:t>The main drawback of the YOLO (You Only Look Once) object detection family is its challenge in accurately detecting smaller objects in an image</a:t>
            </a:r>
          </a:p>
          <a:p>
            <a:endParaRPr lang="en-IN" dirty="0"/>
          </a:p>
        </p:txBody>
      </p:sp>
    </p:spTree>
    <p:extLst>
      <p:ext uri="{BB962C8B-B14F-4D97-AF65-F5344CB8AC3E}">
        <p14:creationId xmlns:p14="http://schemas.microsoft.com/office/powerpoint/2010/main" val="3344082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7729-E1EB-8FBC-3C42-B534CDB2F1A0}"/>
              </a:ext>
            </a:extLst>
          </p:cNvPr>
          <p:cNvSpPr>
            <a:spLocks noGrp="1"/>
          </p:cNvSpPr>
          <p:nvPr>
            <p:ph type="title"/>
          </p:nvPr>
        </p:nvSpPr>
        <p:spPr>
          <a:xfrm>
            <a:off x="2572871" y="624110"/>
            <a:ext cx="8931741" cy="774384"/>
          </a:xfrm>
        </p:spPr>
        <p:txBody>
          <a:bodyPr>
            <a:normAutofit/>
          </a:bodyPr>
          <a:lstStyle/>
          <a:p>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CEF4FFCB-780C-1CC6-932D-0FD61E5DDA8F}"/>
              </a:ext>
            </a:extLst>
          </p:cNvPr>
          <p:cNvSpPr>
            <a:spLocks noGrp="1"/>
          </p:cNvSpPr>
          <p:nvPr>
            <p:ph idx="1"/>
          </p:nvPr>
        </p:nvSpPr>
        <p:spPr>
          <a:xfrm>
            <a:off x="2572870" y="1819835"/>
            <a:ext cx="8931741" cy="4091387"/>
          </a:xfrm>
        </p:spPr>
        <p:txBody>
          <a:bodyPr>
            <a:normAutofit/>
          </a:bodyPr>
          <a:lstStyle/>
          <a:p>
            <a:pPr marL="0" indent="0" algn="just">
              <a:buNone/>
            </a:pPr>
            <a:r>
              <a:rPr lang="en-IN" sz="2500" dirty="0">
                <a:latin typeface="Times New Roman" panose="02020603050405020304" pitchFamily="18" charset="0"/>
                <a:cs typeface="Times New Roman" panose="02020603050405020304" pitchFamily="18" charset="0"/>
              </a:rPr>
              <a:t>Objective:</a:t>
            </a:r>
          </a:p>
          <a:p>
            <a:pPr marL="0" indent="0" algn="just">
              <a:buNone/>
            </a:pPr>
            <a:r>
              <a:rPr lang="en-US" sz="2400" dirty="0">
                <a:latin typeface="Times New Roman" panose="02020603050405020304" pitchFamily="18" charset="0"/>
                <a:cs typeface="Times New Roman" panose="02020603050405020304" pitchFamily="18" charset="0"/>
              </a:rPr>
              <a:t>The objective of this project is to develop a deep learning model to assist public safety organizations in recognizing guns in real-time scenarios to enhance security measures and prevent potential threats.</a:t>
            </a:r>
          </a:p>
          <a:p>
            <a:pPr marL="0" indent="0" algn="just">
              <a:buNone/>
            </a:pPr>
            <a:r>
              <a:rPr lang="en-IN" sz="2500" dirty="0">
                <a:latin typeface="Times New Roman" panose="02020603050405020304" pitchFamily="18" charset="0"/>
                <a:cs typeface="Times New Roman" panose="02020603050405020304" pitchFamily="18" charset="0"/>
              </a:rPr>
              <a:t>Methodology: </a:t>
            </a:r>
            <a:r>
              <a:rPr lang="en-IN" sz="2400" dirty="0">
                <a:latin typeface="Times New Roman" panose="02020603050405020304" pitchFamily="18" charset="0"/>
                <a:cs typeface="Times New Roman" panose="02020603050405020304" pitchFamily="18" charset="0"/>
              </a:rPr>
              <a:t>MobileNetV2 object detection algorithm</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Here </a:t>
            </a:r>
            <a:r>
              <a:rPr lang="en-US" sz="2400" dirty="0" err="1">
                <a:latin typeface="Times New Roman" panose="02020603050405020304" pitchFamily="18" charset="0"/>
                <a:cs typeface="Times New Roman" panose="02020603050405020304" pitchFamily="18" charset="0"/>
              </a:rPr>
              <a:t>Keras</a:t>
            </a:r>
            <a:r>
              <a:rPr lang="en-US" sz="2400" dirty="0">
                <a:latin typeface="Times New Roman" panose="02020603050405020304" pitchFamily="18" charset="0"/>
                <a:cs typeface="Times New Roman" panose="02020603050405020304" pitchFamily="18" charset="0"/>
              </a:rPr>
              <a:t> is using as the backend, from that we are importing the MobileNetv2 .</a:t>
            </a:r>
          </a:p>
          <a:p>
            <a:pPr marL="0" indent="0">
              <a:buNone/>
            </a:pPr>
            <a:endParaRPr lang="en-IN" dirty="0"/>
          </a:p>
        </p:txBody>
      </p:sp>
    </p:spTree>
    <p:extLst>
      <p:ext uri="{BB962C8B-B14F-4D97-AF65-F5344CB8AC3E}">
        <p14:creationId xmlns:p14="http://schemas.microsoft.com/office/powerpoint/2010/main" val="291310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B8C7-80C4-381D-984B-DC36DCB13E96}"/>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46402B81-07D8-A45C-157F-B7B61EA2C870}"/>
              </a:ext>
            </a:extLst>
          </p:cNvPr>
          <p:cNvSpPr>
            <a:spLocks noGrp="1"/>
          </p:cNvSpPr>
          <p:nvPr>
            <p:ph idx="1"/>
          </p:nvPr>
        </p:nvSpPr>
        <p:spPr>
          <a:xfrm>
            <a:off x="2589212" y="1558212"/>
            <a:ext cx="8915400" cy="4353010"/>
          </a:xfrm>
        </p:spPr>
        <p:txBody>
          <a:bodyPr/>
          <a:lstStyle/>
          <a:p>
            <a:r>
              <a:rPr lang="en-US" sz="2400" dirty="0">
                <a:latin typeface="Times New Roman" panose="02020603050405020304" pitchFamily="18" charset="0"/>
                <a:cs typeface="Times New Roman" panose="02020603050405020304" pitchFamily="18" charset="0"/>
              </a:rPr>
              <a:t>A custom classification head on top of the MobileNetV2 backbone. This head consists of layers such as average pooling, dense, and dropout layers, followed by a </a:t>
            </a:r>
            <a:r>
              <a:rPr lang="en-US" sz="2400" dirty="0" err="1">
                <a:latin typeface="Times New Roman" panose="02020603050405020304" pitchFamily="18" charset="0"/>
                <a:cs typeface="Times New Roman" panose="02020603050405020304" pitchFamily="18" charset="0"/>
              </a:rPr>
              <a:t>softmax</a:t>
            </a:r>
            <a:r>
              <a:rPr lang="en-US" sz="2400" dirty="0">
                <a:latin typeface="Times New Roman" panose="02020603050405020304" pitchFamily="18" charset="0"/>
                <a:cs typeface="Times New Roman" panose="02020603050405020304" pitchFamily="18" charset="0"/>
              </a:rPr>
              <a:t> layer with the number of output classes corresponding to the number of weapon categories you want to identify.</a:t>
            </a:r>
          </a:p>
          <a:p>
            <a:pPr marL="0" indent="0">
              <a:buNone/>
            </a:pPr>
            <a:r>
              <a:rPr lang="en-US" sz="2800" dirty="0">
                <a:latin typeface="Times New Roman" panose="02020603050405020304" pitchFamily="18" charset="0"/>
                <a:cs typeface="Times New Roman" panose="02020603050405020304" pitchFamily="18" charset="0"/>
              </a:rPr>
              <a:t>Benefits: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Proposed System is able to detect the Smaller Objects When Compared to YOLO model.</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Accelerated training iteration speed.</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9043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304B-1C1D-7852-7131-E3883A3A44BE}"/>
              </a:ext>
            </a:extLst>
          </p:cNvPr>
          <p:cNvSpPr>
            <a:spLocks noGrp="1"/>
          </p:cNvSpPr>
          <p:nvPr>
            <p:ph type="title"/>
          </p:nvPr>
        </p:nvSpPr>
        <p:spPr>
          <a:xfrm>
            <a:off x="2592925" y="624110"/>
            <a:ext cx="8911687" cy="872996"/>
          </a:xfrm>
        </p:spPr>
        <p:txBody>
          <a:bodyPr>
            <a:normAutofit/>
          </a:bodyPr>
          <a:lstStyle/>
          <a:p>
            <a:r>
              <a:rPr lang="en-IN" dirty="0">
                <a:latin typeface="Times New Roman" panose="02020603050405020304" pitchFamily="18" charset="0"/>
                <a:cs typeface="Times New Roman" panose="02020603050405020304" pitchFamily="18" charset="0"/>
              </a:rPr>
              <a:t>Design</a:t>
            </a:r>
          </a:p>
        </p:txBody>
      </p:sp>
      <p:pic>
        <p:nvPicPr>
          <p:cNvPr id="5" name="Content Placeholder 4">
            <a:extLst>
              <a:ext uri="{FF2B5EF4-FFF2-40B4-BE49-F238E27FC236}">
                <a16:creationId xmlns:a16="http://schemas.microsoft.com/office/drawing/2014/main" id="{626DC8A6-CE92-D5D8-67A5-D5F79ADDB787}"/>
              </a:ext>
            </a:extLst>
          </p:cNvPr>
          <p:cNvPicPr>
            <a:picLocks noGrp="1" noChangeAspect="1"/>
          </p:cNvPicPr>
          <p:nvPr>
            <p:ph idx="1"/>
          </p:nvPr>
        </p:nvPicPr>
        <p:blipFill>
          <a:blip r:embed="rId2"/>
          <a:stretch>
            <a:fillRect/>
          </a:stretch>
        </p:blipFill>
        <p:spPr>
          <a:xfrm>
            <a:off x="2877671" y="2026024"/>
            <a:ext cx="7655858" cy="3747247"/>
          </a:xfrm>
        </p:spPr>
      </p:pic>
    </p:spTree>
    <p:extLst>
      <p:ext uri="{BB962C8B-B14F-4D97-AF65-F5344CB8AC3E}">
        <p14:creationId xmlns:p14="http://schemas.microsoft.com/office/powerpoint/2010/main" val="170853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EC58-FFC3-1B16-0C9C-2A27B5DD1878}"/>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472F9F52-BD3F-D845-11E4-719A5682B597}"/>
              </a:ext>
            </a:extLst>
          </p:cNvPr>
          <p:cNvSpPr>
            <a:spLocks noGrp="1"/>
          </p:cNvSpPr>
          <p:nvPr>
            <p:ph idx="1"/>
          </p:nvPr>
        </p:nvSpPr>
        <p:spPr>
          <a:xfrm>
            <a:off x="2589212" y="1716834"/>
            <a:ext cx="8915400" cy="4823926"/>
          </a:xfrm>
        </p:spPr>
        <p:txBody>
          <a:bodyPr>
            <a:noAutofit/>
          </a:bodyPr>
          <a:lstStyle/>
          <a:p>
            <a:pPr algn="just"/>
            <a:r>
              <a:rPr lang="en-US" sz="2400" dirty="0">
                <a:latin typeface="Times New Roman" panose="02020603050405020304" pitchFamily="18" charset="0"/>
                <a:cs typeface="Times New Roman" panose="02020603050405020304" pitchFamily="18" charset="0"/>
              </a:rPr>
              <a:t>In our weapon detection project, MobileNetV2 is used to classify images into three categories: pistols, rifles, and no weapon. The dataset is divided into a training set (80%) and a testing set (20%). The model is trained on the training set to learn the features of each class, and then evaluated on the testing set to assess its performance. Metrics such as precision, recall, accuracy, and F1 score are calculated to measure how well the model is able to correctly classify images into the three categories. These metrics provide insights into the model's performance and help determine its effectiveness in detecting pistols, rifles, and the no  weapon in images.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4721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1444</TotalTime>
  <Words>683</Words>
  <Application>Microsoft Office PowerPoint</Application>
  <PresentationFormat>Widescreen</PresentationFormat>
  <Paragraphs>53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Wisp</vt:lpstr>
      <vt:lpstr>WEAPON IDENTIFICATION USING DEEP LEARNING</vt:lpstr>
      <vt:lpstr>Contents</vt:lpstr>
      <vt:lpstr>Abstract </vt:lpstr>
      <vt:lpstr>Existing System</vt:lpstr>
      <vt:lpstr>Existing System</vt:lpstr>
      <vt:lpstr>Proposed System</vt:lpstr>
      <vt:lpstr>Proposed System</vt:lpstr>
      <vt:lpstr>Design</vt:lpstr>
      <vt:lpstr>Implementation</vt:lpstr>
      <vt:lpstr>Implementation</vt:lpstr>
      <vt:lpstr>Implementation</vt:lpstr>
      <vt:lpstr>Results</vt:lpstr>
      <vt:lpstr>Results</vt:lpstr>
      <vt:lpstr>Results                       Confusion Matrix</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APPROACH TO WEAPON IDENTIFICATION</dc:title>
  <dc:creator>Fiza Syed</dc:creator>
  <cp:lastModifiedBy>Fiza Syed</cp:lastModifiedBy>
  <cp:revision>32</cp:revision>
  <dcterms:created xsi:type="dcterms:W3CDTF">2024-03-12T02:19:33Z</dcterms:created>
  <dcterms:modified xsi:type="dcterms:W3CDTF">2024-04-19T04:19:40Z</dcterms:modified>
</cp:coreProperties>
</file>