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32" r:id="rId23"/>
    <p:sldId id="333" r:id="rId24"/>
    <p:sldId id="334" r:id="rId25"/>
    <p:sldId id="335" r:id="rId26"/>
    <p:sldId id="320" r:id="rId27"/>
    <p:sldId id="321" r:id="rId28"/>
    <p:sldId id="278" r:id="rId29"/>
    <p:sldId id="277" r:id="rId30"/>
    <p:sldId id="279" r:id="rId31"/>
    <p:sldId id="280" r:id="rId32"/>
    <p:sldId id="281" r:id="rId33"/>
    <p:sldId id="282" r:id="rId34"/>
    <p:sldId id="283" r:id="rId35"/>
    <p:sldId id="284" r:id="rId36"/>
    <p:sldId id="285" r:id="rId37"/>
    <p:sldId id="286" r:id="rId38"/>
    <p:sldId id="287" r:id="rId39"/>
    <p:sldId id="288" r:id="rId40"/>
    <p:sldId id="296" r:id="rId41"/>
    <p:sldId id="295" r:id="rId42"/>
    <p:sldId id="297" r:id="rId43"/>
    <p:sldId id="293" r:id="rId44"/>
    <p:sldId id="294" r:id="rId45"/>
    <p:sldId id="327" r:id="rId46"/>
    <p:sldId id="336" r:id="rId47"/>
    <p:sldId id="337" r:id="rId48"/>
    <p:sldId id="338" r:id="rId49"/>
    <p:sldId id="339" r:id="rId50"/>
    <p:sldId id="324" r:id="rId51"/>
    <p:sldId id="326" r:id="rId52"/>
    <p:sldId id="32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2DC104-3D29-45A8-83BC-0B28D1AD2D2F}"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39174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150701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1502586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6240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299804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2DC104-3D29-45A8-83BC-0B28D1AD2D2F}"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106918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2DC104-3D29-45A8-83BC-0B28D1AD2D2F}"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232481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DC104-3D29-45A8-83BC-0B28D1AD2D2F}"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379378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DC104-3D29-45A8-83BC-0B28D1AD2D2F}"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359174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2DC104-3D29-45A8-83BC-0B28D1AD2D2F}"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409313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DC104-3D29-45A8-83BC-0B28D1AD2D2F}"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72738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323625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2DC104-3D29-45A8-83BC-0B28D1AD2D2F}"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103430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2DC104-3D29-45A8-83BC-0B28D1AD2D2F}"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149616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DC104-3D29-45A8-83BC-0B28D1AD2D2F}"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395261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223896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DC104-3D29-45A8-83BC-0B28D1AD2D2F}"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983433-9341-487A-AF8F-EE0B72ADB27F}" type="slidenum">
              <a:rPr lang="en-IN" smtClean="0"/>
              <a:t>‹#›</a:t>
            </a:fld>
            <a:endParaRPr lang="en-IN"/>
          </a:p>
        </p:txBody>
      </p:sp>
    </p:spTree>
    <p:extLst>
      <p:ext uri="{BB962C8B-B14F-4D97-AF65-F5344CB8AC3E}">
        <p14:creationId xmlns:p14="http://schemas.microsoft.com/office/powerpoint/2010/main" val="87568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2DC104-3D29-45A8-83BC-0B28D1AD2D2F}" type="datetimeFigureOut">
              <a:rPr lang="en-IN" smtClean="0"/>
              <a:t>27-01-2023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983433-9341-487A-AF8F-EE0B72ADB27F}" type="slidenum">
              <a:rPr lang="en-IN" smtClean="0"/>
              <a:t>‹#›</a:t>
            </a:fld>
            <a:endParaRPr lang="en-IN"/>
          </a:p>
        </p:txBody>
      </p:sp>
    </p:spTree>
    <p:extLst>
      <p:ext uri="{BB962C8B-B14F-4D97-AF65-F5344CB8AC3E}">
        <p14:creationId xmlns:p14="http://schemas.microsoft.com/office/powerpoint/2010/main" val="168994586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43" y="2759586"/>
            <a:ext cx="10126639" cy="1141146"/>
          </a:xfrm>
          <a:prstGeom prst="rect">
            <a:avLst/>
          </a:prstGeom>
        </p:spPr>
        <p:txBody>
          <a:bodyPr wrap="square">
            <a:spAutoFit/>
          </a:bodyPr>
          <a:lstStyle/>
          <a:p>
            <a:pPr algn="ctr">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PARKINSON’S DISEASE DETECTION USING DEEP LEARNING TECHNIQUES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50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865" y="465752"/>
            <a:ext cx="10686197" cy="5632311"/>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2. Adams, WR. “The detection of hand tremor through the characteristics of finger movements while typing.” Posted August 5, 2018. </a:t>
            </a:r>
            <a:r>
              <a:rPr lang="en-IN" sz="2400" b="1" dirty="0" err="1">
                <a:latin typeface="Times New Roman" panose="02020603050405020304" pitchFamily="18" charset="0"/>
                <a:cs typeface="Times New Roman" panose="02020603050405020304" pitchFamily="18" charset="0"/>
              </a:rPr>
              <a:t>bioRxiv</a:t>
            </a:r>
            <a:r>
              <a:rPr lang="en-IN" sz="2400" b="1" dirty="0">
                <a:latin typeface="Times New Roman" panose="02020603050405020304" pitchFamily="18" charset="0"/>
                <a:cs typeface="Times New Roman" panose="02020603050405020304" pitchFamily="18" charset="0"/>
              </a:rPr>
              <a:t> 385286; </a:t>
            </a:r>
            <a:r>
              <a:rPr lang="en-IN" sz="2400" b="1" dirty="0" err="1">
                <a:latin typeface="Times New Roman" panose="02020603050405020304" pitchFamily="18" charset="0"/>
                <a:cs typeface="Times New Roman" panose="02020603050405020304" pitchFamily="18" charset="0"/>
              </a:rPr>
              <a:t>doi:https</a:t>
            </a:r>
            <a:r>
              <a:rPr lang="en-IN" sz="2400" b="1" dirty="0">
                <a:latin typeface="Times New Roman" panose="02020603050405020304" pitchFamily="18" charset="0"/>
                <a:cs typeface="Times New Roman" panose="02020603050405020304" pitchFamily="18" charset="0"/>
              </a:rPr>
              <a:t>://doi.org/10.1101/385286. Accessed online September 17, 2018., 2018. </a:t>
            </a:r>
          </a:p>
          <a:p>
            <a:pPr algn="just">
              <a:lnSpc>
                <a:spcPct val="150000"/>
              </a:lnSpc>
            </a:pPr>
            <a:r>
              <a:rPr lang="en-IN" sz="2400" dirty="0">
                <a:latin typeface="Times New Roman" panose="02020603050405020304" pitchFamily="18" charset="0"/>
                <a:cs typeface="Times New Roman" panose="02020603050405020304" pitchFamily="18" charset="0"/>
              </a:rPr>
              <a:t>Parkinson’s Disease (PD) is a neurodegenerative movement disease affecting over 6 million people worldwide. Current diagnosis is based on clinical and observational criteria only, resulting in a high misdiagnosis rate. Approximately 75% of people with PD have hand tremor, which can precede clinical diagnosis by up to 6 years. Previous studies have shown that early PD can be accurately detected from keystroke features while typing, and this study investigated whether tremor can be detected as well. Typing data from 76 subjects, with and without PD, including 27 with PD and 15</a:t>
            </a:r>
          </a:p>
        </p:txBody>
      </p:sp>
    </p:spTree>
    <p:extLst>
      <p:ext uri="{BB962C8B-B14F-4D97-AF65-F5344CB8AC3E}">
        <p14:creationId xmlns:p14="http://schemas.microsoft.com/office/powerpoint/2010/main" val="425583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803408"/>
            <a:ext cx="10181230" cy="5011949"/>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with tremor, was analysed and showed that hand tremor in PD can be detected from keystroke features. This novel technique has not been used before and was able to achieve an overall sensitivity of 67% and a specificity of 80% and was also able to differentiate PD tremor from essential tremor. This means that the diagnosis of early PD through typing can achieve the clinical requirement of at least two cardinal features being present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and tremor). Less than half a page of typing is needed, the technique does not require any specialised equipment, and can take place in the patient’s home as they type normally on a computer.</a:t>
            </a:r>
          </a:p>
        </p:txBody>
      </p:sp>
    </p:spTree>
    <p:extLst>
      <p:ext uri="{BB962C8B-B14F-4D97-AF65-F5344CB8AC3E}">
        <p14:creationId xmlns:p14="http://schemas.microsoft.com/office/powerpoint/2010/main" val="183437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442501"/>
            <a:ext cx="10686197" cy="6186309"/>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3. </a:t>
            </a:r>
            <a:r>
              <a:rPr lang="en-IN" sz="2400" b="1" dirty="0" err="1">
                <a:latin typeface="Times New Roman" panose="02020603050405020304" pitchFamily="18" charset="0"/>
                <a:cs typeface="Times New Roman" panose="02020603050405020304" pitchFamily="18" charset="0"/>
              </a:rPr>
              <a:t>Lonini</a:t>
            </a:r>
            <a:r>
              <a:rPr lang="en-IN" sz="2400" b="1" dirty="0">
                <a:latin typeface="Times New Roman" panose="02020603050405020304" pitchFamily="18" charset="0"/>
                <a:cs typeface="Times New Roman" panose="02020603050405020304" pitchFamily="18" charset="0"/>
              </a:rPr>
              <a:t>, L., Dai, A., </a:t>
            </a:r>
            <a:r>
              <a:rPr lang="en-IN" sz="2400" b="1" dirty="0" err="1">
                <a:latin typeface="Times New Roman" panose="02020603050405020304" pitchFamily="18" charset="0"/>
                <a:cs typeface="Times New Roman" panose="02020603050405020304" pitchFamily="18" charset="0"/>
              </a:rPr>
              <a:t>Shawen</a:t>
            </a:r>
            <a:r>
              <a:rPr lang="en-IN" sz="2400" b="1" dirty="0">
                <a:latin typeface="Times New Roman" panose="02020603050405020304" pitchFamily="18" charset="0"/>
                <a:cs typeface="Times New Roman" panose="02020603050405020304" pitchFamily="18" charset="0"/>
              </a:rPr>
              <a:t>, N. et al. “Wearable sensors for Parkinson’s disease: which data are worth collecting for training symptom detection models.” </a:t>
            </a:r>
            <a:r>
              <a:rPr lang="en-IN" sz="2400" b="1" dirty="0" err="1">
                <a:latin typeface="Times New Roman" panose="02020603050405020304" pitchFamily="18" charset="0"/>
                <a:cs typeface="Times New Roman" panose="02020603050405020304" pitchFamily="18" charset="0"/>
              </a:rPr>
              <a:t>npj</a:t>
            </a:r>
            <a:r>
              <a:rPr lang="en-IN" sz="2400" b="1" dirty="0">
                <a:latin typeface="Times New Roman" panose="02020603050405020304" pitchFamily="18" charset="0"/>
                <a:cs typeface="Times New Roman" panose="02020603050405020304" pitchFamily="18" charset="0"/>
              </a:rPr>
              <a:t> Digital Med 1, 64 (2018) doi:10.1038/s41746-018-0071-z., 2018. </a:t>
            </a:r>
            <a:endParaRPr lang="en-IN" sz="2400" b="1" dirty="0">
              <a:effectLst/>
              <a:latin typeface="Times New Roman" panose="02020603050405020304" pitchFamily="18" charset="0"/>
              <a:cs typeface="Times New Roman" panose="02020603050405020304" pitchFamily="18" charset="0"/>
            </a:endParaRPr>
          </a:p>
          <a:p>
            <a:pPr algn="just">
              <a:lnSpc>
                <a:spcPct val="150000"/>
              </a:lnSpc>
            </a:pPr>
            <a:r>
              <a:rPr lang="en-IN" sz="2400" dirty="0">
                <a:effectLst/>
                <a:latin typeface="Times New Roman" panose="02020603050405020304" pitchFamily="18" charset="0"/>
                <a:cs typeface="Times New Roman" panose="02020603050405020304" pitchFamily="18" charset="0"/>
              </a:rPr>
              <a:t>Deep learning algorithms that use data streams captured from soft wearable sensors have the potential to automatically detect PD symptoms and inform clinicians about the progression of disease. However, these algorithms must be trained with annotated data from clinical experts who can recognize symptoms, and collecting such data are costly. Understanding how many sensors and how much </a:t>
            </a:r>
            <a:r>
              <a:rPr lang="en-IN" sz="2400" dirty="0" err="1">
                <a:effectLst/>
                <a:latin typeface="Times New Roman" panose="02020603050405020304" pitchFamily="18" charset="0"/>
                <a:cs typeface="Times New Roman" panose="02020603050405020304" pitchFamily="18" charset="0"/>
              </a:rPr>
              <a:t>labeled</a:t>
            </a:r>
            <a:r>
              <a:rPr lang="en-IN" sz="2400" dirty="0">
                <a:effectLst/>
                <a:latin typeface="Times New Roman" panose="02020603050405020304" pitchFamily="18" charset="0"/>
                <a:cs typeface="Times New Roman" panose="02020603050405020304" pitchFamily="18" charset="0"/>
              </a:rPr>
              <a:t> data are required is key to successfully deploying these models outside of the clinic. Here we recorded movement data using 6 flexible wearable sensors in 20 individuals with PD over the course of multiple clinical assessments conducted on 1 day and repeated 2</a:t>
            </a:r>
          </a:p>
        </p:txBody>
      </p:sp>
    </p:spTree>
    <p:extLst>
      <p:ext uri="{BB962C8B-B14F-4D97-AF65-F5344CB8AC3E}">
        <p14:creationId xmlns:p14="http://schemas.microsoft.com/office/powerpoint/2010/main" val="282478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08" y="176876"/>
            <a:ext cx="10604311" cy="6681124"/>
          </a:xfrm>
          <a:prstGeom prst="rect">
            <a:avLst/>
          </a:prstGeom>
        </p:spPr>
        <p:txBody>
          <a:bodyPr wrap="square">
            <a:spAutoFit/>
          </a:bodyPr>
          <a:lstStyle/>
          <a:p>
            <a:pPr algn="just">
              <a:lnSpc>
                <a:spcPct val="150000"/>
              </a:lnSpc>
            </a:pPr>
            <a:r>
              <a:rPr lang="en-IN" sz="2400" dirty="0">
                <a:effectLst/>
                <a:latin typeface="Times New Roman" panose="02020603050405020304" pitchFamily="18" charset="0"/>
                <a:cs typeface="Times New Roman" panose="02020603050405020304" pitchFamily="18" charset="0"/>
              </a:rPr>
              <a:t>weeks later. Participants performed 13 common tasks, such as walking or typing, and a clinician rated the severity of symptoms (</a:t>
            </a:r>
            <a:r>
              <a:rPr lang="en-IN" sz="2400" dirty="0" err="1">
                <a:effectLst/>
                <a:latin typeface="Times New Roman" panose="02020603050405020304" pitchFamily="18" charset="0"/>
                <a:cs typeface="Times New Roman" panose="02020603050405020304" pitchFamily="18" charset="0"/>
              </a:rPr>
              <a:t>bradykinesia</a:t>
            </a:r>
            <a:r>
              <a:rPr lang="en-IN" sz="2400" dirty="0">
                <a:effectLst/>
                <a:latin typeface="Times New Roman" panose="02020603050405020304" pitchFamily="18" charset="0"/>
                <a:cs typeface="Times New Roman" panose="02020603050405020304" pitchFamily="18" charset="0"/>
              </a:rPr>
              <a:t> and tremor). We then trained convolutional neural networks and statistical ensembles to detect whether a segment of movement showed signs of </a:t>
            </a:r>
            <a:r>
              <a:rPr lang="en-IN" sz="2400" dirty="0" err="1">
                <a:effectLst/>
                <a:latin typeface="Times New Roman" panose="02020603050405020304" pitchFamily="18" charset="0"/>
                <a:cs typeface="Times New Roman" panose="02020603050405020304" pitchFamily="18" charset="0"/>
              </a:rPr>
              <a:t>bradykinesia</a:t>
            </a:r>
            <a:r>
              <a:rPr lang="en-IN" sz="2400" dirty="0">
                <a:effectLst/>
                <a:latin typeface="Times New Roman" panose="02020603050405020304" pitchFamily="18" charset="0"/>
                <a:cs typeface="Times New Roman" panose="02020603050405020304" pitchFamily="18" charset="0"/>
              </a:rPr>
              <a:t> or tremor based on data from tasks performed by other individuals. Our results show that a single wearable sensor on the back of the hand is sufficient for detecting </a:t>
            </a:r>
            <a:r>
              <a:rPr lang="en-IN" sz="2400" dirty="0" err="1">
                <a:effectLst/>
                <a:latin typeface="Times New Roman" panose="02020603050405020304" pitchFamily="18" charset="0"/>
                <a:cs typeface="Times New Roman" panose="02020603050405020304" pitchFamily="18" charset="0"/>
              </a:rPr>
              <a:t>bradykinesia</a:t>
            </a:r>
            <a:r>
              <a:rPr lang="en-IN" sz="2400" dirty="0">
                <a:effectLst/>
                <a:latin typeface="Times New Roman" panose="02020603050405020304" pitchFamily="18" charset="0"/>
                <a:cs typeface="Times New Roman" panose="02020603050405020304" pitchFamily="18" charset="0"/>
              </a:rPr>
              <a:t> and tremor in the upper extremities, whereas using sensors on both sides does not improve performance. Increasing the amount of training data by adding other individuals can lead to improved performance, but repeating assessments with the same individuals—even at different medication states—does not substantially improve detection across days. Our results suggest that PD symptoms can be detected during a variety of activities and are best </a:t>
            </a:r>
            <a:r>
              <a:rPr lang="en-IN" sz="2400" dirty="0" err="1">
                <a:effectLst/>
                <a:latin typeface="Times New Roman" panose="02020603050405020304" pitchFamily="18" charset="0"/>
                <a:cs typeface="Times New Roman" panose="02020603050405020304" pitchFamily="18" charset="0"/>
              </a:rPr>
              <a:t>modeled</a:t>
            </a:r>
            <a:r>
              <a:rPr lang="en-IN" sz="2400" dirty="0">
                <a:effectLst/>
                <a:latin typeface="Times New Roman" panose="02020603050405020304" pitchFamily="18" charset="0"/>
                <a:cs typeface="Times New Roman" panose="02020603050405020304" pitchFamily="18" charset="0"/>
              </a:rPr>
              <a:t> by a dataset incorporating many individuals.</a:t>
            </a:r>
            <a:endParaRPr lang="en-IN" sz="2400" dirty="0"/>
          </a:p>
        </p:txBody>
      </p:sp>
    </p:spTree>
    <p:extLst>
      <p:ext uri="{BB962C8B-B14F-4D97-AF65-F5344CB8AC3E}">
        <p14:creationId xmlns:p14="http://schemas.microsoft.com/office/powerpoint/2010/main" val="1503069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9766" y="372239"/>
            <a:ext cx="10572467" cy="6186309"/>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4. Yao, L., Brown, P., </a:t>
            </a:r>
            <a:r>
              <a:rPr lang="en-IN" sz="2400" b="1" dirty="0" err="1">
                <a:latin typeface="Times New Roman" panose="02020603050405020304" pitchFamily="18" charset="0"/>
                <a:cs typeface="Times New Roman" panose="02020603050405020304" pitchFamily="18" charset="0"/>
              </a:rPr>
              <a:t>Shoaran</a:t>
            </a:r>
            <a:r>
              <a:rPr lang="en-IN" sz="2400" b="1" dirty="0">
                <a:latin typeface="Times New Roman" panose="02020603050405020304" pitchFamily="18" charset="0"/>
                <a:cs typeface="Times New Roman" panose="02020603050405020304" pitchFamily="18" charset="0"/>
              </a:rPr>
              <a:t>, M., “Resting Tremor Detection in Parkinson’s Disease with Deep Learning and Kalman Filtering.”, 2018 IEEE Biomedical Circuits and Systems Conference (</a:t>
            </a:r>
            <a:r>
              <a:rPr lang="en-IN" sz="2400" b="1" dirty="0" err="1">
                <a:latin typeface="Times New Roman" panose="02020603050405020304" pitchFamily="18" charset="0"/>
                <a:cs typeface="Times New Roman" panose="02020603050405020304" pitchFamily="18" charset="0"/>
              </a:rPr>
              <a:t>BioCAS</a:t>
            </a:r>
            <a:r>
              <a:rPr lang="en-IN" sz="2400" b="1" dirty="0">
                <a:latin typeface="Times New Roman" panose="02020603050405020304" pitchFamily="18" charset="0"/>
                <a:cs typeface="Times New Roman" panose="02020603050405020304" pitchFamily="18" charset="0"/>
              </a:rPr>
              <a:t>). doi:10.1109/biocas.2018.8584721, 2018. </a:t>
            </a:r>
          </a:p>
          <a:p>
            <a:pPr algn="just">
              <a:lnSpc>
                <a:spcPct val="150000"/>
              </a:lnSpc>
            </a:pPr>
            <a:r>
              <a:rPr lang="en-IN" sz="2400" dirty="0">
                <a:latin typeface="Times New Roman" panose="02020603050405020304" pitchFamily="18" charset="0"/>
                <a:cs typeface="Times New Roman" panose="02020603050405020304" pitchFamily="18" charset="0"/>
              </a:rPr>
              <a:t>Adaptive deep brain stimulation (</a:t>
            </a:r>
            <a:r>
              <a:rPr lang="en-IN" sz="2400" dirty="0" err="1">
                <a:latin typeface="Times New Roman" panose="02020603050405020304" pitchFamily="18" charset="0"/>
                <a:cs typeface="Times New Roman" panose="02020603050405020304" pitchFamily="18" charset="0"/>
              </a:rPr>
              <a:t>aDBS</a:t>
            </a:r>
            <a:r>
              <a:rPr lang="en-IN" sz="2400" dirty="0">
                <a:latin typeface="Times New Roman" panose="02020603050405020304" pitchFamily="18" charset="0"/>
                <a:cs typeface="Times New Roman" panose="02020603050405020304" pitchFamily="18" charset="0"/>
              </a:rPr>
              <a:t>) is an emerging method to alleviate the side effects and improve the efficacy of conventional open-loop stimulation for movement disorders. However, current adaptive DBS techniques are primarily based on single-feature </a:t>
            </a:r>
            <a:r>
              <a:rPr lang="en-IN" sz="2400" dirty="0" err="1">
                <a:latin typeface="Times New Roman" panose="02020603050405020304" pitchFamily="18" charset="0"/>
                <a:cs typeface="Times New Roman" panose="02020603050405020304" pitchFamily="18" charset="0"/>
              </a:rPr>
              <a:t>thresholding</a:t>
            </a:r>
            <a:r>
              <a:rPr lang="en-IN" sz="2400" dirty="0">
                <a:latin typeface="Times New Roman" panose="02020603050405020304" pitchFamily="18" charset="0"/>
                <a:cs typeface="Times New Roman" panose="02020603050405020304" pitchFamily="18" charset="0"/>
              </a:rPr>
              <a:t>, precluding an optimized delivery of stimulation for precise control of motor symptoms. Here, we propose to use a Deep learning approach for resting-state tremor detection from local field potentials (LFPs) recorded from subthalamic nucleus (STN) in 12 Parkinson’s patients. We compare</a:t>
            </a:r>
          </a:p>
        </p:txBody>
      </p:sp>
    </p:spTree>
    <p:extLst>
      <p:ext uri="{BB962C8B-B14F-4D97-AF65-F5344CB8AC3E}">
        <p14:creationId xmlns:p14="http://schemas.microsoft.com/office/powerpoint/2010/main" val="292525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878" y="1720840"/>
            <a:ext cx="10044752" cy="3903954"/>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performance of state-of-the-art classifiers and LFP-based biomarkers for tremor detection, showing that the high-frequency oscillations and </a:t>
            </a:r>
            <a:r>
              <a:rPr lang="en-IN" sz="2400" dirty="0" err="1">
                <a:latin typeface="Times New Roman" panose="02020603050405020304" pitchFamily="18" charset="0"/>
                <a:cs typeface="Times New Roman" panose="02020603050405020304" pitchFamily="18" charset="0"/>
              </a:rPr>
              <a:t>Hjorth</a:t>
            </a:r>
            <a:r>
              <a:rPr lang="en-IN" sz="2400" dirty="0">
                <a:latin typeface="Times New Roman" panose="02020603050405020304" pitchFamily="18" charset="0"/>
                <a:cs typeface="Times New Roman" panose="02020603050405020304" pitchFamily="18" charset="0"/>
              </a:rPr>
              <a:t> parameters achieve a high discriminative performance. In addition, using </a:t>
            </a:r>
            <a:r>
              <a:rPr lang="en-IN" sz="2400" dirty="0" err="1">
                <a:latin typeface="Times New Roman" panose="02020603050405020304" pitchFamily="18" charset="0"/>
                <a:cs typeface="Times New Roman" panose="02020603050405020304" pitchFamily="18" charset="0"/>
              </a:rPr>
              <a:t>Kalman</a:t>
            </a:r>
            <a:r>
              <a:rPr lang="en-IN" sz="2400" dirty="0">
                <a:latin typeface="Times New Roman" panose="02020603050405020304" pitchFamily="18" charset="0"/>
                <a:cs typeface="Times New Roman" panose="02020603050405020304" pitchFamily="18" charset="0"/>
              </a:rPr>
              <a:t> filtering in the feature space, we show that the tremor detection performance significantly improves (F</a:t>
            </a:r>
            <a:r>
              <a:rPr lang="en-IN" sz="2400" baseline="-25000" dirty="0">
                <a:latin typeface="Times New Roman" panose="02020603050405020304" pitchFamily="18" charset="0"/>
                <a:cs typeface="Times New Roman" panose="02020603050405020304" pitchFamily="18" charset="0"/>
              </a:rPr>
              <a:t>(1,15)</a:t>
            </a:r>
            <a:r>
              <a:rPr lang="en-IN" sz="2400" dirty="0">
                <a:latin typeface="Times New Roman" panose="02020603050405020304" pitchFamily="18" charset="0"/>
                <a:cs typeface="Times New Roman" panose="02020603050405020304" pitchFamily="18" charset="0"/>
              </a:rPr>
              <a:t>=32.16, p&lt;0.0001). The proposed method holds great promise for efficient on-demand delivery of stimulation in Parkinson’s disease.</a:t>
            </a:r>
          </a:p>
        </p:txBody>
      </p:sp>
    </p:spTree>
    <p:extLst>
      <p:ext uri="{BB962C8B-B14F-4D97-AF65-F5344CB8AC3E}">
        <p14:creationId xmlns:p14="http://schemas.microsoft.com/office/powerpoint/2010/main" val="331141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2" y="387907"/>
            <a:ext cx="10777182" cy="6186309"/>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5. Di </a:t>
            </a:r>
            <a:r>
              <a:rPr lang="en-IN" sz="2400" b="1" dirty="0" err="1">
                <a:latin typeface="Times New Roman" panose="02020603050405020304" pitchFamily="18" charset="0"/>
                <a:cs typeface="Times New Roman" panose="02020603050405020304" pitchFamily="18" charset="0"/>
              </a:rPr>
              <a:t>Biase</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Lazzaro</a:t>
            </a:r>
            <a:r>
              <a:rPr lang="en-IN" sz="2400" b="1" dirty="0">
                <a:latin typeface="Times New Roman" panose="02020603050405020304" pitchFamily="18" charset="0"/>
                <a:cs typeface="Times New Roman" panose="02020603050405020304" pitchFamily="18" charset="0"/>
              </a:rPr>
              <a:t> et al., “Quantitative Analysis of </a:t>
            </a:r>
            <a:r>
              <a:rPr lang="en-IN" sz="2400" b="1" dirty="0" err="1">
                <a:latin typeface="Times New Roman" panose="02020603050405020304" pitchFamily="18" charset="0"/>
                <a:cs typeface="Times New Roman" panose="02020603050405020304" pitchFamily="18" charset="0"/>
              </a:rPr>
              <a:t>Bradykinesia</a:t>
            </a:r>
            <a:r>
              <a:rPr lang="en-IN" sz="2400" b="1" dirty="0">
                <a:latin typeface="Times New Roman" panose="02020603050405020304" pitchFamily="18" charset="0"/>
                <a:cs typeface="Times New Roman" panose="02020603050405020304" pitchFamily="18" charset="0"/>
              </a:rPr>
              <a:t> and Rigidity in Parkinson’s Disease.”, Frontiers in neurology vol. 9 121. doi:10.3389/fneur.2018.00121, 2018. </a:t>
            </a:r>
          </a:p>
          <a:p>
            <a:pPr algn="just">
              <a:lnSpc>
                <a:spcPct val="150000"/>
              </a:lnSpc>
            </a:pPr>
            <a:r>
              <a:rPr lang="en-IN" sz="2400" dirty="0">
                <a:latin typeface="Times New Roman" panose="02020603050405020304" pitchFamily="18" charset="0"/>
                <a:cs typeface="Times New Roman" panose="02020603050405020304" pitchFamily="18" charset="0"/>
              </a:rPr>
              <a:t>Background In the last decades, several studies showed that wearable sensors, used for assessing Parkinson’s disease (PD) motor symptoms and recording their fluctuations, could provide a quantitative and reliable tool for patient’s motor performance </a:t>
            </a:r>
            <a:r>
              <a:rPr lang="en-IN" sz="2400" dirty="0" err="1">
                <a:latin typeface="Times New Roman" panose="02020603050405020304" pitchFamily="18" charset="0"/>
                <a:cs typeface="Times New Roman" panose="02020603050405020304" pitchFamily="18" charset="0"/>
              </a:rPr>
              <a:t>monitoring.Objective</a:t>
            </a:r>
            <a:r>
              <a:rPr lang="en-IN" sz="2400" dirty="0">
                <a:latin typeface="Times New Roman" panose="02020603050405020304" pitchFamily="18" charset="0"/>
                <a:cs typeface="Times New Roman" panose="02020603050405020304" pitchFamily="18" charset="0"/>
              </a:rPr>
              <a:t> The aim of this study is to make a step forward the capability of quantitatively describing PD motor symptoms. The specific aims are: identify the most sensible place where to locate sensors to monitor PD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and rigidity, and identify objective indexes able to discriminate PD OFF/ON motor status, and PD patients from healthy subjects (HSs).Methods Fourteen PD patients (H&amp;Y stage</a:t>
            </a:r>
          </a:p>
        </p:txBody>
      </p:sp>
    </p:spTree>
    <p:extLst>
      <p:ext uri="{BB962C8B-B14F-4D97-AF65-F5344CB8AC3E}">
        <p14:creationId xmlns:p14="http://schemas.microsoft.com/office/powerpoint/2010/main" val="110724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184057"/>
            <a:ext cx="10795380" cy="6740307"/>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1–2.5), and 13 age-matched HSs, were enrolled. Five magneto-inertial wearable sensors, placed on index finger, thumb, metacarpus, wrist, and arm, were used as motion tracking systems. Sensors were placed on the most affected arm of PD patients, and on dominant hand of HS. Three UPDRS part III tasks were evaluated: rigidity (task 22), finger tapping (task 23), and </a:t>
            </a:r>
            <a:r>
              <a:rPr lang="en-IN" sz="2400" dirty="0" err="1">
                <a:latin typeface="Times New Roman" panose="02020603050405020304" pitchFamily="18" charset="0"/>
                <a:cs typeface="Times New Roman" panose="02020603050405020304" pitchFamily="18" charset="0"/>
              </a:rPr>
              <a:t>prono</a:t>
            </a:r>
            <a:r>
              <a:rPr lang="en-IN" sz="2400" dirty="0">
                <a:latin typeface="Times New Roman" panose="02020603050405020304" pitchFamily="18" charset="0"/>
                <a:cs typeface="Times New Roman" panose="02020603050405020304" pitchFamily="18" charset="0"/>
              </a:rPr>
              <a:t>-supination movements of the hands (task 25). A movement disorders expert rated the three tasks according to the UPDRS part III scoring system. In order to describe each task, different kinematic indexes from sensors were extracted and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ResultsFour</a:t>
            </a:r>
            <a:r>
              <a:rPr lang="en-IN" sz="2400" dirty="0">
                <a:latin typeface="Times New Roman" panose="02020603050405020304" pitchFamily="18" charset="0"/>
                <a:cs typeface="Times New Roman" panose="02020603050405020304" pitchFamily="18" charset="0"/>
              </a:rPr>
              <a:t> kinematic indexes were extracted: fatigability; total time; total power; smoothness. The last three well-described PD OFF/ON motor status, during finger-tapping task, with an index finger sensor. During </a:t>
            </a:r>
            <a:r>
              <a:rPr lang="en-IN" sz="2400" dirty="0" err="1">
                <a:latin typeface="Times New Roman" panose="02020603050405020304" pitchFamily="18" charset="0"/>
                <a:cs typeface="Times New Roman" panose="02020603050405020304" pitchFamily="18" charset="0"/>
              </a:rPr>
              <a:t>prono</a:t>
            </a:r>
            <a:r>
              <a:rPr lang="en-IN" sz="2400" dirty="0">
                <a:latin typeface="Times New Roman" panose="02020603050405020304" pitchFamily="18" charset="0"/>
                <a:cs typeface="Times New Roman" panose="02020603050405020304" pitchFamily="18" charset="0"/>
              </a:rPr>
              <a:t>-supination task, wrist sensor was able to differentiate PD OFF/ON motor condition.</a:t>
            </a:r>
          </a:p>
        </p:txBody>
      </p:sp>
    </p:spTree>
    <p:extLst>
      <p:ext uri="{BB962C8B-B14F-4D97-AF65-F5344CB8AC3E}">
        <p14:creationId xmlns:p14="http://schemas.microsoft.com/office/powerpoint/2010/main" val="263408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60" y="0"/>
            <a:ext cx="11818961" cy="7058664"/>
          </a:xfrm>
          <a:prstGeom prst="rect">
            <a:avLst/>
          </a:prstGeom>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existing system, the condition is usually diagnosed by a neurologist based on a review of your symptoms and a physical exam. 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Datscan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visualize your brain's dopamine system may help confirm diagnosis. Blood tests and other imaging tests, such as an MRI scan, don't diagnose Parkinson's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Detection of Parkinson’s disease is difficult.</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 are not accurate.</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takes more time to give results.</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time resolution.</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variation in results.</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efficiency.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70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490595"/>
            <a:ext cx="10617958" cy="4583434"/>
          </a:xfrm>
          <a:prstGeom prst="rect">
            <a:avLst/>
          </a:prstGeom>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Mobile net of deep learning approaches is used in the intended method to classify whether or not there is a Parkinson’s disease. As image analysis-based methods for classifying Parkinson’s disease. Therefore, accurate classification is crucial for the correct treatment, which will be made feasible by applying the method we have suggested. Below is a block schematic of the suggested method.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616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78631"/>
            <a:ext cx="10304060" cy="5206554"/>
          </a:xfrm>
          <a:prstGeom prst="rect">
            <a:avLst/>
          </a:prstGeom>
        </p:spPr>
        <p:txBody>
          <a:bodyPr wrap="square">
            <a:spAutoFit/>
          </a:bodyPr>
          <a:lstStyle/>
          <a:p>
            <a:pPr>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cardinal objectives of this paper are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manifest an overarching survey of research papers in different modalities to detect PD.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provide an array of various comparisons between different techniques of data pre-processing, feature extraction and classifiers.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implement various Deep learning algorithms and compare them to conclude which one gives the best results.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scope to implement an ensemble approach for better prediction of PD.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67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604" y="377294"/>
            <a:ext cx="3015569" cy="587148"/>
          </a:xfrm>
          <a:prstGeom prst="rect">
            <a:avLst/>
          </a:prstGeom>
        </p:spPr>
        <p:txBody>
          <a:bodyPr wrap="none">
            <a:spAutoFit/>
          </a:bodyPr>
          <a:lstStyle/>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BLOCK DIAGRAM: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004C3C5-72EC-B000-5094-102E81610086}"/>
              </a:ext>
            </a:extLst>
          </p:cNvPr>
          <p:cNvPicPr>
            <a:picLocks noChangeAspect="1"/>
          </p:cNvPicPr>
          <p:nvPr/>
        </p:nvPicPr>
        <p:blipFill>
          <a:blip r:embed="rId2"/>
          <a:stretch>
            <a:fillRect/>
          </a:stretch>
        </p:blipFill>
        <p:spPr>
          <a:xfrm>
            <a:off x="3567659" y="1764347"/>
            <a:ext cx="3822492" cy="3991876"/>
          </a:xfrm>
          <a:prstGeom prst="rect">
            <a:avLst/>
          </a:prstGeom>
        </p:spPr>
      </p:pic>
    </p:spTree>
    <p:extLst>
      <p:ext uri="{BB962C8B-B14F-4D97-AF65-F5344CB8AC3E}">
        <p14:creationId xmlns:p14="http://schemas.microsoft.com/office/powerpoint/2010/main" val="1395397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2573" y="937432"/>
            <a:ext cx="8120418" cy="3970318"/>
          </a:xfrm>
          <a:prstGeom prst="rect">
            <a:avLst/>
          </a:prstGeom>
        </p:spPr>
        <p:txBody>
          <a:bodyPr wrap="square">
            <a:spAutoFit/>
          </a:bodyPr>
          <a:lstStyle/>
          <a:p>
            <a:pPr lvl="0" algn="just">
              <a:lnSpc>
                <a:spcPct val="150000"/>
              </a:lnSpc>
            </a:pPr>
            <a:r>
              <a:rPr lang="en-US" sz="2400" dirty="0">
                <a:latin typeface="Times New Roman" panose="02020603050405020304" pitchFamily="18" charset="0"/>
                <a:cs typeface="Times New Roman" panose="02020603050405020304" pitchFamily="18" charset="0"/>
              </a:rPr>
              <a:t>ADVANTAGES:</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time resolution.</a:t>
            </a:r>
            <a:endParaRPr lang="en-IN"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efficiency.</a:t>
            </a:r>
            <a:endParaRPr lang="en-IN"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variation in results.</a:t>
            </a:r>
            <a:endParaRPr lang="en-IN"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is low.</a:t>
            </a:r>
            <a:endParaRPr lang="en-IN"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Detection of Parkinson’s disease is easy.</a:t>
            </a:r>
            <a:endParaRPr lang="en-IN"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Prediction results are accurate.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99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5A4C7-AFCA-ED63-79AD-A3C29B091671}"/>
              </a:ext>
            </a:extLst>
          </p:cNvPr>
          <p:cNvSpPr txBox="1"/>
          <p:nvPr/>
        </p:nvSpPr>
        <p:spPr>
          <a:xfrm>
            <a:off x="239844" y="54233"/>
            <a:ext cx="11632366" cy="4664547"/>
          </a:xfrm>
          <a:prstGeom prst="rect">
            <a:avLst/>
          </a:prstGeom>
          <a:noFill/>
        </p:spPr>
        <p:txBody>
          <a:bodyPr wrap="square">
            <a:spAutoFit/>
          </a:bodyPr>
          <a:lstStyle/>
          <a:p>
            <a:pPr marL="0" marR="0" algn="just">
              <a:lnSpc>
                <a:spcPct val="15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MOBILE NET: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the name applied,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is designed to be used in mobile applications, and it is Tensor Flow’s first mobile computer vision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separable convolutions. It significantly reduces the number of parameters when compared to the network with regular convolutions with the same depth in the nets. This results in lightweight deep neural networks.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separable convolution is made from two operations.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convolution.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Pointwise convolution.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class of CNN that was open-sourced by Google, and therefore, this gives us an excellent starting point for training our classifiers that are insanely small and insanely fast.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492745-BE1B-7CBD-4E2A-20B9981FDC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3515" y="4301099"/>
            <a:ext cx="7495081" cy="2303145"/>
          </a:xfrm>
          <a:prstGeom prst="rect">
            <a:avLst/>
          </a:prstGeom>
          <a:noFill/>
          <a:ln>
            <a:noFill/>
          </a:ln>
        </p:spPr>
      </p:pic>
    </p:spTree>
    <p:extLst>
      <p:ext uri="{BB962C8B-B14F-4D97-AF65-F5344CB8AC3E}">
        <p14:creationId xmlns:p14="http://schemas.microsoft.com/office/powerpoint/2010/main" val="1434832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2B145-FDE3-E0FB-5754-8138ACAB1623}"/>
              </a:ext>
            </a:extLst>
          </p:cNvPr>
          <p:cNvSpPr txBox="1"/>
          <p:nvPr/>
        </p:nvSpPr>
        <p:spPr>
          <a:xfrm>
            <a:off x="498423" y="137476"/>
            <a:ext cx="11313826" cy="2500941"/>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speed and power consumption of the network is proportional to the number of MACs (Multiply-Accumulates) which is a measure of the number of fused Multiplication and Addition operations.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Depth wise Convolution: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convolution originated from the idea that a filter’s depth and spatial dimension can be separated- thus, the name separable. Let us take the example of Sobel filter, used in image processing to detect edges.</a:t>
            </a:r>
          </a:p>
          <a:p>
            <a:pPr marL="0" marR="0" algn="just">
              <a:lnSpc>
                <a:spcPct val="150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2588C8D-EFDE-BDC2-1464-6C0EF0B38B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2807" y="2638418"/>
            <a:ext cx="5756223" cy="3432598"/>
          </a:xfrm>
          <a:prstGeom prst="rect">
            <a:avLst/>
          </a:prstGeom>
          <a:noFill/>
          <a:ln>
            <a:noFill/>
          </a:ln>
        </p:spPr>
      </p:pic>
    </p:spTree>
    <p:extLst>
      <p:ext uri="{BB962C8B-B14F-4D97-AF65-F5344CB8AC3E}">
        <p14:creationId xmlns:p14="http://schemas.microsoft.com/office/powerpoint/2010/main" val="182690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E45D1-AA63-CA2A-637B-A2DA45B9B8E5}"/>
              </a:ext>
            </a:extLst>
          </p:cNvPr>
          <p:cNvSpPr txBox="1"/>
          <p:nvPr/>
        </p:nvSpPr>
        <p:spPr>
          <a:xfrm>
            <a:off x="438462" y="186671"/>
            <a:ext cx="11403767" cy="3747436"/>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can separate the height and width dimensions of these filters. Gx filter can be viewed as a matrix product of [1 2 1] transpose with [-1 0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notice that the filter had disguised itself. It shows it had nine parameters, but it has 6. This has been possible because of the separation of its height and width dimensions.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Pointwise convolution: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Convolution with a kernel size of 1x1 that simply combines the features created by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convolution. Its computational cost 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 * N * Df².</a:t>
            </a:r>
          </a:p>
          <a:p>
            <a:pPr marL="0" marR="0" algn="just">
              <a:lnSpc>
                <a:spcPct val="150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22EA5B7-E3D8-9CF8-9BF5-4A9552E147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7738" y="3732551"/>
            <a:ext cx="4886793" cy="2248523"/>
          </a:xfrm>
          <a:prstGeom prst="rect">
            <a:avLst/>
          </a:prstGeom>
          <a:noFill/>
          <a:ln>
            <a:noFill/>
          </a:ln>
        </p:spPr>
      </p:pic>
    </p:spTree>
    <p:extLst>
      <p:ext uri="{BB962C8B-B14F-4D97-AF65-F5344CB8AC3E}">
        <p14:creationId xmlns:p14="http://schemas.microsoft.com/office/powerpoint/2010/main" val="30161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3A95D4-DE05-3FF1-3E52-3E2C2F27C272}"/>
              </a:ext>
            </a:extLst>
          </p:cNvPr>
          <p:cNvSpPr txBox="1"/>
          <p:nvPr/>
        </p:nvSpPr>
        <p:spPr>
          <a:xfrm>
            <a:off x="554636" y="668668"/>
            <a:ext cx="10882859" cy="1294393"/>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difference between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architecture and a traditional CNN instead of a single 3x3 convolution layer followed by the batch norm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Mobile Nets split the convolution into a 3x3 depth-wise conv and a 1x1 pointwise conv, as shown in the figure.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11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354" y="914386"/>
            <a:ext cx="11286700" cy="4714111"/>
          </a:xfrm>
          <a:prstGeom prst="rect">
            <a:avLst/>
          </a:prstGeom>
        </p:spPr>
        <p:txBody>
          <a:bodyPr wrap="square">
            <a:spAutoFit/>
          </a:bodyPr>
          <a:lstStyle/>
          <a:p>
            <a:pPr marL="457200" marR="0">
              <a:lnSpc>
                <a:spcPct val="150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SYSTEM SPECIFICATIONS: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SOFTWARE CONFIGURATIONS: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Technology		                  :  Deep Learning, Python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981200" marR="914400" indent="-152400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Libraries using	                 : Pandas,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Matplotlib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Seaborn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Version		                       :  Python 3.6+</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Server side scripts	                  :  Python</a:t>
            </a:r>
          </a:p>
          <a:p>
            <a:pPr marL="457200" algn="just">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IDE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notebook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5831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5780" y="1677089"/>
            <a:ext cx="7014950" cy="2693045"/>
          </a:xfrm>
          <a:prstGeom prst="rect">
            <a:avLst/>
          </a:prstGeom>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HARDWARE CONFIGURATIONS: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RAM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or 8GB, 64 bit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7,8,9,10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472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FF3237-78B8-4E2B-B1BF-26B72AB08091}"/>
              </a:ext>
            </a:extLst>
          </p:cNvPr>
          <p:cNvSpPr txBox="1"/>
          <p:nvPr/>
        </p:nvSpPr>
        <p:spPr>
          <a:xfrm>
            <a:off x="792480" y="962652"/>
            <a:ext cx="10607040" cy="4006546"/>
          </a:xfrm>
          <a:prstGeom prst="rect">
            <a:avLst/>
          </a:prstGeom>
          <a:noFill/>
        </p:spPr>
        <p:txBody>
          <a:bodyPr wrap="square">
            <a:spAutoFit/>
          </a:bodyPr>
          <a:lstStyle/>
          <a:p>
            <a:pPr algn="just">
              <a:lnSpc>
                <a:spcPct val="150000"/>
              </a:lnSpc>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kern="150" dirty="0">
                <a:effectLst/>
                <a:latin typeface="Times New Roman" panose="02020603050405020304" pitchFamily="18" charset="0"/>
                <a:ea typeface="DejaVu Sans"/>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sz="2400" kern="150" dirty="0">
              <a:effectLst/>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298941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BE261-3301-49F6-A01A-415DD2536C63}"/>
              </a:ext>
            </a:extLst>
          </p:cNvPr>
          <p:cNvSpPr txBox="1"/>
          <p:nvPr/>
        </p:nvSpPr>
        <p:spPr>
          <a:xfrm>
            <a:off x="447821" y="215139"/>
            <a:ext cx="11296357" cy="6427722"/>
          </a:xfrm>
          <a:prstGeom prst="rect">
            <a:avLst/>
          </a:prstGeom>
          <a:noFill/>
        </p:spPr>
        <p:txBody>
          <a:bodyPr wrap="square">
            <a:spAutoFit/>
          </a:bodyPr>
          <a:lstStyle/>
          <a:p>
            <a:pPr algn="just">
              <a:lnSpc>
                <a:spcPct val="15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UML DIAGRAMS</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UML stands for Unified Modeling Language. UML is a standardized general-purpose modeling language in the field of object-oriented software engineering. The standard is managed, and was created by, the Object Management Group.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Unified Modeling Language is a standard language for specifying, Visualization, Constructing and documenting the artifacts of software system, as well as for business modeling and other non-software systems.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181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047" y="291513"/>
            <a:ext cx="10249469" cy="6314549"/>
          </a:xfrm>
          <a:prstGeom prst="rect">
            <a:avLst/>
          </a:prstGeom>
        </p:spPr>
        <p:txBody>
          <a:bodyPr wrap="square">
            <a:spAutoFit/>
          </a:bodyPr>
          <a:lstStyle/>
          <a:p>
            <a:pPr>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Parkinson ’s disease (PD) is considered a malison for mankind for several decades. Its detection with the help of an automated system is a subject undergoing intense study. This entails a need for incorporating a Deep learning model for the early detection of PD. For discovering a full proof model, the cardinal prerequisite is to study the existing computational intelligent techniques in the field of research used for PD detection. Many existing models focus on singular modality or have a cursory analysis of multiple modalities. This encouraged us to provide a comparative literature study of four main modalities signifying major symptoms used for early detection of PD, namely, tremor at rest,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bradykinesia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rigidity, and, voice impairment. State- of-the-art deep learning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599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9D0F4-0915-1110-8351-219781966F32}"/>
              </a:ext>
            </a:extLst>
          </p:cNvPr>
          <p:cNvPicPr>
            <a:picLocks noChangeAspect="1"/>
          </p:cNvPicPr>
          <p:nvPr/>
        </p:nvPicPr>
        <p:blipFill>
          <a:blip r:embed="rId2"/>
          <a:stretch>
            <a:fillRect/>
          </a:stretch>
        </p:blipFill>
        <p:spPr>
          <a:xfrm>
            <a:off x="3507698" y="1409075"/>
            <a:ext cx="5486400" cy="4197245"/>
          </a:xfrm>
          <a:prstGeom prst="rect">
            <a:avLst/>
          </a:prstGeom>
        </p:spPr>
      </p:pic>
    </p:spTree>
    <p:extLst>
      <p:ext uri="{BB962C8B-B14F-4D97-AF65-F5344CB8AC3E}">
        <p14:creationId xmlns:p14="http://schemas.microsoft.com/office/powerpoint/2010/main" val="1999764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6AE1C-8B20-44C0-9EEF-B74CD0E46717}"/>
              </a:ext>
            </a:extLst>
          </p:cNvPr>
          <p:cNvSpPr txBox="1"/>
          <p:nvPr/>
        </p:nvSpPr>
        <p:spPr>
          <a:xfrm>
            <a:off x="407963" y="418887"/>
            <a:ext cx="11043139" cy="2898550"/>
          </a:xfrm>
          <a:prstGeom prst="rect">
            <a:avLst/>
          </a:prstGeom>
          <a:noFill/>
        </p:spPr>
        <p:txBody>
          <a:bodyPr wrap="square">
            <a:spAutoFit/>
          </a:bodyPr>
          <a:lstStyle/>
          <a:p>
            <a:pPr algn="just">
              <a:lnSpc>
                <a:spcPct val="150000"/>
              </a:lnSpc>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F1F3247-C370-E66A-3D4A-4A9FCAADA896}"/>
              </a:ext>
            </a:extLst>
          </p:cNvPr>
          <p:cNvPicPr>
            <a:picLocks noChangeAspect="1"/>
          </p:cNvPicPr>
          <p:nvPr/>
        </p:nvPicPr>
        <p:blipFill>
          <a:blip r:embed="rId2"/>
          <a:stretch>
            <a:fillRect/>
          </a:stretch>
        </p:blipFill>
        <p:spPr>
          <a:xfrm>
            <a:off x="2833141" y="3545175"/>
            <a:ext cx="5411449" cy="2314575"/>
          </a:xfrm>
          <a:prstGeom prst="rect">
            <a:avLst/>
          </a:prstGeom>
        </p:spPr>
      </p:pic>
    </p:spTree>
    <p:extLst>
      <p:ext uri="{BB962C8B-B14F-4D97-AF65-F5344CB8AC3E}">
        <p14:creationId xmlns:p14="http://schemas.microsoft.com/office/powerpoint/2010/main" val="1217292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D0577-B5B8-4251-B6E1-92A4CEE8CB56}"/>
              </a:ext>
            </a:extLst>
          </p:cNvPr>
          <p:cNvSpPr txBox="1"/>
          <p:nvPr/>
        </p:nvSpPr>
        <p:spPr>
          <a:xfrm>
            <a:off x="1123071" y="967527"/>
            <a:ext cx="9945858" cy="2898550"/>
          </a:xfrm>
          <a:prstGeom prst="rect">
            <a:avLst/>
          </a:prstGeom>
          <a:noFill/>
        </p:spPr>
        <p:txBody>
          <a:bodyPr wrap="square">
            <a:spAutoFit/>
          </a:bodyPr>
          <a:lstStyle/>
          <a:p>
            <a:pPr algn="just">
              <a:lnSpc>
                <a:spcPct val="150000"/>
              </a:lnSpc>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733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8B9C48-CF83-989F-5249-1CEAB315E152}"/>
              </a:ext>
            </a:extLst>
          </p:cNvPr>
          <p:cNvPicPr>
            <a:picLocks noChangeAspect="1"/>
          </p:cNvPicPr>
          <p:nvPr/>
        </p:nvPicPr>
        <p:blipFill>
          <a:blip r:embed="rId2"/>
          <a:stretch>
            <a:fillRect/>
          </a:stretch>
        </p:blipFill>
        <p:spPr>
          <a:xfrm>
            <a:off x="3567659" y="1079293"/>
            <a:ext cx="5201587" cy="5111646"/>
          </a:xfrm>
          <a:prstGeom prst="rect">
            <a:avLst/>
          </a:prstGeom>
        </p:spPr>
      </p:pic>
    </p:spTree>
    <p:extLst>
      <p:ext uri="{BB962C8B-B14F-4D97-AF65-F5344CB8AC3E}">
        <p14:creationId xmlns:p14="http://schemas.microsoft.com/office/powerpoint/2010/main" val="938889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81B7C-5683-49B2-B474-9A22CBD51219}"/>
              </a:ext>
            </a:extLst>
          </p:cNvPr>
          <p:cNvSpPr txBox="1"/>
          <p:nvPr/>
        </p:nvSpPr>
        <p:spPr>
          <a:xfrm>
            <a:off x="609600" y="1089262"/>
            <a:ext cx="10972800" cy="4006546"/>
          </a:xfrm>
          <a:prstGeom prst="rect">
            <a:avLst/>
          </a:prstGeom>
          <a:noFill/>
        </p:spPr>
        <p:txBody>
          <a:bodyPr wrap="square">
            <a:spAutoFit/>
          </a:bodyPr>
          <a:lstStyle/>
          <a:p>
            <a:pPr algn="just">
              <a:lnSpc>
                <a:spcPct val="150000"/>
              </a:lnSpc>
              <a:spcAft>
                <a:spcPts val="800"/>
              </a:spcAft>
              <a:tabLst>
                <a:tab pos="1573530" algn="l"/>
              </a:tabLs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266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1541E-56EA-3847-47C3-D538610DA0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7757" y="1738860"/>
            <a:ext cx="6265889" cy="3687580"/>
          </a:xfrm>
          <a:prstGeom prst="rect">
            <a:avLst/>
          </a:prstGeom>
          <a:noFill/>
          <a:ln>
            <a:noFill/>
          </a:ln>
        </p:spPr>
      </p:pic>
    </p:spTree>
    <p:extLst>
      <p:ext uri="{BB962C8B-B14F-4D97-AF65-F5344CB8AC3E}">
        <p14:creationId xmlns:p14="http://schemas.microsoft.com/office/powerpoint/2010/main" val="14405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DDC-314C-4302-8587-22AFA0149B50}"/>
              </a:ext>
            </a:extLst>
          </p:cNvPr>
          <p:cNvSpPr txBox="1"/>
          <p:nvPr/>
        </p:nvSpPr>
        <p:spPr>
          <a:xfrm>
            <a:off x="844062" y="485959"/>
            <a:ext cx="10621107" cy="2898550"/>
          </a:xfrm>
          <a:prstGeom prst="rect">
            <a:avLst/>
          </a:prstGeom>
          <a:noFill/>
        </p:spPr>
        <p:txBody>
          <a:bodyPr wrap="square">
            <a:spAutoFit/>
          </a:bodyPr>
          <a:lstStyle/>
          <a:p>
            <a:pPr algn="just">
              <a:lnSpc>
                <a:spcPct val="150000"/>
              </a:lnSpc>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534CBAE-E4FA-A6D6-F545-EC3EEF9B649E}"/>
              </a:ext>
            </a:extLst>
          </p:cNvPr>
          <p:cNvPicPr>
            <a:picLocks noChangeAspect="1"/>
          </p:cNvPicPr>
          <p:nvPr/>
        </p:nvPicPr>
        <p:blipFill>
          <a:blip r:embed="rId2"/>
          <a:stretch>
            <a:fillRect/>
          </a:stretch>
        </p:blipFill>
        <p:spPr>
          <a:xfrm>
            <a:off x="3162925" y="3875583"/>
            <a:ext cx="4422098" cy="2030542"/>
          </a:xfrm>
          <a:prstGeom prst="rect">
            <a:avLst/>
          </a:prstGeom>
        </p:spPr>
      </p:pic>
    </p:spTree>
    <p:extLst>
      <p:ext uri="{BB962C8B-B14F-4D97-AF65-F5344CB8AC3E}">
        <p14:creationId xmlns:p14="http://schemas.microsoft.com/office/powerpoint/2010/main" val="2618182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08A42A-3AB2-4DA8-AAE9-958B4EBBE7F3}"/>
              </a:ext>
            </a:extLst>
          </p:cNvPr>
          <p:cNvSpPr txBox="1"/>
          <p:nvPr/>
        </p:nvSpPr>
        <p:spPr>
          <a:xfrm>
            <a:off x="940191" y="1277015"/>
            <a:ext cx="10311618" cy="3452548"/>
          </a:xfrm>
          <a:prstGeom prst="rect">
            <a:avLst/>
          </a:prstGeom>
          <a:noFill/>
        </p:spPr>
        <p:txBody>
          <a:bodyPr wrap="square">
            <a:spAutoFit/>
          </a:bodyPr>
          <a:lstStyle/>
          <a:p>
            <a:pPr algn="just">
              <a:lnSpc>
                <a:spcPct val="150000"/>
              </a:lnSpc>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0387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BAEA24-65DA-D916-5382-7B6A32B87FF3}"/>
              </a:ext>
            </a:extLst>
          </p:cNvPr>
          <p:cNvPicPr>
            <a:picLocks noChangeAspect="1"/>
          </p:cNvPicPr>
          <p:nvPr/>
        </p:nvPicPr>
        <p:blipFill>
          <a:blip r:embed="rId2"/>
          <a:stretch>
            <a:fillRect/>
          </a:stretch>
        </p:blipFill>
        <p:spPr>
          <a:xfrm>
            <a:off x="3013023" y="749508"/>
            <a:ext cx="5606321" cy="5366479"/>
          </a:xfrm>
          <a:prstGeom prst="rect">
            <a:avLst/>
          </a:prstGeom>
        </p:spPr>
      </p:pic>
    </p:spTree>
    <p:extLst>
      <p:ext uri="{BB962C8B-B14F-4D97-AF65-F5344CB8AC3E}">
        <p14:creationId xmlns:p14="http://schemas.microsoft.com/office/powerpoint/2010/main" val="3743547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77160-331B-4824-9B64-B498B98FFD07}"/>
              </a:ext>
            </a:extLst>
          </p:cNvPr>
          <p:cNvSpPr txBox="1"/>
          <p:nvPr/>
        </p:nvSpPr>
        <p:spPr>
          <a:xfrm>
            <a:off x="478300" y="530450"/>
            <a:ext cx="11029071" cy="2898550"/>
          </a:xfrm>
          <a:prstGeom prst="rect">
            <a:avLst/>
          </a:prstGeom>
          <a:noFill/>
        </p:spPr>
        <p:txBody>
          <a:bodyPr wrap="square">
            <a:spAutoFit/>
          </a:bodyPr>
          <a:lstStyle/>
          <a:p>
            <a:pPr algn="just">
              <a:lnSpc>
                <a:spcPct val="150000"/>
              </a:lnSpc>
              <a:spcAft>
                <a:spcPts val="8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COMPONENT DIAGRAM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E9DA227-E91E-803A-AE0F-84AD2669912A}"/>
              </a:ext>
            </a:extLst>
          </p:cNvPr>
          <p:cNvPicPr>
            <a:picLocks noChangeAspect="1"/>
          </p:cNvPicPr>
          <p:nvPr/>
        </p:nvPicPr>
        <p:blipFill>
          <a:blip r:embed="rId2"/>
          <a:stretch>
            <a:fillRect/>
          </a:stretch>
        </p:blipFill>
        <p:spPr>
          <a:xfrm>
            <a:off x="2788170" y="3915633"/>
            <a:ext cx="6071017" cy="1480826"/>
          </a:xfrm>
          <a:prstGeom prst="rect">
            <a:avLst/>
          </a:prstGeom>
        </p:spPr>
      </p:pic>
    </p:spTree>
    <p:extLst>
      <p:ext uri="{BB962C8B-B14F-4D97-AF65-F5344CB8AC3E}">
        <p14:creationId xmlns:p14="http://schemas.microsoft.com/office/powerpoint/2010/main" val="321944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047" y="1053186"/>
            <a:ext cx="10385946" cy="1262205"/>
          </a:xfrm>
          <a:prstGeom prst="rect">
            <a:avLst/>
          </a:prstGeom>
        </p:spPr>
        <p:txBody>
          <a:bodyPr wrap="square">
            <a:spAutoFit/>
          </a:bodyPr>
          <a:lstStyle/>
          <a:p>
            <a:pPr algn="just">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implementations namely Mobile </a:t>
            </a:r>
            <a:r>
              <a:rPr lang="en-US" sz="2400" dirty="0">
                <a:latin typeface="Times New Roman" panose="02020603050405020304" pitchFamily="18" charset="0"/>
                <a:ea typeface="Calibri" panose="020F0502020204030204" pitchFamily="34" charset="0"/>
                <a:cs typeface="Times New Roman" panose="02020603050405020304" pitchFamily="18" charset="0"/>
              </a:rPr>
              <a:t>net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implemented.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Parkinson’s Disease, Deep Learning.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451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1BEB8-16F6-44C8-B9F0-E3234D02B0F9}"/>
              </a:ext>
            </a:extLst>
          </p:cNvPr>
          <p:cNvSpPr txBox="1"/>
          <p:nvPr/>
        </p:nvSpPr>
        <p:spPr>
          <a:xfrm>
            <a:off x="743243" y="405244"/>
            <a:ext cx="10705514" cy="5822428"/>
          </a:xfrm>
          <a:prstGeom prst="rect">
            <a:avLst/>
          </a:prstGeom>
          <a:noFill/>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ER DIAGRAM: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756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CCC12F-C819-6294-36FC-51D7709C5AEF}"/>
              </a:ext>
            </a:extLst>
          </p:cNvPr>
          <p:cNvPicPr>
            <a:picLocks noChangeAspect="1"/>
          </p:cNvPicPr>
          <p:nvPr/>
        </p:nvPicPr>
        <p:blipFill>
          <a:blip r:embed="rId2"/>
          <a:stretch>
            <a:fillRect/>
          </a:stretch>
        </p:blipFill>
        <p:spPr>
          <a:xfrm>
            <a:off x="2128603" y="599607"/>
            <a:ext cx="8004748" cy="5051685"/>
          </a:xfrm>
          <a:prstGeom prst="rect">
            <a:avLst/>
          </a:prstGeom>
        </p:spPr>
      </p:pic>
    </p:spTree>
    <p:extLst>
      <p:ext uri="{BB962C8B-B14F-4D97-AF65-F5344CB8AC3E}">
        <p14:creationId xmlns:p14="http://schemas.microsoft.com/office/powerpoint/2010/main" val="3296268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84097-762D-47F4-9804-3C0E7870C6A9}"/>
              </a:ext>
            </a:extLst>
          </p:cNvPr>
          <p:cNvSpPr txBox="1"/>
          <p:nvPr/>
        </p:nvSpPr>
        <p:spPr>
          <a:xfrm>
            <a:off x="647114" y="844424"/>
            <a:ext cx="10761784" cy="5140190"/>
          </a:xfrm>
          <a:prstGeom prst="rect">
            <a:avLst/>
          </a:prstGeom>
          <a:noFill/>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DFD DIAGRAM: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413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8185C8-2241-A777-31EC-EC2988B4561A}"/>
              </a:ext>
            </a:extLst>
          </p:cNvPr>
          <p:cNvPicPr>
            <a:picLocks noChangeAspect="1"/>
          </p:cNvPicPr>
          <p:nvPr/>
        </p:nvPicPr>
        <p:blipFill>
          <a:blip r:embed="rId2"/>
          <a:stretch>
            <a:fillRect/>
          </a:stretch>
        </p:blipFill>
        <p:spPr>
          <a:xfrm>
            <a:off x="2428407" y="674557"/>
            <a:ext cx="7360169" cy="5111645"/>
          </a:xfrm>
          <a:prstGeom prst="rect">
            <a:avLst/>
          </a:prstGeom>
        </p:spPr>
      </p:pic>
    </p:spTree>
    <p:extLst>
      <p:ext uri="{BB962C8B-B14F-4D97-AF65-F5344CB8AC3E}">
        <p14:creationId xmlns:p14="http://schemas.microsoft.com/office/powerpoint/2010/main" val="297475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D3C8E0-5993-4881-B331-DADC49EA4CFD}"/>
              </a:ext>
            </a:extLst>
          </p:cNvPr>
          <p:cNvPicPr>
            <a:picLocks noChangeAspect="1"/>
          </p:cNvPicPr>
          <p:nvPr/>
        </p:nvPicPr>
        <p:blipFill>
          <a:blip r:embed="rId2"/>
          <a:stretch>
            <a:fillRect/>
          </a:stretch>
        </p:blipFill>
        <p:spPr>
          <a:xfrm>
            <a:off x="2713220" y="704539"/>
            <a:ext cx="7210269" cy="5036694"/>
          </a:xfrm>
          <a:prstGeom prst="rect">
            <a:avLst/>
          </a:prstGeom>
        </p:spPr>
      </p:pic>
    </p:spTree>
    <p:extLst>
      <p:ext uri="{BB962C8B-B14F-4D97-AF65-F5344CB8AC3E}">
        <p14:creationId xmlns:p14="http://schemas.microsoft.com/office/powerpoint/2010/main" val="2937436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BD74A-F111-3276-51A0-49D7796C124B}"/>
              </a:ext>
            </a:extLst>
          </p:cNvPr>
          <p:cNvSpPr>
            <a:spLocks noChangeArrowheads="1"/>
          </p:cNvSpPr>
          <p:nvPr/>
        </p:nvSpPr>
        <p:spPr bwMode="auto">
          <a:xfrm>
            <a:off x="4112860" y="298767"/>
            <a:ext cx="3966279"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 AND DISCUSSION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91D7A8A-0B8C-C89F-C370-8F9A1A7A72EC}"/>
              </a:ext>
            </a:extLst>
          </p:cNvPr>
          <p:cNvSpPr txBox="1"/>
          <p:nvPr/>
        </p:nvSpPr>
        <p:spPr>
          <a:xfrm>
            <a:off x="708285" y="840098"/>
            <a:ext cx="6093500" cy="463397"/>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3748CBC-915C-3325-29DE-8BD3CF64DE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8387" y="1693889"/>
            <a:ext cx="7674963" cy="4497049"/>
          </a:xfrm>
          <a:prstGeom prst="rect">
            <a:avLst/>
          </a:prstGeom>
          <a:noFill/>
          <a:ln>
            <a:noFill/>
          </a:ln>
        </p:spPr>
      </p:pic>
    </p:spTree>
    <p:extLst>
      <p:ext uri="{BB962C8B-B14F-4D97-AF65-F5344CB8AC3E}">
        <p14:creationId xmlns:p14="http://schemas.microsoft.com/office/powerpoint/2010/main" val="1489260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3D226-5AEC-E1F1-CB30-586A1239C082}"/>
              </a:ext>
            </a:extLst>
          </p:cNvPr>
          <p:cNvSpPr txBox="1"/>
          <p:nvPr/>
        </p:nvSpPr>
        <p:spPr>
          <a:xfrm>
            <a:off x="393492" y="270472"/>
            <a:ext cx="6093500" cy="463397"/>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About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DF98577-4800-4D2F-172D-506761F55A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3869" y="1319134"/>
            <a:ext cx="8094687" cy="4497049"/>
          </a:xfrm>
          <a:prstGeom prst="rect">
            <a:avLst/>
          </a:prstGeom>
          <a:noFill/>
          <a:ln>
            <a:noFill/>
          </a:ln>
        </p:spPr>
      </p:pic>
    </p:spTree>
    <p:extLst>
      <p:ext uri="{BB962C8B-B14F-4D97-AF65-F5344CB8AC3E}">
        <p14:creationId xmlns:p14="http://schemas.microsoft.com/office/powerpoint/2010/main" val="130049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5DEEB-B675-9E87-89C2-4C2F1A8D9AB8}"/>
              </a:ext>
            </a:extLst>
          </p:cNvPr>
          <p:cNvSpPr txBox="1"/>
          <p:nvPr/>
        </p:nvSpPr>
        <p:spPr>
          <a:xfrm>
            <a:off x="483433" y="296056"/>
            <a:ext cx="6093500" cy="369332"/>
          </a:xfrm>
          <a:prstGeom prst="rect">
            <a:avLst/>
          </a:prstGeom>
          <a:noFill/>
        </p:spPr>
        <p:txBody>
          <a:bodyPr wrap="square">
            <a:spAutoFit/>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Imageupload</a:t>
            </a:r>
            <a:endParaRPr lang="en-US" dirty="0"/>
          </a:p>
        </p:txBody>
      </p:sp>
      <p:pic>
        <p:nvPicPr>
          <p:cNvPr id="4" name="Picture 3">
            <a:extLst>
              <a:ext uri="{FF2B5EF4-FFF2-40B4-BE49-F238E27FC236}">
                <a16:creationId xmlns:a16="http://schemas.microsoft.com/office/drawing/2014/main" id="{A09310EE-49D8-7C01-AD3D-0112CB7D20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3652" y="1199213"/>
            <a:ext cx="7974768" cy="4631961"/>
          </a:xfrm>
          <a:prstGeom prst="rect">
            <a:avLst/>
          </a:prstGeom>
          <a:noFill/>
          <a:ln>
            <a:noFill/>
          </a:ln>
        </p:spPr>
      </p:pic>
    </p:spTree>
    <p:extLst>
      <p:ext uri="{BB962C8B-B14F-4D97-AF65-F5344CB8AC3E}">
        <p14:creationId xmlns:p14="http://schemas.microsoft.com/office/powerpoint/2010/main" val="316698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36C59-9B05-77B0-352B-89609F294752}"/>
              </a:ext>
            </a:extLst>
          </p:cNvPr>
          <p:cNvSpPr txBox="1"/>
          <p:nvPr/>
        </p:nvSpPr>
        <p:spPr>
          <a:xfrm>
            <a:off x="408482" y="299715"/>
            <a:ext cx="6093500" cy="464871"/>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 1</a:t>
            </a:r>
          </a:p>
        </p:txBody>
      </p:sp>
      <p:pic>
        <p:nvPicPr>
          <p:cNvPr id="4" name="Picture 3">
            <a:extLst>
              <a:ext uri="{FF2B5EF4-FFF2-40B4-BE49-F238E27FC236}">
                <a16:creationId xmlns:a16="http://schemas.microsoft.com/office/drawing/2014/main" id="{516B7D31-AB5E-864C-DDB1-941424251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8485" y="1484026"/>
            <a:ext cx="8169639" cy="4512039"/>
          </a:xfrm>
          <a:prstGeom prst="rect">
            <a:avLst/>
          </a:prstGeom>
          <a:noFill/>
          <a:ln>
            <a:noFill/>
          </a:ln>
        </p:spPr>
      </p:pic>
    </p:spTree>
    <p:extLst>
      <p:ext uri="{BB962C8B-B14F-4D97-AF65-F5344CB8AC3E}">
        <p14:creationId xmlns:p14="http://schemas.microsoft.com/office/powerpoint/2010/main" val="2528796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1E0CE-E428-6D79-1547-50BB4CED79CB}"/>
              </a:ext>
            </a:extLst>
          </p:cNvPr>
          <p:cNvSpPr txBox="1"/>
          <p:nvPr/>
        </p:nvSpPr>
        <p:spPr>
          <a:xfrm>
            <a:off x="483433" y="285462"/>
            <a:ext cx="6093500" cy="463397"/>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Result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6037964-AFFE-66B5-968A-B124EB9559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3533" y="1379095"/>
            <a:ext cx="7570033" cy="4482059"/>
          </a:xfrm>
          <a:prstGeom prst="rect">
            <a:avLst/>
          </a:prstGeom>
          <a:noFill/>
          <a:ln>
            <a:noFill/>
          </a:ln>
        </p:spPr>
      </p:pic>
    </p:spTree>
    <p:extLst>
      <p:ext uri="{BB962C8B-B14F-4D97-AF65-F5344CB8AC3E}">
        <p14:creationId xmlns:p14="http://schemas.microsoft.com/office/powerpoint/2010/main" val="122514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245" y="317648"/>
            <a:ext cx="10313158" cy="6186309"/>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INTRODUCTION </a:t>
            </a:r>
          </a:p>
          <a:p>
            <a:pPr algn="just">
              <a:lnSpc>
                <a:spcPct val="150000"/>
              </a:lnSpc>
            </a:pPr>
            <a:r>
              <a:rPr lang="en-IN" sz="2400" dirty="0">
                <a:latin typeface="Times New Roman" panose="02020603050405020304" pitchFamily="18" charset="0"/>
                <a:cs typeface="Times New Roman" panose="02020603050405020304" pitchFamily="18" charset="0"/>
              </a:rPr>
              <a:t>Parkinson’s disease (PD) is a long-termed, neurological disorder that causes a person to lose control over several body functions including speech. It is the second most common neurodegenerative disease after Alzheimer’s disease. The loss of nerve cells in the part of the brain called the substantial </a:t>
            </a:r>
            <a:r>
              <a:rPr lang="en-IN" sz="2400" dirty="0" err="1">
                <a:latin typeface="Times New Roman" panose="02020603050405020304" pitchFamily="18" charset="0"/>
                <a:cs typeface="Times New Roman" panose="02020603050405020304" pitchFamily="18" charset="0"/>
              </a:rPr>
              <a:t>nigra</a:t>
            </a:r>
            <a:r>
              <a:rPr lang="en-IN" sz="2400" dirty="0">
                <a:latin typeface="Times New Roman" panose="02020603050405020304" pitchFamily="18" charset="0"/>
                <a:cs typeface="Times New Roman" panose="02020603050405020304" pitchFamily="18" charset="0"/>
              </a:rPr>
              <a:t> causes PD. These nerve cells or neurons create an organic chemical named dopamine which acts as a neurotransmitter between the parts of the brain and central nervous system that helps to control and co-ordinate body movements. Although this disease can be diagnosed at an early stage [6], its long term treatment is not yet discovered. The clinical diagnosis of the patient by the doctor was focused on his/her sense and experience, based on his/her knowledge and studying previous</a:t>
            </a:r>
          </a:p>
        </p:txBody>
      </p:sp>
    </p:spTree>
    <p:extLst>
      <p:ext uri="{BB962C8B-B14F-4D97-AF65-F5344CB8AC3E}">
        <p14:creationId xmlns:p14="http://schemas.microsoft.com/office/powerpoint/2010/main" val="541628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8866" y="454632"/>
            <a:ext cx="10522424" cy="5565947"/>
          </a:xfrm>
          <a:prstGeom prst="rect">
            <a:avLst/>
          </a:prstGeom>
        </p:spPr>
        <p:txBody>
          <a:bodyPr wrap="square">
            <a:spAutoFit/>
          </a:bodyPr>
          <a:lstStyle/>
          <a:p>
            <a:pPr lvl="0" algn="just" defTabSz="914400" eaLnBrk="0" fontAlgn="base" hangingPunct="0">
              <a:lnSpc>
                <a:spcPct val="150000"/>
              </a:lnSpc>
              <a:spcBef>
                <a:spcPct val="0"/>
              </a:spcBef>
              <a:spcAft>
                <a:spcPct val="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CONCLUSION:</a:t>
            </a:r>
          </a:p>
          <a:p>
            <a:pPr lvl="0" algn="just" defTabSz="914400" eaLnBrk="0" fontAlgn="base" hangingPunct="0">
              <a:lnSpc>
                <a:spcPct val="150000"/>
              </a:lnSpc>
              <a:spcBef>
                <a:spcPct val="0"/>
              </a:spcBef>
              <a:spcAft>
                <a:spcPct val="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Through the use of transfer learning, we were able to identify photographs of Parkinson’s difficulties and categories them into those that were or were not afflicted by the ailments. Here, we've used the dataset of photos for Parkinson’s disease classification that will be trained using the Mobile Net transfer learning method and classified as different forms of Parkinson’s diseases. After training, we use an image and classify it to test the system.</a:t>
            </a:r>
          </a:p>
          <a:p>
            <a:pPr lvl="0" algn="just" defTabSz="914400" eaLnBrk="0" fontAlgn="base" hangingPunct="0">
              <a:lnSpc>
                <a:spcPct val="150000"/>
              </a:lnSpc>
              <a:spcBef>
                <a:spcPct val="0"/>
              </a:spcBef>
              <a:spcAft>
                <a:spcPct val="0"/>
              </a:spcAft>
            </a:pP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881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7" y="117693"/>
            <a:ext cx="10872717" cy="6740307"/>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REFERENCES</a:t>
            </a:r>
          </a:p>
          <a:p>
            <a:pPr marL="342900" indent="-342900" algn="just">
              <a:lnSpc>
                <a:spcPct val="150000"/>
              </a:lnSpc>
              <a:buAutoNum type="arabicPeriod"/>
            </a:pPr>
            <a:r>
              <a:rPr lang="en-IN" sz="2400" dirty="0" err="1">
                <a:latin typeface="Times New Roman" panose="02020603050405020304" pitchFamily="18" charset="0"/>
                <a:cs typeface="Times New Roman" panose="02020603050405020304" pitchFamily="18" charset="0"/>
              </a:rPr>
              <a:t>akmak</a:t>
            </a:r>
            <a:r>
              <a:rPr lang="en-IN" sz="2400" dirty="0">
                <a:latin typeface="Times New Roman" panose="02020603050405020304" pitchFamily="18" charset="0"/>
                <a:cs typeface="Times New Roman" panose="02020603050405020304" pitchFamily="18" charset="0"/>
              </a:rPr>
              <a:t>, Y. O¨. ; O¨ </a:t>
            </a:r>
            <a:r>
              <a:rPr lang="en-IN" sz="2400" dirty="0" err="1">
                <a:latin typeface="Times New Roman" panose="02020603050405020304" pitchFamily="18" charset="0"/>
                <a:cs typeface="Times New Roman" panose="02020603050405020304" pitchFamily="18" charset="0"/>
              </a:rPr>
              <a:t>lc¸ek</a:t>
            </a:r>
            <a:r>
              <a:rPr lang="en-IN" sz="2400" dirty="0">
                <a:latin typeface="Times New Roman" panose="02020603050405020304" pitchFamily="18" charset="0"/>
                <a:cs typeface="Times New Roman" panose="02020603050405020304" pitchFamily="18" charset="0"/>
              </a:rPr>
              <a:t>, S.C.; O¨ </a:t>
            </a:r>
            <a:r>
              <a:rPr lang="en-IN" sz="2400" dirty="0" err="1">
                <a:latin typeface="Times New Roman" panose="02020603050405020304" pitchFamily="18" charset="0"/>
                <a:cs typeface="Times New Roman" panose="02020603050405020304" pitchFamily="18" charset="0"/>
              </a:rPr>
              <a:t>zsoy</a:t>
            </a:r>
            <a:r>
              <a:rPr lang="en-IN" sz="2400" dirty="0">
                <a:latin typeface="Times New Roman" panose="02020603050405020304" pitchFamily="18" charset="0"/>
                <a:cs typeface="Times New Roman" panose="02020603050405020304" pitchFamily="18" charset="0"/>
              </a:rPr>
              <a:t>, B.; </a:t>
            </a:r>
            <a:r>
              <a:rPr lang="en-IN" sz="2400" dirty="0" err="1">
                <a:latin typeface="Times New Roman" panose="02020603050405020304" pitchFamily="18" charset="0"/>
                <a:cs typeface="Times New Roman" panose="02020603050405020304" pitchFamily="18" charset="0"/>
              </a:rPr>
              <a:t>Go¨kc¸ay</a:t>
            </a:r>
            <a:r>
              <a:rPr lang="en-IN" sz="2400" dirty="0">
                <a:latin typeface="Times New Roman" panose="02020603050405020304" pitchFamily="18" charset="0"/>
                <a:cs typeface="Times New Roman" panose="02020603050405020304" pitchFamily="18" charset="0"/>
              </a:rPr>
              <a:t>, D.” Quantitative Measurement of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in Parkinson’s Disease Using Commercially Available Leap Motion.” </a:t>
            </a:r>
            <a:r>
              <a:rPr lang="en-IN" sz="2400" dirty="0" err="1">
                <a:latin typeface="Times New Roman" panose="02020603050405020304" pitchFamily="18" charset="0"/>
                <a:cs typeface="Times New Roman" panose="02020603050405020304" pitchFamily="18" charset="0"/>
              </a:rPr>
              <a:t>Biosignals</a:t>
            </a:r>
            <a:r>
              <a:rPr lang="en-IN" sz="2400" dirty="0">
                <a:latin typeface="Times New Roman" panose="02020603050405020304" pitchFamily="18" charset="0"/>
                <a:cs typeface="Times New Roman" panose="02020603050405020304" pitchFamily="18" charset="0"/>
              </a:rPr>
              <a:t>, Proceedings of the 11th International Joint Conference on Biomedical Engineering Systems and Technologies; </a:t>
            </a:r>
            <a:r>
              <a:rPr lang="en-IN" sz="2400" dirty="0" err="1">
                <a:latin typeface="Times New Roman" panose="02020603050405020304" pitchFamily="18" charset="0"/>
                <a:cs typeface="Times New Roman" panose="02020603050405020304" pitchFamily="18" charset="0"/>
              </a:rPr>
              <a:t>Funchal</a:t>
            </a:r>
            <a:r>
              <a:rPr lang="en-IN" sz="2400" dirty="0">
                <a:latin typeface="Times New Roman" panose="02020603050405020304" pitchFamily="18" charset="0"/>
                <a:cs typeface="Times New Roman" panose="02020603050405020304" pitchFamily="18" charset="0"/>
              </a:rPr>
              <a:t>: Madeira, Portugal, 2018; Volume 3, pp. 227–232. 2018. </a:t>
            </a:r>
          </a:p>
          <a:p>
            <a:pPr marL="342900" indent="-342900" algn="just">
              <a:lnSpc>
                <a:spcPct val="150000"/>
              </a:lnSpc>
              <a:buFontTx/>
              <a:buAutoNum type="arabicPeriod"/>
            </a:pPr>
            <a:r>
              <a:rPr lang="en-IN" sz="2400" dirty="0">
                <a:latin typeface="Times New Roman" panose="02020603050405020304" pitchFamily="18" charset="0"/>
                <a:cs typeface="Times New Roman" panose="02020603050405020304" pitchFamily="18" charset="0"/>
              </a:rPr>
              <a:t>Adams, WR. “The detection of hand tremor through the characteristics of finger movements while typing.” Posted August 5, 2018. </a:t>
            </a:r>
            <a:r>
              <a:rPr lang="en-IN" sz="2400" dirty="0" err="1">
                <a:latin typeface="Times New Roman" panose="02020603050405020304" pitchFamily="18" charset="0"/>
                <a:cs typeface="Times New Roman" panose="02020603050405020304" pitchFamily="18" charset="0"/>
              </a:rPr>
              <a:t>bioRxiv</a:t>
            </a:r>
            <a:r>
              <a:rPr lang="en-IN" sz="2400" dirty="0">
                <a:latin typeface="Times New Roman" panose="02020603050405020304" pitchFamily="18" charset="0"/>
                <a:cs typeface="Times New Roman" panose="02020603050405020304" pitchFamily="18" charset="0"/>
              </a:rPr>
              <a:t> 385286; </a:t>
            </a:r>
            <a:r>
              <a:rPr lang="en-IN" sz="2400" dirty="0" err="1">
                <a:latin typeface="Times New Roman" panose="02020603050405020304" pitchFamily="18" charset="0"/>
                <a:cs typeface="Times New Roman" panose="02020603050405020304" pitchFamily="18" charset="0"/>
              </a:rPr>
              <a:t>doi:https</a:t>
            </a:r>
            <a:r>
              <a:rPr lang="en-IN" sz="2400" dirty="0">
                <a:latin typeface="Times New Roman" panose="02020603050405020304" pitchFamily="18" charset="0"/>
                <a:cs typeface="Times New Roman" panose="02020603050405020304" pitchFamily="18" charset="0"/>
              </a:rPr>
              <a:t>://doi.org/10.1101/385286. Accessed online September 17, 2018., 2018. </a:t>
            </a:r>
          </a:p>
          <a:p>
            <a:pPr marL="342900" indent="-342900" algn="just">
              <a:lnSpc>
                <a:spcPct val="150000"/>
              </a:lnSpc>
              <a:buFontTx/>
              <a:buAutoNum type="arabicPeriod"/>
            </a:pPr>
            <a:r>
              <a:rPr lang="en-IN" sz="2400" dirty="0" err="1">
                <a:latin typeface="Times New Roman" panose="02020603050405020304" pitchFamily="18" charset="0"/>
                <a:cs typeface="Times New Roman" panose="02020603050405020304" pitchFamily="18" charset="0"/>
              </a:rPr>
              <a:t>Lonini</a:t>
            </a:r>
            <a:r>
              <a:rPr lang="en-IN" sz="2400" dirty="0">
                <a:latin typeface="Times New Roman" panose="02020603050405020304" pitchFamily="18" charset="0"/>
                <a:cs typeface="Times New Roman" panose="02020603050405020304" pitchFamily="18" charset="0"/>
              </a:rPr>
              <a:t>, L., Dai, A., </a:t>
            </a:r>
            <a:r>
              <a:rPr lang="en-IN" sz="2400" dirty="0" err="1">
                <a:latin typeface="Times New Roman" panose="02020603050405020304" pitchFamily="18" charset="0"/>
                <a:cs typeface="Times New Roman" panose="02020603050405020304" pitchFamily="18" charset="0"/>
              </a:rPr>
              <a:t>Shawen</a:t>
            </a:r>
            <a:r>
              <a:rPr lang="en-IN" sz="2400" dirty="0">
                <a:latin typeface="Times New Roman" panose="02020603050405020304" pitchFamily="18" charset="0"/>
                <a:cs typeface="Times New Roman" panose="02020603050405020304" pitchFamily="18" charset="0"/>
              </a:rPr>
              <a:t>, N. et al. “Wearable sensors for Parkinson’s disease: which data are worth collecting for training symptom detection models.” </a:t>
            </a:r>
            <a:r>
              <a:rPr lang="en-IN" sz="2400" dirty="0" err="1">
                <a:latin typeface="Times New Roman" panose="02020603050405020304" pitchFamily="18" charset="0"/>
                <a:cs typeface="Times New Roman" panose="02020603050405020304" pitchFamily="18" charset="0"/>
              </a:rPr>
              <a:t>npj</a:t>
            </a:r>
            <a:r>
              <a:rPr lang="en-IN" sz="2400" dirty="0">
                <a:latin typeface="Times New Roman" panose="02020603050405020304" pitchFamily="18" charset="0"/>
                <a:cs typeface="Times New Roman" panose="02020603050405020304" pitchFamily="18" charset="0"/>
              </a:rPr>
              <a:t> Digital Med 1, 64 (2018) doi:10.1038/s41746-018-0071-z., 2018. </a:t>
            </a:r>
            <a:endParaRPr lang="en-IN"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212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117693"/>
            <a:ext cx="10877265" cy="6740307"/>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4. Yao, L., Brown, P., </a:t>
            </a:r>
            <a:r>
              <a:rPr lang="en-IN" sz="2400" dirty="0" err="1">
                <a:latin typeface="Times New Roman" panose="02020603050405020304" pitchFamily="18" charset="0"/>
                <a:cs typeface="Times New Roman" panose="02020603050405020304" pitchFamily="18" charset="0"/>
              </a:rPr>
              <a:t>Shoaran</a:t>
            </a:r>
            <a:r>
              <a:rPr lang="en-IN" sz="2400" dirty="0">
                <a:latin typeface="Times New Roman" panose="02020603050405020304" pitchFamily="18" charset="0"/>
                <a:cs typeface="Times New Roman" panose="02020603050405020304" pitchFamily="18" charset="0"/>
              </a:rPr>
              <a:t>, M., “Resting Tremor Detection in Parkinson’s Disease with Deep Learning and Kalman Filtering.”, 2018 IEEE Biomedical Circuits and Systems Conference (</a:t>
            </a:r>
            <a:r>
              <a:rPr lang="en-IN" sz="2400" dirty="0" err="1">
                <a:latin typeface="Times New Roman" panose="02020603050405020304" pitchFamily="18" charset="0"/>
                <a:cs typeface="Times New Roman" panose="02020603050405020304" pitchFamily="18" charset="0"/>
              </a:rPr>
              <a:t>BioCAS</a:t>
            </a:r>
            <a:r>
              <a:rPr lang="en-IN" sz="2400" dirty="0">
                <a:latin typeface="Times New Roman" panose="02020603050405020304" pitchFamily="18" charset="0"/>
                <a:cs typeface="Times New Roman" panose="02020603050405020304" pitchFamily="18" charset="0"/>
              </a:rPr>
              <a:t>). doi:10.1109/biocas.2018.8584721, 2018.</a:t>
            </a:r>
          </a:p>
          <a:p>
            <a:pPr algn="just">
              <a:lnSpc>
                <a:spcPct val="150000"/>
              </a:lnSpc>
            </a:pPr>
            <a:r>
              <a:rPr lang="en-IN" sz="2400" dirty="0">
                <a:latin typeface="Times New Roman" panose="02020603050405020304" pitchFamily="18" charset="0"/>
                <a:cs typeface="Times New Roman" panose="02020603050405020304" pitchFamily="18" charset="0"/>
              </a:rPr>
              <a:t>5. Di </a:t>
            </a:r>
            <a:r>
              <a:rPr lang="en-IN" sz="2400" dirty="0" err="1">
                <a:latin typeface="Times New Roman" panose="02020603050405020304" pitchFamily="18" charset="0"/>
                <a:cs typeface="Times New Roman" panose="02020603050405020304" pitchFamily="18" charset="0"/>
              </a:rPr>
              <a:t>Biase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Lazzaro</a:t>
            </a:r>
            <a:r>
              <a:rPr lang="en-IN" sz="2400" dirty="0">
                <a:latin typeface="Times New Roman" panose="02020603050405020304" pitchFamily="18" charset="0"/>
                <a:cs typeface="Times New Roman" panose="02020603050405020304" pitchFamily="18" charset="0"/>
              </a:rPr>
              <a:t> et al., “Quantitative Analysis of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and Rigidity in Parkinson’s Disease.”, Frontiers in neurology vol. 9 121. doi:10.3389/fneur.2018.00121, 2018. </a:t>
            </a:r>
          </a:p>
          <a:p>
            <a:pPr algn="just">
              <a:lnSpc>
                <a:spcPct val="150000"/>
              </a:lnSpc>
            </a:pP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Berus</a:t>
            </a:r>
            <a:r>
              <a:rPr lang="en-IN" sz="2400" dirty="0">
                <a:latin typeface="Times New Roman" panose="02020603050405020304" pitchFamily="18" charset="0"/>
                <a:cs typeface="Times New Roman" panose="02020603050405020304" pitchFamily="18" charset="0"/>
              </a:rPr>
              <a:t>, L., </a:t>
            </a:r>
            <a:r>
              <a:rPr lang="en-IN" sz="2400" dirty="0" err="1">
                <a:latin typeface="Times New Roman" panose="02020603050405020304" pitchFamily="18" charset="0"/>
                <a:cs typeface="Times New Roman" panose="02020603050405020304" pitchFamily="18" charset="0"/>
              </a:rPr>
              <a:t>Klancnik</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Brezocnik</a:t>
            </a:r>
            <a:r>
              <a:rPr lang="en-IN" sz="2400" dirty="0">
                <a:latin typeface="Times New Roman" panose="02020603050405020304" pitchFamily="18" charset="0"/>
                <a:cs typeface="Times New Roman" panose="02020603050405020304" pitchFamily="18" charset="0"/>
              </a:rPr>
              <a:t>, M., &amp; </a:t>
            </a:r>
            <a:r>
              <a:rPr lang="en-IN" sz="2400" dirty="0" err="1">
                <a:latin typeface="Times New Roman" panose="02020603050405020304" pitchFamily="18" charset="0"/>
                <a:cs typeface="Times New Roman" panose="02020603050405020304" pitchFamily="18" charset="0"/>
              </a:rPr>
              <a:t>Ficko</a:t>
            </a:r>
            <a:r>
              <a:rPr lang="en-IN" sz="2400" dirty="0">
                <a:latin typeface="Times New Roman" panose="02020603050405020304" pitchFamily="18" charset="0"/>
                <a:cs typeface="Times New Roman" panose="02020603050405020304" pitchFamily="18" charset="0"/>
              </a:rPr>
              <a:t>, M., “Classifying Parkinson’s Disease Based on Acoustic Measures Using Artificial Neural Networks.’, Sensors, 19(1), 16. doi:10.3390/s19010016, 2018. </a:t>
            </a:r>
          </a:p>
          <a:p>
            <a:pPr algn="just">
              <a:lnSpc>
                <a:spcPct val="150000"/>
              </a:lnSpc>
            </a:pPr>
            <a:r>
              <a:rPr lang="en-IN" sz="2400" dirty="0">
                <a:latin typeface="Times New Roman" panose="02020603050405020304" pitchFamily="18" charset="0"/>
                <a:cs typeface="Times New Roman" panose="02020603050405020304" pitchFamily="18" charset="0"/>
              </a:rPr>
              <a:t>7. </a:t>
            </a:r>
            <a:r>
              <a:rPr lang="en-IN" sz="2400" dirty="0" err="1">
                <a:latin typeface="Times New Roman" panose="02020603050405020304" pitchFamily="18" charset="0"/>
                <a:cs typeface="Times New Roman" panose="02020603050405020304" pitchFamily="18" charset="0"/>
              </a:rPr>
              <a:t>Opara</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Malecki</a:t>
            </a:r>
            <a:r>
              <a:rPr lang="en-IN" sz="2400" dirty="0">
                <a:latin typeface="Times New Roman" panose="02020603050405020304" pitchFamily="18" charset="0"/>
                <a:cs typeface="Times New Roman" panose="02020603050405020304" pitchFamily="18" charset="0"/>
              </a:rPr>
              <a:t> A, </a:t>
            </a:r>
            <a:r>
              <a:rPr lang="en-IN" sz="2400" dirty="0" err="1">
                <a:latin typeface="Times New Roman" panose="02020603050405020304" pitchFamily="18" charset="0"/>
                <a:cs typeface="Times New Roman" panose="02020603050405020304" pitchFamily="18" charset="0"/>
              </a:rPr>
              <a:t>Malecka</a:t>
            </a:r>
            <a:r>
              <a:rPr lang="en-IN" sz="2400" dirty="0">
                <a:latin typeface="Times New Roman" panose="02020603050405020304" pitchFamily="18" charset="0"/>
                <a:cs typeface="Times New Roman" panose="02020603050405020304" pitchFamily="18" charset="0"/>
              </a:rPr>
              <a:t> E, </a:t>
            </a:r>
            <a:r>
              <a:rPr lang="en-IN" sz="2400" dirty="0" err="1">
                <a:latin typeface="Times New Roman" panose="02020603050405020304" pitchFamily="18" charset="0"/>
                <a:cs typeface="Times New Roman" panose="02020603050405020304" pitchFamily="18" charset="0"/>
              </a:rPr>
              <a:t>Socha</a:t>
            </a:r>
            <a:r>
              <a:rPr lang="en-IN" sz="2400" dirty="0">
                <a:latin typeface="Times New Roman" panose="02020603050405020304" pitchFamily="18" charset="0"/>
                <a:cs typeface="Times New Roman" panose="02020603050405020304" pitchFamily="18" charset="0"/>
              </a:rPr>
              <a:t> T., “Motor assessment in Parkinson’s disease.”, Ann </a:t>
            </a:r>
            <a:r>
              <a:rPr lang="en-IN" sz="2400" dirty="0" err="1">
                <a:latin typeface="Times New Roman" panose="02020603050405020304" pitchFamily="18" charset="0"/>
                <a:cs typeface="Times New Roman" panose="02020603050405020304" pitchFamily="18" charset="0"/>
              </a:rPr>
              <a:t>Agric</a:t>
            </a:r>
            <a:r>
              <a:rPr lang="en-IN" sz="2400" dirty="0">
                <a:latin typeface="Times New Roman" panose="02020603050405020304" pitchFamily="18" charset="0"/>
                <a:cs typeface="Times New Roman" panose="02020603050405020304" pitchFamily="18" charset="0"/>
              </a:rPr>
              <a:t> Environ Med 24:411–415. https://doi.org/10.5604/12321966.1232774, 2017. </a:t>
            </a:r>
          </a:p>
        </p:txBody>
      </p:sp>
    </p:spTree>
    <p:extLst>
      <p:ext uri="{BB962C8B-B14F-4D97-AF65-F5344CB8AC3E}">
        <p14:creationId xmlns:p14="http://schemas.microsoft.com/office/powerpoint/2010/main" val="361246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08" y="386899"/>
            <a:ext cx="10549719" cy="6186309"/>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cases of PD from large databases in the hospitals. But with the advent of strong tools like Artificial Intelligence and Deep Learning, this took a subtle turn [7], various state-of-the-art Deep learning tools and techniques analysed the high dimensions of data in the datasets which made the work of prediction simple. The primary symptoms of PD were the motor dysfunctions, which involved tremors of limbs, hand, legs, and jaws, bradykinesia or slowness of movement, rigidity in limbs which is observable in the PD affected patient’s gait and postural instability [8] [9]. Furthermore, there are several other symptoms like loss of memory and depression which are termed as non-motor symptoms [10] [11]. PD can be diagnosed, but its effective treatment is a challenging task. There is no definitive cure discovered for PD or either to show its progression, but there are various rating methods like</a:t>
            </a:r>
          </a:p>
        </p:txBody>
      </p:sp>
    </p:spTree>
    <p:extLst>
      <p:ext uri="{BB962C8B-B14F-4D97-AF65-F5344CB8AC3E}">
        <p14:creationId xmlns:p14="http://schemas.microsoft.com/office/powerpoint/2010/main" val="396300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581" y="1928590"/>
            <a:ext cx="10099343" cy="3349956"/>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Unified Parkinson’s Disease Rating Scale (UPDRS) and MDS-UPDRS [12], which helps to estimate the severity of t h e disease. Sometimes there is a possibility that patients do not cooperate with the doctors while examination [13] which causes imprecise and inaccurate results. So, the usage of automated tools like deep learning would ease the task of clinicians and would improve the diagnosis accuracy. </a:t>
            </a:r>
          </a:p>
        </p:txBody>
      </p:sp>
    </p:spTree>
    <p:extLst>
      <p:ext uri="{BB962C8B-B14F-4D97-AF65-F5344CB8AC3E}">
        <p14:creationId xmlns:p14="http://schemas.microsoft.com/office/powerpoint/2010/main" val="206086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368195"/>
            <a:ext cx="10904560" cy="6186309"/>
          </a:xfrm>
          <a:prstGeom prst="rect">
            <a:avLst/>
          </a:prstGeom>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LITERATURE SURVEY:</a:t>
            </a:r>
          </a:p>
          <a:p>
            <a:pPr algn="just">
              <a:lnSpc>
                <a:spcPct val="150000"/>
              </a:lnSpc>
            </a:pPr>
            <a:r>
              <a:rPr lang="en-IN" sz="2400" b="1" dirty="0">
                <a:latin typeface="Times New Roman" panose="02020603050405020304" pitchFamily="18" charset="0"/>
                <a:cs typeface="Times New Roman" panose="02020603050405020304" pitchFamily="18" charset="0"/>
              </a:rPr>
              <a:t>1. </a:t>
            </a:r>
            <a:r>
              <a:rPr lang="en-IN" sz="2400" b="1" dirty="0" err="1">
                <a:latin typeface="Times New Roman" panose="02020603050405020304" pitchFamily="18" charset="0"/>
                <a:cs typeface="Times New Roman" panose="02020603050405020304" pitchFamily="18" charset="0"/>
              </a:rPr>
              <a:t>akmak</a:t>
            </a:r>
            <a:r>
              <a:rPr lang="en-IN" sz="2400" b="1" dirty="0">
                <a:latin typeface="Times New Roman" panose="02020603050405020304" pitchFamily="18" charset="0"/>
                <a:cs typeface="Times New Roman" panose="02020603050405020304" pitchFamily="18" charset="0"/>
              </a:rPr>
              <a:t>, Y. O¨. ; O¨ </a:t>
            </a:r>
            <a:r>
              <a:rPr lang="en-IN" sz="2400" b="1" dirty="0" err="1">
                <a:latin typeface="Times New Roman" panose="02020603050405020304" pitchFamily="18" charset="0"/>
                <a:cs typeface="Times New Roman" panose="02020603050405020304" pitchFamily="18" charset="0"/>
              </a:rPr>
              <a:t>lc¸ek</a:t>
            </a:r>
            <a:r>
              <a:rPr lang="en-IN" sz="2400" b="1" dirty="0">
                <a:latin typeface="Times New Roman" panose="02020603050405020304" pitchFamily="18" charset="0"/>
                <a:cs typeface="Times New Roman" panose="02020603050405020304" pitchFamily="18" charset="0"/>
              </a:rPr>
              <a:t>, S.C.; O¨ </a:t>
            </a:r>
            <a:r>
              <a:rPr lang="en-IN" sz="2400" b="1" dirty="0" err="1">
                <a:latin typeface="Times New Roman" panose="02020603050405020304" pitchFamily="18" charset="0"/>
                <a:cs typeface="Times New Roman" panose="02020603050405020304" pitchFamily="18" charset="0"/>
              </a:rPr>
              <a:t>zsoy</a:t>
            </a:r>
            <a:r>
              <a:rPr lang="en-IN" sz="2400" b="1" dirty="0">
                <a:latin typeface="Times New Roman" panose="02020603050405020304" pitchFamily="18" charset="0"/>
                <a:cs typeface="Times New Roman" panose="02020603050405020304" pitchFamily="18" charset="0"/>
              </a:rPr>
              <a:t>, B.; </a:t>
            </a:r>
            <a:r>
              <a:rPr lang="en-IN" sz="2400" b="1" dirty="0" err="1">
                <a:latin typeface="Times New Roman" panose="02020603050405020304" pitchFamily="18" charset="0"/>
                <a:cs typeface="Times New Roman" panose="02020603050405020304" pitchFamily="18" charset="0"/>
              </a:rPr>
              <a:t>Go¨kc¸ay</a:t>
            </a:r>
            <a:r>
              <a:rPr lang="en-IN" sz="2400" b="1" dirty="0">
                <a:latin typeface="Times New Roman" panose="02020603050405020304" pitchFamily="18" charset="0"/>
                <a:cs typeface="Times New Roman" panose="02020603050405020304" pitchFamily="18" charset="0"/>
              </a:rPr>
              <a:t>, D.” Quantitative Measurement of </a:t>
            </a:r>
            <a:r>
              <a:rPr lang="en-IN" sz="2400" b="1" dirty="0" err="1">
                <a:latin typeface="Times New Roman" panose="02020603050405020304" pitchFamily="18" charset="0"/>
                <a:cs typeface="Times New Roman" panose="02020603050405020304" pitchFamily="18" charset="0"/>
              </a:rPr>
              <a:t>Bradykinesia</a:t>
            </a:r>
            <a:r>
              <a:rPr lang="en-IN" sz="2400" b="1" dirty="0">
                <a:latin typeface="Times New Roman" panose="02020603050405020304" pitchFamily="18" charset="0"/>
                <a:cs typeface="Times New Roman" panose="02020603050405020304" pitchFamily="18" charset="0"/>
              </a:rPr>
              <a:t> in Parkinson’s Disease Using Commercially Available Leap Motion.” </a:t>
            </a:r>
            <a:r>
              <a:rPr lang="en-IN" sz="2400" b="1" dirty="0" err="1">
                <a:latin typeface="Times New Roman" panose="02020603050405020304" pitchFamily="18" charset="0"/>
                <a:cs typeface="Times New Roman" panose="02020603050405020304" pitchFamily="18" charset="0"/>
              </a:rPr>
              <a:t>Biosignals</a:t>
            </a:r>
            <a:r>
              <a:rPr lang="en-IN" sz="2400" b="1" dirty="0">
                <a:latin typeface="Times New Roman" panose="02020603050405020304" pitchFamily="18" charset="0"/>
                <a:cs typeface="Times New Roman" panose="02020603050405020304" pitchFamily="18" charset="0"/>
              </a:rPr>
              <a:t>, Proceedings of the 11th International Joint Conference on Biomedical Engineering Systems and Technologies; </a:t>
            </a:r>
            <a:r>
              <a:rPr lang="en-IN" sz="2400" b="1" dirty="0" err="1">
                <a:latin typeface="Times New Roman" panose="02020603050405020304" pitchFamily="18" charset="0"/>
                <a:cs typeface="Times New Roman" panose="02020603050405020304" pitchFamily="18" charset="0"/>
              </a:rPr>
              <a:t>Funchal</a:t>
            </a:r>
            <a:r>
              <a:rPr lang="en-IN" sz="2400" b="1" dirty="0">
                <a:latin typeface="Times New Roman" panose="02020603050405020304" pitchFamily="18" charset="0"/>
                <a:cs typeface="Times New Roman" panose="02020603050405020304" pitchFamily="18" charset="0"/>
              </a:rPr>
              <a:t>: Madeira, Portugal, 2018; Volume 3, pp. 227–232. 2018. </a:t>
            </a:r>
          </a:p>
          <a:p>
            <a:pPr algn="just">
              <a:lnSpc>
                <a:spcPct val="150000"/>
              </a:lnSpc>
            </a:pPr>
            <a:r>
              <a:rPr lang="en-IN" sz="2400" dirty="0">
                <a:latin typeface="Times New Roman" panose="02020603050405020304" pitchFamily="18" charset="0"/>
                <a:cs typeface="Times New Roman" panose="02020603050405020304" pitchFamily="18" charset="0"/>
              </a:rPr>
              <a:t>Parkinson’s Disease (PD) is a neurodegenerative disease caused by the depletion of dopamine in the brain. Tremor,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rigidity and postural stability are the four major symptoms. Like other symptoms,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causing unnatural stillness/slowness in motions affects the daily life of the patients. The levels of these symptoms are clinically assessed by a scoring system based on Unified </a:t>
            </a:r>
          </a:p>
        </p:txBody>
      </p:sp>
    </p:spTree>
    <p:extLst>
      <p:ext uri="{BB962C8B-B14F-4D97-AF65-F5344CB8AC3E}">
        <p14:creationId xmlns:p14="http://schemas.microsoft.com/office/powerpoint/2010/main" val="125238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336057"/>
            <a:ext cx="10836323" cy="6186309"/>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Parkinson's Disease Rating Scale (UPDRS). However, UPDRS relies on the visual observations of physicians rather than a test based on quantitative measurements. This makes it not only difficulty to repeat but also subjective. Because of these two major disadvantages, researchers build custom devices for their studies. But this leads to the </a:t>
            </a:r>
          </a:p>
          <a:p>
            <a:pPr algn="just">
              <a:lnSpc>
                <a:spcPct val="150000"/>
              </a:lnSpc>
            </a:pPr>
            <a:r>
              <a:rPr lang="en-IN" sz="2400" dirty="0">
                <a:latin typeface="Times New Roman" panose="02020603050405020304" pitchFamily="18" charset="0"/>
                <a:cs typeface="Times New Roman" panose="02020603050405020304" pitchFamily="18" charset="0"/>
              </a:rPr>
              <a:t>reliability issues and non-standard measurements. Thus, 24 PD patients were bilaterally UPDRS III (motor subsection) scored and recorded for finger motion (pinching) by using commercially available off-the-shelf (COTS) product called Leap Motion. The various features extracted from recordings and UPDRS III scores were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for correlation. After the analysis, a linear model was created to estimate UPDRS III score. The study revealed that Leap Motion, a COTS device, can be used to estimate </a:t>
            </a:r>
            <a:r>
              <a:rPr lang="en-IN" sz="2400" dirty="0" err="1">
                <a:latin typeface="Times New Roman" panose="02020603050405020304" pitchFamily="18" charset="0"/>
                <a:cs typeface="Times New Roman" panose="02020603050405020304" pitchFamily="18" charset="0"/>
              </a:rPr>
              <a:t>bradykinesia</a:t>
            </a:r>
            <a:r>
              <a:rPr lang="en-IN" sz="2400" dirty="0">
                <a:latin typeface="Times New Roman" panose="02020603050405020304" pitchFamily="18" charset="0"/>
                <a:cs typeface="Times New Roman" panose="02020603050405020304" pitchFamily="18" charset="0"/>
              </a:rPr>
              <a:t> of a patient with PD</a:t>
            </a:r>
          </a:p>
        </p:txBody>
      </p:sp>
    </p:spTree>
    <p:extLst>
      <p:ext uri="{BB962C8B-B14F-4D97-AF65-F5344CB8AC3E}">
        <p14:creationId xmlns:p14="http://schemas.microsoft.com/office/powerpoint/2010/main" val="143946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399</TotalTime>
  <Words>3952</Words>
  <Application>Microsoft Office PowerPoint</Application>
  <PresentationFormat>Widescreen</PresentationFormat>
  <Paragraphs>119</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Bookman Old Style</vt:lpstr>
      <vt:lpstr>Calibri</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dc:creator>
  <cp:lastModifiedBy>M MOUNIKA</cp:lastModifiedBy>
  <cp:revision>152</cp:revision>
  <dcterms:created xsi:type="dcterms:W3CDTF">2020-12-11T19:10:39Z</dcterms:created>
  <dcterms:modified xsi:type="dcterms:W3CDTF">2023-01-27T12:58:27Z</dcterms:modified>
</cp:coreProperties>
</file>