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77" r:id="rId4"/>
    <p:sldId id="258" r:id="rId5"/>
    <p:sldId id="259" r:id="rId6"/>
    <p:sldId id="260" r:id="rId7"/>
    <p:sldId id="261" r:id="rId8"/>
    <p:sldId id="262" r:id="rId9"/>
    <p:sldId id="278" r:id="rId10"/>
    <p:sldId id="279" r:id="rId11"/>
    <p:sldId id="280" r:id="rId12"/>
    <p:sldId id="263" r:id="rId13"/>
    <p:sldId id="264" r:id="rId14"/>
    <p:sldId id="274" r:id="rId15"/>
    <p:sldId id="266" r:id="rId16"/>
    <p:sldId id="267" r:id="rId17"/>
    <p:sldId id="275" r:id="rId18"/>
    <p:sldId id="270" r:id="rId19"/>
    <p:sldId id="269" r:id="rId20"/>
    <p:sldId id="273" r:id="rId21"/>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874"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sz="2500" b="0" i="0">
                <a:solidFill>
                  <a:schemeClr val="tx1"/>
                </a:solidFill>
                <a:latin typeface="Arial MT"/>
                <a:cs typeface="Arial MT"/>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tx1"/>
                </a:solidFill>
                <a:latin typeface="Arial MT"/>
                <a:cs typeface="Arial MT"/>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11/4/2024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tx1"/>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11/4/2024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11/4/2024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7215025" y="137875"/>
            <a:ext cx="1733549" cy="581024"/>
          </a:xfrm>
          <a:prstGeom prst="rect">
            <a:avLst/>
          </a:prstGeom>
        </p:spPr>
      </p:pic>
      <p:sp>
        <p:nvSpPr>
          <p:cNvPr id="2" name="Holder 2"/>
          <p:cNvSpPr>
            <a:spLocks noGrp="1"/>
          </p:cNvSpPr>
          <p:nvPr>
            <p:ph type="title"/>
          </p:nvPr>
        </p:nvSpPr>
        <p:spPr>
          <a:xfrm>
            <a:off x="384725" y="505248"/>
            <a:ext cx="8374549" cy="409575"/>
          </a:xfrm>
          <a:prstGeom prst="rect">
            <a:avLst/>
          </a:prstGeom>
        </p:spPr>
        <p:txBody>
          <a:bodyPr wrap="square" lIns="0" tIns="0" rIns="0" bIns="0">
            <a:spAutoFit/>
          </a:bodyPr>
          <a:lstStyle>
            <a:lvl1pPr>
              <a:defRPr sz="2500" b="0" i="0">
                <a:solidFill>
                  <a:schemeClr val="tx1"/>
                </a:solidFill>
                <a:latin typeface="Arial MT"/>
                <a:cs typeface="Arial MT"/>
              </a:defRPr>
            </a:lvl1pPr>
          </a:lstStyle>
          <a:p>
            <a:endParaRPr/>
          </a:p>
        </p:txBody>
      </p:sp>
      <p:sp>
        <p:nvSpPr>
          <p:cNvPr id="3" name="Holder 3"/>
          <p:cNvSpPr>
            <a:spLocks noGrp="1"/>
          </p:cNvSpPr>
          <p:nvPr>
            <p:ph type="body" idx="1"/>
          </p:nvPr>
        </p:nvSpPr>
        <p:spPr>
          <a:xfrm>
            <a:off x="556937" y="1701562"/>
            <a:ext cx="7633334" cy="152463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11/4/2024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svgsilh.com/image/2117344.htm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sv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E93EB3B1-E7BD-3887-6C39-5267E2D8ABC8}"/>
              </a:ext>
            </a:extLst>
          </p:cNvPr>
          <p:cNvSpPr/>
          <p:nvPr/>
        </p:nvSpPr>
        <p:spPr>
          <a:xfrm>
            <a:off x="990600" y="742950"/>
            <a:ext cx="6934200" cy="1008302"/>
          </a:xfrm>
          <a:prstGeom prst="roundRect">
            <a:avLst/>
          </a:prstGeom>
          <a:solidFill>
            <a:srgbClr val="00B0F0"/>
          </a:solidFill>
          <a:ln>
            <a:solidFill>
              <a:schemeClr val="accent5"/>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3600" b="1" dirty="0">
                <a:solidFill>
                  <a:schemeClr val="tx1"/>
                </a:solidFill>
                <a:latin typeface="Arial Black" panose="020B0A04020102020204" pitchFamily="34" charset="0"/>
              </a:rPr>
              <a:t>HOSPITAL MANAGEMENT SYSTEM</a:t>
            </a:r>
            <a:endParaRPr lang="en-IN" sz="3600" b="1" dirty="0">
              <a:solidFill>
                <a:schemeClr val="tx1"/>
              </a:solidFill>
              <a:latin typeface="Arial Black" panose="020B0A04020102020204" pitchFamily="34" charset="0"/>
            </a:endParaRPr>
          </a:p>
        </p:txBody>
      </p:sp>
      <p:pic>
        <p:nvPicPr>
          <p:cNvPr id="11" name="Graphic 10">
            <a:extLst>
              <a:ext uri="{FF2B5EF4-FFF2-40B4-BE49-F238E27FC236}">
                <a16:creationId xmlns:a16="http://schemas.microsoft.com/office/drawing/2014/main" id="{A2E93352-9F5C-9D05-569A-FC644C3357F1}"/>
              </a:ext>
            </a:extLst>
          </p:cNvPr>
          <p:cNvPicPr>
            <a:picLocks noChangeAspect="1"/>
          </p:cNvPicPr>
          <p:nvPr/>
        </p:nvPicPr>
        <p:blipFill>
          <a:blip r:embed="rId2">
            <a:extLst>
              <a:ext uri="{96DAC541-7B7A-43D3-8B79-37D633B846F1}">
                <asvg:svgBlip xmlns:asvg="http://schemas.microsoft.com/office/drawing/2016/SVG/main" r:embed="rId3"/>
              </a:ext>
              <a:ext uri="{837473B0-CC2E-450A-ABE3-18F120FF3D39}">
                <a1611:picAttrSrcUrl xmlns:a1611="http://schemas.microsoft.com/office/drawing/2016/11/main" r:id="rId4"/>
              </a:ext>
            </a:extLst>
          </a:blip>
          <a:stretch>
            <a:fillRect/>
          </a:stretch>
        </p:blipFill>
        <p:spPr>
          <a:xfrm>
            <a:off x="228600" y="149466"/>
            <a:ext cx="2605968" cy="2502156"/>
          </a:xfrm>
          <a:prstGeom prst="rect">
            <a:avLst/>
          </a:prstGeom>
        </p:spPr>
      </p:pic>
      <p:sp>
        <p:nvSpPr>
          <p:cNvPr id="7" name="TextBox 6">
            <a:extLst>
              <a:ext uri="{FF2B5EF4-FFF2-40B4-BE49-F238E27FC236}">
                <a16:creationId xmlns:a16="http://schemas.microsoft.com/office/drawing/2014/main" id="{D6E9D5CE-9324-BA95-2289-7A4CDCEAE394}"/>
              </a:ext>
            </a:extLst>
          </p:cNvPr>
          <p:cNvSpPr txBox="1"/>
          <p:nvPr/>
        </p:nvSpPr>
        <p:spPr>
          <a:xfrm>
            <a:off x="2895600" y="2289724"/>
            <a:ext cx="4572000" cy="369332"/>
          </a:xfrm>
          <a:prstGeom prst="rect">
            <a:avLst/>
          </a:prstGeom>
          <a:noFill/>
        </p:spPr>
        <p:txBody>
          <a:bodyPr wrap="square">
            <a:spAutoFit/>
          </a:bodyPr>
          <a:lstStyle/>
          <a:p>
            <a:r>
              <a:rPr lang="en-US" sz="1800" b="1" dirty="0">
                <a:solidFill>
                  <a:schemeClr val="tx1"/>
                </a:solidFill>
                <a:latin typeface="Arial" panose="020B0604020202020204" pitchFamily="34" charset="0"/>
                <a:cs typeface="Arial" panose="020B0604020202020204" pitchFamily="34" charset="0"/>
              </a:rPr>
              <a:t>A GROUP PROJECT BY: </a:t>
            </a:r>
            <a:endParaRPr lang="en-IN" sz="1800" b="1" dirty="0">
              <a:solidFill>
                <a:schemeClr val="tx1"/>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D99A7C09-8DB2-AA5A-E7B2-73E5D3CD63BF}"/>
              </a:ext>
            </a:extLst>
          </p:cNvPr>
          <p:cNvSpPr txBox="1"/>
          <p:nvPr/>
        </p:nvSpPr>
        <p:spPr>
          <a:xfrm>
            <a:off x="2133600" y="2626067"/>
            <a:ext cx="4876800" cy="1477328"/>
          </a:xfrm>
          <a:prstGeom prst="rect">
            <a:avLst/>
          </a:prstGeom>
          <a:noFill/>
        </p:spPr>
        <p:txBody>
          <a:bodyPr wrap="square">
            <a:spAutoFit/>
          </a:bodyPr>
          <a:lstStyle/>
          <a:p>
            <a:r>
              <a:rPr lang="en-US" sz="1800" dirty="0" err="1">
                <a:latin typeface="Arial Rounded MT Bold" panose="020F0704030504030204" pitchFamily="34" charset="0"/>
              </a:rPr>
              <a:t>Sk</a:t>
            </a:r>
            <a:r>
              <a:rPr lang="en-US" sz="1800" dirty="0">
                <a:latin typeface="Arial Rounded MT Bold" panose="020F0704030504030204" pitchFamily="34" charset="0"/>
              </a:rPr>
              <a:t> Mohammad         -   AP23110011178</a:t>
            </a:r>
          </a:p>
          <a:p>
            <a:r>
              <a:rPr lang="en-US" sz="1800" dirty="0">
                <a:latin typeface="Arial Rounded MT Bold" panose="020F0704030504030204" pitchFamily="34" charset="0"/>
              </a:rPr>
              <a:t>Sai </a:t>
            </a:r>
            <a:r>
              <a:rPr lang="en-US" sz="1800" dirty="0" err="1">
                <a:latin typeface="Arial Rounded MT Bold" panose="020F0704030504030204" pitchFamily="34" charset="0"/>
              </a:rPr>
              <a:t>Puppala</a:t>
            </a:r>
            <a:r>
              <a:rPr lang="en-US" sz="1800" dirty="0">
                <a:latin typeface="Arial Rounded MT Bold" panose="020F0704030504030204" pitchFamily="34" charset="0"/>
              </a:rPr>
              <a:t>              </a:t>
            </a:r>
            <a:r>
              <a:rPr lang="en-US" dirty="0">
                <a:latin typeface="Arial Rounded MT Bold" panose="020F0704030504030204" pitchFamily="34" charset="0"/>
              </a:rPr>
              <a:t> </a:t>
            </a:r>
            <a:r>
              <a:rPr lang="en-US" sz="1800" dirty="0">
                <a:latin typeface="Arial Rounded MT Bold" panose="020F0704030504030204" pitchFamily="34" charset="0"/>
              </a:rPr>
              <a:t>-   AP23110011172</a:t>
            </a:r>
          </a:p>
          <a:p>
            <a:r>
              <a:rPr lang="en-US" sz="1800" dirty="0">
                <a:latin typeface="Arial Rounded MT Bold" panose="020F0704030504030204" pitchFamily="34" charset="0"/>
              </a:rPr>
              <a:t>P Pavan Kumar         -  AP23110011201</a:t>
            </a:r>
          </a:p>
          <a:p>
            <a:r>
              <a:rPr lang="en-US" sz="1800" dirty="0" err="1">
                <a:latin typeface="Arial Rounded MT Bold" panose="020F0704030504030204" pitchFamily="34" charset="0"/>
              </a:rPr>
              <a:t>Sk.Abdullah</a:t>
            </a:r>
            <a:r>
              <a:rPr lang="en-US" sz="1800" dirty="0">
                <a:latin typeface="Arial Rounded MT Bold" panose="020F0704030504030204" pitchFamily="34" charset="0"/>
              </a:rPr>
              <a:t>               -  AP23110011186</a:t>
            </a:r>
          </a:p>
          <a:p>
            <a:r>
              <a:rPr lang="en-US" sz="1800" dirty="0" err="1">
                <a:latin typeface="Arial Rounded MT Bold" panose="020F0704030504030204" pitchFamily="34" charset="0"/>
              </a:rPr>
              <a:t>Mahaboob</a:t>
            </a:r>
            <a:r>
              <a:rPr lang="en-US" sz="1800" dirty="0">
                <a:latin typeface="Arial Rounded MT Bold" panose="020F0704030504030204" pitchFamily="34" charset="0"/>
              </a:rPr>
              <a:t> Basha     -  AP23110011216</a:t>
            </a:r>
          </a:p>
        </p:txBody>
      </p:sp>
      <p:sp>
        <p:nvSpPr>
          <p:cNvPr id="13" name="TextBox 12">
            <a:extLst>
              <a:ext uri="{FF2B5EF4-FFF2-40B4-BE49-F238E27FC236}">
                <a16:creationId xmlns:a16="http://schemas.microsoft.com/office/drawing/2014/main" id="{ECF1BD16-5E52-415A-4B17-52995C479D3E}"/>
              </a:ext>
            </a:extLst>
          </p:cNvPr>
          <p:cNvSpPr txBox="1"/>
          <p:nvPr/>
        </p:nvSpPr>
        <p:spPr>
          <a:xfrm>
            <a:off x="1752600" y="1721443"/>
            <a:ext cx="6858000" cy="400110"/>
          </a:xfrm>
          <a:prstGeom prst="rect">
            <a:avLst/>
          </a:prstGeom>
          <a:noFill/>
        </p:spPr>
        <p:txBody>
          <a:bodyPr wrap="square">
            <a:spAutoFit/>
          </a:bodyPr>
          <a:lstStyle/>
          <a:p>
            <a:pPr>
              <a:defRPr sz="2000"/>
            </a:pPr>
            <a:r>
              <a:rPr lang="en-IN" dirty="0">
                <a:solidFill>
                  <a:schemeClr val="bg1">
                    <a:lumMod val="50000"/>
                  </a:schemeClr>
                </a:solidFill>
              </a:rPr>
              <a:t>A professional healthcare management solution..!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095B73E-1316-D32A-B649-E6902CDCB9E2}"/>
              </a:ext>
            </a:extLst>
          </p:cNvPr>
          <p:cNvSpPr txBox="1"/>
          <p:nvPr/>
        </p:nvSpPr>
        <p:spPr>
          <a:xfrm>
            <a:off x="533400" y="124926"/>
            <a:ext cx="10134600" cy="4893647"/>
          </a:xfrm>
          <a:prstGeom prst="rect">
            <a:avLst/>
          </a:prstGeom>
          <a:noFill/>
        </p:spPr>
        <p:txBody>
          <a:bodyPr wrap="square">
            <a:spAutoFit/>
          </a:bodyPr>
          <a:lstStyle/>
          <a:p>
            <a:pPr algn="l"/>
            <a:r>
              <a:rPr lang="en-IN" sz="1200" b="0" i="0" u="none" strike="noStrike" baseline="0" dirty="0">
                <a:latin typeface="Calibri" panose="020F0502020204030204" pitchFamily="34" charset="0"/>
              </a:rPr>
              <a:t>switch (choice) {</a:t>
            </a:r>
          </a:p>
          <a:p>
            <a:pPr algn="l"/>
            <a:r>
              <a:rPr lang="en-IN" sz="1200" b="0" i="0" u="none" strike="noStrike" baseline="0" dirty="0">
                <a:latin typeface="Calibri" panose="020F0502020204030204" pitchFamily="34" charset="0"/>
              </a:rPr>
              <a:t>case 1:</a:t>
            </a:r>
          </a:p>
          <a:p>
            <a:pPr algn="l"/>
            <a:r>
              <a:rPr lang="en-IN" sz="1200" b="0" i="0" u="none" strike="noStrike" baseline="0" dirty="0" err="1">
                <a:latin typeface="Calibri" panose="020F0502020204030204" pitchFamily="34" charset="0"/>
              </a:rPr>
              <a:t>addPatient</a:t>
            </a:r>
            <a:r>
              <a:rPr lang="en-IN" sz="1200" b="0" i="0" u="none" strike="noStrike" baseline="0" dirty="0">
                <a:latin typeface="Calibri" panose="020F0502020204030204" pitchFamily="34" charset="0"/>
              </a:rPr>
              <a:t>(patients);</a:t>
            </a:r>
          </a:p>
          <a:p>
            <a:pPr algn="l"/>
            <a:r>
              <a:rPr lang="en-IN" sz="1200" b="0" i="0" u="none" strike="noStrike" baseline="0" dirty="0">
                <a:latin typeface="Calibri" panose="020F0502020204030204" pitchFamily="34" charset="0"/>
              </a:rPr>
              <a:t>break;</a:t>
            </a:r>
          </a:p>
          <a:p>
            <a:pPr algn="l"/>
            <a:r>
              <a:rPr lang="en-IN" sz="1200" b="0" i="0" u="none" strike="noStrike" baseline="0" dirty="0">
                <a:latin typeface="Calibri" panose="020F0502020204030204" pitchFamily="34" charset="0"/>
              </a:rPr>
              <a:t>case 2:</a:t>
            </a:r>
          </a:p>
          <a:p>
            <a:pPr algn="l"/>
            <a:r>
              <a:rPr lang="en-IN" sz="1200" b="0" i="0" u="none" strike="noStrike" baseline="0" dirty="0" err="1">
                <a:latin typeface="Calibri" panose="020F0502020204030204" pitchFamily="34" charset="0"/>
              </a:rPr>
              <a:t>addDoctor</a:t>
            </a:r>
            <a:r>
              <a:rPr lang="en-IN" sz="1200" b="0" i="0" u="none" strike="noStrike" baseline="0" dirty="0">
                <a:latin typeface="Calibri" panose="020F0502020204030204" pitchFamily="34" charset="0"/>
              </a:rPr>
              <a:t>(doctors);</a:t>
            </a:r>
          </a:p>
          <a:p>
            <a:pPr algn="l"/>
            <a:r>
              <a:rPr lang="en-IN" sz="1200" b="0" i="0" u="none" strike="noStrike" baseline="0" dirty="0">
                <a:latin typeface="Calibri" panose="020F0502020204030204" pitchFamily="34" charset="0"/>
              </a:rPr>
              <a:t>break;</a:t>
            </a:r>
          </a:p>
          <a:p>
            <a:pPr algn="l"/>
            <a:r>
              <a:rPr lang="en-IN" sz="1200" b="0" i="0" u="none" strike="noStrike" baseline="0" dirty="0">
                <a:latin typeface="Calibri" panose="020F0502020204030204" pitchFamily="34" charset="0"/>
              </a:rPr>
              <a:t>case 3:</a:t>
            </a:r>
          </a:p>
          <a:p>
            <a:pPr algn="l"/>
            <a:r>
              <a:rPr lang="en-IN" sz="1200" b="0" i="0" u="none" strike="noStrike" baseline="0" dirty="0" err="1">
                <a:latin typeface="Calibri" panose="020F0502020204030204" pitchFamily="34" charset="0"/>
              </a:rPr>
              <a:t>addAppointment</a:t>
            </a:r>
            <a:r>
              <a:rPr lang="en-IN" sz="1200" b="0" i="0" u="none" strike="noStrike" baseline="0" dirty="0">
                <a:latin typeface="Calibri" panose="020F0502020204030204" pitchFamily="34" charset="0"/>
              </a:rPr>
              <a:t>(patients, doctors, appointments);</a:t>
            </a:r>
          </a:p>
          <a:p>
            <a:pPr algn="l"/>
            <a:r>
              <a:rPr lang="en-IN" sz="1200" b="0" i="0" u="none" strike="noStrike" baseline="0" dirty="0">
                <a:latin typeface="Calibri" panose="020F0502020204030204" pitchFamily="34" charset="0"/>
              </a:rPr>
              <a:t>break;</a:t>
            </a:r>
          </a:p>
          <a:p>
            <a:pPr algn="l"/>
            <a:r>
              <a:rPr lang="en-IN" sz="1200" b="0" i="0" u="none" strike="noStrike" baseline="0" dirty="0">
                <a:latin typeface="Calibri" panose="020F0502020204030204" pitchFamily="34" charset="0"/>
              </a:rPr>
              <a:t>case 4:</a:t>
            </a:r>
          </a:p>
          <a:p>
            <a:pPr algn="l"/>
            <a:r>
              <a:rPr lang="en-IN" sz="1200" b="0" i="0" u="none" strike="noStrike" baseline="0" dirty="0" err="1">
                <a:latin typeface="Calibri" panose="020F0502020204030204" pitchFamily="34" charset="0"/>
              </a:rPr>
              <a:t>displayPatients</a:t>
            </a:r>
            <a:r>
              <a:rPr lang="en-IN" sz="1200" b="0" i="0" u="none" strike="noStrike" baseline="0" dirty="0">
                <a:latin typeface="Calibri" panose="020F0502020204030204" pitchFamily="34" charset="0"/>
              </a:rPr>
              <a:t>(patients);</a:t>
            </a:r>
          </a:p>
          <a:p>
            <a:pPr algn="l"/>
            <a:r>
              <a:rPr lang="en-IN" sz="1200" b="0" i="0" u="none" strike="noStrike" baseline="0" dirty="0">
                <a:latin typeface="Calibri" panose="020F0502020204030204" pitchFamily="34" charset="0"/>
              </a:rPr>
              <a:t>break;</a:t>
            </a:r>
          </a:p>
          <a:p>
            <a:pPr algn="l"/>
            <a:r>
              <a:rPr lang="en-IN" sz="1200" b="0" i="0" u="none" strike="noStrike" baseline="0" dirty="0">
                <a:latin typeface="Calibri" panose="020F0502020204030204" pitchFamily="34" charset="0"/>
              </a:rPr>
              <a:t>case 5:</a:t>
            </a:r>
          </a:p>
          <a:p>
            <a:pPr algn="l"/>
            <a:r>
              <a:rPr lang="en-IN" sz="1200" b="0" i="0" u="none" strike="noStrike" baseline="0" dirty="0" err="1">
                <a:latin typeface="Calibri" panose="020F0502020204030204" pitchFamily="34" charset="0"/>
              </a:rPr>
              <a:t>displayDoctors</a:t>
            </a:r>
            <a:r>
              <a:rPr lang="en-IN" sz="1200" b="0" i="0" u="none" strike="noStrike" baseline="0" dirty="0">
                <a:latin typeface="Calibri" panose="020F0502020204030204" pitchFamily="34" charset="0"/>
              </a:rPr>
              <a:t>(doctors);</a:t>
            </a:r>
          </a:p>
          <a:p>
            <a:pPr algn="l"/>
            <a:r>
              <a:rPr lang="en-IN" sz="1200" b="0" i="0" u="none" strike="noStrike" baseline="0" dirty="0">
                <a:latin typeface="Calibri" panose="020F0502020204030204" pitchFamily="34" charset="0"/>
              </a:rPr>
              <a:t>break;</a:t>
            </a:r>
          </a:p>
          <a:p>
            <a:pPr algn="l"/>
            <a:r>
              <a:rPr lang="en-IN" sz="1200" b="0" i="0" u="none" strike="noStrike" baseline="0" dirty="0">
                <a:latin typeface="Calibri" panose="020F0502020204030204" pitchFamily="34" charset="0"/>
              </a:rPr>
              <a:t>case 6:</a:t>
            </a:r>
          </a:p>
          <a:p>
            <a:pPr algn="l"/>
            <a:r>
              <a:rPr lang="en-IN" sz="1200" b="0" i="0" u="none" strike="noStrike" baseline="0" dirty="0" err="1">
                <a:latin typeface="Calibri" panose="020F0502020204030204" pitchFamily="34" charset="0"/>
              </a:rPr>
              <a:t>displayAppointments</a:t>
            </a:r>
            <a:r>
              <a:rPr lang="en-IN" sz="1200" b="0" i="0" u="none" strike="noStrike" baseline="0" dirty="0">
                <a:latin typeface="Calibri" panose="020F0502020204030204" pitchFamily="34" charset="0"/>
              </a:rPr>
              <a:t>(appointments);</a:t>
            </a:r>
          </a:p>
          <a:p>
            <a:pPr algn="l"/>
            <a:r>
              <a:rPr lang="en-IN" sz="1200" b="0" i="0" u="none" strike="noStrike" baseline="0" dirty="0">
                <a:latin typeface="Calibri" panose="020F0502020204030204" pitchFamily="34" charset="0"/>
              </a:rPr>
              <a:t>break;</a:t>
            </a:r>
          </a:p>
          <a:p>
            <a:pPr algn="l"/>
            <a:r>
              <a:rPr lang="en-IN" sz="1200" b="0" i="0" u="none" strike="noStrike" baseline="0" dirty="0">
                <a:latin typeface="Calibri" panose="020F0502020204030204" pitchFamily="34" charset="0"/>
              </a:rPr>
              <a:t>case 7: {</a:t>
            </a:r>
          </a:p>
          <a:p>
            <a:pPr algn="l"/>
            <a:r>
              <a:rPr lang="en-IN" sz="1200" b="0" i="0" u="none" strike="noStrike" baseline="0" dirty="0">
                <a:latin typeface="Calibri" panose="020F0502020204030204" pitchFamily="34" charset="0"/>
              </a:rPr>
              <a:t>string </a:t>
            </a:r>
            <a:r>
              <a:rPr lang="en-IN" sz="1200" b="0" i="0" u="none" strike="noStrike" baseline="0" dirty="0" err="1">
                <a:latin typeface="Calibri" panose="020F0502020204030204" pitchFamily="34" charset="0"/>
              </a:rPr>
              <a:t>searchName</a:t>
            </a:r>
            <a:r>
              <a:rPr lang="en-IN" sz="1200" b="0" i="0" u="none" strike="noStrike" baseline="0" dirty="0">
                <a:latin typeface="Calibri" panose="020F0502020204030204" pitchFamily="34" charset="0"/>
              </a:rPr>
              <a:t>;</a:t>
            </a:r>
          </a:p>
          <a:p>
            <a:pPr algn="l"/>
            <a:r>
              <a:rPr lang="en-US" sz="1200" b="0" i="0" u="none" strike="noStrike" baseline="0" dirty="0" err="1">
                <a:latin typeface="Calibri" panose="020F0502020204030204" pitchFamily="34" charset="0"/>
              </a:rPr>
              <a:t>cout</a:t>
            </a:r>
            <a:r>
              <a:rPr lang="en-US" sz="1200" b="0" i="0" u="none" strike="noStrike" baseline="0" dirty="0">
                <a:latin typeface="Calibri" panose="020F0502020204030204" pitchFamily="34" charset="0"/>
              </a:rPr>
              <a:t> &lt;&lt; "Enter patient name to search: ";</a:t>
            </a:r>
          </a:p>
          <a:p>
            <a:pPr algn="l"/>
            <a:r>
              <a:rPr lang="en-IN" sz="1200" b="0" i="0" u="none" strike="noStrike" baseline="0" dirty="0" err="1">
                <a:latin typeface="Calibri" panose="020F0502020204030204" pitchFamily="34" charset="0"/>
              </a:rPr>
              <a:t>getline</a:t>
            </a:r>
            <a:r>
              <a:rPr lang="en-IN" sz="1200" b="0" i="0" u="none" strike="noStrike" baseline="0" dirty="0">
                <a:latin typeface="Calibri" panose="020F0502020204030204" pitchFamily="34" charset="0"/>
              </a:rPr>
              <a:t>(</a:t>
            </a:r>
            <a:r>
              <a:rPr lang="en-IN" sz="1200" b="0" i="0" u="none" strike="noStrike" baseline="0" dirty="0" err="1">
                <a:latin typeface="Calibri" panose="020F0502020204030204" pitchFamily="34" charset="0"/>
              </a:rPr>
              <a:t>cin</a:t>
            </a:r>
            <a:r>
              <a:rPr lang="en-IN" sz="1200" b="0" i="0" u="none" strike="noStrike" baseline="0" dirty="0">
                <a:latin typeface="Calibri" panose="020F0502020204030204" pitchFamily="34" charset="0"/>
              </a:rPr>
              <a:t>, </a:t>
            </a:r>
            <a:r>
              <a:rPr lang="en-IN" sz="1200" b="0" i="0" u="none" strike="noStrike" baseline="0" dirty="0" err="1">
                <a:latin typeface="Calibri" panose="020F0502020204030204" pitchFamily="34" charset="0"/>
              </a:rPr>
              <a:t>searchName</a:t>
            </a:r>
            <a:r>
              <a:rPr lang="en-IN" sz="1200" b="0" i="0" u="none" strike="noStrike" baseline="0" dirty="0">
                <a:latin typeface="Calibri" panose="020F0502020204030204" pitchFamily="34" charset="0"/>
              </a:rPr>
              <a:t>);</a:t>
            </a:r>
          </a:p>
          <a:p>
            <a:pPr algn="l"/>
            <a:r>
              <a:rPr lang="en-IN" sz="1200" b="0" i="0" u="none" strike="noStrike" baseline="0" dirty="0" err="1">
                <a:latin typeface="Calibri" panose="020F0502020204030204" pitchFamily="34" charset="0"/>
              </a:rPr>
              <a:t>searchPatientByName</a:t>
            </a:r>
            <a:r>
              <a:rPr lang="en-IN" sz="1200" b="0" i="0" u="none" strike="noStrike" baseline="0" dirty="0">
                <a:latin typeface="Calibri" panose="020F0502020204030204" pitchFamily="34" charset="0"/>
              </a:rPr>
              <a:t>(patients, </a:t>
            </a:r>
            <a:r>
              <a:rPr lang="en-IN" sz="1200" b="0" i="0" u="none" strike="noStrike" baseline="0" dirty="0" err="1">
                <a:latin typeface="Calibri" panose="020F0502020204030204" pitchFamily="34" charset="0"/>
              </a:rPr>
              <a:t>searchName</a:t>
            </a:r>
            <a:r>
              <a:rPr lang="en-IN" sz="1200" b="0" i="0" u="none" strike="noStrike" baseline="0" dirty="0">
                <a:latin typeface="Calibri" panose="020F0502020204030204" pitchFamily="34" charset="0"/>
              </a:rPr>
              <a:t>);</a:t>
            </a:r>
          </a:p>
          <a:p>
            <a:pPr algn="l"/>
            <a:r>
              <a:rPr lang="en-IN" sz="1200" b="0" i="0" u="none" strike="noStrike" baseline="0" dirty="0">
                <a:latin typeface="Calibri" panose="020F0502020204030204" pitchFamily="34" charset="0"/>
              </a:rPr>
              <a:t>break;</a:t>
            </a:r>
          </a:p>
          <a:p>
            <a:pPr algn="l"/>
            <a:r>
              <a:rPr lang="en-IN" sz="1200" b="0" i="0" u="none" strike="noStrike" baseline="0" dirty="0">
                <a:latin typeface="Calibri" panose="020F0502020204030204" pitchFamily="34" charset="0"/>
              </a:rPr>
              <a:t>}</a:t>
            </a:r>
          </a:p>
        </p:txBody>
      </p:sp>
    </p:spTree>
    <p:extLst>
      <p:ext uri="{BB962C8B-B14F-4D97-AF65-F5344CB8AC3E}">
        <p14:creationId xmlns:p14="http://schemas.microsoft.com/office/powerpoint/2010/main" val="3029208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E25D639-4CD6-3F9B-5A5D-02D42AD1B85F}"/>
              </a:ext>
            </a:extLst>
          </p:cNvPr>
          <p:cNvSpPr txBox="1"/>
          <p:nvPr/>
        </p:nvSpPr>
        <p:spPr>
          <a:xfrm>
            <a:off x="533400" y="142131"/>
            <a:ext cx="5791200" cy="5001369"/>
          </a:xfrm>
          <a:prstGeom prst="rect">
            <a:avLst/>
          </a:prstGeom>
          <a:noFill/>
        </p:spPr>
        <p:txBody>
          <a:bodyPr wrap="square">
            <a:spAutoFit/>
          </a:bodyPr>
          <a:lstStyle/>
          <a:p>
            <a:pPr algn="l"/>
            <a:r>
              <a:rPr lang="en-IN" sz="1100" b="0" i="0" u="none" strike="noStrike" baseline="0" dirty="0">
                <a:latin typeface="Calibri" panose="020F0502020204030204" pitchFamily="34" charset="0"/>
              </a:rPr>
              <a:t>case 8: {</a:t>
            </a:r>
          </a:p>
          <a:p>
            <a:pPr algn="l"/>
            <a:r>
              <a:rPr lang="en-IN" sz="1100" b="0" i="0" u="none" strike="noStrike" baseline="0" dirty="0">
                <a:latin typeface="Calibri" panose="020F0502020204030204" pitchFamily="34" charset="0"/>
              </a:rPr>
              <a:t>string </a:t>
            </a:r>
            <a:r>
              <a:rPr lang="en-IN" sz="1100" b="0" i="0" u="none" strike="noStrike" baseline="0" dirty="0" err="1">
                <a:latin typeface="Calibri" panose="020F0502020204030204" pitchFamily="34" charset="0"/>
              </a:rPr>
              <a:t>searchSpecialization</a:t>
            </a:r>
            <a:r>
              <a:rPr lang="en-IN" sz="1100" b="0" i="0" u="none" strike="noStrike" baseline="0" dirty="0">
                <a:latin typeface="Calibri" panose="020F0502020204030204" pitchFamily="34" charset="0"/>
              </a:rPr>
              <a:t>;</a:t>
            </a:r>
          </a:p>
          <a:p>
            <a:pPr algn="l"/>
            <a:r>
              <a:rPr lang="en-US" sz="1100" b="0" i="0" u="none" strike="noStrike" baseline="0" dirty="0" err="1">
                <a:latin typeface="Calibri" panose="020F0502020204030204" pitchFamily="34" charset="0"/>
              </a:rPr>
              <a:t>cout</a:t>
            </a:r>
            <a:r>
              <a:rPr lang="en-US" sz="1100" b="0" i="0" u="none" strike="noStrike" baseline="0" dirty="0">
                <a:latin typeface="Calibri" panose="020F0502020204030204" pitchFamily="34" charset="0"/>
              </a:rPr>
              <a:t> &lt;&lt; "Enter doctor specialization to search: ";</a:t>
            </a:r>
          </a:p>
          <a:p>
            <a:pPr algn="l"/>
            <a:r>
              <a:rPr lang="en-IN" sz="1100" b="0" i="0" u="none" strike="noStrike" baseline="0" dirty="0" err="1">
                <a:latin typeface="Calibri" panose="020F0502020204030204" pitchFamily="34" charset="0"/>
              </a:rPr>
              <a:t>getline</a:t>
            </a:r>
            <a:r>
              <a:rPr lang="en-IN" sz="1100" b="0" i="0" u="none" strike="noStrike" baseline="0" dirty="0">
                <a:latin typeface="Calibri" panose="020F0502020204030204" pitchFamily="34" charset="0"/>
              </a:rPr>
              <a:t>(</a:t>
            </a:r>
            <a:r>
              <a:rPr lang="en-IN" sz="1100" b="0" i="0" u="none" strike="noStrike" baseline="0" dirty="0" err="1">
                <a:latin typeface="Calibri" panose="020F0502020204030204" pitchFamily="34" charset="0"/>
              </a:rPr>
              <a:t>cin</a:t>
            </a:r>
            <a:r>
              <a:rPr lang="en-IN" sz="1100" b="0" i="0" u="none" strike="noStrike" baseline="0" dirty="0">
                <a:latin typeface="Calibri" panose="020F0502020204030204" pitchFamily="34" charset="0"/>
              </a:rPr>
              <a:t>, </a:t>
            </a:r>
            <a:r>
              <a:rPr lang="en-IN" sz="1100" b="0" i="0" u="none" strike="noStrike" baseline="0" dirty="0" err="1">
                <a:latin typeface="Calibri" panose="020F0502020204030204" pitchFamily="34" charset="0"/>
              </a:rPr>
              <a:t>searchSpecialization</a:t>
            </a:r>
            <a:r>
              <a:rPr lang="en-IN" sz="1100" b="0" i="0" u="none" strike="noStrike" baseline="0" dirty="0">
                <a:latin typeface="Calibri" panose="020F0502020204030204" pitchFamily="34" charset="0"/>
              </a:rPr>
              <a:t>);</a:t>
            </a:r>
          </a:p>
          <a:p>
            <a:pPr algn="l"/>
            <a:r>
              <a:rPr lang="en-IN" sz="1100" b="0" i="0" u="none" strike="noStrike" baseline="0" dirty="0" err="1">
                <a:latin typeface="Calibri" panose="020F0502020204030204" pitchFamily="34" charset="0"/>
              </a:rPr>
              <a:t>searchDoctorBySpecialization</a:t>
            </a:r>
            <a:r>
              <a:rPr lang="en-IN" sz="1100" b="0" i="0" u="none" strike="noStrike" baseline="0" dirty="0">
                <a:latin typeface="Calibri" panose="020F0502020204030204" pitchFamily="34" charset="0"/>
              </a:rPr>
              <a:t>(doctors, </a:t>
            </a:r>
            <a:r>
              <a:rPr lang="en-IN" sz="1100" b="0" i="0" u="none" strike="noStrike" baseline="0" dirty="0" err="1">
                <a:latin typeface="Calibri" panose="020F0502020204030204" pitchFamily="34" charset="0"/>
              </a:rPr>
              <a:t>searchSpecialization</a:t>
            </a:r>
            <a:r>
              <a:rPr lang="en-IN" sz="1100" b="0" i="0" u="none" strike="noStrike" baseline="0" dirty="0">
                <a:latin typeface="Calibri" panose="020F0502020204030204" pitchFamily="34" charset="0"/>
              </a:rPr>
              <a:t>);</a:t>
            </a:r>
          </a:p>
          <a:p>
            <a:pPr algn="l"/>
            <a:r>
              <a:rPr lang="en-IN" sz="1100" b="0" i="0" u="none" strike="noStrike" baseline="0" dirty="0">
                <a:latin typeface="Calibri" panose="020F0502020204030204" pitchFamily="34" charset="0"/>
              </a:rPr>
              <a:t>break;</a:t>
            </a:r>
          </a:p>
          <a:p>
            <a:pPr algn="l"/>
            <a:r>
              <a:rPr lang="en-IN" sz="1100" b="0" i="0" u="none" strike="noStrike" baseline="0" dirty="0">
                <a:latin typeface="Calibri" panose="020F0502020204030204" pitchFamily="34" charset="0"/>
              </a:rPr>
              <a:t>}</a:t>
            </a:r>
          </a:p>
          <a:p>
            <a:pPr algn="l"/>
            <a:r>
              <a:rPr lang="en-IN" sz="1100" b="0" i="0" u="none" strike="noStrike" baseline="0" dirty="0">
                <a:latin typeface="Calibri" panose="020F0502020204030204" pitchFamily="34" charset="0"/>
              </a:rPr>
              <a:t>case 9:</a:t>
            </a:r>
          </a:p>
          <a:p>
            <a:pPr algn="l"/>
            <a:r>
              <a:rPr lang="en-IN" sz="1100" b="0" i="0" u="none" strike="noStrike" baseline="0" dirty="0" err="1">
                <a:latin typeface="Calibri" panose="020F0502020204030204" pitchFamily="34" charset="0"/>
              </a:rPr>
              <a:t>savePatientsToFile</a:t>
            </a:r>
            <a:r>
              <a:rPr lang="en-IN" sz="1100" b="0" i="0" u="none" strike="noStrike" baseline="0" dirty="0">
                <a:latin typeface="Calibri" panose="020F0502020204030204" pitchFamily="34" charset="0"/>
              </a:rPr>
              <a:t>(patients, "patients.txt");</a:t>
            </a:r>
          </a:p>
          <a:p>
            <a:pPr algn="l"/>
            <a:r>
              <a:rPr lang="en-IN" sz="1100" b="0" i="0" u="none" strike="noStrike" baseline="0" dirty="0">
                <a:latin typeface="Calibri" panose="020F0502020204030204" pitchFamily="34" charset="0"/>
              </a:rPr>
              <a:t>break;</a:t>
            </a:r>
          </a:p>
          <a:p>
            <a:pPr algn="l"/>
            <a:r>
              <a:rPr lang="en-IN" sz="1100" b="0" i="0" u="none" strike="noStrike" baseline="0" dirty="0">
                <a:latin typeface="Calibri" panose="020F0502020204030204" pitchFamily="34" charset="0"/>
              </a:rPr>
              <a:t>case 10:</a:t>
            </a:r>
          </a:p>
          <a:p>
            <a:pPr algn="l"/>
            <a:r>
              <a:rPr lang="en-IN" sz="1100" b="0" i="0" u="none" strike="noStrike" baseline="0" dirty="0" err="1">
                <a:latin typeface="Calibri" panose="020F0502020204030204" pitchFamily="34" charset="0"/>
              </a:rPr>
              <a:t>saveDoctorsToFile</a:t>
            </a:r>
            <a:r>
              <a:rPr lang="en-IN" sz="1100" b="0" i="0" u="none" strike="noStrike" baseline="0" dirty="0">
                <a:latin typeface="Calibri" panose="020F0502020204030204" pitchFamily="34" charset="0"/>
              </a:rPr>
              <a:t>(doctors, "doctors.txt");</a:t>
            </a:r>
          </a:p>
          <a:p>
            <a:pPr algn="l"/>
            <a:r>
              <a:rPr lang="en-IN" sz="1100" b="0" i="0" u="none" strike="noStrike" baseline="0" dirty="0">
                <a:latin typeface="Calibri" panose="020F0502020204030204" pitchFamily="34" charset="0"/>
              </a:rPr>
              <a:t>break;</a:t>
            </a:r>
          </a:p>
          <a:p>
            <a:pPr algn="l"/>
            <a:r>
              <a:rPr lang="en-IN" sz="1100" b="0" i="0" u="none" strike="noStrike" baseline="0" dirty="0">
                <a:latin typeface="Calibri" panose="020F0502020204030204" pitchFamily="34" charset="0"/>
              </a:rPr>
              <a:t>case 11:</a:t>
            </a:r>
          </a:p>
          <a:p>
            <a:pPr algn="l"/>
            <a:r>
              <a:rPr lang="en-IN" sz="1100" b="0" i="0" u="none" strike="noStrike" baseline="0" dirty="0" err="1">
                <a:latin typeface="Calibri" panose="020F0502020204030204" pitchFamily="34" charset="0"/>
              </a:rPr>
              <a:t>saveAppointmentsToFile</a:t>
            </a:r>
            <a:r>
              <a:rPr lang="en-IN" sz="1100" b="0" i="0" u="none" strike="noStrike" baseline="0" dirty="0">
                <a:latin typeface="Calibri" panose="020F0502020204030204" pitchFamily="34" charset="0"/>
              </a:rPr>
              <a:t>(appointments, "appointments.txt");</a:t>
            </a:r>
          </a:p>
          <a:p>
            <a:pPr algn="l"/>
            <a:r>
              <a:rPr lang="en-IN" sz="1100" b="0" i="0" u="none" strike="noStrike" baseline="0" dirty="0">
                <a:latin typeface="Calibri" panose="020F0502020204030204" pitchFamily="34" charset="0"/>
              </a:rPr>
              <a:t>break;</a:t>
            </a:r>
          </a:p>
          <a:p>
            <a:pPr algn="l"/>
            <a:r>
              <a:rPr lang="en-IN" sz="1100" b="0" i="0" u="none" strike="noStrike" baseline="0" dirty="0">
                <a:latin typeface="Calibri" panose="020F0502020204030204" pitchFamily="34" charset="0"/>
              </a:rPr>
              <a:t>case 12:</a:t>
            </a:r>
          </a:p>
          <a:p>
            <a:pPr algn="l"/>
            <a:r>
              <a:rPr lang="en-IN" sz="1100" b="0" i="0" u="none" strike="noStrike" baseline="0" dirty="0" err="1">
                <a:latin typeface="Calibri" panose="020F0502020204030204" pitchFamily="34" charset="0"/>
              </a:rPr>
              <a:t>cout</a:t>
            </a:r>
            <a:r>
              <a:rPr lang="en-IN" sz="1100" b="0" i="0" u="none" strike="noStrike" baseline="0" dirty="0">
                <a:latin typeface="Calibri" panose="020F0502020204030204" pitchFamily="34" charset="0"/>
              </a:rPr>
              <a:t> &lt;&lt; "Exiting...\n";</a:t>
            </a:r>
          </a:p>
          <a:p>
            <a:pPr algn="l"/>
            <a:r>
              <a:rPr lang="en-IN" sz="1100" b="0" i="0" u="none" strike="noStrike" baseline="0" dirty="0">
                <a:latin typeface="Calibri" panose="020F0502020204030204" pitchFamily="34" charset="0"/>
              </a:rPr>
              <a:t>break;</a:t>
            </a:r>
          </a:p>
          <a:p>
            <a:pPr algn="l"/>
            <a:r>
              <a:rPr lang="en-IN" sz="1100" b="0" i="0" u="none" strike="noStrike" baseline="0" dirty="0">
                <a:latin typeface="Calibri" panose="020F0502020204030204" pitchFamily="34" charset="0"/>
              </a:rPr>
              <a:t>default:</a:t>
            </a:r>
          </a:p>
          <a:p>
            <a:pPr algn="l"/>
            <a:r>
              <a:rPr lang="en-IN" sz="1100" b="0" i="0" u="none" strike="noStrike" baseline="0" dirty="0" err="1">
                <a:latin typeface="Calibri" panose="020F0502020204030204" pitchFamily="34" charset="0"/>
              </a:rPr>
              <a:t>cout</a:t>
            </a:r>
            <a:r>
              <a:rPr lang="en-IN" sz="1100" b="0" i="0" u="none" strike="noStrike" baseline="0" dirty="0">
                <a:latin typeface="Calibri" panose="020F0502020204030204" pitchFamily="34" charset="0"/>
              </a:rPr>
              <a:t> &lt;&lt; "Invalid choice.\n";</a:t>
            </a:r>
          </a:p>
          <a:p>
            <a:pPr algn="l"/>
            <a:r>
              <a:rPr lang="en-IN" sz="1100" b="0" i="0" u="none" strike="noStrike" baseline="0" dirty="0">
                <a:latin typeface="Calibri" panose="020F0502020204030204" pitchFamily="34" charset="0"/>
              </a:rPr>
              <a:t>}</a:t>
            </a:r>
          </a:p>
          <a:p>
            <a:pPr algn="l"/>
            <a:r>
              <a:rPr lang="en-IN" sz="1100" b="0" i="0" u="none" strike="noStrike" baseline="0" dirty="0">
                <a:latin typeface="Calibri" panose="020F0502020204030204" pitchFamily="34" charset="0"/>
              </a:rPr>
              <a:t>} while (choice != 12);</a:t>
            </a:r>
          </a:p>
          <a:p>
            <a:pPr algn="l"/>
            <a:r>
              <a:rPr lang="en-IN" sz="1100" b="0" i="0" u="none" strike="noStrike" baseline="0" dirty="0">
                <a:latin typeface="Calibri" panose="020F0502020204030204" pitchFamily="34" charset="0"/>
              </a:rPr>
              <a:t>// Save data before exiting</a:t>
            </a:r>
          </a:p>
          <a:p>
            <a:pPr algn="l"/>
            <a:r>
              <a:rPr lang="en-IN" sz="1100" b="0" i="0" u="none" strike="noStrike" baseline="0" dirty="0" err="1">
                <a:latin typeface="Calibri" panose="020F0502020204030204" pitchFamily="34" charset="0"/>
              </a:rPr>
              <a:t>savePatientsToFile</a:t>
            </a:r>
            <a:r>
              <a:rPr lang="en-IN" sz="1100" b="0" i="0" u="none" strike="noStrike" baseline="0" dirty="0">
                <a:latin typeface="Calibri" panose="020F0502020204030204" pitchFamily="34" charset="0"/>
              </a:rPr>
              <a:t>(patients, "patients.txt");</a:t>
            </a:r>
          </a:p>
          <a:p>
            <a:pPr algn="l"/>
            <a:r>
              <a:rPr lang="en-IN" sz="1100" b="0" i="0" u="none" strike="noStrike" baseline="0" dirty="0" err="1">
                <a:latin typeface="Calibri" panose="020F0502020204030204" pitchFamily="34" charset="0"/>
              </a:rPr>
              <a:t>saveDoctorsToFile</a:t>
            </a:r>
            <a:r>
              <a:rPr lang="en-IN" sz="1100" b="0" i="0" u="none" strike="noStrike" baseline="0" dirty="0">
                <a:latin typeface="Calibri" panose="020F0502020204030204" pitchFamily="34" charset="0"/>
              </a:rPr>
              <a:t>(doctors, "doctors.txt");</a:t>
            </a:r>
          </a:p>
          <a:p>
            <a:pPr algn="l"/>
            <a:r>
              <a:rPr lang="en-IN" sz="1100" b="0" i="0" u="none" strike="noStrike" baseline="0" dirty="0" err="1">
                <a:latin typeface="Calibri" panose="020F0502020204030204" pitchFamily="34" charset="0"/>
              </a:rPr>
              <a:t>saveAppointmentsToFile</a:t>
            </a:r>
            <a:r>
              <a:rPr lang="en-IN" sz="1100" b="0" i="0" u="none" strike="noStrike" baseline="0" dirty="0">
                <a:latin typeface="Calibri" panose="020F0502020204030204" pitchFamily="34" charset="0"/>
              </a:rPr>
              <a:t>(appointments, "appointments.txt");</a:t>
            </a:r>
          </a:p>
          <a:p>
            <a:pPr algn="l"/>
            <a:r>
              <a:rPr lang="en-IN" sz="1100" b="0" i="0" u="none" strike="noStrike" baseline="0" dirty="0">
                <a:latin typeface="Calibri" panose="020F0502020204030204" pitchFamily="34" charset="0"/>
              </a:rPr>
              <a:t>return 0;</a:t>
            </a:r>
          </a:p>
          <a:p>
            <a:pPr algn="l"/>
            <a:r>
              <a:rPr lang="en-IN" sz="1100" b="0" i="0" u="none" strike="noStrike" baseline="0" dirty="0">
                <a:latin typeface="Calibri" panose="020F0502020204030204" pitchFamily="34" charset="0"/>
              </a:rPr>
              <a:t>}</a:t>
            </a:r>
            <a:endParaRPr lang="en-IN" sz="1100" dirty="0"/>
          </a:p>
        </p:txBody>
      </p:sp>
    </p:spTree>
    <p:extLst>
      <p:ext uri="{BB962C8B-B14F-4D97-AF65-F5344CB8AC3E}">
        <p14:creationId xmlns:p14="http://schemas.microsoft.com/office/powerpoint/2010/main" val="3820302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B17FFA9-443C-5F64-0833-B096A06FF09B}"/>
              </a:ext>
            </a:extLst>
          </p:cNvPr>
          <p:cNvSpPr txBox="1"/>
          <p:nvPr/>
        </p:nvSpPr>
        <p:spPr>
          <a:xfrm>
            <a:off x="381000" y="24899"/>
            <a:ext cx="9448800" cy="5016758"/>
          </a:xfrm>
          <a:prstGeom prst="rect">
            <a:avLst/>
          </a:prstGeom>
          <a:noFill/>
        </p:spPr>
        <p:txBody>
          <a:bodyPr wrap="square">
            <a:spAutoFit/>
          </a:bodyPr>
          <a:lstStyle/>
          <a:p>
            <a:pPr algn="l"/>
            <a:r>
              <a:rPr lang="en-US" sz="1600" b="1" i="0" u="none" strike="noStrike" baseline="0" dirty="0">
                <a:latin typeface="AgencyFB-Bold"/>
              </a:rPr>
              <a:t>In the above code we have created different functions to perform </a:t>
            </a:r>
            <a:r>
              <a:rPr lang="en-IN" sz="1600" b="1" i="0" u="none" strike="noStrike" baseline="0" dirty="0">
                <a:latin typeface="AgencyFB-Bold"/>
              </a:rPr>
              <a:t>different operations.</a:t>
            </a:r>
            <a:endParaRPr lang="en-IN" sz="1600" b="1" dirty="0">
              <a:latin typeface="AgencyFB-Bold"/>
            </a:endParaRPr>
          </a:p>
          <a:p>
            <a:pPr algn="l"/>
            <a:r>
              <a:rPr lang="en-IN" sz="1600" b="1" i="0" u="none" strike="noStrike" baseline="0" dirty="0">
                <a:latin typeface="AgencyFB-Bold"/>
              </a:rPr>
              <a:t> They are:</a:t>
            </a:r>
          </a:p>
          <a:p>
            <a:pPr algn="l"/>
            <a:endParaRPr lang="en-IN" sz="1600" b="1" i="0" u="none" strike="noStrike" baseline="0" dirty="0">
              <a:latin typeface="AgencyFB-Bold"/>
            </a:endParaRPr>
          </a:p>
          <a:p>
            <a:pPr algn="l"/>
            <a:r>
              <a:rPr lang="en-US" sz="1600" b="0" i="0" u="none" strike="noStrike" baseline="0" dirty="0">
                <a:latin typeface="BookmanOldStyle"/>
              </a:rPr>
              <a:t>void </a:t>
            </a:r>
            <a:r>
              <a:rPr lang="en-US" sz="1600" b="0" i="0" u="none" strike="noStrike" baseline="0" dirty="0" err="1">
                <a:latin typeface="BookmanOldStyle"/>
              </a:rPr>
              <a:t>addPatient</a:t>
            </a:r>
            <a:r>
              <a:rPr lang="en-US" sz="1600" b="0" i="0" u="none" strike="noStrike" baseline="0" dirty="0">
                <a:latin typeface="BookmanOldStyle"/>
              </a:rPr>
              <a:t>();//it adds a new patient details</a:t>
            </a:r>
          </a:p>
          <a:p>
            <a:pPr algn="l"/>
            <a:r>
              <a:rPr lang="en-US" sz="1600" b="0" i="0" u="none" strike="noStrike" baseline="0" dirty="0">
                <a:latin typeface="BookmanOldStyle"/>
              </a:rPr>
              <a:t>void </a:t>
            </a:r>
            <a:r>
              <a:rPr lang="en-US" sz="1600" b="0" i="0" u="none" strike="noStrike" baseline="0" dirty="0" err="1">
                <a:latin typeface="BookmanOldStyle"/>
              </a:rPr>
              <a:t>addDoctor</a:t>
            </a:r>
            <a:r>
              <a:rPr lang="en-US" sz="1600" b="0" i="0" u="none" strike="noStrike" baseline="0" dirty="0">
                <a:latin typeface="BookmanOldStyle"/>
              </a:rPr>
              <a:t>();//it adds a new doctor details</a:t>
            </a:r>
          </a:p>
          <a:p>
            <a:pPr algn="l"/>
            <a:r>
              <a:rPr lang="en-US" sz="1600" b="0" i="0" u="none" strike="noStrike" baseline="0" dirty="0">
                <a:latin typeface="BookmanOldStyle"/>
              </a:rPr>
              <a:t>void </a:t>
            </a:r>
            <a:r>
              <a:rPr lang="en-US" sz="1600" b="0" i="0" u="none" strike="noStrike" baseline="0" dirty="0" err="1">
                <a:latin typeface="BookmanOldStyle"/>
              </a:rPr>
              <a:t>addAppointment</a:t>
            </a:r>
            <a:r>
              <a:rPr lang="en-US" sz="1600" b="0" i="0" u="none" strike="noStrike" baseline="0" dirty="0">
                <a:latin typeface="BookmanOldStyle"/>
              </a:rPr>
              <a:t>();//it adds new appointments</a:t>
            </a:r>
          </a:p>
          <a:p>
            <a:pPr algn="l"/>
            <a:r>
              <a:rPr lang="en-US" sz="1600" b="0" i="0" u="none" strike="noStrike" baseline="0" dirty="0">
                <a:latin typeface="BookmanOldStyle"/>
              </a:rPr>
              <a:t>void </a:t>
            </a:r>
            <a:r>
              <a:rPr lang="en-US" sz="1600" b="0" i="0" u="none" strike="noStrike" baseline="0" dirty="0" err="1">
                <a:latin typeface="BookmanOldStyle"/>
              </a:rPr>
              <a:t>displayPatients</a:t>
            </a:r>
            <a:r>
              <a:rPr lang="en-US" sz="1600" b="0" i="0" u="none" strike="noStrike" baseline="0" dirty="0">
                <a:latin typeface="BookmanOldStyle"/>
              </a:rPr>
              <a:t>();//it display the details of all patients</a:t>
            </a:r>
          </a:p>
          <a:p>
            <a:pPr algn="l"/>
            <a:r>
              <a:rPr lang="en-US" sz="1600" b="0" i="0" u="none" strike="noStrike" baseline="0" dirty="0">
                <a:latin typeface="BookmanOldStyle"/>
              </a:rPr>
              <a:t>void </a:t>
            </a:r>
            <a:r>
              <a:rPr lang="en-US" sz="1600" b="0" i="0" u="none" strike="noStrike" baseline="0" dirty="0" err="1">
                <a:latin typeface="BookmanOldStyle"/>
              </a:rPr>
              <a:t>displayDoctors</a:t>
            </a:r>
            <a:r>
              <a:rPr lang="en-US" sz="1600" b="0" i="0" u="none" strike="noStrike" baseline="0" dirty="0">
                <a:latin typeface="BookmanOldStyle"/>
              </a:rPr>
              <a:t>();//it display the details of all doctors</a:t>
            </a:r>
          </a:p>
          <a:p>
            <a:pPr algn="l"/>
            <a:r>
              <a:rPr lang="en-US" sz="1600" b="0" i="0" u="none" strike="noStrike" baseline="0" dirty="0">
                <a:latin typeface="BookmanOldStyle"/>
              </a:rPr>
              <a:t>void </a:t>
            </a:r>
            <a:r>
              <a:rPr lang="en-US" sz="1600" b="0" i="0" u="none" strike="noStrike" baseline="0" dirty="0" err="1">
                <a:latin typeface="BookmanOldStyle"/>
              </a:rPr>
              <a:t>displayAppointments</a:t>
            </a:r>
            <a:r>
              <a:rPr lang="en-US" sz="1600" b="0" i="0" u="none" strike="noStrike" baseline="0" dirty="0">
                <a:latin typeface="BookmanOldStyle"/>
              </a:rPr>
              <a:t>();//it display the appointments</a:t>
            </a:r>
          </a:p>
          <a:p>
            <a:pPr algn="l"/>
            <a:r>
              <a:rPr lang="en-US" sz="1600" b="0" i="0" u="none" strike="noStrike" baseline="0" dirty="0">
                <a:latin typeface="BookmanOldStyle"/>
              </a:rPr>
              <a:t>void </a:t>
            </a:r>
            <a:r>
              <a:rPr lang="en-US" sz="1600" b="0" i="0" u="none" strike="noStrike" baseline="0" dirty="0" err="1">
                <a:latin typeface="BookmanOldStyle"/>
              </a:rPr>
              <a:t>savePatientsToFile</a:t>
            </a:r>
            <a:r>
              <a:rPr lang="en-US" sz="1600" b="0" i="0" u="none" strike="noStrike" baseline="0" dirty="0">
                <a:latin typeface="BookmanOldStyle"/>
              </a:rPr>
              <a:t>();//it saves the new patient details to existing </a:t>
            </a:r>
            <a:r>
              <a:rPr lang="en-IN" sz="1600" b="0" i="0" u="none" strike="noStrike" baseline="0" dirty="0">
                <a:latin typeface="BookmanOldStyle"/>
              </a:rPr>
              <a:t>file</a:t>
            </a:r>
          </a:p>
          <a:p>
            <a:pPr algn="l"/>
            <a:r>
              <a:rPr lang="en-US" sz="1600" b="0" i="0" u="none" strike="noStrike" baseline="0" dirty="0">
                <a:latin typeface="BookmanOldStyle"/>
              </a:rPr>
              <a:t>void </a:t>
            </a:r>
            <a:r>
              <a:rPr lang="en-US" sz="1600" b="0" i="0" u="none" strike="noStrike" baseline="0" dirty="0" err="1">
                <a:latin typeface="BookmanOldStyle"/>
              </a:rPr>
              <a:t>loadPatientsFromFile</a:t>
            </a:r>
            <a:r>
              <a:rPr lang="en-US" sz="1600" b="0" i="0" u="none" strike="noStrike" baseline="0" dirty="0">
                <a:latin typeface="BookmanOldStyle"/>
              </a:rPr>
              <a:t>();//it loads the details from files to code</a:t>
            </a:r>
          </a:p>
          <a:p>
            <a:pPr algn="l"/>
            <a:r>
              <a:rPr lang="en-US" sz="1600" b="0" i="0" u="none" strike="noStrike" baseline="0" dirty="0">
                <a:latin typeface="BookmanOldStyle"/>
              </a:rPr>
              <a:t>void </a:t>
            </a:r>
            <a:r>
              <a:rPr lang="en-US" sz="1600" b="0" i="0" u="none" strike="noStrike" baseline="0" dirty="0" err="1">
                <a:latin typeface="BookmanOldStyle"/>
              </a:rPr>
              <a:t>saveDoctorsToFile</a:t>
            </a:r>
            <a:r>
              <a:rPr lang="en-US" sz="1600" b="0" i="0" u="none" strike="noStrike" baseline="0" dirty="0">
                <a:latin typeface="BookmanOldStyle"/>
              </a:rPr>
              <a:t>();//it saves the doctor details to files</a:t>
            </a:r>
          </a:p>
          <a:p>
            <a:pPr algn="l"/>
            <a:r>
              <a:rPr lang="en-US" sz="1600" b="0" i="0" u="none" strike="noStrike" baseline="0" dirty="0">
                <a:latin typeface="BookmanOldStyle"/>
              </a:rPr>
              <a:t>void </a:t>
            </a:r>
            <a:r>
              <a:rPr lang="en-US" sz="1600" b="0" i="0" u="none" strike="noStrike" baseline="0" dirty="0" err="1">
                <a:latin typeface="BookmanOldStyle"/>
              </a:rPr>
              <a:t>loadDoctorsFromFile</a:t>
            </a:r>
            <a:r>
              <a:rPr lang="en-US" sz="1600" b="0" i="0" u="none" strike="noStrike" baseline="0" dirty="0">
                <a:latin typeface="BookmanOldStyle"/>
              </a:rPr>
              <a:t>();//it loads the doctors details form files to </a:t>
            </a:r>
            <a:r>
              <a:rPr lang="en-IN" sz="1600" b="0" i="0" u="none" strike="noStrike" baseline="0" dirty="0">
                <a:latin typeface="BookmanOldStyle"/>
              </a:rPr>
              <a:t>code</a:t>
            </a:r>
          </a:p>
          <a:p>
            <a:pPr algn="l"/>
            <a:r>
              <a:rPr lang="en-US" sz="1600" b="0" i="0" u="none" strike="noStrike" baseline="0" dirty="0">
                <a:latin typeface="BookmanOldStyle"/>
              </a:rPr>
              <a:t>void </a:t>
            </a:r>
            <a:r>
              <a:rPr lang="en-US" sz="1600" b="0" i="0" u="none" strike="noStrike" baseline="0" dirty="0" err="1">
                <a:latin typeface="BookmanOldStyle"/>
              </a:rPr>
              <a:t>saveAppointmentsToFile</a:t>
            </a:r>
            <a:r>
              <a:rPr lang="en-US" sz="1600" b="0" i="0" u="none" strike="noStrike" baseline="0" dirty="0">
                <a:latin typeface="BookmanOldStyle"/>
              </a:rPr>
              <a:t>();//to take new appointments and saves </a:t>
            </a:r>
            <a:r>
              <a:rPr lang="en-IN" sz="1600" b="0" i="0" u="none" strike="noStrike" baseline="0" dirty="0">
                <a:latin typeface="BookmanOldStyle"/>
              </a:rPr>
              <a:t>it</a:t>
            </a:r>
          </a:p>
          <a:p>
            <a:pPr algn="l"/>
            <a:r>
              <a:rPr lang="en-IN" sz="1600" b="0" i="0" u="none" strike="noStrike" baseline="0" dirty="0">
                <a:latin typeface="BookmanOldStyle"/>
              </a:rPr>
              <a:t>void </a:t>
            </a:r>
            <a:r>
              <a:rPr lang="en-IN" sz="1600" b="0" i="0" u="none" strike="noStrike" baseline="0" dirty="0" err="1">
                <a:latin typeface="BookmanOldStyle"/>
              </a:rPr>
              <a:t>loadAppointmentsFromFile</a:t>
            </a:r>
            <a:r>
              <a:rPr lang="en-IN" sz="1600" b="0" i="0" u="none" strike="noStrike" baseline="0" dirty="0">
                <a:latin typeface="BookmanOldStyle"/>
              </a:rPr>
              <a:t>()</a:t>
            </a:r>
          </a:p>
          <a:p>
            <a:pPr algn="l"/>
            <a:r>
              <a:rPr lang="en-US" sz="1600" b="0" i="0" u="none" strike="noStrike" baseline="0" dirty="0">
                <a:latin typeface="BookmanOldStyle"/>
              </a:rPr>
              <a:t>bool </a:t>
            </a:r>
            <a:r>
              <a:rPr lang="en-US" sz="1600" b="0" i="0" u="none" strike="noStrike" baseline="0" dirty="0" err="1">
                <a:latin typeface="BookmanOldStyle"/>
              </a:rPr>
              <a:t>isValidTime</a:t>
            </a:r>
            <a:r>
              <a:rPr lang="en-US" sz="1600" b="0" i="0" u="none" strike="noStrike" baseline="0" dirty="0">
                <a:latin typeface="BookmanOldStyle"/>
              </a:rPr>
              <a:t>();//it checks the time entered by patient is valid or not ex:25.15 is not valid</a:t>
            </a:r>
          </a:p>
          <a:p>
            <a:pPr algn="l"/>
            <a:r>
              <a:rPr lang="en-US" sz="1600" b="0" i="0" u="none" strike="noStrike" baseline="0" dirty="0">
                <a:latin typeface="BookmanOldStyle"/>
              </a:rPr>
              <a:t>bool </a:t>
            </a:r>
            <a:r>
              <a:rPr lang="en-US" sz="1600" b="0" i="0" u="none" strike="noStrike" baseline="0" dirty="0" err="1">
                <a:latin typeface="BookmanOldStyle"/>
              </a:rPr>
              <a:t>isValidDate</a:t>
            </a:r>
            <a:r>
              <a:rPr lang="en-US" sz="1600" b="0" i="0" u="none" strike="noStrike" baseline="0" dirty="0">
                <a:latin typeface="BookmanOldStyle"/>
              </a:rPr>
              <a:t>();//it checks the date entered by patient is valid or not ex:30-2-2020 it is not valid</a:t>
            </a:r>
          </a:p>
          <a:p>
            <a:pPr algn="l"/>
            <a:r>
              <a:rPr lang="en-US" sz="1600" b="0" i="0" u="none" strike="noStrike" baseline="0" dirty="0">
                <a:latin typeface="BookmanOldStyle"/>
              </a:rPr>
              <a:t>void </a:t>
            </a:r>
            <a:r>
              <a:rPr lang="en-US" sz="1600" b="0" i="0" u="none" strike="noStrike" baseline="0" dirty="0" err="1">
                <a:latin typeface="BookmanOldStyle"/>
              </a:rPr>
              <a:t>searchPatientByName</a:t>
            </a:r>
            <a:r>
              <a:rPr lang="en-US" sz="1600" b="0" i="0" u="none" strike="noStrike" baseline="0" dirty="0">
                <a:latin typeface="BookmanOldStyle"/>
              </a:rPr>
              <a:t>();//it searches the details of the patients </a:t>
            </a:r>
            <a:r>
              <a:rPr lang="en-IN" sz="1600" b="0" i="0" u="none" strike="noStrike" baseline="0" dirty="0">
                <a:latin typeface="BookmanOldStyle"/>
              </a:rPr>
              <a:t>by their names</a:t>
            </a:r>
          </a:p>
          <a:p>
            <a:pPr algn="l"/>
            <a:r>
              <a:rPr lang="en-US" sz="1600" b="0" i="0" u="none" strike="noStrike" baseline="0" dirty="0">
                <a:latin typeface="BookmanOldStyle"/>
              </a:rPr>
              <a:t>void </a:t>
            </a:r>
            <a:r>
              <a:rPr lang="en-US" sz="1600" b="0" i="0" u="none" strike="noStrike" baseline="0" dirty="0" err="1">
                <a:latin typeface="BookmanOldStyle"/>
              </a:rPr>
              <a:t>searchDoctorBySpecialization</a:t>
            </a:r>
            <a:r>
              <a:rPr lang="en-US" sz="1600" b="0" i="0" u="none" strike="noStrike" baseline="0" dirty="0">
                <a:latin typeface="BookmanOldStyle"/>
              </a:rPr>
              <a:t>()//it shows the no of doctors</a:t>
            </a:r>
          </a:p>
          <a:p>
            <a:pPr algn="l"/>
            <a:r>
              <a:rPr lang="en-IN" sz="1600" b="0" i="0" u="none" strike="noStrike" baseline="0" dirty="0">
                <a:latin typeface="BookmanOldStyle"/>
              </a:rPr>
              <a:t>available by their specialization</a:t>
            </a:r>
            <a:endParaRPr lang="en-IN" sz="1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Rounded Corners 8">
            <a:extLst>
              <a:ext uri="{FF2B5EF4-FFF2-40B4-BE49-F238E27FC236}">
                <a16:creationId xmlns:a16="http://schemas.microsoft.com/office/drawing/2014/main" id="{CE1C0877-0128-64B8-7F24-85CC5E5BF7D3}"/>
              </a:ext>
            </a:extLst>
          </p:cNvPr>
          <p:cNvSpPr/>
          <p:nvPr/>
        </p:nvSpPr>
        <p:spPr>
          <a:xfrm>
            <a:off x="381000" y="187608"/>
            <a:ext cx="5384180" cy="596384"/>
          </a:xfrm>
          <a:prstGeom prst="roundRect">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Aharoni" panose="02010803020104030203" pitchFamily="2" charset="-79"/>
                <a:cs typeface="Aharoni" panose="02010803020104030203" pitchFamily="2" charset="-79"/>
              </a:rPr>
              <a:t>File Handlings….</a:t>
            </a:r>
            <a:endParaRPr lang="en-IN" sz="3200" dirty="0">
              <a:solidFill>
                <a:schemeClr val="tx1"/>
              </a:solidFill>
              <a:latin typeface="Aharoni" panose="02010803020104030203" pitchFamily="2" charset="-79"/>
              <a:cs typeface="Aharoni" panose="02010803020104030203" pitchFamily="2" charset="-79"/>
            </a:endParaRPr>
          </a:p>
        </p:txBody>
      </p:sp>
      <p:sp>
        <p:nvSpPr>
          <p:cNvPr id="11" name="TextBox 10">
            <a:extLst>
              <a:ext uri="{FF2B5EF4-FFF2-40B4-BE49-F238E27FC236}">
                <a16:creationId xmlns:a16="http://schemas.microsoft.com/office/drawing/2014/main" id="{8CADFDB9-EACE-3567-06C5-A94545B95893}"/>
              </a:ext>
            </a:extLst>
          </p:cNvPr>
          <p:cNvSpPr txBox="1"/>
          <p:nvPr/>
        </p:nvSpPr>
        <p:spPr>
          <a:xfrm>
            <a:off x="762000" y="1047750"/>
            <a:ext cx="7086600" cy="1477328"/>
          </a:xfrm>
          <a:prstGeom prst="rect">
            <a:avLst/>
          </a:prstGeom>
          <a:noFill/>
        </p:spPr>
        <p:txBody>
          <a:bodyPr wrap="square">
            <a:spAutoFit/>
          </a:bodyPr>
          <a:lstStyle/>
          <a:p>
            <a:r>
              <a:rPr lang="en-US" b="1" u="sng" dirty="0">
                <a:effectLst>
                  <a:outerShdw blurRad="38100" dist="38100" dir="2700000" algn="tl">
                    <a:srgbClr val="000000">
                      <a:alpha val="43137"/>
                    </a:srgbClr>
                  </a:outerShdw>
                </a:effectLst>
              </a:rPr>
              <a:t>Process:</a:t>
            </a:r>
          </a:p>
          <a:p>
            <a:pPr>
              <a:buFont typeface="Arial" panose="020B0604020202020204" pitchFamily="34" charset="0"/>
              <a:buChar char="•"/>
            </a:pPr>
            <a:r>
              <a:rPr lang="en-US" b="1" dirty="0"/>
              <a:t>Data Storage &amp; Retrieval</a:t>
            </a:r>
            <a:r>
              <a:rPr lang="en-US" dirty="0"/>
              <a:t>: Information on patients, doctors, and appointments is saved to files to ensure data persistence.</a:t>
            </a:r>
          </a:p>
          <a:p>
            <a:pPr>
              <a:buFont typeface="Arial" panose="020B0604020202020204" pitchFamily="34" charset="0"/>
              <a:buChar char="•"/>
            </a:pPr>
            <a:r>
              <a:rPr lang="en-US" b="1" dirty="0"/>
              <a:t>Efficient Management</a:t>
            </a:r>
            <a:r>
              <a:rPr lang="en-US" dirty="0"/>
              <a:t>: On program startup, data is loaded from files, allowing seamless continuation of records.</a:t>
            </a:r>
          </a:p>
        </p:txBody>
      </p:sp>
      <p:sp>
        <p:nvSpPr>
          <p:cNvPr id="13" name="TextBox 12">
            <a:extLst>
              <a:ext uri="{FF2B5EF4-FFF2-40B4-BE49-F238E27FC236}">
                <a16:creationId xmlns:a16="http://schemas.microsoft.com/office/drawing/2014/main" id="{6BF80831-AF9F-B957-B149-D8DD386E13A3}"/>
              </a:ext>
            </a:extLst>
          </p:cNvPr>
          <p:cNvSpPr txBox="1"/>
          <p:nvPr/>
        </p:nvSpPr>
        <p:spPr>
          <a:xfrm>
            <a:off x="381000" y="2724150"/>
            <a:ext cx="8305800" cy="2031325"/>
          </a:xfrm>
          <a:prstGeom prst="rect">
            <a:avLst/>
          </a:prstGeom>
          <a:noFill/>
        </p:spPr>
        <p:txBody>
          <a:bodyPr wrap="square">
            <a:spAutoFit/>
          </a:bodyPr>
          <a:lstStyle/>
          <a:p>
            <a:r>
              <a:rPr lang="en-IN" dirty="0"/>
              <a:t>// Save patients to file </a:t>
            </a:r>
          </a:p>
          <a:p>
            <a:r>
              <a:rPr lang="en-IN" dirty="0" err="1"/>
              <a:t>ofstream</a:t>
            </a:r>
            <a:r>
              <a:rPr lang="en-IN" dirty="0"/>
              <a:t> </a:t>
            </a:r>
            <a:r>
              <a:rPr lang="en-IN" dirty="0" err="1"/>
              <a:t>outfile</a:t>
            </a:r>
            <a:r>
              <a:rPr lang="en-IN" dirty="0"/>
              <a:t>("patients.txt"); for (</a:t>
            </a:r>
            <a:r>
              <a:rPr lang="en-IN" dirty="0" err="1"/>
              <a:t>const</a:t>
            </a:r>
            <a:r>
              <a:rPr lang="en-IN" dirty="0"/>
              <a:t> auto &amp;patient : patients) { </a:t>
            </a:r>
            <a:r>
              <a:rPr lang="en-IN" dirty="0" err="1"/>
              <a:t>outfile</a:t>
            </a:r>
            <a:r>
              <a:rPr lang="en-IN" dirty="0"/>
              <a:t> &lt;&lt; patient.name &lt;&lt; "," &lt;&lt; </a:t>
            </a:r>
            <a:r>
              <a:rPr lang="en-IN" dirty="0" err="1"/>
              <a:t>patient.age</a:t>
            </a:r>
            <a:r>
              <a:rPr lang="en-IN" dirty="0"/>
              <a:t> &lt;&lt; </a:t>
            </a:r>
            <a:r>
              <a:rPr lang="en-IN" dirty="0" err="1"/>
              <a:t>endl</a:t>
            </a:r>
            <a:r>
              <a:rPr lang="en-IN" dirty="0"/>
              <a:t>; </a:t>
            </a:r>
          </a:p>
          <a:p>
            <a:endParaRPr lang="en-IN" dirty="0"/>
          </a:p>
          <a:p>
            <a:r>
              <a:rPr lang="en-IN" dirty="0"/>
              <a:t>// Write patient data } // Load patients from file</a:t>
            </a:r>
          </a:p>
          <a:p>
            <a:r>
              <a:rPr lang="en-IN" dirty="0"/>
              <a:t> </a:t>
            </a:r>
            <a:r>
              <a:rPr lang="en-IN" dirty="0" err="1"/>
              <a:t>ifstream</a:t>
            </a:r>
            <a:r>
              <a:rPr lang="en-IN" dirty="0"/>
              <a:t> </a:t>
            </a:r>
            <a:r>
              <a:rPr lang="en-IN" dirty="0" err="1"/>
              <a:t>infile</a:t>
            </a:r>
            <a:r>
              <a:rPr lang="en-IN" dirty="0"/>
              <a:t>("patients.txt"); while (</a:t>
            </a:r>
            <a:r>
              <a:rPr lang="en-IN" dirty="0" err="1"/>
              <a:t>getline</a:t>
            </a:r>
            <a:r>
              <a:rPr lang="en-IN" dirty="0"/>
              <a:t>(</a:t>
            </a:r>
            <a:r>
              <a:rPr lang="en-IN" dirty="0" err="1"/>
              <a:t>infile</a:t>
            </a:r>
            <a:r>
              <a:rPr lang="en-IN" dirty="0"/>
              <a:t>, line)) { </a:t>
            </a:r>
            <a:r>
              <a:rPr lang="en-IN" dirty="0" err="1"/>
              <a:t>stringstream</a:t>
            </a:r>
            <a:r>
              <a:rPr lang="en-IN" dirty="0"/>
              <a:t> ss(line); </a:t>
            </a:r>
            <a:r>
              <a:rPr lang="en-IN" dirty="0" err="1"/>
              <a:t>getline</a:t>
            </a:r>
            <a:r>
              <a:rPr lang="en-IN" dirty="0"/>
              <a:t>(ss, name, ','); // Read patient data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876CC8D3-DB10-7D6D-6EC9-F69C8D57D027}"/>
              </a:ext>
            </a:extLst>
          </p:cNvPr>
          <p:cNvSpPr/>
          <p:nvPr/>
        </p:nvSpPr>
        <p:spPr>
          <a:xfrm>
            <a:off x="228600" y="209550"/>
            <a:ext cx="5410200" cy="685800"/>
          </a:xfrm>
          <a:prstGeom prst="roundRect">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Aharoni" panose="02010803020104030203" pitchFamily="2" charset="-79"/>
                <a:cs typeface="Aharoni" panose="02010803020104030203" pitchFamily="2" charset="-79"/>
              </a:rPr>
              <a:t>Sample Outputs….</a:t>
            </a:r>
            <a:endParaRPr lang="en-IN" sz="3200" dirty="0">
              <a:solidFill>
                <a:schemeClr val="tx1"/>
              </a:solidFill>
              <a:latin typeface="Aharoni" panose="02010803020104030203" pitchFamily="2" charset="-79"/>
              <a:cs typeface="Aharoni" panose="02010803020104030203" pitchFamily="2" charset="-79"/>
            </a:endParaRPr>
          </a:p>
        </p:txBody>
      </p:sp>
      <p:pic>
        <p:nvPicPr>
          <p:cNvPr id="8" name="Picture 7">
            <a:extLst>
              <a:ext uri="{FF2B5EF4-FFF2-40B4-BE49-F238E27FC236}">
                <a16:creationId xmlns:a16="http://schemas.microsoft.com/office/drawing/2014/main" id="{0B12C8C7-CD4D-9358-D0C3-2F04D0454D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610" y="1352550"/>
            <a:ext cx="2933008" cy="3736715"/>
          </a:xfrm>
          <a:prstGeom prst="rect">
            <a:avLst/>
          </a:prstGeom>
        </p:spPr>
      </p:pic>
      <p:sp>
        <p:nvSpPr>
          <p:cNvPr id="10" name="TextBox 9">
            <a:extLst>
              <a:ext uri="{FF2B5EF4-FFF2-40B4-BE49-F238E27FC236}">
                <a16:creationId xmlns:a16="http://schemas.microsoft.com/office/drawing/2014/main" id="{4B95A655-72DD-6385-A218-36DD1B9DF98D}"/>
              </a:ext>
            </a:extLst>
          </p:cNvPr>
          <p:cNvSpPr txBox="1"/>
          <p:nvPr/>
        </p:nvSpPr>
        <p:spPr>
          <a:xfrm>
            <a:off x="647700" y="977178"/>
            <a:ext cx="4572000" cy="369332"/>
          </a:xfrm>
          <a:prstGeom prst="rect">
            <a:avLst/>
          </a:prstGeom>
          <a:noFill/>
        </p:spPr>
        <p:txBody>
          <a:bodyPr wrap="square">
            <a:spAutoFit/>
          </a:bodyPr>
          <a:lstStyle/>
          <a:p>
            <a:r>
              <a:rPr lang="en-IN" sz="1800" b="1" i="1" u="sng" dirty="0">
                <a:solidFill>
                  <a:srgbClr val="000000"/>
                </a:solidFill>
                <a:effectLst/>
                <a:latin typeface="Arial" panose="020B0604020202020204" pitchFamily="34" charset="0"/>
                <a:ea typeface="Arial" panose="020B0604020202020204" pitchFamily="34" charset="0"/>
              </a:rPr>
              <a:t>OUTPUT </a:t>
            </a:r>
            <a:endParaRPr lang="en-IN" dirty="0"/>
          </a:p>
        </p:txBody>
      </p:sp>
      <p:sp>
        <p:nvSpPr>
          <p:cNvPr id="12" name="TextBox 11">
            <a:extLst>
              <a:ext uri="{FF2B5EF4-FFF2-40B4-BE49-F238E27FC236}">
                <a16:creationId xmlns:a16="http://schemas.microsoft.com/office/drawing/2014/main" id="{BBDADE9A-E69D-6C05-D521-131B3C4BDEBD}"/>
              </a:ext>
            </a:extLst>
          </p:cNvPr>
          <p:cNvSpPr txBox="1"/>
          <p:nvPr/>
        </p:nvSpPr>
        <p:spPr>
          <a:xfrm>
            <a:off x="3429000" y="977178"/>
            <a:ext cx="4572000" cy="369332"/>
          </a:xfrm>
          <a:prstGeom prst="rect">
            <a:avLst/>
          </a:prstGeom>
          <a:noFill/>
        </p:spPr>
        <p:txBody>
          <a:bodyPr wrap="square">
            <a:spAutoFit/>
          </a:bodyPr>
          <a:lstStyle/>
          <a:p>
            <a:r>
              <a:rPr lang="en-IN" sz="1800" b="1" i="1" u="sng" dirty="0">
                <a:solidFill>
                  <a:srgbClr val="000000"/>
                </a:solidFill>
                <a:effectLst/>
                <a:latin typeface="Arial" panose="020B0604020202020204" pitchFamily="34" charset="0"/>
                <a:ea typeface="Arial" panose="020B0604020202020204" pitchFamily="34" charset="0"/>
              </a:rPr>
              <a:t>ADD PATIENT </a:t>
            </a:r>
            <a:endParaRPr lang="en-IN" dirty="0"/>
          </a:p>
        </p:txBody>
      </p:sp>
      <p:pic>
        <p:nvPicPr>
          <p:cNvPr id="16" name="Picture 15">
            <a:extLst>
              <a:ext uri="{FF2B5EF4-FFF2-40B4-BE49-F238E27FC236}">
                <a16:creationId xmlns:a16="http://schemas.microsoft.com/office/drawing/2014/main" id="{BBC5658A-12A9-341C-F4AB-3E16940BC0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4576" y="1373923"/>
            <a:ext cx="4572000" cy="1620555"/>
          </a:xfrm>
          <a:prstGeom prst="rect">
            <a:avLst/>
          </a:prstGeom>
        </p:spPr>
      </p:pic>
      <p:pic>
        <p:nvPicPr>
          <p:cNvPr id="18" name="Picture 17">
            <a:extLst>
              <a:ext uri="{FF2B5EF4-FFF2-40B4-BE49-F238E27FC236}">
                <a16:creationId xmlns:a16="http://schemas.microsoft.com/office/drawing/2014/main" id="{128A9F51-5DD7-9EA0-158E-726808CFC5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50343" y="3309754"/>
            <a:ext cx="3776913" cy="1713135"/>
          </a:xfrm>
          <a:prstGeom prst="rect">
            <a:avLst/>
          </a:prstGeom>
        </p:spPr>
      </p:pic>
      <p:sp>
        <p:nvSpPr>
          <p:cNvPr id="20" name="TextBox 19">
            <a:extLst>
              <a:ext uri="{FF2B5EF4-FFF2-40B4-BE49-F238E27FC236}">
                <a16:creationId xmlns:a16="http://schemas.microsoft.com/office/drawing/2014/main" id="{02816D0B-FFCE-5DC7-E3A6-70AB6C70B683}"/>
              </a:ext>
            </a:extLst>
          </p:cNvPr>
          <p:cNvSpPr txBox="1"/>
          <p:nvPr/>
        </p:nvSpPr>
        <p:spPr>
          <a:xfrm>
            <a:off x="3429000" y="2958701"/>
            <a:ext cx="4572000" cy="369332"/>
          </a:xfrm>
          <a:prstGeom prst="rect">
            <a:avLst/>
          </a:prstGeom>
          <a:noFill/>
        </p:spPr>
        <p:txBody>
          <a:bodyPr wrap="square">
            <a:spAutoFit/>
          </a:bodyPr>
          <a:lstStyle/>
          <a:p>
            <a:r>
              <a:rPr lang="en-IN" sz="1800" b="1" i="1" u="sng" dirty="0">
                <a:solidFill>
                  <a:srgbClr val="000000"/>
                </a:solidFill>
                <a:effectLst/>
                <a:latin typeface="Arial" panose="020B0604020202020204" pitchFamily="34" charset="0"/>
                <a:ea typeface="Arial" panose="020B0604020202020204" pitchFamily="34" charset="0"/>
              </a:rPr>
              <a:t>ADD DOCTOR </a:t>
            </a:r>
            <a:endParaRPr lang="en-IN" dirty="0"/>
          </a:p>
        </p:txBody>
      </p:sp>
    </p:spTree>
    <p:extLst>
      <p:ext uri="{BB962C8B-B14F-4D97-AF65-F5344CB8AC3E}">
        <p14:creationId xmlns:p14="http://schemas.microsoft.com/office/powerpoint/2010/main" val="1875698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A94FBF8E-76C1-CF12-71E3-A00A591EA3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361950"/>
            <a:ext cx="1905000" cy="4541893"/>
          </a:xfrm>
          <a:prstGeom prst="rect">
            <a:avLst/>
          </a:prstGeom>
        </p:spPr>
      </p:pic>
      <p:sp>
        <p:nvSpPr>
          <p:cNvPr id="15" name="TextBox 14">
            <a:extLst>
              <a:ext uri="{FF2B5EF4-FFF2-40B4-BE49-F238E27FC236}">
                <a16:creationId xmlns:a16="http://schemas.microsoft.com/office/drawing/2014/main" id="{C65FB4FA-C922-6766-1DB8-95C734C80885}"/>
              </a:ext>
            </a:extLst>
          </p:cNvPr>
          <p:cNvSpPr txBox="1"/>
          <p:nvPr/>
        </p:nvSpPr>
        <p:spPr>
          <a:xfrm>
            <a:off x="152400" y="-7382"/>
            <a:ext cx="4572000" cy="369332"/>
          </a:xfrm>
          <a:prstGeom prst="rect">
            <a:avLst/>
          </a:prstGeom>
          <a:noFill/>
        </p:spPr>
        <p:txBody>
          <a:bodyPr wrap="square">
            <a:spAutoFit/>
          </a:bodyPr>
          <a:lstStyle/>
          <a:p>
            <a:r>
              <a:rPr lang="en-US" b="1" i="1" u="sng" dirty="0">
                <a:solidFill>
                  <a:srgbClr val="000000"/>
                </a:solidFill>
                <a:latin typeface="Arial" panose="020B0604020202020204" pitchFamily="34" charset="0"/>
                <a:ea typeface="Arial" panose="020B0604020202020204" pitchFamily="34" charset="0"/>
              </a:rPr>
              <a:t>D</a:t>
            </a:r>
            <a:r>
              <a:rPr lang="en-IN" b="1" i="1" u="sng" dirty="0">
                <a:solidFill>
                  <a:srgbClr val="000000"/>
                </a:solidFill>
                <a:latin typeface="Arial" panose="020B0604020202020204" pitchFamily="34" charset="0"/>
                <a:ea typeface="Arial" panose="020B0604020202020204" pitchFamily="34" charset="0"/>
              </a:rPr>
              <a:t>ISPLAY PATIENTS</a:t>
            </a:r>
            <a:endParaRPr lang="en-IN" sz="1800" b="1" i="1" u="sng" dirty="0">
              <a:solidFill>
                <a:srgbClr val="000000"/>
              </a:solidFill>
              <a:effectLst/>
              <a:latin typeface="Arial" panose="020B0604020202020204" pitchFamily="34" charset="0"/>
              <a:ea typeface="Arial" panose="020B0604020202020204" pitchFamily="34" charset="0"/>
            </a:endParaRPr>
          </a:p>
        </p:txBody>
      </p:sp>
      <p:sp>
        <p:nvSpPr>
          <p:cNvPr id="16" name="TextBox 15">
            <a:extLst>
              <a:ext uri="{FF2B5EF4-FFF2-40B4-BE49-F238E27FC236}">
                <a16:creationId xmlns:a16="http://schemas.microsoft.com/office/drawing/2014/main" id="{F88D7E64-C81B-959E-6C44-691A8B065189}"/>
              </a:ext>
            </a:extLst>
          </p:cNvPr>
          <p:cNvSpPr txBox="1"/>
          <p:nvPr/>
        </p:nvSpPr>
        <p:spPr>
          <a:xfrm>
            <a:off x="2438400" y="-7384"/>
            <a:ext cx="4572000" cy="369332"/>
          </a:xfrm>
          <a:prstGeom prst="rect">
            <a:avLst/>
          </a:prstGeom>
          <a:noFill/>
        </p:spPr>
        <p:txBody>
          <a:bodyPr wrap="square">
            <a:spAutoFit/>
          </a:bodyPr>
          <a:lstStyle/>
          <a:p>
            <a:r>
              <a:rPr lang="en-US" b="1" i="1" u="sng" dirty="0">
                <a:solidFill>
                  <a:srgbClr val="000000"/>
                </a:solidFill>
                <a:latin typeface="Arial" panose="020B0604020202020204" pitchFamily="34" charset="0"/>
                <a:ea typeface="Arial" panose="020B0604020202020204" pitchFamily="34" charset="0"/>
              </a:rPr>
              <a:t>D</a:t>
            </a:r>
            <a:r>
              <a:rPr lang="en-IN" b="1" i="1" u="sng" dirty="0">
                <a:solidFill>
                  <a:srgbClr val="000000"/>
                </a:solidFill>
                <a:latin typeface="Arial" panose="020B0604020202020204" pitchFamily="34" charset="0"/>
                <a:ea typeface="Arial" panose="020B0604020202020204" pitchFamily="34" charset="0"/>
              </a:rPr>
              <a:t>ISPLAY DOCTORS</a:t>
            </a:r>
            <a:endParaRPr lang="en-IN" sz="1800" b="1" i="1" u="sng" dirty="0">
              <a:solidFill>
                <a:srgbClr val="000000"/>
              </a:solidFill>
              <a:effectLst/>
              <a:latin typeface="Arial" panose="020B0604020202020204" pitchFamily="34" charset="0"/>
              <a:ea typeface="Arial" panose="020B0604020202020204" pitchFamily="34" charset="0"/>
            </a:endParaRPr>
          </a:p>
        </p:txBody>
      </p:sp>
      <p:pic>
        <p:nvPicPr>
          <p:cNvPr id="18" name="Picture 17">
            <a:extLst>
              <a:ext uri="{FF2B5EF4-FFF2-40B4-BE49-F238E27FC236}">
                <a16:creationId xmlns:a16="http://schemas.microsoft.com/office/drawing/2014/main" id="{5CDD12BC-1DF7-2AA0-0C25-3C67163DDF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3876" y="361949"/>
            <a:ext cx="1476780" cy="4541894"/>
          </a:xfrm>
          <a:prstGeom prst="rect">
            <a:avLst/>
          </a:prstGeom>
        </p:spPr>
      </p:pic>
      <p:sp>
        <p:nvSpPr>
          <p:cNvPr id="19" name="TextBox 18">
            <a:extLst>
              <a:ext uri="{FF2B5EF4-FFF2-40B4-BE49-F238E27FC236}">
                <a16:creationId xmlns:a16="http://schemas.microsoft.com/office/drawing/2014/main" id="{1643BA80-5D05-02E0-123E-7DAA7D3FC250}"/>
              </a:ext>
            </a:extLst>
          </p:cNvPr>
          <p:cNvSpPr txBox="1"/>
          <p:nvPr/>
        </p:nvSpPr>
        <p:spPr>
          <a:xfrm>
            <a:off x="4724400" y="-7386"/>
            <a:ext cx="2862147" cy="369332"/>
          </a:xfrm>
          <a:prstGeom prst="rect">
            <a:avLst/>
          </a:prstGeom>
          <a:noFill/>
        </p:spPr>
        <p:txBody>
          <a:bodyPr wrap="square">
            <a:spAutoFit/>
          </a:bodyPr>
          <a:lstStyle/>
          <a:p>
            <a:r>
              <a:rPr lang="en-US" b="1" i="1" u="sng" dirty="0">
                <a:solidFill>
                  <a:srgbClr val="000000"/>
                </a:solidFill>
                <a:latin typeface="Arial" panose="020B0604020202020204" pitchFamily="34" charset="0"/>
                <a:ea typeface="Arial" panose="020B0604020202020204" pitchFamily="34" charset="0"/>
              </a:rPr>
              <a:t>D</a:t>
            </a:r>
            <a:r>
              <a:rPr lang="en-IN" b="1" i="1" u="sng" dirty="0">
                <a:solidFill>
                  <a:srgbClr val="000000"/>
                </a:solidFill>
                <a:latin typeface="Arial" panose="020B0604020202020204" pitchFamily="34" charset="0"/>
                <a:ea typeface="Arial" panose="020B0604020202020204" pitchFamily="34" charset="0"/>
              </a:rPr>
              <a:t>ISPLAY Appointments</a:t>
            </a:r>
            <a:endParaRPr lang="en-IN" sz="1800" b="1" i="1" u="sng" dirty="0">
              <a:solidFill>
                <a:srgbClr val="000000"/>
              </a:solidFill>
              <a:effectLst/>
              <a:latin typeface="Arial" panose="020B0604020202020204" pitchFamily="34" charset="0"/>
              <a:ea typeface="Arial" panose="020B0604020202020204" pitchFamily="34" charset="0"/>
            </a:endParaRPr>
          </a:p>
        </p:txBody>
      </p:sp>
      <p:pic>
        <p:nvPicPr>
          <p:cNvPr id="21" name="Picture 20">
            <a:extLst>
              <a:ext uri="{FF2B5EF4-FFF2-40B4-BE49-F238E27FC236}">
                <a16:creationId xmlns:a16="http://schemas.microsoft.com/office/drawing/2014/main" id="{E40A24C7-D7D0-1D98-662B-36BDFE716C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7824" y="415023"/>
            <a:ext cx="1297175" cy="4586968"/>
          </a:xfrm>
          <a:prstGeom prst="rect">
            <a:avLst/>
          </a:prstGeom>
        </p:spPr>
      </p:pic>
      <p:sp>
        <p:nvSpPr>
          <p:cNvPr id="22" name="TextBox 21">
            <a:extLst>
              <a:ext uri="{FF2B5EF4-FFF2-40B4-BE49-F238E27FC236}">
                <a16:creationId xmlns:a16="http://schemas.microsoft.com/office/drawing/2014/main" id="{2D3724E7-FD44-BBEA-1E52-6FCBC1B4C68A}"/>
              </a:ext>
            </a:extLst>
          </p:cNvPr>
          <p:cNvSpPr txBox="1"/>
          <p:nvPr/>
        </p:nvSpPr>
        <p:spPr>
          <a:xfrm>
            <a:off x="5906512" y="802936"/>
            <a:ext cx="2862147" cy="369332"/>
          </a:xfrm>
          <a:prstGeom prst="rect">
            <a:avLst/>
          </a:prstGeom>
          <a:noFill/>
        </p:spPr>
        <p:txBody>
          <a:bodyPr wrap="square">
            <a:spAutoFit/>
          </a:bodyPr>
          <a:lstStyle/>
          <a:p>
            <a:r>
              <a:rPr lang="en-US" b="1" i="1" u="sng" dirty="0">
                <a:solidFill>
                  <a:srgbClr val="000000"/>
                </a:solidFill>
                <a:latin typeface="Arial" panose="020B0604020202020204" pitchFamily="34" charset="0"/>
                <a:ea typeface="Arial" panose="020B0604020202020204" pitchFamily="34" charset="0"/>
              </a:rPr>
              <a:t>ADD</a:t>
            </a:r>
            <a:r>
              <a:rPr lang="en-IN" b="1" i="1" u="sng" dirty="0">
                <a:solidFill>
                  <a:srgbClr val="000000"/>
                </a:solidFill>
                <a:latin typeface="Arial" panose="020B0604020202020204" pitchFamily="34" charset="0"/>
                <a:ea typeface="Arial" panose="020B0604020202020204" pitchFamily="34" charset="0"/>
              </a:rPr>
              <a:t>Appointments</a:t>
            </a:r>
            <a:endParaRPr lang="en-IN" sz="1800" b="1" i="1" u="sng" dirty="0">
              <a:solidFill>
                <a:srgbClr val="000000"/>
              </a:solidFill>
              <a:effectLst/>
              <a:latin typeface="Arial" panose="020B0604020202020204" pitchFamily="34" charset="0"/>
              <a:ea typeface="Arial" panose="020B0604020202020204" pitchFamily="34" charset="0"/>
            </a:endParaRPr>
          </a:p>
        </p:txBody>
      </p:sp>
      <p:pic>
        <p:nvPicPr>
          <p:cNvPr id="24" name="Picture 23">
            <a:extLst>
              <a:ext uri="{FF2B5EF4-FFF2-40B4-BE49-F238E27FC236}">
                <a16:creationId xmlns:a16="http://schemas.microsoft.com/office/drawing/2014/main" id="{68B0043A-9E0E-8053-5FB8-6C904AF8C28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67400" y="1345523"/>
            <a:ext cx="3200400" cy="1236914"/>
          </a:xfrm>
          <a:prstGeom prst="rect">
            <a:avLst/>
          </a:prstGeom>
        </p:spPr>
      </p:pic>
      <p:sp>
        <p:nvSpPr>
          <p:cNvPr id="25" name="TextBox 24">
            <a:extLst>
              <a:ext uri="{FF2B5EF4-FFF2-40B4-BE49-F238E27FC236}">
                <a16:creationId xmlns:a16="http://schemas.microsoft.com/office/drawing/2014/main" id="{1C93A624-EEDC-95B9-2975-15C6109E95FE}"/>
              </a:ext>
            </a:extLst>
          </p:cNvPr>
          <p:cNvSpPr txBox="1"/>
          <p:nvPr/>
        </p:nvSpPr>
        <p:spPr>
          <a:xfrm>
            <a:off x="5806069" y="2594567"/>
            <a:ext cx="4572000" cy="369332"/>
          </a:xfrm>
          <a:prstGeom prst="rect">
            <a:avLst/>
          </a:prstGeom>
          <a:noFill/>
        </p:spPr>
        <p:txBody>
          <a:bodyPr wrap="square">
            <a:spAutoFit/>
          </a:bodyPr>
          <a:lstStyle/>
          <a:p>
            <a:r>
              <a:rPr lang="en-US" b="1" i="1" u="sng" dirty="0">
                <a:solidFill>
                  <a:srgbClr val="000000"/>
                </a:solidFill>
                <a:latin typeface="Arial" panose="020B0604020202020204" pitchFamily="34" charset="0"/>
                <a:ea typeface="Arial" panose="020B0604020202020204" pitchFamily="34" charset="0"/>
              </a:rPr>
              <a:t>SEARCH </a:t>
            </a:r>
            <a:r>
              <a:rPr lang="en-IN" b="1" i="1" u="sng" dirty="0">
                <a:solidFill>
                  <a:srgbClr val="000000"/>
                </a:solidFill>
                <a:latin typeface="Arial" panose="020B0604020202020204" pitchFamily="34" charset="0"/>
                <a:ea typeface="Arial" panose="020B0604020202020204" pitchFamily="34" charset="0"/>
              </a:rPr>
              <a:t>PATIENT</a:t>
            </a:r>
            <a:endParaRPr lang="en-IN" sz="1800" b="1" i="1" u="sng" dirty="0">
              <a:solidFill>
                <a:srgbClr val="000000"/>
              </a:solidFill>
              <a:effectLst/>
              <a:latin typeface="Arial" panose="020B0604020202020204" pitchFamily="34" charset="0"/>
              <a:ea typeface="Arial" panose="020B0604020202020204" pitchFamily="34" charset="0"/>
            </a:endParaRPr>
          </a:p>
        </p:txBody>
      </p:sp>
      <p:pic>
        <p:nvPicPr>
          <p:cNvPr id="27" name="Picture 26">
            <a:extLst>
              <a:ext uri="{FF2B5EF4-FFF2-40B4-BE49-F238E27FC236}">
                <a16:creationId xmlns:a16="http://schemas.microsoft.com/office/drawing/2014/main" id="{00AAF066-FA92-6966-6728-4803EF9623D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78191" y="3169855"/>
            <a:ext cx="3250581" cy="119998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2CE9452-18F8-CF18-8BEB-32536293EE30}"/>
              </a:ext>
            </a:extLst>
          </p:cNvPr>
          <p:cNvSpPr txBox="1"/>
          <p:nvPr/>
        </p:nvSpPr>
        <p:spPr>
          <a:xfrm>
            <a:off x="228600" y="209550"/>
            <a:ext cx="4572000" cy="646331"/>
          </a:xfrm>
          <a:prstGeom prst="rect">
            <a:avLst/>
          </a:prstGeom>
          <a:noFill/>
        </p:spPr>
        <p:txBody>
          <a:bodyPr wrap="square">
            <a:spAutoFit/>
          </a:bodyPr>
          <a:lstStyle/>
          <a:p>
            <a:r>
              <a:rPr lang="en-US" b="1" i="1" u="sng" dirty="0">
                <a:solidFill>
                  <a:srgbClr val="000000"/>
                </a:solidFill>
                <a:latin typeface="Arial" panose="020B0604020202020204" pitchFamily="34" charset="0"/>
                <a:ea typeface="Arial" panose="020B0604020202020204" pitchFamily="34" charset="0"/>
              </a:rPr>
              <a:t>SEARCH </a:t>
            </a:r>
            <a:r>
              <a:rPr lang="en-IN" b="1" i="1" u="sng" dirty="0">
                <a:solidFill>
                  <a:srgbClr val="000000"/>
                </a:solidFill>
                <a:latin typeface="Arial" panose="020B0604020202020204" pitchFamily="34" charset="0"/>
                <a:ea typeface="Arial" panose="020B0604020202020204" pitchFamily="34" charset="0"/>
              </a:rPr>
              <a:t>DOCTOR</a:t>
            </a:r>
          </a:p>
          <a:p>
            <a:endParaRPr lang="en-IN" sz="1800" b="1" i="1" u="sng" dirty="0">
              <a:solidFill>
                <a:srgbClr val="000000"/>
              </a:solidFill>
              <a:effectLst/>
              <a:latin typeface="Arial" panose="020B0604020202020204" pitchFamily="34" charset="0"/>
              <a:ea typeface="Arial" panose="020B0604020202020204" pitchFamily="34" charset="0"/>
            </a:endParaRPr>
          </a:p>
        </p:txBody>
      </p:sp>
      <p:pic>
        <p:nvPicPr>
          <p:cNvPr id="9" name="Picture 8">
            <a:extLst>
              <a:ext uri="{FF2B5EF4-FFF2-40B4-BE49-F238E27FC236}">
                <a16:creationId xmlns:a16="http://schemas.microsoft.com/office/drawing/2014/main" id="{D46C0240-1B6C-0898-1720-E30B1F9970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722" y="666750"/>
            <a:ext cx="5048955" cy="1209844"/>
          </a:xfrm>
          <a:prstGeom prst="rect">
            <a:avLst/>
          </a:prstGeom>
        </p:spPr>
      </p:pic>
      <p:sp>
        <p:nvSpPr>
          <p:cNvPr id="10" name="TextBox 9">
            <a:extLst>
              <a:ext uri="{FF2B5EF4-FFF2-40B4-BE49-F238E27FC236}">
                <a16:creationId xmlns:a16="http://schemas.microsoft.com/office/drawing/2014/main" id="{0452B480-257C-2BE4-347D-3CE8825C7E9D}"/>
              </a:ext>
            </a:extLst>
          </p:cNvPr>
          <p:cNvSpPr txBox="1"/>
          <p:nvPr/>
        </p:nvSpPr>
        <p:spPr>
          <a:xfrm>
            <a:off x="169127" y="2016048"/>
            <a:ext cx="4572000" cy="646331"/>
          </a:xfrm>
          <a:prstGeom prst="rect">
            <a:avLst/>
          </a:prstGeom>
          <a:noFill/>
        </p:spPr>
        <p:txBody>
          <a:bodyPr wrap="square">
            <a:spAutoFit/>
          </a:bodyPr>
          <a:lstStyle/>
          <a:p>
            <a:r>
              <a:rPr lang="en-US" b="1" i="1" u="sng" dirty="0">
                <a:solidFill>
                  <a:srgbClr val="000000"/>
                </a:solidFill>
                <a:latin typeface="Arial" panose="020B0604020202020204" pitchFamily="34" charset="0"/>
                <a:ea typeface="Arial" panose="020B0604020202020204" pitchFamily="34" charset="0"/>
              </a:rPr>
              <a:t>STORING</a:t>
            </a:r>
            <a:endParaRPr lang="en-IN" b="1" i="1" u="sng" dirty="0">
              <a:solidFill>
                <a:srgbClr val="000000"/>
              </a:solidFill>
              <a:latin typeface="Arial" panose="020B0604020202020204" pitchFamily="34" charset="0"/>
              <a:ea typeface="Arial" panose="020B0604020202020204" pitchFamily="34" charset="0"/>
            </a:endParaRPr>
          </a:p>
          <a:p>
            <a:endParaRPr lang="en-IN" sz="1800" b="1" i="1" u="sng" dirty="0">
              <a:solidFill>
                <a:srgbClr val="000000"/>
              </a:solidFill>
              <a:effectLst/>
              <a:latin typeface="Arial" panose="020B0604020202020204" pitchFamily="34" charset="0"/>
              <a:ea typeface="Arial" panose="020B0604020202020204" pitchFamily="34" charset="0"/>
            </a:endParaRPr>
          </a:p>
        </p:txBody>
      </p:sp>
      <p:pic>
        <p:nvPicPr>
          <p:cNvPr id="12" name="Picture 11">
            <a:extLst>
              <a:ext uri="{FF2B5EF4-FFF2-40B4-BE49-F238E27FC236}">
                <a16:creationId xmlns:a16="http://schemas.microsoft.com/office/drawing/2014/main" id="{D370741B-21EC-6540-39BD-0E8FDB4A66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2374281"/>
            <a:ext cx="2628547" cy="2635869"/>
          </a:xfrm>
          <a:prstGeom prst="rect">
            <a:avLst/>
          </a:prstGeom>
        </p:spPr>
      </p:pic>
      <p:sp>
        <p:nvSpPr>
          <p:cNvPr id="13" name="Rectangle 2">
            <a:extLst>
              <a:ext uri="{FF2B5EF4-FFF2-40B4-BE49-F238E27FC236}">
                <a16:creationId xmlns:a16="http://schemas.microsoft.com/office/drawing/2014/main" id="{216E870B-B899-E71A-C079-61A031FDF6FC}"/>
              </a:ext>
            </a:extLst>
          </p:cNvPr>
          <p:cNvSpPr>
            <a:spLocks noChangeArrowheads="1"/>
          </p:cNvSpPr>
          <p:nvPr/>
        </p:nvSpPr>
        <p:spPr bwMode="auto">
          <a:xfrm>
            <a:off x="3627120" y="2476225"/>
            <a:ext cx="4572000"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panose="020B0604020202020204" pitchFamily="34" charset="0"/>
                <a:ea typeface="Arial" panose="020B0604020202020204" pitchFamily="34" charset="0"/>
              </a:rPr>
              <a:t>             </a:t>
            </a:r>
            <a:r>
              <a:rPr kumimoji="0" lang="en-US" altLang="en-US" sz="2000" b="1" i="1" u="sng" strike="noStrike" cap="none" normalizeH="0" baseline="0" dirty="0">
                <a:ln>
                  <a:noFill/>
                </a:ln>
                <a:solidFill>
                  <a:srgbClr val="000000"/>
                </a:solidFill>
                <a:effectLst/>
                <a:latin typeface="Arial" panose="020B0604020202020204" pitchFamily="34" charset="0"/>
                <a:ea typeface="Arial" panose="020B0604020202020204" pitchFamily="34" charset="0"/>
              </a:rPr>
              <a:t>COMPILED SUCCESSFULLY</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4" name="Graphic 19" descr="Angel face with solid fill with solid fill">
            <a:extLst>
              <a:ext uri="{FF2B5EF4-FFF2-40B4-BE49-F238E27FC236}">
                <a16:creationId xmlns:a16="http://schemas.microsoft.com/office/drawing/2014/main" id="{CC565624-EABA-49E4-738C-63620A753B7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98720" y="7155180"/>
            <a:ext cx="914400" cy="914400"/>
          </a:xfrm>
          <a:prstGeom prst="rect">
            <a:avLst/>
          </a:prstGeom>
        </p:spPr>
      </p:pic>
      <p:sp>
        <p:nvSpPr>
          <p:cNvPr id="15" name="Rectangle 3">
            <a:extLst>
              <a:ext uri="{FF2B5EF4-FFF2-40B4-BE49-F238E27FC236}">
                <a16:creationId xmlns:a16="http://schemas.microsoft.com/office/drawing/2014/main" id="{21CDCFA6-18D4-E2B7-ED68-70890A89A9E3}"/>
              </a:ext>
            </a:extLst>
          </p:cNvPr>
          <p:cNvSpPr>
            <a:spLocks noChangeArrowheads="1"/>
          </p:cNvSpPr>
          <p:nvPr/>
        </p:nvSpPr>
        <p:spPr bwMode="auto">
          <a:xfrm>
            <a:off x="23495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7" name="Graphic 19" descr="Angel face with solid fill with solid fill">
            <a:extLst>
              <a:ext uri="{FF2B5EF4-FFF2-40B4-BE49-F238E27FC236}">
                <a16:creationId xmlns:a16="http://schemas.microsoft.com/office/drawing/2014/main" id="{F695276A-FF88-5019-57FF-8D5F8F2EC99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51120" y="7307580"/>
            <a:ext cx="914400" cy="914400"/>
          </a:xfrm>
          <a:prstGeom prst="rect">
            <a:avLst/>
          </a:prstGeom>
        </p:spPr>
      </p:pic>
      <p:sp>
        <p:nvSpPr>
          <p:cNvPr id="18" name="Rectangle 6">
            <a:extLst>
              <a:ext uri="{FF2B5EF4-FFF2-40B4-BE49-F238E27FC236}">
                <a16:creationId xmlns:a16="http://schemas.microsoft.com/office/drawing/2014/main" id="{4ECBB2FE-1BF8-B57A-AE44-702B7E37F448}"/>
              </a:ext>
            </a:extLst>
          </p:cNvPr>
          <p:cNvSpPr>
            <a:spLocks noChangeArrowheads="1"/>
          </p:cNvSpPr>
          <p:nvPr/>
        </p:nvSpPr>
        <p:spPr bwMode="auto">
          <a:xfrm>
            <a:off x="387350" y="6096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9" name="Graphic 19" descr="Angel face with solid fill with solid fill">
            <a:extLst>
              <a:ext uri="{FF2B5EF4-FFF2-40B4-BE49-F238E27FC236}">
                <a16:creationId xmlns:a16="http://schemas.microsoft.com/office/drawing/2014/main" id="{87D3A004-27EC-0014-4F81-1A547EC302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52925" y="3153333"/>
            <a:ext cx="914400" cy="9144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126772"/>
            <a:ext cx="21352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a:ln>
                  <a:noFill/>
                </a:ln>
                <a:solidFill>
                  <a:schemeClr val="tx1"/>
                </a:solidFill>
                <a:effectLst/>
              </a:rPr>
              <a:t> </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Rounded Corners 8">
            <a:extLst>
              <a:ext uri="{FF2B5EF4-FFF2-40B4-BE49-F238E27FC236}">
                <a16:creationId xmlns:a16="http://schemas.microsoft.com/office/drawing/2014/main" id="{F4B3B60D-6392-6E6E-5A2D-0B8151566201}"/>
              </a:ext>
            </a:extLst>
          </p:cNvPr>
          <p:cNvSpPr/>
          <p:nvPr/>
        </p:nvSpPr>
        <p:spPr>
          <a:xfrm>
            <a:off x="228600" y="209550"/>
            <a:ext cx="5410200" cy="685800"/>
          </a:xfrm>
          <a:prstGeom prst="roundRect">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Aharoni" panose="02010803020104030203" pitchFamily="2" charset="-79"/>
                <a:cs typeface="Aharoni" panose="02010803020104030203" pitchFamily="2" charset="-79"/>
              </a:rPr>
              <a:t>Future Enhancements….</a:t>
            </a:r>
            <a:endParaRPr lang="en-IN" sz="3200" dirty="0">
              <a:solidFill>
                <a:schemeClr val="tx1"/>
              </a:solidFill>
              <a:latin typeface="Aharoni" panose="02010803020104030203" pitchFamily="2" charset="-79"/>
              <a:cs typeface="Aharoni" panose="02010803020104030203" pitchFamily="2" charset="-79"/>
            </a:endParaRPr>
          </a:p>
        </p:txBody>
      </p:sp>
      <p:sp>
        <p:nvSpPr>
          <p:cNvPr id="11" name="TextBox 10">
            <a:extLst>
              <a:ext uri="{FF2B5EF4-FFF2-40B4-BE49-F238E27FC236}">
                <a16:creationId xmlns:a16="http://schemas.microsoft.com/office/drawing/2014/main" id="{63AE6177-66D7-D2F4-7B7F-9F1ACD9EE1EE}"/>
              </a:ext>
            </a:extLst>
          </p:cNvPr>
          <p:cNvSpPr txBox="1"/>
          <p:nvPr/>
        </p:nvSpPr>
        <p:spPr>
          <a:xfrm>
            <a:off x="876300" y="935521"/>
            <a:ext cx="7391400" cy="4018408"/>
          </a:xfrm>
          <a:prstGeom prst="rect">
            <a:avLst/>
          </a:prstGeom>
          <a:noFill/>
        </p:spPr>
        <p:txBody>
          <a:bodyPr wrap="square">
            <a:spAutoFit/>
          </a:bodyPr>
          <a:lstStyle/>
          <a:p>
            <a:pPr>
              <a:lnSpc>
                <a:spcPct val="107000"/>
              </a:lnSpc>
              <a:spcBef>
                <a:spcPts val="200"/>
              </a:spcBef>
            </a:pPr>
            <a:r>
              <a:rPr lang="en-IN" sz="1800" b="1" i="1" kern="100"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1 User Authentication</a:t>
            </a:r>
            <a:endParaRPr lang="en-IN" sz="1600" b="1" i="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Segoe UI" panose="020B0502040204020203" pitchFamily="34" charset="0"/>
                <a:ea typeface="Calibri" panose="020F0502020204030204" pitchFamily="34" charset="0"/>
                <a:cs typeface="Times New Roman" panose="02020603050405020304" pitchFamily="18" charset="0"/>
              </a:rPr>
              <a:t>Implement user authentication to allow registered users to track their Appointments &amp; know about Doctors and Hospital Services.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200"/>
              </a:spcBef>
            </a:pPr>
            <a:r>
              <a:rPr lang="en-IN" sz="1800" b="1" i="1" kern="100"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2 Database Integration</a:t>
            </a:r>
            <a:endParaRPr lang="en-IN" sz="1600" b="1" i="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Segoe UI" panose="020B0502040204020203" pitchFamily="34" charset="0"/>
                <a:ea typeface="Calibri" panose="020F0502020204030204" pitchFamily="34" charset="0"/>
                <a:cs typeface="Times New Roman" panose="02020603050405020304" pitchFamily="18" charset="0"/>
              </a:rPr>
              <a:t>Integrate a database to store and retrieve Doctor, Patient and Appointment details.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200"/>
              </a:spcBef>
            </a:pPr>
            <a:r>
              <a:rPr lang="en-IN" sz="1800" b="1" i="1" kern="100"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3 GUI Implementation</a:t>
            </a:r>
            <a:endParaRPr lang="en-IN" sz="1600" b="1" i="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Segoe UI" panose="020B0502040204020203" pitchFamily="34" charset="0"/>
                <a:ea typeface="Calibri" panose="020F0502020204030204" pitchFamily="34" charset="0"/>
                <a:cs typeface="Times New Roman" panose="02020603050405020304" pitchFamily="18" charset="0"/>
              </a:rPr>
              <a:t>Develop a graphical user interface (GUI) for a more user-friendly experience.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200"/>
              </a:spcBef>
            </a:pPr>
            <a:r>
              <a:rPr lang="en-IN" sz="1800" b="1" i="1" kern="100"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4 Mobile Application</a:t>
            </a:r>
            <a:endParaRPr lang="en-IN" sz="1600" b="1" i="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Segoe UI" panose="020B0502040204020203" pitchFamily="34" charset="0"/>
                <a:ea typeface="Calibri" panose="020F0502020204030204" pitchFamily="34" charset="0"/>
                <a:cs typeface="Times New Roman" panose="02020603050405020304" pitchFamily="18" charset="0"/>
              </a:rPr>
              <a:t>Create a mobile application to extend the service to a broader audience.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74711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90600" y="819150"/>
            <a:ext cx="8001000" cy="276999"/>
          </a:xfrm>
          <a:prstGeom prst="rect">
            <a:avLst/>
          </a:prstGeom>
        </p:spPr>
        <p:txBody>
          <a:bodyPr wrap="square">
            <a:spAutoFit/>
          </a:bodyPr>
          <a:lstStyle/>
          <a:p>
            <a:endParaRPr lang="en-US" sz="1200" dirty="0"/>
          </a:p>
        </p:txBody>
      </p:sp>
      <p:sp>
        <p:nvSpPr>
          <p:cNvPr id="7" name="Rectangle: Rounded Corners 6">
            <a:extLst>
              <a:ext uri="{FF2B5EF4-FFF2-40B4-BE49-F238E27FC236}">
                <a16:creationId xmlns:a16="http://schemas.microsoft.com/office/drawing/2014/main" id="{91D1CB6E-B375-B50A-4A5E-84904B13E4C7}"/>
              </a:ext>
            </a:extLst>
          </p:cNvPr>
          <p:cNvSpPr/>
          <p:nvPr/>
        </p:nvSpPr>
        <p:spPr>
          <a:xfrm>
            <a:off x="228600" y="209550"/>
            <a:ext cx="5410200" cy="685800"/>
          </a:xfrm>
          <a:prstGeom prst="roundRect">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Aharoni" panose="02010803020104030203" pitchFamily="2" charset="-79"/>
                <a:cs typeface="Aharoni" panose="02010803020104030203" pitchFamily="2" charset="-79"/>
              </a:rPr>
              <a:t>Conclusion….</a:t>
            </a:r>
            <a:endParaRPr lang="en-IN" sz="3200" dirty="0">
              <a:solidFill>
                <a:schemeClr val="tx1"/>
              </a:solidFill>
              <a:latin typeface="Aharoni" panose="02010803020104030203" pitchFamily="2" charset="-79"/>
              <a:cs typeface="Aharoni" panose="02010803020104030203" pitchFamily="2" charset="-79"/>
            </a:endParaRPr>
          </a:p>
        </p:txBody>
      </p:sp>
      <p:sp>
        <p:nvSpPr>
          <p:cNvPr id="9" name="TextBox 8">
            <a:extLst>
              <a:ext uri="{FF2B5EF4-FFF2-40B4-BE49-F238E27FC236}">
                <a16:creationId xmlns:a16="http://schemas.microsoft.com/office/drawing/2014/main" id="{6BA580D9-4613-15FF-CD30-37C2D2CCC071}"/>
              </a:ext>
            </a:extLst>
          </p:cNvPr>
          <p:cNvSpPr txBox="1"/>
          <p:nvPr/>
        </p:nvSpPr>
        <p:spPr>
          <a:xfrm>
            <a:off x="1295400" y="1710860"/>
            <a:ext cx="7162800" cy="1477328"/>
          </a:xfrm>
          <a:prstGeom prst="rect">
            <a:avLst/>
          </a:prstGeom>
          <a:noFill/>
        </p:spPr>
        <p:txBody>
          <a:bodyPr wrap="square">
            <a:spAutoFit/>
          </a:bodyPr>
          <a:lstStyle/>
          <a:p>
            <a:r>
              <a:rPr lang="en-US" dirty="0"/>
              <a:t>“This project provides a structured approach to hospital management by efficiently handling data related to patients, doctors, and appointments. With file handling capabilities and search functionalities, it enables smooth operations and organized data management in healthcare facilities…”</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84F6B8FC-934F-D31E-2722-A23051223748}"/>
              </a:ext>
            </a:extLst>
          </p:cNvPr>
          <p:cNvSpPr/>
          <p:nvPr/>
        </p:nvSpPr>
        <p:spPr>
          <a:xfrm>
            <a:off x="228600" y="209550"/>
            <a:ext cx="5410200" cy="685800"/>
          </a:xfrm>
          <a:prstGeom prst="roundRect">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Aharoni" panose="02010803020104030203" pitchFamily="2" charset="-79"/>
                <a:cs typeface="Aharoni" panose="02010803020104030203" pitchFamily="2" charset="-79"/>
              </a:rPr>
              <a:t>References….</a:t>
            </a:r>
            <a:endParaRPr lang="en-IN" sz="3200" dirty="0">
              <a:solidFill>
                <a:schemeClr val="tx1"/>
              </a:solidFill>
              <a:latin typeface="Aharoni" panose="02010803020104030203" pitchFamily="2" charset="-79"/>
              <a:cs typeface="Aharoni" panose="02010803020104030203" pitchFamily="2" charset="-79"/>
            </a:endParaRPr>
          </a:p>
        </p:txBody>
      </p:sp>
      <p:sp>
        <p:nvSpPr>
          <p:cNvPr id="14" name="TextBox 13">
            <a:extLst>
              <a:ext uri="{FF2B5EF4-FFF2-40B4-BE49-F238E27FC236}">
                <a16:creationId xmlns:a16="http://schemas.microsoft.com/office/drawing/2014/main" id="{111C257D-F4E9-6551-EE28-2268FBB33F5A}"/>
              </a:ext>
            </a:extLst>
          </p:cNvPr>
          <p:cNvSpPr txBox="1"/>
          <p:nvPr/>
        </p:nvSpPr>
        <p:spPr>
          <a:xfrm>
            <a:off x="1143000" y="1809750"/>
            <a:ext cx="7610707" cy="2031325"/>
          </a:xfrm>
          <a:prstGeom prst="rect">
            <a:avLst/>
          </a:prstGeom>
          <a:noFill/>
        </p:spPr>
        <p:txBody>
          <a:bodyPr wrap="square">
            <a:spAutoFit/>
          </a:bodyPr>
          <a:lstStyle/>
          <a:p>
            <a:pPr algn="l"/>
            <a:r>
              <a:rPr lang="en-US" sz="1800" b="0" i="0" u="none" strike="noStrike" baseline="0" dirty="0">
                <a:latin typeface="Calibri" panose="020F0502020204030204" pitchFamily="34" charset="0"/>
              </a:rPr>
              <a:t>1. </a:t>
            </a:r>
            <a:r>
              <a:rPr lang="en-US" sz="1800" b="0" i="0" u="none" strike="noStrike" baseline="0" dirty="0" err="1">
                <a:latin typeface="Calibri" panose="020F0502020204030204" pitchFamily="34" charset="0"/>
              </a:rPr>
              <a:t>Stroustrup</a:t>
            </a:r>
            <a:r>
              <a:rPr lang="en-US" sz="1800" b="0" i="0" u="none" strike="noStrike" baseline="0" dirty="0">
                <a:latin typeface="Calibri" panose="020F0502020204030204" pitchFamily="34" charset="0"/>
              </a:rPr>
              <a:t>, B. (2013). The C++ Programming Language, 4th Edition</a:t>
            </a:r>
          </a:p>
          <a:p>
            <a:pPr algn="l"/>
            <a:r>
              <a:rPr lang="en-US" sz="1800" b="0" i="0" u="none" strike="noStrike" baseline="0" dirty="0">
                <a:latin typeface="Calibri" panose="020F0502020204030204" pitchFamily="34" charset="0"/>
              </a:rPr>
              <a:t>2. Martin, R. C. (2008). Clean Code: A Handbook of Agile Software</a:t>
            </a:r>
          </a:p>
          <a:p>
            <a:pPr algn="l"/>
            <a:r>
              <a:rPr lang="en-IN" sz="1800" b="0" i="0" u="none" strike="noStrike" baseline="0" dirty="0">
                <a:latin typeface="Calibri" panose="020F0502020204030204" pitchFamily="34" charset="0"/>
              </a:rPr>
              <a:t>Craftsmanship</a:t>
            </a:r>
          </a:p>
          <a:p>
            <a:pPr algn="l"/>
            <a:r>
              <a:rPr lang="en-IN" sz="1800" b="0" i="0" u="none" strike="noStrike" baseline="0" dirty="0">
                <a:latin typeface="Calibri" panose="020F0502020204030204" pitchFamily="34" charset="0"/>
              </a:rPr>
              <a:t>3. Gamma, E., et al. (1994). Design Patterns: Elements of Reusable</a:t>
            </a:r>
          </a:p>
          <a:p>
            <a:pPr algn="l"/>
            <a:r>
              <a:rPr lang="en-IN" sz="1800" b="0" i="0" u="none" strike="noStrike" baseline="0" dirty="0">
                <a:latin typeface="Calibri" panose="020F0502020204030204" pitchFamily="34" charset="0"/>
              </a:rPr>
              <a:t>Object-Oriented Software</a:t>
            </a:r>
          </a:p>
          <a:p>
            <a:pPr algn="l"/>
            <a:r>
              <a:rPr lang="en-IN" sz="1800" b="0" i="0" u="none" strike="noStrike" baseline="0" dirty="0">
                <a:latin typeface="Calibri" panose="020F0502020204030204" pitchFamily="34" charset="0"/>
              </a:rPr>
              <a:t>4. Hospital Management System Documentation Guidelines</a:t>
            </a:r>
          </a:p>
          <a:p>
            <a:pPr algn="l"/>
            <a:r>
              <a:rPr lang="en-IN" sz="1800" b="0" i="0" u="none" strike="noStrike" baseline="0" dirty="0">
                <a:latin typeface="Calibri" panose="020F0502020204030204" pitchFamily="34" charset="0"/>
              </a:rPr>
              <a:t>5. C++ Standard Library Documentation</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FE590BB6-768A-385F-80A3-EF3190DED02E}"/>
              </a:ext>
            </a:extLst>
          </p:cNvPr>
          <p:cNvSpPr/>
          <p:nvPr/>
        </p:nvSpPr>
        <p:spPr>
          <a:xfrm>
            <a:off x="228600" y="209550"/>
            <a:ext cx="4419600" cy="685800"/>
          </a:xfrm>
          <a:prstGeom prst="roundRect">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Aharoni" panose="02010803020104030203" pitchFamily="2" charset="-79"/>
                <a:cs typeface="Aharoni" panose="02010803020104030203" pitchFamily="2" charset="-79"/>
              </a:rPr>
              <a:t>TABLE OF CONTENTS</a:t>
            </a:r>
            <a:endParaRPr lang="en-IN" sz="3200" dirty="0">
              <a:solidFill>
                <a:schemeClr val="tx1"/>
              </a:solidFill>
              <a:latin typeface="Aharoni" panose="02010803020104030203" pitchFamily="2" charset="-79"/>
              <a:cs typeface="Aharoni" panose="02010803020104030203" pitchFamily="2" charset="-79"/>
            </a:endParaRPr>
          </a:p>
        </p:txBody>
      </p:sp>
      <p:sp>
        <p:nvSpPr>
          <p:cNvPr id="12" name="TextBox 11">
            <a:extLst>
              <a:ext uri="{FF2B5EF4-FFF2-40B4-BE49-F238E27FC236}">
                <a16:creationId xmlns:a16="http://schemas.microsoft.com/office/drawing/2014/main" id="{51294011-3C52-3388-3CFD-1471B60B1D94}"/>
              </a:ext>
            </a:extLst>
          </p:cNvPr>
          <p:cNvSpPr txBox="1"/>
          <p:nvPr/>
        </p:nvSpPr>
        <p:spPr>
          <a:xfrm>
            <a:off x="1676400" y="819150"/>
            <a:ext cx="4572000" cy="4263731"/>
          </a:xfrm>
          <a:prstGeom prst="rect">
            <a:avLst/>
          </a:prstGeom>
          <a:noFill/>
        </p:spPr>
        <p:txBody>
          <a:bodyPr wrap="square">
            <a:spAutoFit/>
          </a:bodyPr>
          <a:lstStyle/>
          <a:p>
            <a:pPr marL="285750" indent="-285750" algn="l" rtl="0" fontAlgn="base">
              <a:lnSpc>
                <a:spcPts val="3157"/>
              </a:lnSpc>
              <a:buFont typeface="Wingdings" panose="05000000000000000000" pitchFamily="2" charset="2"/>
              <a:buChar char="q"/>
            </a:pPr>
            <a:r>
              <a:rPr lang="en-US" sz="2000" b="1" i="0" dirty="0">
                <a:solidFill>
                  <a:srgbClr val="000000"/>
                </a:solidFill>
                <a:effectLst/>
                <a:latin typeface="Calibri" panose="020F0502020204030204" pitchFamily="34" charset="0"/>
              </a:rPr>
              <a:t>Introduction</a:t>
            </a:r>
            <a:r>
              <a:rPr lang="en-US" sz="2000" b="0" i="0" dirty="0">
                <a:solidFill>
                  <a:srgbClr val="000000"/>
                </a:solidFill>
                <a:effectLst/>
                <a:latin typeface="Calibri" panose="020F0502020204030204" pitchFamily="34" charset="0"/>
              </a:rPr>
              <a:t> </a:t>
            </a:r>
          </a:p>
          <a:p>
            <a:pPr marL="285750" indent="-285750" algn="l" rtl="0" fontAlgn="base">
              <a:lnSpc>
                <a:spcPts val="3157"/>
              </a:lnSpc>
              <a:buFont typeface="Wingdings" panose="05000000000000000000" pitchFamily="2" charset="2"/>
              <a:buChar char="q"/>
            </a:pPr>
            <a:r>
              <a:rPr lang="en-US" sz="2000" b="1" i="0" dirty="0">
                <a:solidFill>
                  <a:srgbClr val="000000"/>
                </a:solidFill>
                <a:effectLst/>
                <a:latin typeface="Calibri" panose="020F0502020204030204" pitchFamily="34" charset="0"/>
              </a:rPr>
              <a:t>Project Overview</a:t>
            </a:r>
            <a:r>
              <a:rPr lang="en-US" sz="2000" b="0" i="0" dirty="0">
                <a:solidFill>
                  <a:srgbClr val="000000"/>
                </a:solidFill>
                <a:effectLst/>
                <a:latin typeface="Calibri" panose="020F0502020204030204" pitchFamily="34" charset="0"/>
              </a:rPr>
              <a:t> </a:t>
            </a:r>
          </a:p>
          <a:p>
            <a:pPr marL="285750" indent="-285750" algn="l" rtl="0" fontAlgn="base">
              <a:lnSpc>
                <a:spcPts val="2925"/>
              </a:lnSpc>
              <a:buFont typeface="Wingdings" panose="05000000000000000000" pitchFamily="2" charset="2"/>
              <a:buChar char="q"/>
            </a:pPr>
            <a:r>
              <a:rPr lang="en-US" sz="2000" b="1" i="0" dirty="0">
                <a:solidFill>
                  <a:srgbClr val="000000"/>
                </a:solidFill>
                <a:effectLst/>
                <a:latin typeface="Calibri" panose="020F0502020204030204" pitchFamily="34" charset="0"/>
              </a:rPr>
              <a:t>System Overview</a:t>
            </a:r>
            <a:endParaRPr lang="en-US" sz="2000" b="0" i="0" dirty="0">
              <a:solidFill>
                <a:srgbClr val="000000"/>
              </a:solidFill>
              <a:effectLst/>
              <a:latin typeface="Calibri" panose="020F0502020204030204" pitchFamily="34" charset="0"/>
            </a:endParaRPr>
          </a:p>
          <a:p>
            <a:pPr marL="285750" indent="-285750" algn="l" rtl="0" fontAlgn="base">
              <a:lnSpc>
                <a:spcPts val="2930"/>
              </a:lnSpc>
              <a:buFont typeface="Wingdings" panose="05000000000000000000" pitchFamily="2" charset="2"/>
              <a:buChar char="q"/>
            </a:pPr>
            <a:r>
              <a:rPr lang="en-US" sz="2000" b="1" dirty="0">
                <a:solidFill>
                  <a:srgbClr val="000000"/>
                </a:solidFill>
                <a:latin typeface="Calibri" panose="020F0502020204030204" pitchFamily="34" charset="0"/>
              </a:rPr>
              <a:t>Key Classes</a:t>
            </a:r>
            <a:endParaRPr lang="en-US" sz="2000" b="0" i="0" dirty="0">
              <a:solidFill>
                <a:srgbClr val="000000"/>
              </a:solidFill>
              <a:effectLst/>
              <a:latin typeface="Calibri" panose="020F0502020204030204" pitchFamily="34" charset="0"/>
            </a:endParaRPr>
          </a:p>
          <a:p>
            <a:pPr marL="285750" indent="-285750" algn="l" rtl="0" fontAlgn="base">
              <a:lnSpc>
                <a:spcPts val="2930"/>
              </a:lnSpc>
              <a:buFont typeface="Wingdings" panose="05000000000000000000" pitchFamily="2" charset="2"/>
              <a:buChar char="q"/>
            </a:pPr>
            <a:r>
              <a:rPr lang="en-US" sz="2000" b="1" i="0" dirty="0">
                <a:solidFill>
                  <a:srgbClr val="000000"/>
                </a:solidFill>
                <a:effectLst/>
                <a:latin typeface="Calibri" panose="020F0502020204030204" pitchFamily="34" charset="0"/>
              </a:rPr>
              <a:t>User Options</a:t>
            </a:r>
            <a:endParaRPr lang="en-US" sz="2000" b="0" i="0" dirty="0">
              <a:solidFill>
                <a:srgbClr val="000000"/>
              </a:solidFill>
              <a:effectLst/>
              <a:latin typeface="Calibri" panose="020F0502020204030204" pitchFamily="34" charset="0"/>
            </a:endParaRPr>
          </a:p>
          <a:p>
            <a:pPr marL="285750" indent="-285750" algn="l" rtl="0" fontAlgn="base">
              <a:lnSpc>
                <a:spcPts val="2930"/>
              </a:lnSpc>
              <a:buFont typeface="Wingdings" panose="05000000000000000000" pitchFamily="2" charset="2"/>
              <a:buChar char="q"/>
            </a:pPr>
            <a:r>
              <a:rPr lang="en-US" sz="2000" b="1" i="0" dirty="0">
                <a:solidFill>
                  <a:srgbClr val="000000"/>
                </a:solidFill>
                <a:effectLst/>
                <a:latin typeface="Calibri" panose="020F0502020204030204" pitchFamily="34" charset="0"/>
              </a:rPr>
              <a:t>Code Structure</a:t>
            </a:r>
            <a:endParaRPr lang="en-US" sz="2000" b="0" i="0" dirty="0">
              <a:solidFill>
                <a:srgbClr val="000000"/>
              </a:solidFill>
              <a:effectLst/>
              <a:latin typeface="Calibri" panose="020F0502020204030204" pitchFamily="34" charset="0"/>
            </a:endParaRPr>
          </a:p>
          <a:p>
            <a:pPr marL="285750" indent="-285750" algn="l" rtl="0" fontAlgn="base">
              <a:lnSpc>
                <a:spcPts val="2930"/>
              </a:lnSpc>
              <a:buFont typeface="Wingdings" panose="05000000000000000000" pitchFamily="2" charset="2"/>
              <a:buChar char="q"/>
            </a:pPr>
            <a:r>
              <a:rPr lang="en-US" sz="2000" b="1" i="0" dirty="0">
                <a:solidFill>
                  <a:srgbClr val="000000"/>
                </a:solidFill>
                <a:effectLst/>
                <a:latin typeface="Calibri" panose="020F0502020204030204" pitchFamily="34" charset="0"/>
              </a:rPr>
              <a:t>File Handlings</a:t>
            </a:r>
            <a:endParaRPr lang="en-US" sz="2000" b="0" i="0" dirty="0">
              <a:solidFill>
                <a:srgbClr val="000000"/>
              </a:solidFill>
              <a:effectLst/>
              <a:latin typeface="Calibri" panose="020F0502020204030204" pitchFamily="34" charset="0"/>
            </a:endParaRPr>
          </a:p>
          <a:p>
            <a:pPr marL="285750" indent="-285750" algn="l" rtl="0" fontAlgn="base">
              <a:lnSpc>
                <a:spcPts val="2930"/>
              </a:lnSpc>
              <a:buFont typeface="Wingdings" panose="05000000000000000000" pitchFamily="2" charset="2"/>
              <a:buChar char="q"/>
            </a:pPr>
            <a:r>
              <a:rPr lang="en-US" sz="2000" b="1" i="0" dirty="0">
                <a:solidFill>
                  <a:srgbClr val="000000"/>
                </a:solidFill>
                <a:effectLst/>
                <a:latin typeface="Calibri" panose="020F0502020204030204" pitchFamily="34" charset="0"/>
              </a:rPr>
              <a:t>Testing and Results</a:t>
            </a:r>
          </a:p>
          <a:p>
            <a:pPr marL="285750" indent="-285750" algn="l" rtl="0" fontAlgn="base">
              <a:lnSpc>
                <a:spcPts val="2930"/>
              </a:lnSpc>
              <a:buFont typeface="Wingdings" panose="05000000000000000000" pitchFamily="2" charset="2"/>
              <a:buChar char="q"/>
            </a:pPr>
            <a:r>
              <a:rPr lang="en-US" sz="2000" b="1" dirty="0">
                <a:solidFill>
                  <a:srgbClr val="000000"/>
                </a:solidFill>
                <a:latin typeface="Calibri" panose="020F0502020204030204" pitchFamily="34" charset="0"/>
              </a:rPr>
              <a:t>Future References</a:t>
            </a:r>
            <a:r>
              <a:rPr lang="en-US" sz="2000" b="0" i="0" dirty="0">
                <a:solidFill>
                  <a:srgbClr val="000000"/>
                </a:solidFill>
                <a:effectLst/>
                <a:latin typeface="Calibri" panose="020F0502020204030204" pitchFamily="34" charset="0"/>
              </a:rPr>
              <a:t> </a:t>
            </a:r>
          </a:p>
          <a:p>
            <a:pPr marL="285750" indent="-285750" algn="l" rtl="0" fontAlgn="base">
              <a:lnSpc>
                <a:spcPts val="2930"/>
              </a:lnSpc>
              <a:buFont typeface="Wingdings" panose="05000000000000000000" pitchFamily="2" charset="2"/>
              <a:buChar char="q"/>
            </a:pPr>
            <a:r>
              <a:rPr lang="en-US" sz="2000" b="1" i="0" dirty="0">
                <a:solidFill>
                  <a:srgbClr val="000000"/>
                </a:solidFill>
                <a:effectLst/>
                <a:latin typeface="Calibri" panose="020F0502020204030204" pitchFamily="34" charset="0"/>
              </a:rPr>
              <a:t>Conclusion</a:t>
            </a:r>
            <a:r>
              <a:rPr lang="en-US" sz="2000" b="0" i="0" dirty="0">
                <a:solidFill>
                  <a:srgbClr val="000000"/>
                </a:solidFill>
                <a:effectLst/>
                <a:latin typeface="Calibri" panose="020F0502020204030204" pitchFamily="34" charset="0"/>
              </a:rPr>
              <a:t> </a:t>
            </a:r>
          </a:p>
          <a:p>
            <a:pPr marL="285750" indent="-285750" algn="l" rtl="0" fontAlgn="base">
              <a:lnSpc>
                <a:spcPts val="3157"/>
              </a:lnSpc>
              <a:buFont typeface="Wingdings" panose="05000000000000000000" pitchFamily="2" charset="2"/>
              <a:buChar char="q"/>
            </a:pPr>
            <a:r>
              <a:rPr lang="en-US" sz="2000" b="1" i="0" dirty="0">
                <a:solidFill>
                  <a:srgbClr val="000000"/>
                </a:solidFill>
                <a:effectLst/>
                <a:latin typeface="Calibri" panose="020F0502020204030204" pitchFamily="34" charset="0"/>
              </a:rPr>
              <a:t>References</a:t>
            </a:r>
            <a:r>
              <a:rPr lang="en-US" sz="2000" b="0" i="0" dirty="0">
                <a:solidFill>
                  <a:srgbClr val="000000"/>
                </a:solidFill>
                <a:effectLst/>
                <a:latin typeface="Calibri" panose="020F0502020204030204" pitchFamily="34" charset="0"/>
              </a:rPr>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28800" y="1657350"/>
            <a:ext cx="6476999" cy="1123384"/>
          </a:xfrm>
          <a:prstGeom prst="rect">
            <a:avLst/>
          </a:prstGeom>
        </p:spPr>
        <p:txBody>
          <a:bodyPr vert="horz" wrap="square" lIns="0" tIns="15240" rIns="0" bIns="0" rtlCol="0">
            <a:spAutoFit/>
          </a:bodyPr>
          <a:lstStyle/>
          <a:p>
            <a:pPr marL="12700">
              <a:lnSpc>
                <a:spcPct val="100000"/>
              </a:lnSpc>
              <a:spcBef>
                <a:spcPts val="120"/>
              </a:spcBef>
            </a:pPr>
            <a:r>
              <a:rPr sz="7200" dirty="0">
                <a:latin typeface="Arial Rounded MT Bold" panose="020F0704030504030204" pitchFamily="34" charset="0"/>
              </a:rPr>
              <a:t>Thank </a:t>
            </a:r>
            <a:r>
              <a:rPr sz="7200" spc="-25" dirty="0">
                <a:latin typeface="Arial Rounded MT Bold" panose="020F0704030504030204" pitchFamily="34" charset="0"/>
              </a:rPr>
              <a:t>You</a:t>
            </a:r>
            <a:r>
              <a:rPr lang="en-US" sz="7200" spc="-25" dirty="0">
                <a:latin typeface="Arial Rounded MT Bold" panose="020F0704030504030204" pitchFamily="34" charset="0"/>
              </a:rPr>
              <a:t>!</a:t>
            </a:r>
            <a:endParaRPr sz="7200" spc="-25" dirty="0">
              <a:latin typeface="Arial Rounded MT Bold" panose="020F07040305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31D2F87A-249C-2219-5C8C-681C4DA10768}"/>
              </a:ext>
            </a:extLst>
          </p:cNvPr>
          <p:cNvSpPr/>
          <p:nvPr/>
        </p:nvSpPr>
        <p:spPr>
          <a:xfrm>
            <a:off x="228600" y="209550"/>
            <a:ext cx="4419600" cy="685800"/>
          </a:xfrm>
          <a:prstGeom prst="roundRect">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Aharoni" panose="02010803020104030203" pitchFamily="2" charset="-79"/>
                <a:cs typeface="Aharoni" panose="02010803020104030203" pitchFamily="2" charset="-79"/>
              </a:rPr>
              <a:t>Introduction….</a:t>
            </a:r>
            <a:endParaRPr lang="en-IN" sz="3200" dirty="0">
              <a:solidFill>
                <a:schemeClr val="tx1"/>
              </a:solidFill>
              <a:latin typeface="Aharoni" panose="02010803020104030203" pitchFamily="2" charset="-79"/>
              <a:cs typeface="Aharoni" panose="02010803020104030203" pitchFamily="2" charset="-79"/>
            </a:endParaRPr>
          </a:p>
        </p:txBody>
      </p:sp>
      <p:sp>
        <p:nvSpPr>
          <p:cNvPr id="8" name="TextBox 7">
            <a:extLst>
              <a:ext uri="{FF2B5EF4-FFF2-40B4-BE49-F238E27FC236}">
                <a16:creationId xmlns:a16="http://schemas.microsoft.com/office/drawing/2014/main" id="{08168DA3-9916-3F19-DC43-585DCF5B4F98}"/>
              </a:ext>
            </a:extLst>
          </p:cNvPr>
          <p:cNvSpPr txBox="1"/>
          <p:nvPr/>
        </p:nvSpPr>
        <p:spPr>
          <a:xfrm>
            <a:off x="571500" y="971550"/>
            <a:ext cx="8153400" cy="3760004"/>
          </a:xfrm>
          <a:prstGeom prst="rect">
            <a:avLst/>
          </a:prstGeom>
          <a:noFill/>
        </p:spPr>
        <p:txBody>
          <a:bodyPr wrap="square">
            <a:spAutoFit/>
          </a:bodyPr>
          <a:lstStyle/>
          <a:p>
            <a:pPr algn="l" rtl="0" fontAlgn="base">
              <a:lnSpc>
                <a:spcPts val="2104"/>
              </a:lnSpc>
              <a:buFont typeface="+mj-lt"/>
              <a:buAutoNum type="arabicPeriod"/>
            </a:pPr>
            <a:r>
              <a:rPr lang="en-US" sz="1800" b="1" i="0" u="sng" dirty="0">
                <a:solidFill>
                  <a:srgbClr val="000000"/>
                </a:solidFill>
                <a:effectLst>
                  <a:outerShdw blurRad="38100" dist="38100" dir="2700000" algn="tl">
                    <a:srgbClr val="000000">
                      <a:alpha val="43137"/>
                    </a:srgbClr>
                  </a:outerShdw>
                </a:effectLst>
                <a:latin typeface="Calibri" panose="020F0502020204030204" pitchFamily="34" charset="0"/>
              </a:rPr>
              <a:t>Project Background</a:t>
            </a:r>
            <a:r>
              <a:rPr lang="en-US" sz="1800" b="0" i="0" dirty="0">
                <a:solidFill>
                  <a:srgbClr val="000000"/>
                </a:solidFill>
                <a:effectLst/>
                <a:latin typeface="Calibri" panose="020F0502020204030204" pitchFamily="34" charset="0"/>
              </a:rPr>
              <a:t> </a:t>
            </a:r>
          </a:p>
          <a:p>
            <a:pPr algn="l" rtl="0" fontAlgn="base">
              <a:lnSpc>
                <a:spcPts val="1538"/>
              </a:lnSpc>
              <a:spcBef>
                <a:spcPts val="10"/>
              </a:spcBef>
            </a:pPr>
            <a:r>
              <a:rPr lang="en-US" sz="1400" b="0" i="0" dirty="0">
                <a:solidFill>
                  <a:srgbClr val="000000"/>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algn="l" rtl="0" fontAlgn="base">
              <a:lnSpc>
                <a:spcPts val="2104"/>
              </a:lnSpc>
              <a:spcBef>
                <a:spcPts val="175"/>
              </a:spcBef>
            </a:pPr>
            <a:r>
              <a:rPr lang="en-US" sz="1800" b="0" i="0" dirty="0">
                <a:solidFill>
                  <a:srgbClr val="000000"/>
                </a:solidFill>
                <a:effectLst/>
                <a:latin typeface="Calibri" panose="020F0502020204030204" pitchFamily="34" charset="0"/>
              </a:rPr>
              <a:t>Healthcare facilities require efficient management systems to handle the increasing complexity of patient care and administrative tasks. This project addresses these needs through a computerized management system. </a:t>
            </a:r>
            <a:endParaRPr lang="en-US" b="0" i="0" dirty="0">
              <a:solidFill>
                <a:srgbClr val="000000"/>
              </a:solidFill>
              <a:effectLst/>
              <a:latin typeface="Calibri" panose="020F0502020204030204" pitchFamily="34" charset="0"/>
            </a:endParaRPr>
          </a:p>
          <a:p>
            <a:pPr algn="l" rtl="0" fontAlgn="base">
              <a:lnSpc>
                <a:spcPts val="2104"/>
              </a:lnSpc>
            </a:pPr>
            <a:r>
              <a:rPr lang="en-US" sz="1800" b="0" i="0" dirty="0">
                <a:solidFill>
                  <a:srgbClr val="000000"/>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algn="l" rtl="0" fontAlgn="base">
              <a:lnSpc>
                <a:spcPts val="2104"/>
              </a:lnSpc>
              <a:buFont typeface="+mj-lt"/>
              <a:buAutoNum type="arabicPeriod" startAt="2"/>
            </a:pPr>
            <a:r>
              <a:rPr lang="en-US" sz="1800" b="1" i="0" u="sng" dirty="0">
                <a:solidFill>
                  <a:srgbClr val="000000"/>
                </a:solidFill>
                <a:effectLst/>
                <a:latin typeface="Calibri" panose="020F0502020204030204" pitchFamily="34" charset="0"/>
              </a:rPr>
              <a:t>Problem Statement </a:t>
            </a:r>
          </a:p>
          <a:p>
            <a:pPr algn="l" rtl="0" fontAlgn="base">
              <a:lnSpc>
                <a:spcPts val="2104"/>
              </a:lnSpc>
              <a:spcBef>
                <a:spcPts val="5"/>
              </a:spcBef>
            </a:pPr>
            <a:r>
              <a:rPr lang="en-US" sz="1800" b="0" i="0" dirty="0">
                <a:solidFill>
                  <a:srgbClr val="000000"/>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algn="l" rtl="0" fontAlgn="base">
              <a:lnSpc>
                <a:spcPts val="1950"/>
              </a:lnSpc>
            </a:pPr>
            <a:r>
              <a:rPr lang="en-US" sz="1800" b="0" i="0" dirty="0">
                <a:solidFill>
                  <a:srgbClr val="000000"/>
                </a:solidFill>
                <a:effectLst/>
                <a:latin typeface="Calibri" panose="020F0502020204030204" pitchFamily="34" charset="0"/>
              </a:rPr>
              <a:t>Traditional hospital management faces several challenges: </a:t>
            </a:r>
            <a:endParaRPr lang="en-US" b="0" i="0" dirty="0">
              <a:solidFill>
                <a:srgbClr val="000000"/>
              </a:solidFill>
              <a:effectLst/>
              <a:latin typeface="Calibri" panose="020F0502020204030204" pitchFamily="34" charset="0"/>
            </a:endParaRPr>
          </a:p>
          <a:p>
            <a:pPr algn="l" rtl="0" fontAlgn="base">
              <a:lnSpc>
                <a:spcPts val="1950"/>
              </a:lnSpc>
              <a:buFont typeface="Arial" panose="020B0604020202020204" pitchFamily="34" charset="0"/>
              <a:buChar char="•"/>
            </a:pPr>
            <a:r>
              <a:rPr lang="en-US" sz="1800" b="0" i="0" dirty="0">
                <a:solidFill>
                  <a:srgbClr val="000000"/>
                </a:solidFill>
                <a:effectLst/>
                <a:latin typeface="Calibri" panose="020F0502020204030204" pitchFamily="34" charset="0"/>
              </a:rPr>
              <a:t>Manual record keeping </a:t>
            </a:r>
          </a:p>
          <a:p>
            <a:pPr algn="l" rtl="0" fontAlgn="base">
              <a:lnSpc>
                <a:spcPts val="2104"/>
              </a:lnSpc>
              <a:buFont typeface="Arial" panose="020B0604020202020204" pitchFamily="34" charset="0"/>
              <a:buChar char="•"/>
            </a:pPr>
            <a:r>
              <a:rPr lang="en-US" sz="1800" b="0" i="0" dirty="0">
                <a:solidFill>
                  <a:srgbClr val="000000"/>
                </a:solidFill>
                <a:effectLst/>
                <a:latin typeface="Calibri" panose="020F0502020204030204" pitchFamily="34" charset="0"/>
              </a:rPr>
              <a:t>Appointment scheduling conflicts </a:t>
            </a:r>
          </a:p>
          <a:p>
            <a:pPr algn="l" rtl="0" fontAlgn="base">
              <a:lnSpc>
                <a:spcPts val="2104"/>
              </a:lnSpc>
              <a:buFont typeface="Arial" panose="020B0604020202020204" pitchFamily="34" charset="0"/>
              <a:buChar char="•"/>
            </a:pPr>
            <a:r>
              <a:rPr lang="en-US" sz="1800" b="0" i="0" dirty="0">
                <a:solidFill>
                  <a:srgbClr val="000000"/>
                </a:solidFill>
                <a:effectLst/>
                <a:latin typeface="Calibri" panose="020F0502020204030204" pitchFamily="34" charset="0"/>
              </a:rPr>
              <a:t>Inefficient patient record retrieval </a:t>
            </a:r>
          </a:p>
          <a:p>
            <a:pPr algn="l" rtl="0" fontAlgn="base">
              <a:lnSpc>
                <a:spcPts val="1950"/>
              </a:lnSpc>
              <a:buFont typeface="Arial" panose="020B0604020202020204" pitchFamily="34" charset="0"/>
              <a:buChar char="•"/>
            </a:pPr>
            <a:r>
              <a:rPr lang="en-US" sz="1800" b="0" i="0" dirty="0">
                <a:solidFill>
                  <a:srgbClr val="000000"/>
                </a:solidFill>
                <a:effectLst/>
                <a:latin typeface="Calibri" panose="020F0502020204030204" pitchFamily="34" charset="0"/>
              </a:rPr>
              <a:t>Difficulty in tracking doctor availability </a:t>
            </a:r>
          </a:p>
          <a:p>
            <a:pPr algn="l" rtl="0" fontAlgn="base">
              <a:lnSpc>
                <a:spcPts val="1950"/>
              </a:lnSpc>
              <a:buFont typeface="Arial" panose="020B0604020202020204" pitchFamily="34" charset="0"/>
              <a:buChar char="•"/>
            </a:pPr>
            <a:r>
              <a:rPr lang="en-US" sz="1800" b="0" i="0" dirty="0">
                <a:solidFill>
                  <a:srgbClr val="000000"/>
                </a:solidFill>
                <a:effectLst/>
                <a:latin typeface="Calibri" panose="020F0502020204030204" pitchFamily="34" charset="0"/>
              </a:rPr>
              <a:t>Risk of data loss or mismanagement</a:t>
            </a:r>
          </a:p>
        </p:txBody>
      </p:sp>
    </p:spTree>
    <p:extLst>
      <p:ext uri="{BB962C8B-B14F-4D97-AF65-F5344CB8AC3E}">
        <p14:creationId xmlns:p14="http://schemas.microsoft.com/office/powerpoint/2010/main" val="1609173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886F78E2-8F58-57E0-9F29-96288B6645F1}"/>
              </a:ext>
            </a:extLst>
          </p:cNvPr>
          <p:cNvSpPr/>
          <p:nvPr/>
        </p:nvSpPr>
        <p:spPr>
          <a:xfrm>
            <a:off x="228600" y="209550"/>
            <a:ext cx="4419600" cy="685800"/>
          </a:xfrm>
          <a:prstGeom prst="roundRect">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Aharoni" panose="02010803020104030203" pitchFamily="2" charset="-79"/>
                <a:cs typeface="Aharoni" panose="02010803020104030203" pitchFamily="2" charset="-79"/>
              </a:rPr>
              <a:t>Project Overview….</a:t>
            </a:r>
            <a:endParaRPr lang="en-IN" sz="3200" dirty="0">
              <a:solidFill>
                <a:schemeClr val="tx1"/>
              </a:solidFill>
              <a:latin typeface="Aharoni" panose="02010803020104030203" pitchFamily="2" charset="-79"/>
              <a:cs typeface="Aharoni" panose="02010803020104030203" pitchFamily="2" charset="-79"/>
            </a:endParaRPr>
          </a:p>
        </p:txBody>
      </p:sp>
      <p:sp>
        <p:nvSpPr>
          <p:cNvPr id="14" name="TextBox 13">
            <a:extLst>
              <a:ext uri="{FF2B5EF4-FFF2-40B4-BE49-F238E27FC236}">
                <a16:creationId xmlns:a16="http://schemas.microsoft.com/office/drawing/2014/main" id="{29B36582-7FA8-D042-322C-532065C99E39}"/>
              </a:ext>
            </a:extLst>
          </p:cNvPr>
          <p:cNvSpPr txBox="1"/>
          <p:nvPr/>
        </p:nvSpPr>
        <p:spPr>
          <a:xfrm>
            <a:off x="304800" y="971550"/>
            <a:ext cx="8686800" cy="3816429"/>
          </a:xfrm>
          <a:prstGeom prst="rect">
            <a:avLst/>
          </a:prstGeom>
          <a:noFill/>
        </p:spPr>
        <p:txBody>
          <a:bodyPr wrap="square">
            <a:spAutoFit/>
          </a:bodyPr>
          <a:lstStyle/>
          <a:p>
            <a:endParaRPr lang="en-US" sz="2000" b="1" dirty="0"/>
          </a:p>
          <a:p>
            <a:pPr marL="342900" indent="-342900">
              <a:buFont typeface="Wingdings" panose="05000000000000000000" pitchFamily="2" charset="2"/>
              <a:buChar char="q"/>
            </a:pPr>
            <a:r>
              <a:rPr lang="en-US" sz="2000" b="1" u="sng" dirty="0">
                <a:effectLst>
                  <a:outerShdw blurRad="38100" dist="38100" dir="2700000" algn="tl">
                    <a:srgbClr val="000000">
                      <a:alpha val="43137"/>
                    </a:srgbClr>
                  </a:outerShdw>
                </a:effectLst>
              </a:rPr>
              <a:t>Purpose:</a:t>
            </a:r>
            <a:br>
              <a:rPr lang="en-US" dirty="0"/>
            </a:br>
            <a:r>
              <a:rPr lang="en-US" dirty="0">
                <a:latin typeface="Arial" panose="020B0604020202020204" pitchFamily="34" charset="0"/>
                <a:cs typeface="Arial" panose="020B0604020202020204" pitchFamily="34" charset="0"/>
              </a:rPr>
              <a:t>“A system designed to streamline hospital operations and enhance patient care”.</a:t>
            </a:r>
          </a:p>
          <a:p>
            <a:endParaRPr lang="en-US" dirty="0"/>
          </a:p>
          <a:p>
            <a:pPr marL="285750" indent="-285750">
              <a:buFont typeface="Wingdings" panose="05000000000000000000" pitchFamily="2" charset="2"/>
              <a:buChar char="q"/>
            </a:pPr>
            <a:r>
              <a:rPr lang="en-US" sz="2000" b="1" u="sng" dirty="0">
                <a:effectLst>
                  <a:outerShdw blurRad="38100" dist="38100" dir="2700000" algn="tl">
                    <a:srgbClr val="000000">
                      <a:alpha val="43137"/>
                    </a:srgbClr>
                  </a:outerShdw>
                </a:effectLst>
              </a:rPr>
              <a:t>Core Features:</a:t>
            </a:r>
            <a:endParaRPr lang="en-US" sz="2000" u="sng" dirty="0">
              <a:effectLst>
                <a:outerShdw blurRad="38100" dist="38100" dir="2700000" algn="tl">
                  <a:srgbClr val="000000">
                    <a:alpha val="43137"/>
                  </a:srgbClr>
                </a:outerShdw>
              </a:effectLst>
            </a:endParaRPr>
          </a:p>
          <a:p>
            <a:pPr marL="742950" lvl="1" indent="-285750">
              <a:buFont typeface="+mj-lt"/>
              <a:buAutoNum type="arabicPeriod"/>
            </a:pPr>
            <a:r>
              <a:rPr lang="en-US" dirty="0">
                <a:latin typeface="Arial" panose="020B0604020202020204" pitchFamily="34" charset="0"/>
                <a:cs typeface="Arial" panose="020B0604020202020204" pitchFamily="34" charset="0"/>
              </a:rPr>
              <a:t>Patient and doctor management</a:t>
            </a:r>
          </a:p>
          <a:p>
            <a:pPr marL="742950" lvl="1" indent="-285750">
              <a:buFont typeface="+mj-lt"/>
              <a:buAutoNum type="arabicPeriod"/>
            </a:pPr>
            <a:r>
              <a:rPr lang="en-US" dirty="0">
                <a:latin typeface="Arial" panose="020B0604020202020204" pitchFamily="34" charset="0"/>
                <a:cs typeface="Arial" panose="020B0604020202020204" pitchFamily="34" charset="0"/>
              </a:rPr>
              <a:t>Appointment scheduling</a:t>
            </a:r>
          </a:p>
          <a:p>
            <a:pPr marL="742950" lvl="1" indent="-285750">
              <a:buFont typeface="+mj-lt"/>
              <a:buAutoNum type="arabicPeriod"/>
            </a:pPr>
            <a:r>
              <a:rPr lang="en-US" dirty="0">
                <a:latin typeface="Arial" panose="020B0604020202020204" pitchFamily="34" charset="0"/>
                <a:cs typeface="Arial" panose="020B0604020202020204" pitchFamily="34" charset="0"/>
              </a:rPr>
              <a:t>Easy data retrieval and storage</a:t>
            </a:r>
          </a:p>
          <a:p>
            <a:pPr marL="457200" lvl="1"/>
            <a:endParaRPr lang="en-US" dirty="0"/>
          </a:p>
          <a:p>
            <a:pPr marL="342900" indent="-342900">
              <a:buFont typeface="Wingdings" panose="05000000000000000000" pitchFamily="2" charset="2"/>
              <a:buChar char="q"/>
            </a:pPr>
            <a:r>
              <a:rPr lang="en-US" sz="2000" b="1" u="sng" dirty="0">
                <a:effectLst>
                  <a:outerShdw blurRad="38100" dist="38100" dir="2700000" algn="tl">
                    <a:srgbClr val="000000">
                      <a:alpha val="43137"/>
                    </a:srgbClr>
                  </a:outerShdw>
                </a:effectLst>
              </a:rPr>
              <a:t>Objective:</a:t>
            </a:r>
            <a:br>
              <a:rPr lang="en-US" dirty="0"/>
            </a:br>
            <a:r>
              <a:rPr lang="en-US" sz="1800" dirty="0">
                <a:latin typeface="Arial" panose="020B0604020202020204" pitchFamily="34" charset="0"/>
                <a:cs typeface="Arial" panose="020B0604020202020204" pitchFamily="34" charset="0"/>
              </a:rPr>
              <a:t>"To develop a comprehensive hospital management system using OOPS concepts in C++”</a:t>
            </a:r>
            <a:endParaRPr lang="en-IN" sz="18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q"/>
            </a:pPr>
            <a:endParaRPr lang="en-US" dirty="0"/>
          </a:p>
        </p:txBody>
      </p:sp>
      <p:pic>
        <p:nvPicPr>
          <p:cNvPr id="17" name="Picture 16">
            <a:extLst>
              <a:ext uri="{FF2B5EF4-FFF2-40B4-BE49-F238E27FC236}">
                <a16:creationId xmlns:a16="http://schemas.microsoft.com/office/drawing/2014/main" id="{6ACB3AD1-16C2-E29F-D4E1-BC022B57F7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200" y="2114550"/>
            <a:ext cx="1485900" cy="154668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8E022E0B-11B3-B4A6-728F-4FA7C2B8E445}"/>
              </a:ext>
            </a:extLst>
          </p:cNvPr>
          <p:cNvSpPr/>
          <p:nvPr/>
        </p:nvSpPr>
        <p:spPr>
          <a:xfrm>
            <a:off x="228600" y="209550"/>
            <a:ext cx="4572000" cy="685800"/>
          </a:xfrm>
          <a:prstGeom prst="roundRect">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Aharoni" panose="02010803020104030203" pitchFamily="2" charset="-79"/>
                <a:cs typeface="Aharoni" panose="02010803020104030203" pitchFamily="2" charset="-79"/>
              </a:rPr>
              <a:t>System</a:t>
            </a:r>
            <a:r>
              <a:rPr lang="en-US" sz="1050" dirty="0">
                <a:solidFill>
                  <a:schemeClr val="tx1"/>
                </a:solidFill>
                <a:latin typeface="Aharoni" panose="02010803020104030203" pitchFamily="2" charset="-79"/>
                <a:cs typeface="Aharoni" panose="02010803020104030203" pitchFamily="2" charset="-79"/>
              </a:rPr>
              <a:t>(code) </a:t>
            </a:r>
            <a:r>
              <a:rPr lang="en-US" sz="3200" dirty="0">
                <a:solidFill>
                  <a:schemeClr val="tx1"/>
                </a:solidFill>
                <a:latin typeface="Aharoni" panose="02010803020104030203" pitchFamily="2" charset="-79"/>
                <a:cs typeface="Aharoni" panose="02010803020104030203" pitchFamily="2" charset="-79"/>
              </a:rPr>
              <a:t>Overview….</a:t>
            </a:r>
            <a:endParaRPr lang="en-IN" sz="3200" dirty="0">
              <a:solidFill>
                <a:schemeClr val="tx1"/>
              </a:solidFill>
              <a:latin typeface="Aharoni" panose="02010803020104030203" pitchFamily="2" charset="-79"/>
              <a:cs typeface="Aharoni" panose="02010803020104030203" pitchFamily="2" charset="-79"/>
            </a:endParaRPr>
          </a:p>
        </p:txBody>
      </p:sp>
      <p:sp>
        <p:nvSpPr>
          <p:cNvPr id="9" name="Oval 8">
            <a:extLst>
              <a:ext uri="{FF2B5EF4-FFF2-40B4-BE49-F238E27FC236}">
                <a16:creationId xmlns:a16="http://schemas.microsoft.com/office/drawing/2014/main" id="{C0119054-5379-CA93-C8DA-A101EB362372}"/>
              </a:ext>
            </a:extLst>
          </p:cNvPr>
          <p:cNvSpPr/>
          <p:nvPr/>
        </p:nvSpPr>
        <p:spPr>
          <a:xfrm>
            <a:off x="3695700" y="1996998"/>
            <a:ext cx="1905000" cy="1676400"/>
          </a:xfrm>
          <a:prstGeom prst="ellipse">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50" dirty="0">
                <a:solidFill>
                  <a:schemeClr val="tx1"/>
                </a:solidFill>
                <a:effectLst>
                  <a:outerShdw blurRad="38100" dist="38100" dir="2700000" algn="tl">
                    <a:srgbClr val="000000">
                      <a:alpha val="43137"/>
                    </a:srgbClr>
                  </a:outerShdw>
                </a:effectLst>
                <a:latin typeface="Arial Rounded MT Bold" panose="020F0704030504030204" pitchFamily="34" charset="0"/>
              </a:rPr>
              <a:t>Hospital Management System</a:t>
            </a:r>
            <a:endParaRPr lang="en-IN" sz="1450" dirty="0">
              <a:solidFill>
                <a:schemeClr val="tx1"/>
              </a:solidFill>
              <a:effectLst>
                <a:outerShdw blurRad="38100" dist="38100" dir="2700000" algn="tl">
                  <a:srgbClr val="000000">
                    <a:alpha val="43137"/>
                  </a:srgbClr>
                </a:outerShdw>
              </a:effectLst>
              <a:latin typeface="Arial Rounded MT Bold" panose="020F0704030504030204" pitchFamily="34" charset="0"/>
            </a:endParaRPr>
          </a:p>
        </p:txBody>
      </p:sp>
      <p:sp>
        <p:nvSpPr>
          <p:cNvPr id="10" name="Rectangle: Rounded Corners 9">
            <a:extLst>
              <a:ext uri="{FF2B5EF4-FFF2-40B4-BE49-F238E27FC236}">
                <a16:creationId xmlns:a16="http://schemas.microsoft.com/office/drawing/2014/main" id="{38859D8C-B8E1-735A-0709-881ACE3F2D9D}"/>
              </a:ext>
            </a:extLst>
          </p:cNvPr>
          <p:cNvSpPr/>
          <p:nvPr/>
        </p:nvSpPr>
        <p:spPr>
          <a:xfrm>
            <a:off x="6138281" y="3486150"/>
            <a:ext cx="1447800" cy="609600"/>
          </a:xfrm>
          <a:prstGeom prst="roundRect">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effectLst>
                  <a:outerShdw blurRad="38100" dist="38100" dir="2700000" algn="tl">
                    <a:srgbClr val="000000">
                      <a:alpha val="43137"/>
                    </a:srgbClr>
                  </a:outerShdw>
                </a:effectLst>
                <a:latin typeface="Arial Rounded MT Bold" panose="020F0704030504030204" pitchFamily="34" charset="0"/>
              </a:rPr>
              <a:t>File Handling</a:t>
            </a:r>
            <a:endParaRPr lang="en-IN" sz="2000" dirty="0">
              <a:solidFill>
                <a:schemeClr val="tx1"/>
              </a:solidFill>
              <a:effectLst>
                <a:outerShdw blurRad="38100" dist="38100" dir="2700000" algn="tl">
                  <a:srgbClr val="000000">
                    <a:alpha val="43137"/>
                  </a:srgbClr>
                </a:outerShdw>
              </a:effectLst>
              <a:latin typeface="Arial Rounded MT Bold" panose="020F0704030504030204" pitchFamily="34" charset="0"/>
            </a:endParaRPr>
          </a:p>
        </p:txBody>
      </p:sp>
      <p:sp>
        <p:nvSpPr>
          <p:cNvPr id="11" name="Rectangle: Rounded Corners 10">
            <a:extLst>
              <a:ext uri="{FF2B5EF4-FFF2-40B4-BE49-F238E27FC236}">
                <a16:creationId xmlns:a16="http://schemas.microsoft.com/office/drawing/2014/main" id="{D5E6EE43-EAE0-9BD3-EA27-B4DF761A9645}"/>
              </a:ext>
            </a:extLst>
          </p:cNvPr>
          <p:cNvSpPr/>
          <p:nvPr/>
        </p:nvSpPr>
        <p:spPr>
          <a:xfrm>
            <a:off x="5943600" y="1352550"/>
            <a:ext cx="1447800" cy="609600"/>
          </a:xfrm>
          <a:prstGeom prst="roundRect">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effectLst>
                  <a:outerShdw blurRad="38100" dist="38100" dir="2700000" algn="tl">
                    <a:srgbClr val="000000">
                      <a:alpha val="43137"/>
                    </a:srgbClr>
                  </a:outerShdw>
                </a:effectLst>
                <a:latin typeface="Arial Rounded MT Bold" panose="020F0704030504030204" pitchFamily="34" charset="0"/>
              </a:rPr>
              <a:t>Patient</a:t>
            </a:r>
            <a:endParaRPr lang="en-IN" sz="2400" dirty="0">
              <a:solidFill>
                <a:schemeClr val="tx1"/>
              </a:solidFill>
              <a:effectLst>
                <a:outerShdw blurRad="38100" dist="38100" dir="2700000" algn="tl">
                  <a:srgbClr val="000000">
                    <a:alpha val="43137"/>
                  </a:srgbClr>
                </a:outerShdw>
              </a:effectLst>
              <a:latin typeface="Arial Rounded MT Bold" panose="020F0704030504030204" pitchFamily="34" charset="0"/>
            </a:endParaRPr>
          </a:p>
        </p:txBody>
      </p:sp>
      <p:sp>
        <p:nvSpPr>
          <p:cNvPr id="12" name="Rectangle: Rounded Corners 11">
            <a:extLst>
              <a:ext uri="{FF2B5EF4-FFF2-40B4-BE49-F238E27FC236}">
                <a16:creationId xmlns:a16="http://schemas.microsoft.com/office/drawing/2014/main" id="{014B3214-5929-11EF-761B-F5752165ADEA}"/>
              </a:ext>
            </a:extLst>
          </p:cNvPr>
          <p:cNvSpPr/>
          <p:nvPr/>
        </p:nvSpPr>
        <p:spPr>
          <a:xfrm>
            <a:off x="1733550" y="3486150"/>
            <a:ext cx="1524000" cy="609600"/>
          </a:xfrm>
          <a:prstGeom prst="roundRect">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effectLst>
                  <a:outerShdw blurRad="38100" dist="38100" dir="2700000" algn="tl">
                    <a:srgbClr val="000000">
                      <a:alpha val="43137"/>
                    </a:srgbClr>
                  </a:outerShdw>
                </a:effectLst>
                <a:latin typeface="Arial Rounded MT Bold" panose="020F0704030504030204" pitchFamily="34" charset="0"/>
              </a:rPr>
              <a:t>Appointment</a:t>
            </a:r>
            <a:endParaRPr lang="en-IN" sz="1600" dirty="0">
              <a:solidFill>
                <a:schemeClr val="tx1"/>
              </a:solidFill>
              <a:effectLst>
                <a:outerShdw blurRad="38100" dist="38100" dir="2700000" algn="tl">
                  <a:srgbClr val="000000">
                    <a:alpha val="43137"/>
                  </a:srgbClr>
                </a:outerShdw>
              </a:effectLst>
              <a:latin typeface="Arial Rounded MT Bold" panose="020F0704030504030204" pitchFamily="34" charset="0"/>
            </a:endParaRPr>
          </a:p>
        </p:txBody>
      </p:sp>
      <p:sp>
        <p:nvSpPr>
          <p:cNvPr id="13" name="Rectangle: Rounded Corners 12">
            <a:extLst>
              <a:ext uri="{FF2B5EF4-FFF2-40B4-BE49-F238E27FC236}">
                <a16:creationId xmlns:a16="http://schemas.microsoft.com/office/drawing/2014/main" id="{7BEDD12E-4B5B-16A7-AAB9-6B92FEAA4183}"/>
              </a:ext>
            </a:extLst>
          </p:cNvPr>
          <p:cNvSpPr/>
          <p:nvPr/>
        </p:nvSpPr>
        <p:spPr>
          <a:xfrm>
            <a:off x="1878981" y="1352550"/>
            <a:ext cx="1447800" cy="609600"/>
          </a:xfrm>
          <a:prstGeom prst="roundRect">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effectLst>
                  <a:outerShdw blurRad="38100" dist="38100" dir="2700000" algn="tl">
                    <a:srgbClr val="000000">
                      <a:alpha val="43137"/>
                    </a:srgbClr>
                  </a:outerShdw>
                </a:effectLst>
                <a:latin typeface="Arial Rounded MT Bold" panose="020F0704030504030204" pitchFamily="34" charset="0"/>
              </a:rPr>
              <a:t>Doctor</a:t>
            </a:r>
            <a:endParaRPr lang="en-IN" sz="2400" dirty="0">
              <a:solidFill>
                <a:schemeClr val="tx1"/>
              </a:solidFill>
              <a:effectLst>
                <a:outerShdw blurRad="38100" dist="38100" dir="2700000" algn="tl">
                  <a:srgbClr val="000000">
                    <a:alpha val="43137"/>
                  </a:srgbClr>
                </a:outerShdw>
              </a:effectLst>
              <a:latin typeface="Arial Rounded MT Bold" panose="020F0704030504030204" pitchFamily="34" charset="0"/>
            </a:endParaRPr>
          </a:p>
        </p:txBody>
      </p:sp>
      <p:cxnSp>
        <p:nvCxnSpPr>
          <p:cNvPr id="19" name="Straight Arrow Connector 18">
            <a:extLst>
              <a:ext uri="{FF2B5EF4-FFF2-40B4-BE49-F238E27FC236}">
                <a16:creationId xmlns:a16="http://schemas.microsoft.com/office/drawing/2014/main" id="{3B15B221-B8B9-D2BB-2348-5B2591E81BDE}"/>
              </a:ext>
            </a:extLst>
          </p:cNvPr>
          <p:cNvCxnSpPr>
            <a:cxnSpLocks/>
          </p:cNvCxnSpPr>
          <p:nvPr/>
        </p:nvCxnSpPr>
        <p:spPr>
          <a:xfrm>
            <a:off x="2514600" y="1996998"/>
            <a:ext cx="0" cy="137160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D3089D25-3CCC-ED4C-FD87-04A91A32013B}"/>
              </a:ext>
            </a:extLst>
          </p:cNvPr>
          <p:cNvCxnSpPr>
            <a:cxnSpLocks/>
            <a:stCxn id="12" idx="3"/>
            <a:endCxn id="10" idx="1"/>
          </p:cNvCxnSpPr>
          <p:nvPr/>
        </p:nvCxnSpPr>
        <p:spPr>
          <a:xfrm>
            <a:off x="3257550" y="3790950"/>
            <a:ext cx="2880731"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1CF521F9-A100-CD18-763C-99DB58EA0F62}"/>
              </a:ext>
            </a:extLst>
          </p:cNvPr>
          <p:cNvCxnSpPr>
            <a:cxnSpLocks/>
          </p:cNvCxnSpPr>
          <p:nvPr/>
        </p:nvCxnSpPr>
        <p:spPr>
          <a:xfrm>
            <a:off x="6862181" y="1996998"/>
            <a:ext cx="0" cy="137160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9FC693F8-23B9-9B5C-19AB-1384BD1467F8}"/>
              </a:ext>
            </a:extLst>
          </p:cNvPr>
          <p:cNvCxnSpPr>
            <a:cxnSpLocks/>
            <a:stCxn id="13" idx="3"/>
            <a:endCxn id="11" idx="1"/>
          </p:cNvCxnSpPr>
          <p:nvPr/>
        </p:nvCxnSpPr>
        <p:spPr>
          <a:xfrm>
            <a:off x="3326781" y="1657350"/>
            <a:ext cx="2616819"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0C5A292E-2B83-B3E1-D1D2-02A04F089918}"/>
              </a:ext>
            </a:extLst>
          </p:cNvPr>
          <p:cNvCxnSpPr>
            <a:cxnSpLocks/>
          </p:cNvCxnSpPr>
          <p:nvPr/>
        </p:nvCxnSpPr>
        <p:spPr>
          <a:xfrm flipV="1">
            <a:off x="3257550" y="3181351"/>
            <a:ext cx="537581" cy="304799"/>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05F5554D-E3EA-6A00-FE8F-FD637858F2F5}"/>
              </a:ext>
            </a:extLst>
          </p:cNvPr>
          <p:cNvCxnSpPr>
            <a:cxnSpLocks/>
            <a:stCxn id="9" idx="7"/>
          </p:cNvCxnSpPr>
          <p:nvPr/>
        </p:nvCxnSpPr>
        <p:spPr>
          <a:xfrm flipV="1">
            <a:off x="5321719" y="1879446"/>
            <a:ext cx="545681" cy="363055"/>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4D45C0FE-6907-4C29-8007-C0CCF9412873}"/>
              </a:ext>
            </a:extLst>
          </p:cNvPr>
          <p:cNvCxnSpPr>
            <a:cxnSpLocks/>
          </p:cNvCxnSpPr>
          <p:nvPr/>
        </p:nvCxnSpPr>
        <p:spPr>
          <a:xfrm>
            <a:off x="5519156" y="3207601"/>
            <a:ext cx="619125" cy="339648"/>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41" name="Straight Arrow Connector 40">
            <a:extLst>
              <a:ext uri="{FF2B5EF4-FFF2-40B4-BE49-F238E27FC236}">
                <a16:creationId xmlns:a16="http://schemas.microsoft.com/office/drawing/2014/main" id="{9DC89723-9F8B-BA11-6741-231F6C11D3F2}"/>
              </a:ext>
            </a:extLst>
          </p:cNvPr>
          <p:cNvCxnSpPr>
            <a:cxnSpLocks/>
          </p:cNvCxnSpPr>
          <p:nvPr/>
        </p:nvCxnSpPr>
        <p:spPr>
          <a:xfrm>
            <a:off x="3326781" y="1944726"/>
            <a:ext cx="549894" cy="38100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54054BF1-6D7E-6BC1-5A59-5D0F2C74F7FB}"/>
              </a:ext>
            </a:extLst>
          </p:cNvPr>
          <p:cNvSpPr/>
          <p:nvPr/>
        </p:nvSpPr>
        <p:spPr>
          <a:xfrm>
            <a:off x="228600" y="209550"/>
            <a:ext cx="4419600" cy="685800"/>
          </a:xfrm>
          <a:prstGeom prst="roundRect">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Aharoni" panose="02010803020104030203" pitchFamily="2" charset="-79"/>
                <a:cs typeface="Aharoni" panose="02010803020104030203" pitchFamily="2" charset="-79"/>
              </a:rPr>
              <a:t>Key Classes….</a:t>
            </a:r>
            <a:endParaRPr lang="en-IN" sz="3200" dirty="0">
              <a:solidFill>
                <a:schemeClr val="tx1"/>
              </a:solidFill>
              <a:latin typeface="Aharoni" panose="02010803020104030203" pitchFamily="2" charset="-79"/>
              <a:cs typeface="Aharoni" panose="02010803020104030203" pitchFamily="2" charset="-79"/>
            </a:endParaRPr>
          </a:p>
        </p:txBody>
      </p:sp>
      <p:sp>
        <p:nvSpPr>
          <p:cNvPr id="8" name="Rectangle: Rounded Corners 7">
            <a:extLst>
              <a:ext uri="{FF2B5EF4-FFF2-40B4-BE49-F238E27FC236}">
                <a16:creationId xmlns:a16="http://schemas.microsoft.com/office/drawing/2014/main" id="{D55D73BE-2EAD-524D-7044-D37B054EF333}"/>
              </a:ext>
            </a:extLst>
          </p:cNvPr>
          <p:cNvSpPr/>
          <p:nvPr/>
        </p:nvSpPr>
        <p:spPr>
          <a:xfrm>
            <a:off x="381000" y="1352550"/>
            <a:ext cx="1524000" cy="685800"/>
          </a:xfrm>
          <a:prstGeom prst="roundRect">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effectLst>
                  <a:outerShdw blurRad="38100" dist="38100" dir="2700000" algn="tl">
                    <a:srgbClr val="000000">
                      <a:alpha val="43137"/>
                    </a:srgbClr>
                  </a:outerShdw>
                </a:effectLst>
                <a:latin typeface="Arial Rounded MT Bold" panose="020F0704030504030204" pitchFamily="34" charset="0"/>
              </a:rPr>
              <a:t>Patient class</a:t>
            </a:r>
            <a:endParaRPr lang="en-IN" sz="2400" dirty="0">
              <a:solidFill>
                <a:schemeClr val="tx1"/>
              </a:solidFill>
              <a:effectLst>
                <a:outerShdw blurRad="38100" dist="38100" dir="2700000" algn="tl">
                  <a:srgbClr val="000000">
                    <a:alpha val="43137"/>
                  </a:srgbClr>
                </a:outerShdw>
              </a:effectLst>
              <a:latin typeface="Arial Rounded MT Bold" panose="020F0704030504030204" pitchFamily="34" charset="0"/>
            </a:endParaRPr>
          </a:p>
        </p:txBody>
      </p:sp>
      <p:sp>
        <p:nvSpPr>
          <p:cNvPr id="9" name="Rectangle: Rounded Corners 8">
            <a:extLst>
              <a:ext uri="{FF2B5EF4-FFF2-40B4-BE49-F238E27FC236}">
                <a16:creationId xmlns:a16="http://schemas.microsoft.com/office/drawing/2014/main" id="{4BD71F4B-5498-4A51-2C9A-95C2D3C0E803}"/>
              </a:ext>
            </a:extLst>
          </p:cNvPr>
          <p:cNvSpPr/>
          <p:nvPr/>
        </p:nvSpPr>
        <p:spPr>
          <a:xfrm>
            <a:off x="3810000" y="1352550"/>
            <a:ext cx="1524000" cy="685800"/>
          </a:xfrm>
          <a:prstGeom prst="roundRect">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effectLst>
                  <a:outerShdw blurRad="38100" dist="38100" dir="2700000" algn="tl">
                    <a:srgbClr val="000000">
                      <a:alpha val="43137"/>
                    </a:srgbClr>
                  </a:outerShdw>
                </a:effectLst>
                <a:latin typeface="Arial Rounded MT Bold" panose="020F0704030504030204" pitchFamily="34" charset="0"/>
              </a:rPr>
              <a:t>Doctor</a:t>
            </a:r>
          </a:p>
          <a:p>
            <a:pPr algn="ctr"/>
            <a:r>
              <a:rPr lang="en-US" sz="2400" dirty="0">
                <a:solidFill>
                  <a:schemeClr val="tx1"/>
                </a:solidFill>
                <a:effectLst>
                  <a:outerShdw blurRad="38100" dist="38100" dir="2700000" algn="tl">
                    <a:srgbClr val="000000">
                      <a:alpha val="43137"/>
                    </a:srgbClr>
                  </a:outerShdw>
                </a:effectLst>
                <a:latin typeface="Arial Rounded MT Bold" panose="020F0704030504030204" pitchFamily="34" charset="0"/>
              </a:rPr>
              <a:t>Class</a:t>
            </a:r>
          </a:p>
        </p:txBody>
      </p:sp>
      <p:sp>
        <p:nvSpPr>
          <p:cNvPr id="10" name="Rectangle: Rounded Corners 9">
            <a:extLst>
              <a:ext uri="{FF2B5EF4-FFF2-40B4-BE49-F238E27FC236}">
                <a16:creationId xmlns:a16="http://schemas.microsoft.com/office/drawing/2014/main" id="{7AB707BC-8EF9-8F02-B89D-16E3C7BE55C3}"/>
              </a:ext>
            </a:extLst>
          </p:cNvPr>
          <p:cNvSpPr/>
          <p:nvPr/>
        </p:nvSpPr>
        <p:spPr>
          <a:xfrm>
            <a:off x="6781800" y="1276350"/>
            <a:ext cx="1752600" cy="762000"/>
          </a:xfrm>
          <a:prstGeom prst="roundRect">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effectLst>
                  <a:outerShdw blurRad="38100" dist="38100" dir="2700000" algn="tl">
                    <a:srgbClr val="000000">
                      <a:alpha val="43137"/>
                    </a:srgbClr>
                  </a:outerShdw>
                </a:effectLst>
                <a:latin typeface="Arial Rounded MT Bold" panose="020F0704030504030204" pitchFamily="34" charset="0"/>
              </a:rPr>
              <a:t>Appointment</a:t>
            </a:r>
          </a:p>
          <a:p>
            <a:pPr algn="ctr"/>
            <a:r>
              <a:rPr lang="en-US" dirty="0">
                <a:solidFill>
                  <a:schemeClr val="tx1"/>
                </a:solidFill>
                <a:effectLst>
                  <a:outerShdw blurRad="38100" dist="38100" dir="2700000" algn="tl">
                    <a:srgbClr val="000000">
                      <a:alpha val="43137"/>
                    </a:srgbClr>
                  </a:outerShdw>
                </a:effectLst>
                <a:latin typeface="Arial Rounded MT Bold" panose="020F0704030504030204" pitchFamily="34" charset="0"/>
              </a:rPr>
              <a:t>class</a:t>
            </a:r>
            <a:endParaRPr lang="en-IN" dirty="0">
              <a:solidFill>
                <a:schemeClr val="tx1"/>
              </a:solidFill>
              <a:effectLst>
                <a:outerShdw blurRad="38100" dist="38100" dir="2700000" algn="tl">
                  <a:srgbClr val="000000">
                    <a:alpha val="43137"/>
                  </a:srgbClr>
                </a:outerShdw>
              </a:effectLst>
              <a:latin typeface="Arial Rounded MT Bold" panose="020F0704030504030204" pitchFamily="34" charset="0"/>
            </a:endParaRPr>
          </a:p>
        </p:txBody>
      </p:sp>
      <p:sp>
        <p:nvSpPr>
          <p:cNvPr id="12" name="TextBox 11">
            <a:extLst>
              <a:ext uri="{FF2B5EF4-FFF2-40B4-BE49-F238E27FC236}">
                <a16:creationId xmlns:a16="http://schemas.microsoft.com/office/drawing/2014/main" id="{A3A521A0-0982-9F45-B5B3-0C3E7BE7B23A}"/>
              </a:ext>
            </a:extLst>
          </p:cNvPr>
          <p:cNvSpPr txBox="1"/>
          <p:nvPr/>
        </p:nvSpPr>
        <p:spPr>
          <a:xfrm>
            <a:off x="-228600" y="2495550"/>
            <a:ext cx="4572000" cy="1543115"/>
          </a:xfrm>
          <a:prstGeom prst="rect">
            <a:avLst/>
          </a:prstGeom>
          <a:noFill/>
        </p:spPr>
        <p:txBody>
          <a:bodyPr wrap="square">
            <a:spAutoFit/>
          </a:bodyPr>
          <a:lstStyle/>
          <a:p>
            <a:pPr>
              <a:lnSpc>
                <a:spcPts val="1425"/>
              </a:lnSpc>
            </a:pPr>
            <a:r>
              <a:rPr lang="en-US" b="0" dirty="0">
                <a:solidFill>
                  <a:srgbClr val="4EC9B0"/>
                </a:solidFill>
                <a:effectLst/>
                <a:latin typeface="Consolas" panose="020B0609020204030204" pitchFamily="49" charset="0"/>
              </a:rPr>
              <a:t>    </a:t>
            </a:r>
            <a:r>
              <a:rPr lang="en-US" sz="1600" b="1" dirty="0">
                <a:solidFill>
                  <a:srgbClr val="00B050"/>
                </a:solidFill>
                <a:effectLst/>
                <a:latin typeface="Consolas" panose="020B0609020204030204" pitchFamily="49" charset="0"/>
              </a:rPr>
              <a:t>string</a:t>
            </a:r>
            <a:r>
              <a:rPr lang="en-US" sz="1600" b="1" dirty="0">
                <a:solidFill>
                  <a:srgbClr val="CCCCCC"/>
                </a:solidFill>
                <a:effectLst/>
                <a:latin typeface="Consolas" panose="020B0609020204030204" pitchFamily="49" charset="0"/>
              </a:rPr>
              <a:t> </a:t>
            </a:r>
            <a:r>
              <a:rPr lang="en-US" sz="1600" b="1" dirty="0">
                <a:solidFill>
                  <a:srgbClr val="0070C0"/>
                </a:solidFill>
                <a:effectLst/>
                <a:latin typeface="Consolas" panose="020B0609020204030204" pitchFamily="49" charset="0"/>
              </a:rPr>
              <a:t>name;</a:t>
            </a:r>
          </a:p>
          <a:p>
            <a:pPr>
              <a:lnSpc>
                <a:spcPts val="1425"/>
              </a:lnSpc>
            </a:pPr>
            <a:r>
              <a:rPr lang="en-US" sz="1600" b="1" dirty="0">
                <a:solidFill>
                  <a:srgbClr val="CCCCCC"/>
                </a:solidFill>
                <a:effectLst/>
                <a:latin typeface="Consolas" panose="020B0609020204030204" pitchFamily="49" charset="0"/>
              </a:rPr>
              <a:t>    </a:t>
            </a:r>
            <a:r>
              <a:rPr lang="en-US" sz="1600" b="1" dirty="0">
                <a:solidFill>
                  <a:srgbClr val="00B050"/>
                </a:solidFill>
                <a:effectLst/>
                <a:latin typeface="Consolas" panose="020B0609020204030204" pitchFamily="49" charset="0"/>
              </a:rPr>
              <a:t>int</a:t>
            </a:r>
            <a:r>
              <a:rPr lang="en-US" sz="1600" b="1" dirty="0">
                <a:solidFill>
                  <a:srgbClr val="CCCCCC"/>
                </a:solidFill>
                <a:effectLst/>
                <a:latin typeface="Consolas" panose="020B0609020204030204" pitchFamily="49" charset="0"/>
              </a:rPr>
              <a:t>    </a:t>
            </a:r>
            <a:r>
              <a:rPr lang="en-US" sz="1600" b="1" dirty="0">
                <a:solidFill>
                  <a:srgbClr val="0070C0"/>
                </a:solidFill>
                <a:effectLst/>
                <a:latin typeface="Consolas" panose="020B0609020204030204" pitchFamily="49" charset="0"/>
              </a:rPr>
              <a:t>age;</a:t>
            </a:r>
          </a:p>
          <a:p>
            <a:pPr>
              <a:lnSpc>
                <a:spcPts val="1425"/>
              </a:lnSpc>
            </a:pPr>
            <a:r>
              <a:rPr lang="en-US" sz="1600" b="1" dirty="0">
                <a:solidFill>
                  <a:srgbClr val="CCCCCC"/>
                </a:solidFill>
                <a:effectLst/>
                <a:latin typeface="Consolas" panose="020B0609020204030204" pitchFamily="49" charset="0"/>
              </a:rPr>
              <a:t>    </a:t>
            </a:r>
            <a:r>
              <a:rPr lang="en-US" sz="1600" b="1" dirty="0">
                <a:solidFill>
                  <a:srgbClr val="00B050"/>
                </a:solidFill>
                <a:effectLst/>
                <a:latin typeface="Consolas" panose="020B0609020204030204" pitchFamily="49" charset="0"/>
              </a:rPr>
              <a:t>string</a:t>
            </a:r>
            <a:r>
              <a:rPr lang="en-US" sz="1600" b="1" dirty="0">
                <a:solidFill>
                  <a:srgbClr val="CCCCCC"/>
                </a:solidFill>
                <a:effectLst/>
                <a:latin typeface="Consolas" panose="020B0609020204030204" pitchFamily="49" charset="0"/>
              </a:rPr>
              <a:t> </a:t>
            </a:r>
            <a:r>
              <a:rPr lang="en-US" sz="1600" b="1" dirty="0">
                <a:solidFill>
                  <a:srgbClr val="0070C0"/>
                </a:solidFill>
                <a:effectLst/>
                <a:latin typeface="Consolas" panose="020B0609020204030204" pitchFamily="49" charset="0"/>
              </a:rPr>
              <a:t>address;</a:t>
            </a:r>
          </a:p>
          <a:p>
            <a:pPr>
              <a:lnSpc>
                <a:spcPts val="1425"/>
              </a:lnSpc>
            </a:pPr>
            <a:r>
              <a:rPr lang="en-US" sz="1600" b="1" dirty="0">
                <a:solidFill>
                  <a:srgbClr val="CCCCCC"/>
                </a:solidFill>
                <a:effectLst/>
                <a:latin typeface="Consolas" panose="020B0609020204030204" pitchFamily="49" charset="0"/>
              </a:rPr>
              <a:t>    </a:t>
            </a:r>
            <a:r>
              <a:rPr lang="en-US" sz="1600" b="1" dirty="0">
                <a:solidFill>
                  <a:srgbClr val="00B050"/>
                </a:solidFill>
                <a:effectLst/>
                <a:latin typeface="Consolas" panose="020B0609020204030204" pitchFamily="49" charset="0"/>
              </a:rPr>
              <a:t>string</a:t>
            </a:r>
            <a:r>
              <a:rPr lang="en-US" sz="1600" b="1" dirty="0">
                <a:solidFill>
                  <a:srgbClr val="CCCCCC"/>
                </a:solidFill>
                <a:effectLst/>
                <a:latin typeface="Consolas" panose="020B0609020204030204" pitchFamily="49" charset="0"/>
              </a:rPr>
              <a:t> </a:t>
            </a:r>
            <a:r>
              <a:rPr lang="en-US" sz="1600" b="1" dirty="0">
                <a:solidFill>
                  <a:srgbClr val="0070C0"/>
                </a:solidFill>
                <a:effectLst/>
                <a:latin typeface="Consolas" panose="020B0609020204030204" pitchFamily="49" charset="0"/>
              </a:rPr>
              <a:t>contact;</a:t>
            </a:r>
          </a:p>
          <a:p>
            <a:pPr>
              <a:lnSpc>
                <a:spcPts val="1425"/>
              </a:lnSpc>
            </a:pPr>
            <a:r>
              <a:rPr lang="en-US" sz="1600" b="1" dirty="0">
                <a:solidFill>
                  <a:srgbClr val="CCCCCC"/>
                </a:solidFill>
                <a:effectLst/>
                <a:latin typeface="Consolas" panose="020B0609020204030204" pitchFamily="49" charset="0"/>
              </a:rPr>
              <a:t>    </a:t>
            </a:r>
            <a:r>
              <a:rPr lang="en-US" sz="1600" b="1" dirty="0">
                <a:solidFill>
                  <a:srgbClr val="00B050"/>
                </a:solidFill>
                <a:effectLst/>
                <a:latin typeface="Consolas" panose="020B0609020204030204" pitchFamily="49" charset="0"/>
              </a:rPr>
              <a:t>string</a:t>
            </a:r>
            <a:r>
              <a:rPr lang="en-US" sz="1600" b="1" dirty="0">
                <a:solidFill>
                  <a:srgbClr val="CCCCCC"/>
                </a:solidFill>
                <a:effectLst/>
                <a:latin typeface="Consolas" panose="020B0609020204030204" pitchFamily="49" charset="0"/>
              </a:rPr>
              <a:t> </a:t>
            </a:r>
            <a:r>
              <a:rPr lang="en-US" sz="1600" b="1" dirty="0" err="1">
                <a:solidFill>
                  <a:srgbClr val="0070C0"/>
                </a:solidFill>
                <a:effectLst/>
                <a:latin typeface="Consolas" panose="020B0609020204030204" pitchFamily="49" charset="0"/>
              </a:rPr>
              <a:t>bloodGroup</a:t>
            </a:r>
            <a:r>
              <a:rPr lang="en-US" sz="1600" b="1" dirty="0">
                <a:solidFill>
                  <a:srgbClr val="0070C0"/>
                </a:solidFill>
                <a:effectLst/>
                <a:latin typeface="Consolas" panose="020B0609020204030204" pitchFamily="49" charset="0"/>
              </a:rPr>
              <a:t>;</a:t>
            </a:r>
          </a:p>
          <a:p>
            <a:pPr>
              <a:lnSpc>
                <a:spcPts val="1425"/>
              </a:lnSpc>
            </a:pPr>
            <a:r>
              <a:rPr lang="en-US" sz="1600" b="1" dirty="0">
                <a:solidFill>
                  <a:srgbClr val="CCCCCC"/>
                </a:solidFill>
                <a:effectLst/>
                <a:latin typeface="Consolas" panose="020B0609020204030204" pitchFamily="49" charset="0"/>
              </a:rPr>
              <a:t>    </a:t>
            </a:r>
            <a:r>
              <a:rPr lang="en-US" sz="1600" b="1" dirty="0">
                <a:solidFill>
                  <a:srgbClr val="00B050"/>
                </a:solidFill>
                <a:effectLst/>
                <a:latin typeface="Consolas" panose="020B0609020204030204" pitchFamily="49" charset="0"/>
              </a:rPr>
              <a:t>string</a:t>
            </a:r>
            <a:r>
              <a:rPr lang="en-US" sz="1600" b="1" dirty="0">
                <a:solidFill>
                  <a:srgbClr val="CCCCCC"/>
                </a:solidFill>
                <a:effectLst/>
                <a:latin typeface="Consolas" panose="020B0609020204030204" pitchFamily="49" charset="0"/>
              </a:rPr>
              <a:t> </a:t>
            </a:r>
            <a:r>
              <a:rPr lang="en-US" sz="1600" b="1" dirty="0" err="1">
                <a:solidFill>
                  <a:srgbClr val="0070C0"/>
                </a:solidFill>
                <a:effectLst/>
                <a:latin typeface="Consolas" panose="020B0609020204030204" pitchFamily="49" charset="0"/>
              </a:rPr>
              <a:t>medicalHistory</a:t>
            </a:r>
            <a:r>
              <a:rPr lang="en-US" sz="1600" b="1" dirty="0">
                <a:solidFill>
                  <a:srgbClr val="0070C0"/>
                </a:solidFill>
                <a:effectLst/>
                <a:latin typeface="Consolas" panose="020B0609020204030204" pitchFamily="49" charset="0"/>
              </a:rPr>
              <a:t>;</a:t>
            </a:r>
          </a:p>
          <a:p>
            <a:pPr>
              <a:lnSpc>
                <a:spcPts val="1425"/>
              </a:lnSpc>
            </a:pPr>
            <a:br>
              <a:rPr lang="en-US" sz="1600" dirty="0">
                <a:solidFill>
                  <a:srgbClr val="CCCCCC"/>
                </a:solidFill>
                <a:effectLst/>
                <a:latin typeface="Consolas" panose="020B0609020204030204" pitchFamily="49" charset="0"/>
              </a:rPr>
            </a:br>
            <a:endParaRPr lang="en-US" sz="1600" dirty="0">
              <a:solidFill>
                <a:srgbClr val="CCCCCC"/>
              </a:solidFill>
              <a:effectLst/>
              <a:latin typeface="Consolas" panose="020B0609020204030204" pitchFamily="49" charset="0"/>
            </a:endParaRPr>
          </a:p>
        </p:txBody>
      </p:sp>
      <p:sp>
        <p:nvSpPr>
          <p:cNvPr id="16" name="TextBox 15">
            <a:extLst>
              <a:ext uri="{FF2B5EF4-FFF2-40B4-BE49-F238E27FC236}">
                <a16:creationId xmlns:a16="http://schemas.microsoft.com/office/drawing/2014/main" id="{2973B663-DD5A-3921-4A50-C62ED3BE17ED}"/>
              </a:ext>
            </a:extLst>
          </p:cNvPr>
          <p:cNvSpPr txBox="1"/>
          <p:nvPr/>
        </p:nvSpPr>
        <p:spPr>
          <a:xfrm>
            <a:off x="457200" y="2126218"/>
            <a:ext cx="4687228" cy="369332"/>
          </a:xfrm>
          <a:prstGeom prst="rect">
            <a:avLst/>
          </a:prstGeom>
          <a:noFill/>
        </p:spPr>
        <p:txBody>
          <a:bodyPr wrap="square">
            <a:spAutoFit/>
          </a:bodyPr>
          <a:lstStyle/>
          <a:p>
            <a:r>
              <a:rPr lang="en-IN" b="1" u="sng" dirty="0"/>
              <a:t>Attributes</a:t>
            </a:r>
          </a:p>
        </p:txBody>
      </p:sp>
      <p:sp>
        <p:nvSpPr>
          <p:cNvPr id="20" name="TextBox 19">
            <a:extLst>
              <a:ext uri="{FF2B5EF4-FFF2-40B4-BE49-F238E27FC236}">
                <a16:creationId xmlns:a16="http://schemas.microsoft.com/office/drawing/2014/main" id="{A69331B7-E278-A10E-6185-F435C73996C7}"/>
              </a:ext>
            </a:extLst>
          </p:cNvPr>
          <p:cNvSpPr txBox="1"/>
          <p:nvPr/>
        </p:nvSpPr>
        <p:spPr>
          <a:xfrm>
            <a:off x="4038600" y="2126218"/>
            <a:ext cx="4687228" cy="369332"/>
          </a:xfrm>
          <a:prstGeom prst="rect">
            <a:avLst/>
          </a:prstGeom>
          <a:noFill/>
        </p:spPr>
        <p:txBody>
          <a:bodyPr wrap="square">
            <a:spAutoFit/>
          </a:bodyPr>
          <a:lstStyle/>
          <a:p>
            <a:r>
              <a:rPr lang="en-IN" b="1" u="sng" dirty="0"/>
              <a:t>Attributes</a:t>
            </a:r>
          </a:p>
        </p:txBody>
      </p:sp>
      <p:sp>
        <p:nvSpPr>
          <p:cNvPr id="23" name="TextBox 22">
            <a:extLst>
              <a:ext uri="{FF2B5EF4-FFF2-40B4-BE49-F238E27FC236}">
                <a16:creationId xmlns:a16="http://schemas.microsoft.com/office/drawing/2014/main" id="{52E7A40B-6987-ED71-482F-1DB36CF051ED}"/>
              </a:ext>
            </a:extLst>
          </p:cNvPr>
          <p:cNvSpPr txBox="1"/>
          <p:nvPr/>
        </p:nvSpPr>
        <p:spPr>
          <a:xfrm>
            <a:off x="6934200" y="2183368"/>
            <a:ext cx="1295400" cy="369332"/>
          </a:xfrm>
          <a:prstGeom prst="rect">
            <a:avLst/>
          </a:prstGeom>
          <a:noFill/>
        </p:spPr>
        <p:txBody>
          <a:bodyPr wrap="square">
            <a:spAutoFit/>
          </a:bodyPr>
          <a:lstStyle/>
          <a:p>
            <a:r>
              <a:rPr lang="en-IN" b="1" u="sng" dirty="0"/>
              <a:t>Attributes</a:t>
            </a:r>
          </a:p>
        </p:txBody>
      </p:sp>
      <p:sp>
        <p:nvSpPr>
          <p:cNvPr id="24" name="TextBox 23">
            <a:extLst>
              <a:ext uri="{FF2B5EF4-FFF2-40B4-BE49-F238E27FC236}">
                <a16:creationId xmlns:a16="http://schemas.microsoft.com/office/drawing/2014/main" id="{E6AD34BA-AAE0-67E4-7102-C70AFAAC9368}"/>
              </a:ext>
            </a:extLst>
          </p:cNvPr>
          <p:cNvSpPr txBox="1"/>
          <p:nvPr/>
        </p:nvSpPr>
        <p:spPr>
          <a:xfrm>
            <a:off x="396240" y="3634740"/>
            <a:ext cx="2423160" cy="369332"/>
          </a:xfrm>
          <a:prstGeom prst="rect">
            <a:avLst/>
          </a:prstGeom>
          <a:noFill/>
        </p:spPr>
        <p:txBody>
          <a:bodyPr wrap="square">
            <a:spAutoFit/>
          </a:bodyPr>
          <a:lstStyle/>
          <a:p>
            <a:r>
              <a:rPr lang="en-IN" b="1" u="sng" dirty="0"/>
              <a:t>Member Function(s)</a:t>
            </a:r>
          </a:p>
        </p:txBody>
      </p:sp>
      <p:sp>
        <p:nvSpPr>
          <p:cNvPr id="26" name="TextBox 25">
            <a:extLst>
              <a:ext uri="{FF2B5EF4-FFF2-40B4-BE49-F238E27FC236}">
                <a16:creationId xmlns:a16="http://schemas.microsoft.com/office/drawing/2014/main" id="{EFB8FF89-E7F5-CA70-503E-DD5304EB5A1D}"/>
              </a:ext>
            </a:extLst>
          </p:cNvPr>
          <p:cNvSpPr txBox="1"/>
          <p:nvPr/>
        </p:nvSpPr>
        <p:spPr>
          <a:xfrm>
            <a:off x="0" y="4191746"/>
            <a:ext cx="4687228" cy="286360"/>
          </a:xfrm>
          <a:prstGeom prst="rect">
            <a:avLst/>
          </a:prstGeom>
          <a:noFill/>
        </p:spPr>
        <p:txBody>
          <a:bodyPr wrap="square">
            <a:spAutoFit/>
          </a:bodyPr>
          <a:lstStyle/>
          <a:p>
            <a:pPr>
              <a:lnSpc>
                <a:spcPts val="1425"/>
              </a:lnSpc>
            </a:pPr>
            <a:r>
              <a:rPr lang="en-IN" sz="1600" b="0" dirty="0">
                <a:solidFill>
                  <a:srgbClr val="0070C0"/>
                </a:solidFill>
                <a:effectLst/>
                <a:latin typeface="Consolas" panose="020B0609020204030204" pitchFamily="49" charset="0"/>
              </a:rPr>
              <a:t>void</a:t>
            </a:r>
            <a:r>
              <a:rPr lang="en-IN" sz="1600" b="0" dirty="0">
                <a:solidFill>
                  <a:srgbClr val="CCCCCC"/>
                </a:solidFill>
                <a:effectLst/>
                <a:latin typeface="Consolas" panose="020B0609020204030204" pitchFamily="49" charset="0"/>
              </a:rPr>
              <a:t> </a:t>
            </a:r>
            <a:r>
              <a:rPr lang="en-IN" sz="1600" b="0" dirty="0" err="1">
                <a:solidFill>
                  <a:srgbClr val="7030A0"/>
                </a:solidFill>
                <a:effectLst/>
                <a:latin typeface="Consolas" panose="020B0609020204030204" pitchFamily="49" charset="0"/>
              </a:rPr>
              <a:t>displayPatientInfo</a:t>
            </a:r>
            <a:r>
              <a:rPr lang="en-IN" sz="1600" b="0" dirty="0">
                <a:solidFill>
                  <a:srgbClr val="7030A0"/>
                </a:solidFill>
                <a:effectLst/>
                <a:latin typeface="Consolas" panose="020B0609020204030204" pitchFamily="49" charset="0"/>
              </a:rPr>
              <a:t>() </a:t>
            </a:r>
          </a:p>
        </p:txBody>
      </p:sp>
      <p:sp>
        <p:nvSpPr>
          <p:cNvPr id="28" name="TextBox 27">
            <a:extLst>
              <a:ext uri="{FF2B5EF4-FFF2-40B4-BE49-F238E27FC236}">
                <a16:creationId xmlns:a16="http://schemas.microsoft.com/office/drawing/2014/main" id="{6D708C14-C9BB-F257-C23F-D78C287BF027}"/>
              </a:ext>
            </a:extLst>
          </p:cNvPr>
          <p:cNvSpPr txBox="1"/>
          <p:nvPr/>
        </p:nvSpPr>
        <p:spPr>
          <a:xfrm>
            <a:off x="2774794" y="2517158"/>
            <a:ext cx="4687228" cy="1004506"/>
          </a:xfrm>
          <a:prstGeom prst="rect">
            <a:avLst/>
          </a:prstGeom>
          <a:noFill/>
        </p:spPr>
        <p:txBody>
          <a:bodyPr wrap="square">
            <a:spAutoFit/>
          </a:bodyPr>
          <a:lstStyle/>
          <a:p>
            <a:pPr>
              <a:lnSpc>
                <a:spcPts val="1425"/>
              </a:lnSpc>
            </a:pPr>
            <a:r>
              <a:rPr lang="en-US" b="1" dirty="0">
                <a:solidFill>
                  <a:srgbClr val="00B050"/>
                </a:solidFill>
                <a:effectLst/>
                <a:latin typeface="Consolas" panose="020B0609020204030204" pitchFamily="49" charset="0"/>
              </a:rPr>
              <a:t>    </a:t>
            </a:r>
            <a:r>
              <a:rPr lang="en-US" sz="1600" b="1" dirty="0">
                <a:solidFill>
                  <a:srgbClr val="00B050"/>
                </a:solidFill>
                <a:effectLst/>
                <a:latin typeface="Consolas" panose="020B0609020204030204" pitchFamily="49" charset="0"/>
              </a:rPr>
              <a:t>string</a:t>
            </a:r>
            <a:r>
              <a:rPr lang="en-US" sz="1600" b="1" dirty="0">
                <a:solidFill>
                  <a:srgbClr val="CCCCCC"/>
                </a:solidFill>
                <a:effectLst/>
                <a:latin typeface="Consolas" panose="020B0609020204030204" pitchFamily="49" charset="0"/>
              </a:rPr>
              <a:t> </a:t>
            </a:r>
            <a:r>
              <a:rPr lang="en-US" sz="1600" b="1" dirty="0">
                <a:solidFill>
                  <a:srgbClr val="0070C0"/>
                </a:solidFill>
                <a:effectLst/>
                <a:latin typeface="Consolas" panose="020B0609020204030204" pitchFamily="49" charset="0"/>
              </a:rPr>
              <a:t>name;</a:t>
            </a:r>
          </a:p>
          <a:p>
            <a:pPr>
              <a:lnSpc>
                <a:spcPts val="1425"/>
              </a:lnSpc>
            </a:pPr>
            <a:r>
              <a:rPr lang="en-US" sz="1600" b="1" dirty="0">
                <a:solidFill>
                  <a:srgbClr val="CCCCCC"/>
                </a:solidFill>
                <a:effectLst/>
                <a:latin typeface="Consolas" panose="020B0609020204030204" pitchFamily="49" charset="0"/>
              </a:rPr>
              <a:t>    </a:t>
            </a:r>
            <a:r>
              <a:rPr lang="en-US" sz="1600" b="1" dirty="0">
                <a:solidFill>
                  <a:srgbClr val="00B050"/>
                </a:solidFill>
                <a:effectLst/>
                <a:latin typeface="Consolas" panose="020B0609020204030204" pitchFamily="49" charset="0"/>
              </a:rPr>
              <a:t>int</a:t>
            </a:r>
            <a:r>
              <a:rPr lang="en-US" sz="1600" b="1" dirty="0">
                <a:solidFill>
                  <a:srgbClr val="CCCCCC"/>
                </a:solidFill>
                <a:effectLst/>
                <a:latin typeface="Consolas" panose="020B0609020204030204" pitchFamily="49" charset="0"/>
              </a:rPr>
              <a:t>    </a:t>
            </a:r>
            <a:r>
              <a:rPr lang="en-US" sz="1600" b="1" dirty="0">
                <a:solidFill>
                  <a:srgbClr val="0070C0"/>
                </a:solidFill>
                <a:latin typeface="Consolas" panose="020B0609020204030204" pitchFamily="49" charset="0"/>
              </a:rPr>
              <a:t>Experience</a:t>
            </a:r>
            <a:r>
              <a:rPr lang="en-US" sz="1600" b="1" dirty="0">
                <a:solidFill>
                  <a:srgbClr val="0070C0"/>
                </a:solidFill>
                <a:effectLst/>
                <a:latin typeface="Consolas" panose="020B0609020204030204" pitchFamily="49" charset="0"/>
              </a:rPr>
              <a:t>;</a:t>
            </a:r>
          </a:p>
          <a:p>
            <a:pPr>
              <a:lnSpc>
                <a:spcPts val="1425"/>
              </a:lnSpc>
            </a:pPr>
            <a:r>
              <a:rPr lang="en-US" sz="1600" b="1" dirty="0">
                <a:solidFill>
                  <a:srgbClr val="CCCCCC"/>
                </a:solidFill>
                <a:effectLst/>
                <a:latin typeface="Consolas" panose="020B0609020204030204" pitchFamily="49" charset="0"/>
              </a:rPr>
              <a:t>    </a:t>
            </a:r>
            <a:r>
              <a:rPr lang="en-US" sz="1600" b="1" dirty="0">
                <a:solidFill>
                  <a:srgbClr val="00B050"/>
                </a:solidFill>
                <a:effectLst/>
                <a:latin typeface="Consolas" panose="020B0609020204030204" pitchFamily="49" charset="0"/>
              </a:rPr>
              <a:t>string</a:t>
            </a:r>
            <a:r>
              <a:rPr lang="en-US" sz="1600" b="1" dirty="0">
                <a:solidFill>
                  <a:srgbClr val="CCCCCC"/>
                </a:solidFill>
                <a:effectLst/>
                <a:latin typeface="Consolas" panose="020B0609020204030204" pitchFamily="49" charset="0"/>
              </a:rPr>
              <a:t> </a:t>
            </a:r>
            <a:r>
              <a:rPr lang="en-US" sz="1600" b="1" dirty="0">
                <a:solidFill>
                  <a:srgbClr val="0070C0"/>
                </a:solidFill>
                <a:latin typeface="Consolas" panose="020B0609020204030204" pitchFamily="49" charset="0"/>
              </a:rPr>
              <a:t>Specialization</a:t>
            </a:r>
            <a:r>
              <a:rPr lang="en-US" sz="1600" b="1" dirty="0">
                <a:solidFill>
                  <a:srgbClr val="0070C0"/>
                </a:solidFill>
                <a:effectLst/>
                <a:latin typeface="Consolas" panose="020B0609020204030204" pitchFamily="49" charset="0"/>
              </a:rPr>
              <a:t>;</a:t>
            </a:r>
          </a:p>
          <a:p>
            <a:pPr>
              <a:lnSpc>
                <a:spcPts val="1425"/>
              </a:lnSpc>
            </a:pPr>
            <a:r>
              <a:rPr lang="en-US" sz="1600" b="1" dirty="0">
                <a:solidFill>
                  <a:srgbClr val="CCCCCC"/>
                </a:solidFill>
                <a:effectLst/>
                <a:latin typeface="Consolas" panose="020B0609020204030204" pitchFamily="49" charset="0"/>
              </a:rPr>
              <a:t>    </a:t>
            </a:r>
            <a:r>
              <a:rPr lang="en-US" sz="1600" b="1" dirty="0">
                <a:solidFill>
                  <a:srgbClr val="00B050"/>
                </a:solidFill>
                <a:effectLst/>
                <a:latin typeface="Consolas" panose="020B0609020204030204" pitchFamily="49" charset="0"/>
              </a:rPr>
              <a:t>string</a:t>
            </a:r>
            <a:r>
              <a:rPr lang="en-US" sz="1600" b="1" dirty="0">
                <a:solidFill>
                  <a:srgbClr val="CCCCCC"/>
                </a:solidFill>
                <a:effectLst/>
                <a:latin typeface="Consolas" panose="020B0609020204030204" pitchFamily="49" charset="0"/>
              </a:rPr>
              <a:t> </a:t>
            </a:r>
            <a:r>
              <a:rPr lang="en-US" sz="1600" b="1" dirty="0">
                <a:solidFill>
                  <a:srgbClr val="0070C0"/>
                </a:solidFill>
                <a:effectLst/>
                <a:latin typeface="Consolas" panose="020B0609020204030204" pitchFamily="49" charset="0"/>
              </a:rPr>
              <a:t>Availability;</a:t>
            </a:r>
          </a:p>
          <a:p>
            <a:pPr>
              <a:lnSpc>
                <a:spcPts val="1425"/>
              </a:lnSpc>
            </a:pPr>
            <a:r>
              <a:rPr lang="en-US" sz="1600" b="1" dirty="0">
                <a:solidFill>
                  <a:srgbClr val="CCCCCC"/>
                </a:solidFill>
                <a:effectLst/>
                <a:latin typeface="Consolas" panose="020B0609020204030204" pitchFamily="49" charset="0"/>
              </a:rPr>
              <a:t>   </a:t>
            </a:r>
            <a:endParaRPr lang="en-US" sz="1600" b="1" dirty="0">
              <a:solidFill>
                <a:srgbClr val="0070C0"/>
              </a:solidFill>
              <a:effectLst/>
              <a:latin typeface="Consolas" panose="020B0609020204030204" pitchFamily="49" charset="0"/>
            </a:endParaRPr>
          </a:p>
        </p:txBody>
      </p:sp>
      <p:sp>
        <p:nvSpPr>
          <p:cNvPr id="30" name="TextBox 29">
            <a:extLst>
              <a:ext uri="{FF2B5EF4-FFF2-40B4-BE49-F238E27FC236}">
                <a16:creationId xmlns:a16="http://schemas.microsoft.com/office/drawing/2014/main" id="{E5021CE3-1035-28B4-AA71-43A60AC41573}"/>
              </a:ext>
            </a:extLst>
          </p:cNvPr>
          <p:cNvSpPr txBox="1"/>
          <p:nvPr/>
        </p:nvSpPr>
        <p:spPr>
          <a:xfrm>
            <a:off x="3559097" y="3643512"/>
            <a:ext cx="4687228" cy="369332"/>
          </a:xfrm>
          <a:prstGeom prst="rect">
            <a:avLst/>
          </a:prstGeom>
          <a:noFill/>
        </p:spPr>
        <p:txBody>
          <a:bodyPr wrap="square">
            <a:spAutoFit/>
          </a:bodyPr>
          <a:lstStyle/>
          <a:p>
            <a:r>
              <a:rPr lang="en-IN" b="1" u="sng" dirty="0"/>
              <a:t>Member Function(s)</a:t>
            </a:r>
          </a:p>
        </p:txBody>
      </p:sp>
      <p:sp>
        <p:nvSpPr>
          <p:cNvPr id="32" name="TextBox 31">
            <a:extLst>
              <a:ext uri="{FF2B5EF4-FFF2-40B4-BE49-F238E27FC236}">
                <a16:creationId xmlns:a16="http://schemas.microsoft.com/office/drawing/2014/main" id="{4D485B17-8F8E-EC74-C713-6CA99B73FB94}"/>
              </a:ext>
            </a:extLst>
          </p:cNvPr>
          <p:cNvSpPr txBox="1"/>
          <p:nvPr/>
        </p:nvSpPr>
        <p:spPr>
          <a:xfrm>
            <a:off x="3021981" y="4150607"/>
            <a:ext cx="4687228" cy="286360"/>
          </a:xfrm>
          <a:prstGeom prst="rect">
            <a:avLst/>
          </a:prstGeom>
          <a:noFill/>
        </p:spPr>
        <p:txBody>
          <a:bodyPr wrap="square">
            <a:spAutoFit/>
          </a:bodyPr>
          <a:lstStyle/>
          <a:p>
            <a:pPr>
              <a:lnSpc>
                <a:spcPts val="1425"/>
              </a:lnSpc>
            </a:pPr>
            <a:r>
              <a:rPr lang="en-IN" sz="1600" b="0" dirty="0">
                <a:solidFill>
                  <a:srgbClr val="0070C0"/>
                </a:solidFill>
                <a:effectLst/>
                <a:latin typeface="Consolas" panose="020B0609020204030204" pitchFamily="49" charset="0"/>
              </a:rPr>
              <a:t>void</a:t>
            </a:r>
            <a:r>
              <a:rPr lang="en-IN" sz="1600" b="0" dirty="0">
                <a:solidFill>
                  <a:srgbClr val="CCCCCC"/>
                </a:solidFill>
                <a:effectLst/>
                <a:latin typeface="Consolas" panose="020B0609020204030204" pitchFamily="49" charset="0"/>
              </a:rPr>
              <a:t> </a:t>
            </a:r>
            <a:r>
              <a:rPr lang="en-IN" sz="1600" b="0" dirty="0" err="1">
                <a:solidFill>
                  <a:srgbClr val="7030A0"/>
                </a:solidFill>
                <a:effectLst/>
                <a:latin typeface="Consolas" panose="020B0609020204030204" pitchFamily="49" charset="0"/>
              </a:rPr>
              <a:t>display</a:t>
            </a:r>
            <a:r>
              <a:rPr lang="en-IN" sz="1600" dirty="0" err="1">
                <a:solidFill>
                  <a:srgbClr val="7030A0"/>
                </a:solidFill>
                <a:latin typeface="Consolas" panose="020B0609020204030204" pitchFamily="49" charset="0"/>
              </a:rPr>
              <a:t>Doctor</a:t>
            </a:r>
            <a:r>
              <a:rPr lang="en-IN" sz="1600" b="0" dirty="0" err="1">
                <a:solidFill>
                  <a:srgbClr val="7030A0"/>
                </a:solidFill>
                <a:effectLst/>
                <a:latin typeface="Consolas" panose="020B0609020204030204" pitchFamily="49" charset="0"/>
              </a:rPr>
              <a:t>Info</a:t>
            </a:r>
            <a:r>
              <a:rPr lang="en-IN" sz="1600" b="0" dirty="0">
                <a:solidFill>
                  <a:srgbClr val="7030A0"/>
                </a:solidFill>
                <a:effectLst/>
                <a:latin typeface="Consolas" panose="020B0609020204030204" pitchFamily="49" charset="0"/>
              </a:rPr>
              <a:t>() </a:t>
            </a:r>
          </a:p>
        </p:txBody>
      </p:sp>
      <p:sp>
        <p:nvSpPr>
          <p:cNvPr id="34" name="TextBox 33">
            <a:extLst>
              <a:ext uri="{FF2B5EF4-FFF2-40B4-BE49-F238E27FC236}">
                <a16:creationId xmlns:a16="http://schemas.microsoft.com/office/drawing/2014/main" id="{92146B7C-3BAE-4CB6-1D94-0FB0F73BF794}"/>
              </a:ext>
            </a:extLst>
          </p:cNvPr>
          <p:cNvSpPr txBox="1"/>
          <p:nvPr/>
        </p:nvSpPr>
        <p:spPr>
          <a:xfrm>
            <a:off x="6324600" y="2606285"/>
            <a:ext cx="2590800" cy="824969"/>
          </a:xfrm>
          <a:prstGeom prst="rect">
            <a:avLst/>
          </a:prstGeom>
          <a:noFill/>
        </p:spPr>
        <p:txBody>
          <a:bodyPr wrap="square">
            <a:spAutoFit/>
          </a:bodyPr>
          <a:lstStyle/>
          <a:p>
            <a:pPr>
              <a:lnSpc>
                <a:spcPts val="1425"/>
              </a:lnSpc>
            </a:pPr>
            <a:r>
              <a:rPr lang="en-US" b="0" dirty="0">
                <a:solidFill>
                  <a:srgbClr val="4EC9B0"/>
                </a:solidFill>
                <a:effectLst/>
                <a:latin typeface="Consolas" panose="020B0609020204030204" pitchFamily="49" charset="0"/>
              </a:rPr>
              <a:t>  </a:t>
            </a:r>
            <a:r>
              <a:rPr lang="en-US" sz="1600" b="0" dirty="0">
                <a:solidFill>
                  <a:srgbClr val="00B050"/>
                </a:solidFill>
                <a:effectLst/>
                <a:latin typeface="Consolas" panose="020B0609020204030204" pitchFamily="49" charset="0"/>
              </a:rPr>
              <a:t>Patient</a:t>
            </a:r>
            <a:r>
              <a:rPr lang="en-US" sz="1600" dirty="0">
                <a:solidFill>
                  <a:srgbClr val="CCCCCC"/>
                </a:solidFill>
                <a:latin typeface="Consolas" panose="020B0609020204030204" pitchFamily="49" charset="0"/>
              </a:rPr>
              <a:t> </a:t>
            </a:r>
            <a:r>
              <a:rPr lang="en-US" sz="1600" b="0" dirty="0" err="1">
                <a:solidFill>
                  <a:srgbClr val="0070C0"/>
                </a:solidFill>
                <a:effectLst/>
                <a:latin typeface="Consolas" panose="020B0609020204030204" pitchFamily="49" charset="0"/>
              </a:rPr>
              <a:t>patient</a:t>
            </a:r>
            <a:r>
              <a:rPr lang="en-US" sz="1600" b="0" dirty="0">
                <a:solidFill>
                  <a:srgbClr val="0070C0"/>
                </a:solidFill>
                <a:effectLst/>
                <a:latin typeface="Consolas" panose="020B0609020204030204" pitchFamily="49" charset="0"/>
              </a:rPr>
              <a:t>;</a:t>
            </a:r>
          </a:p>
          <a:p>
            <a:pPr>
              <a:lnSpc>
                <a:spcPts val="1425"/>
              </a:lnSpc>
            </a:pPr>
            <a:r>
              <a:rPr lang="en-US" sz="1600" b="0" dirty="0">
                <a:solidFill>
                  <a:srgbClr val="CCCCCC"/>
                </a:solidFill>
                <a:effectLst/>
                <a:latin typeface="Consolas" panose="020B0609020204030204" pitchFamily="49" charset="0"/>
              </a:rPr>
              <a:t>  </a:t>
            </a:r>
            <a:r>
              <a:rPr lang="en-US" sz="1600" b="0" dirty="0">
                <a:solidFill>
                  <a:srgbClr val="00B050"/>
                </a:solidFill>
                <a:effectLst/>
                <a:latin typeface="Consolas" panose="020B0609020204030204" pitchFamily="49" charset="0"/>
              </a:rPr>
              <a:t>Doctor</a:t>
            </a:r>
            <a:r>
              <a:rPr lang="en-US" sz="1600" b="0" dirty="0">
                <a:solidFill>
                  <a:srgbClr val="CCCCCC"/>
                </a:solidFill>
                <a:effectLst/>
                <a:latin typeface="Consolas" panose="020B0609020204030204" pitchFamily="49" charset="0"/>
              </a:rPr>
              <a:t>  </a:t>
            </a:r>
            <a:r>
              <a:rPr lang="en-US" sz="1600" b="0" dirty="0" err="1">
                <a:solidFill>
                  <a:srgbClr val="0070C0"/>
                </a:solidFill>
                <a:effectLst/>
                <a:latin typeface="Consolas" panose="020B0609020204030204" pitchFamily="49" charset="0"/>
              </a:rPr>
              <a:t>doctor</a:t>
            </a:r>
            <a:r>
              <a:rPr lang="en-US" sz="1600" b="0" dirty="0">
                <a:solidFill>
                  <a:srgbClr val="0070C0"/>
                </a:solidFill>
                <a:effectLst/>
                <a:latin typeface="Consolas" panose="020B0609020204030204" pitchFamily="49" charset="0"/>
              </a:rPr>
              <a:t>;</a:t>
            </a:r>
          </a:p>
          <a:p>
            <a:pPr>
              <a:lnSpc>
                <a:spcPts val="1425"/>
              </a:lnSpc>
            </a:pPr>
            <a:r>
              <a:rPr lang="en-US" sz="1600" b="0" dirty="0">
                <a:solidFill>
                  <a:srgbClr val="CCCCCC"/>
                </a:solidFill>
                <a:effectLst/>
                <a:latin typeface="Consolas" panose="020B0609020204030204" pitchFamily="49" charset="0"/>
              </a:rPr>
              <a:t>  </a:t>
            </a:r>
            <a:r>
              <a:rPr lang="en-US" sz="1600" b="0" dirty="0">
                <a:solidFill>
                  <a:srgbClr val="00B050"/>
                </a:solidFill>
                <a:effectLst/>
                <a:latin typeface="Consolas" panose="020B0609020204030204" pitchFamily="49" charset="0"/>
              </a:rPr>
              <a:t>string</a:t>
            </a:r>
            <a:r>
              <a:rPr lang="en-US" sz="1600" b="0" dirty="0">
                <a:solidFill>
                  <a:srgbClr val="CCCCCC"/>
                </a:solidFill>
                <a:effectLst/>
                <a:latin typeface="Consolas" panose="020B0609020204030204" pitchFamily="49" charset="0"/>
              </a:rPr>
              <a:t>  </a:t>
            </a:r>
            <a:r>
              <a:rPr lang="en-US" sz="1600" b="0" dirty="0">
                <a:solidFill>
                  <a:srgbClr val="0070C0"/>
                </a:solidFill>
                <a:effectLst/>
                <a:latin typeface="Consolas" panose="020B0609020204030204" pitchFamily="49" charset="0"/>
              </a:rPr>
              <a:t>date;</a:t>
            </a:r>
          </a:p>
          <a:p>
            <a:pPr>
              <a:lnSpc>
                <a:spcPts val="1425"/>
              </a:lnSpc>
            </a:pPr>
            <a:r>
              <a:rPr lang="en-US" sz="1600" b="0" dirty="0">
                <a:solidFill>
                  <a:srgbClr val="CCCCCC"/>
                </a:solidFill>
                <a:effectLst/>
                <a:latin typeface="Consolas" panose="020B0609020204030204" pitchFamily="49" charset="0"/>
              </a:rPr>
              <a:t>  </a:t>
            </a:r>
            <a:r>
              <a:rPr lang="en-US" sz="1600" b="0" dirty="0">
                <a:solidFill>
                  <a:srgbClr val="00B050"/>
                </a:solidFill>
                <a:effectLst/>
                <a:latin typeface="Consolas" panose="020B0609020204030204" pitchFamily="49" charset="0"/>
              </a:rPr>
              <a:t>string</a:t>
            </a:r>
            <a:r>
              <a:rPr lang="en-US" sz="1600" b="0" dirty="0">
                <a:solidFill>
                  <a:srgbClr val="CCCCCC"/>
                </a:solidFill>
                <a:effectLst/>
                <a:latin typeface="Consolas" panose="020B0609020204030204" pitchFamily="49" charset="0"/>
              </a:rPr>
              <a:t>  </a:t>
            </a:r>
            <a:r>
              <a:rPr lang="en-US" sz="1600" b="0" dirty="0">
                <a:solidFill>
                  <a:srgbClr val="0070C0"/>
                </a:solidFill>
                <a:effectLst/>
                <a:latin typeface="Consolas" panose="020B0609020204030204" pitchFamily="49" charset="0"/>
              </a:rPr>
              <a:t>time</a:t>
            </a:r>
            <a:r>
              <a:rPr lang="en-US" b="0" dirty="0">
                <a:solidFill>
                  <a:srgbClr val="0070C0"/>
                </a:solidFill>
                <a:effectLst/>
                <a:latin typeface="Consolas" panose="020B0609020204030204" pitchFamily="49" charset="0"/>
              </a:rPr>
              <a:t>;</a:t>
            </a:r>
          </a:p>
        </p:txBody>
      </p:sp>
      <p:sp>
        <p:nvSpPr>
          <p:cNvPr id="36" name="TextBox 35">
            <a:extLst>
              <a:ext uri="{FF2B5EF4-FFF2-40B4-BE49-F238E27FC236}">
                <a16:creationId xmlns:a16="http://schemas.microsoft.com/office/drawing/2014/main" id="{B454C8F6-EA77-67C3-082D-FDC384A6B311}"/>
              </a:ext>
            </a:extLst>
          </p:cNvPr>
          <p:cNvSpPr txBox="1"/>
          <p:nvPr/>
        </p:nvSpPr>
        <p:spPr>
          <a:xfrm>
            <a:off x="6503019" y="3658380"/>
            <a:ext cx="2412381" cy="369332"/>
          </a:xfrm>
          <a:prstGeom prst="rect">
            <a:avLst/>
          </a:prstGeom>
          <a:noFill/>
        </p:spPr>
        <p:txBody>
          <a:bodyPr wrap="square">
            <a:spAutoFit/>
          </a:bodyPr>
          <a:lstStyle/>
          <a:p>
            <a:r>
              <a:rPr lang="en-IN" b="1" u="sng" dirty="0"/>
              <a:t>Member Function(s)</a:t>
            </a:r>
          </a:p>
        </p:txBody>
      </p:sp>
      <p:sp>
        <p:nvSpPr>
          <p:cNvPr id="37" name="TextBox 36">
            <a:extLst>
              <a:ext uri="{FF2B5EF4-FFF2-40B4-BE49-F238E27FC236}">
                <a16:creationId xmlns:a16="http://schemas.microsoft.com/office/drawing/2014/main" id="{4F48C330-8C65-C058-6C53-271A2D208FE8}"/>
              </a:ext>
            </a:extLst>
          </p:cNvPr>
          <p:cNvSpPr txBox="1"/>
          <p:nvPr/>
        </p:nvSpPr>
        <p:spPr>
          <a:xfrm>
            <a:off x="5791200" y="4150607"/>
            <a:ext cx="4317381" cy="286360"/>
          </a:xfrm>
          <a:prstGeom prst="rect">
            <a:avLst/>
          </a:prstGeom>
          <a:noFill/>
        </p:spPr>
        <p:txBody>
          <a:bodyPr wrap="square">
            <a:spAutoFit/>
          </a:bodyPr>
          <a:lstStyle/>
          <a:p>
            <a:pPr>
              <a:lnSpc>
                <a:spcPts val="1425"/>
              </a:lnSpc>
            </a:pPr>
            <a:r>
              <a:rPr lang="en-IN" sz="1600" b="0" dirty="0">
                <a:solidFill>
                  <a:srgbClr val="0070C0"/>
                </a:solidFill>
                <a:effectLst/>
                <a:latin typeface="Consolas" panose="020B0609020204030204" pitchFamily="49" charset="0"/>
              </a:rPr>
              <a:t>void</a:t>
            </a:r>
            <a:r>
              <a:rPr lang="en-IN" sz="1600" b="0" dirty="0">
                <a:solidFill>
                  <a:srgbClr val="CCCCCC"/>
                </a:solidFill>
                <a:effectLst/>
                <a:latin typeface="Consolas" panose="020B0609020204030204" pitchFamily="49" charset="0"/>
              </a:rPr>
              <a:t> </a:t>
            </a:r>
            <a:r>
              <a:rPr lang="en-IN" sz="1600" b="0" dirty="0" err="1">
                <a:solidFill>
                  <a:srgbClr val="7030A0"/>
                </a:solidFill>
                <a:effectLst/>
                <a:latin typeface="Consolas" panose="020B0609020204030204" pitchFamily="49" charset="0"/>
              </a:rPr>
              <a:t>displayAppointmentInfo</a:t>
            </a:r>
            <a:r>
              <a:rPr lang="en-IN" sz="1600" b="0" dirty="0">
                <a:solidFill>
                  <a:srgbClr val="7030A0"/>
                </a:solidFill>
                <a:effectLst/>
                <a:latin typeface="Consolas" panose="020B0609020204030204" pitchFamily="49" charset="0"/>
              </a:rPr>
              <a:t>() </a:t>
            </a:r>
          </a:p>
        </p:txBody>
      </p:sp>
      <p:pic>
        <p:nvPicPr>
          <p:cNvPr id="39" name="Picture 38">
            <a:extLst>
              <a:ext uri="{FF2B5EF4-FFF2-40B4-BE49-F238E27FC236}">
                <a16:creationId xmlns:a16="http://schemas.microsoft.com/office/drawing/2014/main" id="{303C142C-1CA4-C35C-B683-64A18D21120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1842" y="1298868"/>
            <a:ext cx="883302" cy="783416"/>
          </a:xfrm>
          <a:prstGeom prst="rect">
            <a:avLst/>
          </a:prstGeom>
        </p:spPr>
      </p:pic>
      <p:pic>
        <p:nvPicPr>
          <p:cNvPr id="43" name="Picture 42">
            <a:extLst>
              <a:ext uri="{FF2B5EF4-FFF2-40B4-BE49-F238E27FC236}">
                <a16:creationId xmlns:a16="http://schemas.microsoft.com/office/drawing/2014/main" id="{0CB6CA98-4730-28E0-555C-1E3EE5C638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56887" y="1238893"/>
            <a:ext cx="858613" cy="85861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BFA7012B-0B2D-64D3-E654-881B8E7FB17E}"/>
              </a:ext>
            </a:extLst>
          </p:cNvPr>
          <p:cNvSpPr/>
          <p:nvPr/>
        </p:nvSpPr>
        <p:spPr>
          <a:xfrm>
            <a:off x="228600" y="209550"/>
            <a:ext cx="4419600" cy="685800"/>
          </a:xfrm>
          <a:prstGeom prst="roundRect">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Aharoni" panose="02010803020104030203" pitchFamily="2" charset="-79"/>
                <a:cs typeface="Aharoni" panose="02010803020104030203" pitchFamily="2" charset="-79"/>
              </a:rPr>
              <a:t>User Options….</a:t>
            </a:r>
            <a:endParaRPr lang="en-IN" sz="3200" dirty="0">
              <a:solidFill>
                <a:schemeClr val="tx1"/>
              </a:solidFill>
              <a:latin typeface="Aharoni" panose="02010803020104030203" pitchFamily="2" charset="-79"/>
              <a:cs typeface="Aharoni" panose="02010803020104030203" pitchFamily="2" charset="-79"/>
            </a:endParaRPr>
          </a:p>
        </p:txBody>
      </p:sp>
      <p:sp>
        <p:nvSpPr>
          <p:cNvPr id="8" name="TextBox 7">
            <a:extLst>
              <a:ext uri="{FF2B5EF4-FFF2-40B4-BE49-F238E27FC236}">
                <a16:creationId xmlns:a16="http://schemas.microsoft.com/office/drawing/2014/main" id="{DE154F42-101B-0352-620B-9F19F959A107}"/>
              </a:ext>
            </a:extLst>
          </p:cNvPr>
          <p:cNvSpPr txBox="1"/>
          <p:nvPr/>
        </p:nvSpPr>
        <p:spPr>
          <a:xfrm>
            <a:off x="228600" y="1200150"/>
            <a:ext cx="5791200" cy="3416320"/>
          </a:xfrm>
          <a:prstGeom prst="rect">
            <a:avLst/>
          </a:prstGeom>
          <a:noFill/>
        </p:spPr>
        <p:txBody>
          <a:bodyPr wrap="square">
            <a:spAutoFit/>
          </a:bodyPr>
          <a:lstStyle/>
          <a:p>
            <a:pPr marL="285750" indent="-285750">
              <a:buFont typeface="Wingdings" panose="05000000000000000000" pitchFamily="2" charset="2"/>
              <a:buChar char="§"/>
            </a:pPr>
            <a:r>
              <a:rPr lang="en-IN" dirty="0"/>
              <a:t>Add Patient //adds a doctor</a:t>
            </a:r>
          </a:p>
          <a:p>
            <a:pPr marL="285750" indent="-285750">
              <a:buFont typeface="Wingdings" panose="05000000000000000000" pitchFamily="2" charset="2"/>
              <a:buChar char="§"/>
            </a:pPr>
            <a:r>
              <a:rPr lang="en-IN" dirty="0"/>
              <a:t>Add Doctor // adds a patient</a:t>
            </a:r>
          </a:p>
          <a:p>
            <a:pPr marL="285750" indent="-285750">
              <a:buFont typeface="Wingdings" panose="05000000000000000000" pitchFamily="2" charset="2"/>
              <a:buChar char="§"/>
            </a:pPr>
            <a:r>
              <a:rPr lang="en-IN" dirty="0"/>
              <a:t>Add Appointment // adds an appointment</a:t>
            </a:r>
          </a:p>
          <a:p>
            <a:pPr marL="285750" indent="-285750">
              <a:buFont typeface="Wingdings" panose="05000000000000000000" pitchFamily="2" charset="2"/>
              <a:buChar char="§"/>
            </a:pPr>
            <a:r>
              <a:rPr lang="en-IN" dirty="0"/>
              <a:t>Display Patients  // retrieves patient data</a:t>
            </a:r>
          </a:p>
          <a:p>
            <a:pPr marL="285750" indent="-285750">
              <a:buFont typeface="Wingdings" panose="05000000000000000000" pitchFamily="2" charset="2"/>
              <a:buChar char="§"/>
            </a:pPr>
            <a:r>
              <a:rPr lang="en-IN" dirty="0"/>
              <a:t>Display Doctors // retrieves doctors data</a:t>
            </a:r>
          </a:p>
          <a:p>
            <a:pPr marL="285750" indent="-285750">
              <a:buFont typeface="Wingdings" panose="05000000000000000000" pitchFamily="2" charset="2"/>
              <a:buChar char="§"/>
            </a:pPr>
            <a:r>
              <a:rPr lang="en-IN" dirty="0"/>
              <a:t>Display Appointments // retrieves App data</a:t>
            </a:r>
          </a:p>
          <a:p>
            <a:pPr marL="285750" indent="-285750">
              <a:buFont typeface="Wingdings" panose="05000000000000000000" pitchFamily="2" charset="2"/>
              <a:buChar char="§"/>
            </a:pPr>
            <a:r>
              <a:rPr lang="en-IN" dirty="0"/>
              <a:t>Search Patient by Name// search patient</a:t>
            </a:r>
          </a:p>
          <a:p>
            <a:pPr marL="285750" indent="-285750">
              <a:buFont typeface="Wingdings" panose="05000000000000000000" pitchFamily="2" charset="2"/>
              <a:buChar char="§"/>
            </a:pPr>
            <a:r>
              <a:rPr lang="en-IN" dirty="0"/>
              <a:t>Search Doctor by Specialization //search doctor</a:t>
            </a:r>
          </a:p>
          <a:p>
            <a:pPr marL="285750" indent="-285750">
              <a:buFont typeface="Wingdings" panose="05000000000000000000" pitchFamily="2" charset="2"/>
              <a:buChar char="§"/>
            </a:pPr>
            <a:r>
              <a:rPr lang="en-IN" dirty="0"/>
              <a:t>Save Patients to File // save patients</a:t>
            </a:r>
          </a:p>
          <a:p>
            <a:pPr marL="285750" indent="-285750">
              <a:buFont typeface="Wingdings" panose="05000000000000000000" pitchFamily="2" charset="2"/>
              <a:buChar char="§"/>
            </a:pPr>
            <a:r>
              <a:rPr lang="en-IN" dirty="0"/>
              <a:t>Save Doctors to File // save doctors</a:t>
            </a:r>
          </a:p>
          <a:p>
            <a:pPr marL="285750" indent="-285750">
              <a:buFont typeface="Wingdings" panose="05000000000000000000" pitchFamily="2" charset="2"/>
              <a:buChar char="§"/>
            </a:pPr>
            <a:r>
              <a:rPr lang="en-IN" dirty="0"/>
              <a:t>Save Appointments to File // save app</a:t>
            </a:r>
          </a:p>
          <a:p>
            <a:pPr marL="285750" indent="-285750">
              <a:buFont typeface="Wingdings" panose="05000000000000000000" pitchFamily="2" charset="2"/>
              <a:buChar char="§"/>
            </a:pPr>
            <a:r>
              <a:rPr lang="en-IN" dirty="0"/>
              <a:t>Exit // exits the program</a:t>
            </a:r>
          </a:p>
        </p:txBody>
      </p:sp>
      <p:pic>
        <p:nvPicPr>
          <p:cNvPr id="10" name="Picture 9">
            <a:extLst>
              <a:ext uri="{FF2B5EF4-FFF2-40B4-BE49-F238E27FC236}">
                <a16:creationId xmlns:a16="http://schemas.microsoft.com/office/drawing/2014/main" id="{45E3A51D-F28A-575B-BD47-2B4821424D99}"/>
              </a:ext>
            </a:extLst>
          </p:cNvPr>
          <p:cNvPicPr>
            <a:picLocks noChangeAspect="1"/>
          </p:cNvPicPr>
          <p:nvPr/>
        </p:nvPicPr>
        <p:blipFill>
          <a:blip r:embed="rId2">
            <a:extLst>
              <a:ext uri="{28A0092B-C50C-407E-A947-70E740481C1C}">
                <a14:useLocalDpi xmlns:a14="http://schemas.microsoft.com/office/drawing/2010/main" val="0"/>
              </a:ext>
            </a:extLst>
          </a:blip>
          <a:srcRect r="8383"/>
          <a:stretch/>
        </p:blipFill>
        <p:spPr>
          <a:xfrm>
            <a:off x="5486400" y="1352550"/>
            <a:ext cx="3529374" cy="29868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7165DFAB-E63B-6195-763C-56033CC360B3}"/>
              </a:ext>
            </a:extLst>
          </p:cNvPr>
          <p:cNvSpPr/>
          <p:nvPr/>
        </p:nvSpPr>
        <p:spPr>
          <a:xfrm>
            <a:off x="228600" y="209550"/>
            <a:ext cx="5410200" cy="685800"/>
          </a:xfrm>
          <a:prstGeom prst="roundRect">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Aharoni" panose="02010803020104030203" pitchFamily="2" charset="-79"/>
                <a:cs typeface="Aharoni" panose="02010803020104030203" pitchFamily="2" charset="-79"/>
              </a:rPr>
              <a:t>Code Structure(snippet)….</a:t>
            </a:r>
            <a:endParaRPr lang="en-IN" sz="3200" dirty="0">
              <a:solidFill>
                <a:schemeClr val="tx1"/>
              </a:solidFill>
              <a:latin typeface="Aharoni" panose="02010803020104030203" pitchFamily="2" charset="-79"/>
              <a:cs typeface="Aharoni" panose="02010803020104030203" pitchFamily="2" charset="-79"/>
            </a:endParaRPr>
          </a:p>
        </p:txBody>
      </p:sp>
      <p:sp>
        <p:nvSpPr>
          <p:cNvPr id="7" name="Rectangle 1">
            <a:extLst>
              <a:ext uri="{FF2B5EF4-FFF2-40B4-BE49-F238E27FC236}">
                <a16:creationId xmlns:a16="http://schemas.microsoft.com/office/drawing/2014/main" id="{0D25863A-F82C-BA54-4CA3-386D445E5749}"/>
              </a:ext>
            </a:extLst>
          </p:cNvPr>
          <p:cNvSpPr>
            <a:spLocks noChangeArrowheads="1"/>
          </p:cNvSpPr>
          <p:nvPr/>
        </p:nvSpPr>
        <p:spPr bwMode="auto">
          <a:xfrm>
            <a:off x="457200" y="923151"/>
            <a:ext cx="8077200" cy="37702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marL="457200" algn="l" rtl="0" eaLnBrk="0" fontAlgn="base" hangingPunct="0">
              <a:spcBef>
                <a:spcPct val="0"/>
              </a:spcBef>
              <a:spcAft>
                <a:spcPct val="0"/>
              </a:spcAft>
              <a:defRPr>
                <a:solidFill>
                  <a:schemeClr val="tx1"/>
                </a:solidFill>
                <a:latin typeface="Arial" panose="020B0604020202020204" pitchFamily="34" charset="0"/>
              </a:defRPr>
            </a:lvl2pPr>
            <a:lvl3pPr marL="914400" algn="l" rtl="0" eaLnBrk="0" fontAlgn="base" hangingPunct="0">
              <a:spcBef>
                <a:spcPct val="0"/>
              </a:spcBef>
              <a:spcAft>
                <a:spcPct val="0"/>
              </a:spcAft>
              <a:defRPr>
                <a:solidFill>
                  <a:schemeClr val="tx1"/>
                </a:solidFill>
                <a:latin typeface="Arial" panose="020B0604020202020204" pitchFamily="34" charset="0"/>
              </a:defRPr>
            </a:lvl3pPr>
            <a:lvl4pPr marL="1371600" algn="l" rtl="0" eaLnBrk="0" fontAlgn="base" hangingPunct="0">
              <a:spcBef>
                <a:spcPct val="0"/>
              </a:spcBef>
              <a:spcAft>
                <a:spcPct val="0"/>
              </a:spcAft>
              <a:defRPr>
                <a:solidFill>
                  <a:schemeClr val="tx1"/>
                </a:solidFill>
                <a:latin typeface="Arial" panose="020B0604020202020204" pitchFamily="34" charset="0"/>
              </a:defRPr>
            </a:lvl4pPr>
            <a:lvl5pPr marL="1828800" algn="l" rtl="0" eaLnBrk="0" fontAlgn="base" hangingPunct="0">
              <a:spcBef>
                <a:spcPct val="0"/>
              </a:spcBef>
              <a:spcAft>
                <a:spcPct val="0"/>
              </a:spcAft>
              <a:defRPr>
                <a:solidFill>
                  <a:schemeClr val="tx1"/>
                </a:solidFill>
                <a:latin typeface="Arial" panose="020B0604020202020204" pitchFamily="34" charset="0"/>
              </a:defRPr>
            </a:lvl5pPr>
            <a:lvl6pPr marL="2286000" algn="l" rtl="0" eaLnBrk="0" fontAlgn="base" hangingPunct="0">
              <a:spcBef>
                <a:spcPct val="0"/>
              </a:spcBef>
              <a:spcAft>
                <a:spcPct val="0"/>
              </a:spcAft>
              <a:defRPr>
                <a:solidFill>
                  <a:schemeClr val="tx1"/>
                </a:solidFill>
                <a:latin typeface="Arial" panose="020B0604020202020204" pitchFamily="34" charset="0"/>
              </a:defRPr>
            </a:lvl6pPr>
            <a:lvl7pPr marL="2743200" algn="l" rtl="0" eaLnBrk="0" fontAlgn="base" hangingPunct="0">
              <a:spcBef>
                <a:spcPct val="0"/>
              </a:spcBef>
              <a:spcAft>
                <a:spcPct val="0"/>
              </a:spcAft>
              <a:defRPr>
                <a:solidFill>
                  <a:schemeClr val="tx1"/>
                </a:solidFill>
                <a:latin typeface="Arial" panose="020B0604020202020204" pitchFamily="34" charset="0"/>
              </a:defRPr>
            </a:lvl7pPr>
            <a:lvl8pPr marL="3200400" algn="l" rtl="0" eaLnBrk="0" fontAlgn="base" hangingPunct="0">
              <a:spcBef>
                <a:spcPct val="0"/>
              </a:spcBef>
              <a:spcAft>
                <a:spcPct val="0"/>
              </a:spcAft>
              <a:defRPr>
                <a:solidFill>
                  <a:schemeClr val="tx1"/>
                </a:solidFill>
                <a:latin typeface="Arial" panose="020B0604020202020204" pitchFamily="34" charset="0"/>
              </a:defRPr>
            </a:lvl8pPr>
            <a:lvl9pPr marL="3657600"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sng" strike="noStrike" cap="none" normalizeH="0" baseline="0" dirty="0">
                <a:ln>
                  <a:noFill/>
                </a:ln>
                <a:solidFill>
                  <a:schemeClr val="tx1"/>
                </a:solidFill>
                <a:effectLst/>
                <a:latin typeface="Comic Sans MS" panose="030F0702030302020204" pitchFamily="66" charset="0"/>
                <a:cs typeface="Segoe UI" panose="020B0502040204020203" pitchFamily="34" charset="0"/>
              </a:rPr>
              <a:t>A Overview of this project we did</a:t>
            </a:r>
            <a:r>
              <a:rPr kumimoji="0" lang="en-US" altLang="en-US" sz="2000" b="0" i="0" u="none" strike="noStrike" cap="none" normalizeH="0" baseline="0" dirty="0">
                <a:ln>
                  <a:noFill/>
                </a:ln>
                <a:solidFill>
                  <a:schemeClr val="tx1"/>
                </a:solidFill>
                <a:effectLst/>
                <a:latin typeface="Comic Sans MS" panose="030F0702030302020204" pitchFamily="66" charset="0"/>
                <a:cs typeface="Segoe UI" panose="020B0502040204020203" pitchFamily="34" charset="0"/>
              </a:rPr>
              <a:t> </a:t>
            </a:r>
            <a:r>
              <a:rPr kumimoji="0" lang="en-US" altLang="en-US" sz="2000" b="0" i="0" u="sng" strike="noStrike" cap="none" normalizeH="0" baseline="0" dirty="0">
                <a:ln>
                  <a:noFill/>
                </a:ln>
                <a:solidFill>
                  <a:schemeClr val="tx1"/>
                </a:solidFill>
                <a:effectLst/>
                <a:latin typeface="Comic Sans MS" panose="030F0702030302020204" pitchFamily="66" charset="0"/>
                <a:cs typeface="Segoe UI" panose="020B0502040204020203" pitchFamily="34" charset="0"/>
              </a:rPr>
              <a:t>using C++ language:</a:t>
            </a:r>
            <a:r>
              <a:rPr kumimoji="0" lang="en-US" altLang="en-US" sz="2000" b="0" i="0" u="none" strike="noStrike" cap="none" normalizeH="0" baseline="0" dirty="0">
                <a:ln>
                  <a:noFill/>
                </a:ln>
                <a:solidFill>
                  <a:schemeClr val="tx1"/>
                </a:solidFill>
                <a:effectLst/>
                <a:latin typeface="Comic Sans MS" panose="030F0702030302020204" pitchFamily="66" charset="0"/>
                <a:cs typeface="Segoe UI" panose="020B0502040204020203" pitchFamily="34" charset="0"/>
              </a:rPr>
              <a:t> </a:t>
            </a:r>
            <a:endParaRPr kumimoji="0" lang="en-US" altLang="en-US" sz="900" b="0" i="0" u="none" strike="noStrike" cap="none" normalizeH="0" baseline="0" dirty="0">
              <a:ln>
                <a:noFill/>
              </a:ln>
              <a:solidFill>
                <a:srgbClr val="000000"/>
              </a:solidFill>
              <a:effectLst/>
              <a:latin typeface="Verdana" panose="020B0604030504040204"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t>
            </a:r>
            <a:r>
              <a:rPr kumimoji="0" lang="en-US" altLang="en-US" sz="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rebuchet MS" panose="020B0603020202020204" pitchFamily="34" charset="0"/>
                <a:cs typeface="Segoe UI" panose="020B0502040204020203" pitchFamily="34" charset="0"/>
              </a:rPr>
              <a:t>Beginning of this code we used nine header files </a:t>
            </a:r>
            <a:r>
              <a:rPr kumimoji="0" lang="en-US" altLang="en-US" sz="2000" b="0" i="0" u="none" strike="noStrike" cap="none" normalizeH="0" baseline="0" dirty="0" err="1">
                <a:ln>
                  <a:noFill/>
                </a:ln>
                <a:solidFill>
                  <a:schemeClr val="tx1"/>
                </a:solidFill>
                <a:effectLst/>
                <a:latin typeface="Trebuchet MS" panose="020B0603020202020204" pitchFamily="34" charset="0"/>
                <a:cs typeface="Segoe UI" panose="020B0502040204020203" pitchFamily="34" charset="0"/>
              </a:rPr>
              <a:t>i.e</a:t>
            </a:r>
            <a:r>
              <a:rPr kumimoji="0" lang="en-US" altLang="en-US" sz="2000" b="0" i="0" u="none" strike="noStrike" cap="none" normalizeH="0" baseline="0" dirty="0">
                <a:ln>
                  <a:noFill/>
                </a:ln>
                <a:solidFill>
                  <a:schemeClr val="tx1"/>
                </a:solidFill>
                <a:effectLst/>
                <a:latin typeface="Trebuchet MS" panose="020B0603020202020204" pitchFamily="34" charset="0"/>
                <a:cs typeface="Segoe UI" panose="020B0502040204020203" pitchFamily="34" charset="0"/>
              </a:rPr>
              <a:t>, </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dirty="0">
                <a:ln>
                  <a:noFill/>
                </a:ln>
                <a:solidFill>
                  <a:schemeClr val="tx1"/>
                </a:solidFill>
                <a:effectLst/>
                <a:latin typeface="Trebuchet MS" panose="020B0603020202020204" pitchFamily="34" charset="0"/>
                <a:cs typeface="Segoe UI" panose="020B0502040204020203" pitchFamily="34" charset="0"/>
              </a:rPr>
              <a:t> </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rebuchet MS" panose="020B0603020202020204" pitchFamily="34" charset="0"/>
                <a:cs typeface="Segoe UI" panose="020B0502040204020203" pitchFamily="34" charset="0"/>
              </a:rPr>
              <a:t>#include &lt;</a:t>
            </a:r>
            <a:r>
              <a:rPr kumimoji="0" lang="en-US" altLang="en-US" b="0" i="0" u="none" strike="noStrike" cap="none" normalizeH="0" baseline="0" dirty="0" err="1">
                <a:ln>
                  <a:noFill/>
                </a:ln>
                <a:solidFill>
                  <a:schemeClr val="tx1"/>
                </a:solidFill>
                <a:effectLst/>
                <a:latin typeface="Trebuchet MS" panose="020B0603020202020204" pitchFamily="34" charset="0"/>
                <a:cs typeface="Segoe UI" panose="020B0502040204020203" pitchFamily="34" charset="0"/>
              </a:rPr>
              <a:t>fstream</a:t>
            </a:r>
            <a:r>
              <a:rPr kumimoji="0" lang="en-US" altLang="en-US" b="0" i="0" u="none" strike="noStrike" cap="none" normalizeH="0" baseline="0" dirty="0">
                <a:ln>
                  <a:noFill/>
                </a:ln>
                <a:solidFill>
                  <a:schemeClr val="tx1"/>
                </a:solidFill>
                <a:effectLst/>
                <a:latin typeface="Trebuchet MS" panose="020B0603020202020204" pitchFamily="34" charset="0"/>
                <a:cs typeface="Segoe UI" panose="020B0502040204020203" pitchFamily="34"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rebuchet MS" panose="020B0603020202020204" pitchFamily="34" charset="0"/>
                <a:cs typeface="Segoe UI" panose="020B0502040204020203" pitchFamily="34" charset="0"/>
              </a:rPr>
              <a:t>#include &lt;</a:t>
            </a:r>
            <a:r>
              <a:rPr kumimoji="0" lang="en-US" altLang="en-US" b="0" i="0" u="none" strike="noStrike" cap="none" normalizeH="0" baseline="0" dirty="0" err="1">
                <a:ln>
                  <a:noFill/>
                </a:ln>
                <a:solidFill>
                  <a:schemeClr val="tx1"/>
                </a:solidFill>
                <a:effectLst/>
                <a:latin typeface="Trebuchet MS" panose="020B0603020202020204" pitchFamily="34" charset="0"/>
                <a:cs typeface="Segoe UI" panose="020B0502040204020203" pitchFamily="34" charset="0"/>
              </a:rPr>
              <a:t>iomanip</a:t>
            </a:r>
            <a:r>
              <a:rPr kumimoji="0" lang="en-US" altLang="en-US" b="0" i="0" u="none" strike="noStrike" cap="none" normalizeH="0" baseline="0" dirty="0">
                <a:ln>
                  <a:noFill/>
                </a:ln>
                <a:solidFill>
                  <a:schemeClr val="tx1"/>
                </a:solidFill>
                <a:effectLst/>
                <a:latin typeface="Trebuchet MS" panose="020B0603020202020204" pitchFamily="34" charset="0"/>
                <a:cs typeface="Segoe UI" panose="020B0502040204020203" pitchFamily="34"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rebuchet MS" panose="020B0603020202020204" pitchFamily="34" charset="0"/>
                <a:cs typeface="Segoe UI" panose="020B0502040204020203" pitchFamily="34" charset="0"/>
              </a:rPr>
              <a:t>#include &lt;iostream&gt;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rebuchet MS" panose="020B0603020202020204" pitchFamily="34" charset="0"/>
                <a:cs typeface="Segoe UI" panose="020B0502040204020203" pitchFamily="34" charset="0"/>
              </a:rPr>
              <a:t>#include &lt;regex&gt;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rebuchet MS" panose="020B0603020202020204" pitchFamily="34" charset="0"/>
                <a:cs typeface="Segoe UI" panose="020B0502040204020203" pitchFamily="34" charset="0"/>
              </a:rPr>
              <a:t>#include &lt;</a:t>
            </a:r>
            <a:r>
              <a:rPr kumimoji="0" lang="en-US" altLang="en-US" b="0" i="0" u="none" strike="noStrike" cap="none" normalizeH="0" baseline="0" dirty="0" err="1">
                <a:ln>
                  <a:noFill/>
                </a:ln>
                <a:solidFill>
                  <a:schemeClr val="tx1"/>
                </a:solidFill>
                <a:effectLst/>
                <a:latin typeface="Trebuchet MS" panose="020B0603020202020204" pitchFamily="34" charset="0"/>
                <a:cs typeface="Segoe UI" panose="020B0502040204020203" pitchFamily="34" charset="0"/>
              </a:rPr>
              <a:t>sstream</a:t>
            </a:r>
            <a:r>
              <a:rPr kumimoji="0" lang="en-US" altLang="en-US" b="0" i="0" u="none" strike="noStrike" cap="none" normalizeH="0" baseline="0" dirty="0">
                <a:ln>
                  <a:noFill/>
                </a:ln>
                <a:solidFill>
                  <a:schemeClr val="tx1"/>
                </a:solidFill>
                <a:effectLst/>
                <a:latin typeface="Trebuchet MS" panose="020B0603020202020204" pitchFamily="34" charset="0"/>
                <a:cs typeface="Segoe UI" panose="020B0502040204020203" pitchFamily="34"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rebuchet MS" panose="020B0603020202020204" pitchFamily="34" charset="0"/>
                <a:cs typeface="Segoe UI" panose="020B0502040204020203" pitchFamily="34" charset="0"/>
              </a:rPr>
              <a:t>#include &lt;string&gt;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rebuchet MS" panose="020B0603020202020204" pitchFamily="34" charset="0"/>
                <a:cs typeface="Segoe UI" panose="020B0502040204020203" pitchFamily="34" charset="0"/>
              </a:rPr>
              <a:t>#include &lt;algorithm&gt;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rebuchet MS" panose="020B0603020202020204" pitchFamily="34" charset="0"/>
                <a:cs typeface="Segoe UI" panose="020B0502040204020203" pitchFamily="34" charset="0"/>
              </a:rPr>
              <a:t>#include &lt;</a:t>
            </a:r>
            <a:r>
              <a:rPr kumimoji="0" lang="en-US" altLang="en-US" b="0" i="0" u="none" strike="noStrike" cap="none" normalizeH="0" baseline="0" dirty="0" err="1">
                <a:ln>
                  <a:noFill/>
                </a:ln>
                <a:solidFill>
                  <a:schemeClr val="tx1"/>
                </a:solidFill>
                <a:effectLst/>
                <a:latin typeface="Trebuchet MS" panose="020B0603020202020204" pitchFamily="34" charset="0"/>
                <a:cs typeface="Segoe UI" panose="020B0502040204020203" pitchFamily="34" charset="0"/>
              </a:rPr>
              <a:t>cctype</a:t>
            </a:r>
            <a:r>
              <a:rPr kumimoji="0" lang="en-US" altLang="en-US" b="0" i="0" u="none" strike="noStrike" cap="none" normalizeH="0" baseline="0" dirty="0">
                <a:ln>
                  <a:noFill/>
                </a:ln>
                <a:solidFill>
                  <a:schemeClr val="tx1"/>
                </a:solidFill>
                <a:effectLst/>
                <a:latin typeface="Trebuchet MS" panose="020B0603020202020204" pitchFamily="34" charset="0"/>
                <a:cs typeface="Segoe UI" panose="020B0502040204020203" pitchFamily="34"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rebuchet MS" panose="020B0603020202020204" pitchFamily="34" charset="0"/>
                <a:cs typeface="Segoe UI" panose="020B0502040204020203" pitchFamily="34" charset="0"/>
              </a:rPr>
              <a:t>#include &lt;vector&gt;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6" name="Picture 2">
            <a:extLst>
              <a:ext uri="{FF2B5EF4-FFF2-40B4-BE49-F238E27FC236}">
                <a16:creationId xmlns:a16="http://schemas.microsoft.com/office/drawing/2014/main" id="{AAB97EFF-4465-F6E8-63D3-7E6967EF3F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0" y="-884238"/>
            <a:ext cx="142875" cy="13335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2D78EE3A-58C7-BBBB-3EF1-FC4BDBA18E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0" y="76200"/>
            <a:ext cx="142875" cy="133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DA6BAF28-0581-54AA-BF5C-7B00B039F10A}"/>
              </a:ext>
            </a:extLst>
          </p:cNvPr>
          <p:cNvSpPr>
            <a:spLocks noChangeArrowheads="1"/>
          </p:cNvSpPr>
          <p:nvPr/>
        </p:nvSpPr>
        <p:spPr bwMode="auto">
          <a:xfrm>
            <a:off x="558141" y="295969"/>
            <a:ext cx="6782846" cy="46166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marL="457200" algn="l" rtl="0" eaLnBrk="0" fontAlgn="base" hangingPunct="0">
              <a:spcBef>
                <a:spcPct val="0"/>
              </a:spcBef>
              <a:spcAft>
                <a:spcPct val="0"/>
              </a:spcAft>
              <a:defRPr>
                <a:solidFill>
                  <a:schemeClr val="tx1"/>
                </a:solidFill>
                <a:latin typeface="Arial" panose="020B0604020202020204" pitchFamily="34" charset="0"/>
              </a:defRPr>
            </a:lvl2pPr>
            <a:lvl3pPr marL="914400" algn="l" rtl="0" eaLnBrk="0" fontAlgn="base" hangingPunct="0">
              <a:spcBef>
                <a:spcPct val="0"/>
              </a:spcBef>
              <a:spcAft>
                <a:spcPct val="0"/>
              </a:spcAft>
              <a:defRPr>
                <a:solidFill>
                  <a:schemeClr val="tx1"/>
                </a:solidFill>
                <a:latin typeface="Arial" panose="020B0604020202020204" pitchFamily="34" charset="0"/>
              </a:defRPr>
            </a:lvl3pPr>
            <a:lvl4pPr marL="1371600" algn="l" rtl="0" eaLnBrk="0" fontAlgn="base" hangingPunct="0">
              <a:spcBef>
                <a:spcPct val="0"/>
              </a:spcBef>
              <a:spcAft>
                <a:spcPct val="0"/>
              </a:spcAft>
              <a:defRPr>
                <a:solidFill>
                  <a:schemeClr val="tx1"/>
                </a:solidFill>
                <a:latin typeface="Arial" panose="020B0604020202020204" pitchFamily="34" charset="0"/>
              </a:defRPr>
            </a:lvl4pPr>
            <a:lvl5pPr marL="1828800" algn="l" rtl="0" eaLnBrk="0" fontAlgn="base" hangingPunct="0">
              <a:spcBef>
                <a:spcPct val="0"/>
              </a:spcBef>
              <a:spcAft>
                <a:spcPct val="0"/>
              </a:spcAft>
              <a:defRPr>
                <a:solidFill>
                  <a:schemeClr val="tx1"/>
                </a:solidFill>
                <a:latin typeface="Arial" panose="020B0604020202020204" pitchFamily="34" charset="0"/>
              </a:defRPr>
            </a:lvl5pPr>
            <a:lvl6pPr marL="2286000" algn="l" rtl="0" eaLnBrk="0" fontAlgn="base" hangingPunct="0">
              <a:spcBef>
                <a:spcPct val="0"/>
              </a:spcBef>
              <a:spcAft>
                <a:spcPct val="0"/>
              </a:spcAft>
              <a:defRPr>
                <a:solidFill>
                  <a:schemeClr val="tx1"/>
                </a:solidFill>
                <a:latin typeface="Arial" panose="020B0604020202020204" pitchFamily="34" charset="0"/>
              </a:defRPr>
            </a:lvl6pPr>
            <a:lvl7pPr marL="2743200" algn="l" rtl="0" eaLnBrk="0" fontAlgn="base" hangingPunct="0">
              <a:spcBef>
                <a:spcPct val="0"/>
              </a:spcBef>
              <a:spcAft>
                <a:spcPct val="0"/>
              </a:spcAft>
              <a:defRPr>
                <a:solidFill>
                  <a:schemeClr val="tx1"/>
                </a:solidFill>
                <a:latin typeface="Arial" panose="020B0604020202020204" pitchFamily="34" charset="0"/>
              </a:defRPr>
            </a:lvl7pPr>
            <a:lvl8pPr marL="3200400" algn="l" rtl="0" eaLnBrk="0" fontAlgn="base" hangingPunct="0">
              <a:spcBef>
                <a:spcPct val="0"/>
              </a:spcBef>
              <a:spcAft>
                <a:spcPct val="0"/>
              </a:spcAft>
              <a:defRPr>
                <a:solidFill>
                  <a:schemeClr val="tx1"/>
                </a:solidFill>
                <a:latin typeface="Arial" panose="020B0604020202020204" pitchFamily="34" charset="0"/>
              </a:defRPr>
            </a:lvl8pPr>
            <a:lvl9pPr marL="3657600"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t>
            </a:r>
            <a:r>
              <a:rPr kumimoji="0" lang="en-US" altLang="en-US" sz="1200" b="0" i="0" u="sng" strike="noStrike" cap="none" normalizeH="0" baseline="0" dirty="0">
                <a:ln>
                  <a:noFill/>
                </a:ln>
                <a:solidFill>
                  <a:schemeClr val="tx1"/>
                </a:solidFill>
                <a:effectLst/>
                <a:latin typeface="Trebuchet MS" panose="020B0603020202020204" pitchFamily="34" charset="0"/>
                <a:cs typeface="Segoe UI" panose="020B0502040204020203" pitchFamily="34" charset="0"/>
              </a:rPr>
              <a:t>Provided the Driver code in the main function </a:t>
            </a:r>
            <a:endParaRPr kumimoji="0" lang="en-US" altLang="en-US" sz="1200" b="0" i="0" u="sng"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rebuchet MS" panose="020B0603020202020204" pitchFamily="34" charset="0"/>
                <a:cs typeface="Segoe UI" panose="020B0502040204020203" pitchFamily="34" charset="0"/>
              </a:rPr>
              <a:t> </a:t>
            </a:r>
            <a:r>
              <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int main() { </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vector&lt;Patient&gt; patients; vector&lt;Doctor&gt; doctors; vector&lt;Appointment&gt; appointments; </a:t>
            </a:r>
          </a:p>
          <a:p>
            <a:pPr algn="l"/>
            <a:r>
              <a:rPr lang="en-IN" sz="1200" b="0" i="0" u="none" strike="noStrike" baseline="0" dirty="0">
                <a:latin typeface="Calibri" panose="020F0502020204030204" pitchFamily="34" charset="0"/>
              </a:rPr>
              <a:t>// Load data from files</a:t>
            </a:r>
          </a:p>
          <a:p>
            <a:pPr algn="l"/>
            <a:r>
              <a:rPr lang="en-IN" sz="1200" b="0" i="0" u="none" strike="noStrike" baseline="0" dirty="0" err="1">
                <a:latin typeface="Calibri" panose="020F0502020204030204" pitchFamily="34" charset="0"/>
              </a:rPr>
              <a:t>loadPatientsFromFile</a:t>
            </a:r>
            <a:r>
              <a:rPr lang="en-IN" sz="1200" b="0" i="0" u="none" strike="noStrike" baseline="0" dirty="0">
                <a:latin typeface="Calibri" panose="020F0502020204030204" pitchFamily="34" charset="0"/>
              </a:rPr>
              <a:t>(patients, "patients.txt");</a:t>
            </a:r>
          </a:p>
          <a:p>
            <a:pPr algn="l"/>
            <a:r>
              <a:rPr lang="en-IN" sz="1200" b="0" i="0" u="none" strike="noStrike" baseline="0" dirty="0" err="1">
                <a:latin typeface="Calibri" panose="020F0502020204030204" pitchFamily="34" charset="0"/>
              </a:rPr>
              <a:t>loadDoctorsFromFile</a:t>
            </a:r>
            <a:r>
              <a:rPr lang="en-IN" sz="1200" b="0" i="0" u="none" strike="noStrike" baseline="0" dirty="0">
                <a:latin typeface="Calibri" panose="020F0502020204030204" pitchFamily="34" charset="0"/>
              </a:rPr>
              <a:t>(doctors, "doctors.txt");</a:t>
            </a:r>
          </a:p>
          <a:p>
            <a:pPr algn="l"/>
            <a:r>
              <a:rPr lang="en-US" sz="1200" b="0" i="0" u="none" strike="noStrike" baseline="0" dirty="0" err="1">
                <a:latin typeface="Calibri" panose="020F0502020204030204" pitchFamily="34" charset="0"/>
              </a:rPr>
              <a:t>loadAppointmentsFromFile</a:t>
            </a:r>
            <a:r>
              <a:rPr lang="en-US" sz="1200" b="0" i="0" u="none" strike="noStrike" baseline="0" dirty="0">
                <a:latin typeface="Calibri" panose="020F0502020204030204" pitchFamily="34" charset="0"/>
              </a:rPr>
              <a:t>(appointments, "appointments.txt", patients, doctors);</a:t>
            </a:r>
          </a:p>
          <a:p>
            <a:pPr algn="l"/>
            <a:r>
              <a:rPr lang="en-IN" sz="1200" b="0" i="0" u="none" strike="noStrike" baseline="0" dirty="0">
                <a:latin typeface="Calibri" panose="020F0502020204030204" pitchFamily="34" charset="0"/>
              </a:rPr>
              <a:t>int choice;</a:t>
            </a:r>
          </a:p>
          <a:p>
            <a:pPr algn="l"/>
            <a:r>
              <a:rPr lang="en-IN" sz="1200" b="0" i="0" u="none" strike="noStrike" baseline="0" dirty="0">
                <a:latin typeface="Calibri" panose="020F0502020204030204" pitchFamily="34" charset="0"/>
              </a:rPr>
              <a:t>do {</a:t>
            </a:r>
          </a:p>
          <a:p>
            <a:pPr algn="l"/>
            <a:r>
              <a:rPr lang="en-IN" sz="1200" b="0" i="0" u="none" strike="noStrike" baseline="0" dirty="0" err="1">
                <a:latin typeface="Calibri" panose="020F0502020204030204" pitchFamily="34" charset="0"/>
              </a:rPr>
              <a:t>cout</a:t>
            </a:r>
            <a:r>
              <a:rPr lang="en-IN" sz="1200" b="0" i="0" u="none" strike="noStrike" baseline="0" dirty="0">
                <a:latin typeface="Calibri" panose="020F0502020204030204" pitchFamily="34" charset="0"/>
              </a:rPr>
              <a:t> &lt;&lt; "\</a:t>
            </a:r>
            <a:r>
              <a:rPr lang="en-IN" sz="1200" b="0" i="0" u="none" strike="noStrike" baseline="0" dirty="0" err="1">
                <a:latin typeface="Calibri" panose="020F0502020204030204" pitchFamily="34" charset="0"/>
              </a:rPr>
              <a:t>nHospital</a:t>
            </a:r>
            <a:r>
              <a:rPr lang="en-IN" sz="1200" b="0" i="0" u="none" strike="noStrike" baseline="0" dirty="0">
                <a:latin typeface="Calibri" panose="020F0502020204030204" pitchFamily="34" charset="0"/>
              </a:rPr>
              <a:t> Management System\n";</a:t>
            </a:r>
          </a:p>
          <a:p>
            <a:pPr algn="l"/>
            <a:r>
              <a:rPr lang="fr-FR" sz="1200" b="0" i="0" u="none" strike="noStrike" baseline="0" dirty="0">
                <a:latin typeface="Calibri" panose="020F0502020204030204" pitchFamily="34" charset="0"/>
              </a:rPr>
              <a:t>cout &lt;&lt; "1. </a:t>
            </a:r>
            <a:r>
              <a:rPr lang="fr-FR" sz="1200" b="0" i="0" u="none" strike="noStrike" baseline="0" dirty="0" err="1">
                <a:latin typeface="Calibri" panose="020F0502020204030204" pitchFamily="34" charset="0"/>
              </a:rPr>
              <a:t>Add</a:t>
            </a:r>
            <a:r>
              <a:rPr lang="fr-FR" sz="1200" b="0" i="0" u="none" strike="noStrike" baseline="0" dirty="0">
                <a:latin typeface="Calibri" panose="020F0502020204030204" pitchFamily="34" charset="0"/>
              </a:rPr>
              <a:t> Patient\n";</a:t>
            </a:r>
          </a:p>
          <a:p>
            <a:pPr algn="l"/>
            <a:r>
              <a:rPr lang="en-US" sz="1200" b="0" i="0" u="none" strike="noStrike" baseline="0" dirty="0" err="1">
                <a:latin typeface="Calibri" panose="020F0502020204030204" pitchFamily="34" charset="0"/>
              </a:rPr>
              <a:t>cout</a:t>
            </a:r>
            <a:r>
              <a:rPr lang="en-US" sz="1200" b="0" i="0" u="none" strike="noStrike" baseline="0" dirty="0">
                <a:latin typeface="Calibri" panose="020F0502020204030204" pitchFamily="34" charset="0"/>
              </a:rPr>
              <a:t> &lt;&lt; "2. Add Doctor\n";</a:t>
            </a:r>
          </a:p>
          <a:p>
            <a:pPr algn="l"/>
            <a:r>
              <a:rPr lang="en-US" sz="1200" b="0" i="0" u="none" strike="noStrike" baseline="0" dirty="0" err="1">
                <a:latin typeface="Calibri" panose="020F0502020204030204" pitchFamily="34" charset="0"/>
              </a:rPr>
              <a:t>cout</a:t>
            </a:r>
            <a:r>
              <a:rPr lang="en-US" sz="1200" b="0" i="0" u="none" strike="noStrike" baseline="0" dirty="0">
                <a:latin typeface="Calibri" panose="020F0502020204030204" pitchFamily="34" charset="0"/>
              </a:rPr>
              <a:t> &lt;&lt; "3. Add Appointment\n";</a:t>
            </a:r>
          </a:p>
          <a:p>
            <a:pPr algn="l"/>
            <a:r>
              <a:rPr lang="en-IN" sz="1200" b="0" i="0" u="none" strike="noStrike" baseline="0" dirty="0" err="1">
                <a:latin typeface="Calibri" panose="020F0502020204030204" pitchFamily="34" charset="0"/>
              </a:rPr>
              <a:t>cout</a:t>
            </a:r>
            <a:r>
              <a:rPr lang="en-IN" sz="1200" b="0" i="0" u="none" strike="noStrike" baseline="0" dirty="0">
                <a:latin typeface="Calibri" panose="020F0502020204030204" pitchFamily="34" charset="0"/>
              </a:rPr>
              <a:t> &lt;&lt; "4. Display Patients\n";</a:t>
            </a:r>
          </a:p>
          <a:p>
            <a:pPr algn="l"/>
            <a:r>
              <a:rPr lang="en-US" sz="1200" b="0" i="0" u="none" strike="noStrike" baseline="0" dirty="0" err="1">
                <a:latin typeface="Calibri" panose="020F0502020204030204" pitchFamily="34" charset="0"/>
              </a:rPr>
              <a:t>cout</a:t>
            </a:r>
            <a:r>
              <a:rPr lang="en-US" sz="1200" b="0" i="0" u="none" strike="noStrike" baseline="0" dirty="0">
                <a:latin typeface="Calibri" panose="020F0502020204030204" pitchFamily="34" charset="0"/>
              </a:rPr>
              <a:t> &lt;&lt; "5. Display Doctors\n";</a:t>
            </a:r>
          </a:p>
          <a:p>
            <a:pPr algn="l"/>
            <a:r>
              <a:rPr lang="en-US" sz="1200" b="0" i="0" u="none" strike="noStrike" baseline="0" dirty="0" err="1">
                <a:latin typeface="Calibri" panose="020F0502020204030204" pitchFamily="34" charset="0"/>
              </a:rPr>
              <a:t>cout</a:t>
            </a:r>
            <a:r>
              <a:rPr lang="en-US" sz="1200" b="0" i="0" u="none" strike="noStrike" baseline="0" dirty="0">
                <a:latin typeface="Calibri" panose="020F0502020204030204" pitchFamily="34" charset="0"/>
              </a:rPr>
              <a:t> &lt;&lt; "6. Display Appointments\n";</a:t>
            </a:r>
          </a:p>
          <a:p>
            <a:pPr algn="l"/>
            <a:r>
              <a:rPr lang="en-US" sz="1200" b="0" i="0" u="none" strike="noStrike" baseline="0" dirty="0" err="1">
                <a:latin typeface="Calibri" panose="020F0502020204030204" pitchFamily="34" charset="0"/>
              </a:rPr>
              <a:t>cout</a:t>
            </a:r>
            <a:r>
              <a:rPr lang="en-US" sz="1200" b="0" i="0" u="none" strike="noStrike" baseline="0" dirty="0">
                <a:latin typeface="Calibri" panose="020F0502020204030204" pitchFamily="34" charset="0"/>
              </a:rPr>
              <a:t> &lt;&lt; "7. Search Patient by Name\n";</a:t>
            </a:r>
          </a:p>
          <a:p>
            <a:pPr algn="l"/>
            <a:r>
              <a:rPr lang="en-US" sz="1200" b="0" i="0" u="none" strike="noStrike" baseline="0" dirty="0" err="1">
                <a:latin typeface="Calibri" panose="020F0502020204030204" pitchFamily="34" charset="0"/>
              </a:rPr>
              <a:t>cout</a:t>
            </a:r>
            <a:r>
              <a:rPr lang="en-US" sz="1200" b="0" i="0" u="none" strike="noStrike" baseline="0" dirty="0">
                <a:latin typeface="Calibri" panose="020F0502020204030204" pitchFamily="34" charset="0"/>
              </a:rPr>
              <a:t> &lt;&lt; "8. Search Doctor by Specialization\n";</a:t>
            </a:r>
          </a:p>
          <a:p>
            <a:pPr algn="l"/>
            <a:r>
              <a:rPr lang="en-IN" sz="1200" b="0" i="0" u="none" strike="noStrike" baseline="0" dirty="0" err="1">
                <a:latin typeface="Calibri" panose="020F0502020204030204" pitchFamily="34" charset="0"/>
              </a:rPr>
              <a:t>cout</a:t>
            </a:r>
            <a:r>
              <a:rPr lang="en-IN" sz="1200" b="0" i="0" u="none" strike="noStrike" baseline="0" dirty="0">
                <a:latin typeface="Calibri" panose="020F0502020204030204" pitchFamily="34" charset="0"/>
              </a:rPr>
              <a:t> &lt;&lt; "9. Save Patients to File\n";</a:t>
            </a:r>
          </a:p>
          <a:p>
            <a:pPr algn="l"/>
            <a:r>
              <a:rPr lang="en-US" sz="1200" b="0" i="0" u="none" strike="noStrike" baseline="0" dirty="0" err="1">
                <a:latin typeface="Calibri" panose="020F0502020204030204" pitchFamily="34" charset="0"/>
              </a:rPr>
              <a:t>cout</a:t>
            </a:r>
            <a:r>
              <a:rPr lang="en-US" sz="1200" b="0" i="0" u="none" strike="noStrike" baseline="0" dirty="0">
                <a:latin typeface="Calibri" panose="020F0502020204030204" pitchFamily="34" charset="0"/>
              </a:rPr>
              <a:t> &lt;&lt; "10. Save Doctors to File\n";</a:t>
            </a:r>
          </a:p>
          <a:p>
            <a:pPr algn="l"/>
            <a:r>
              <a:rPr lang="en-US" sz="1200" b="0" i="0" u="none" strike="noStrike" baseline="0" dirty="0" err="1">
                <a:latin typeface="Calibri" panose="020F0502020204030204" pitchFamily="34" charset="0"/>
              </a:rPr>
              <a:t>cout</a:t>
            </a:r>
            <a:r>
              <a:rPr lang="en-US" sz="1200" b="0" i="0" u="none" strike="noStrike" baseline="0" dirty="0">
                <a:latin typeface="Calibri" panose="020F0502020204030204" pitchFamily="34" charset="0"/>
              </a:rPr>
              <a:t> &lt;&lt; "11. Save Appointments to File\n";</a:t>
            </a:r>
          </a:p>
          <a:p>
            <a:pPr algn="l"/>
            <a:r>
              <a:rPr lang="en-IN" sz="1200" b="0" i="0" u="none" strike="noStrike" baseline="0" dirty="0" err="1">
                <a:latin typeface="Calibri" panose="020F0502020204030204" pitchFamily="34" charset="0"/>
              </a:rPr>
              <a:t>cout</a:t>
            </a:r>
            <a:r>
              <a:rPr lang="en-IN" sz="1200" b="0" i="0" u="none" strike="noStrike" baseline="0" dirty="0">
                <a:latin typeface="Calibri" panose="020F0502020204030204" pitchFamily="34" charset="0"/>
              </a:rPr>
              <a:t> &lt;&lt; "12. Exit\n";</a:t>
            </a:r>
          </a:p>
          <a:p>
            <a:pPr algn="l"/>
            <a:r>
              <a:rPr lang="en-IN" sz="1200" b="0" i="0" u="none" strike="noStrike" baseline="0" dirty="0" err="1">
                <a:latin typeface="Calibri" panose="020F0502020204030204" pitchFamily="34" charset="0"/>
              </a:rPr>
              <a:t>cout</a:t>
            </a:r>
            <a:r>
              <a:rPr lang="en-IN" sz="1200" b="0" i="0" u="none" strike="noStrike" baseline="0" dirty="0">
                <a:latin typeface="Calibri" panose="020F0502020204030204" pitchFamily="34" charset="0"/>
              </a:rPr>
              <a:t> &lt;&lt; "Enter your choice: ";</a:t>
            </a:r>
          </a:p>
          <a:p>
            <a:pPr algn="l"/>
            <a:r>
              <a:rPr lang="en-IN" sz="1200" b="0" i="0" u="none" strike="noStrike" baseline="0" dirty="0" err="1">
                <a:latin typeface="Calibri" panose="020F0502020204030204" pitchFamily="34" charset="0"/>
              </a:rPr>
              <a:t>cin</a:t>
            </a:r>
            <a:r>
              <a:rPr lang="en-IN" sz="1200" b="0" i="0" u="none" strike="noStrike" baseline="0" dirty="0">
                <a:latin typeface="Calibri" panose="020F0502020204030204" pitchFamily="34" charset="0"/>
              </a:rPr>
              <a:t> &gt;&gt; choice;</a:t>
            </a:r>
          </a:p>
          <a:p>
            <a:pPr algn="l"/>
            <a:r>
              <a:rPr lang="en-US" sz="1200" b="0" i="0" u="none" strike="noStrike" baseline="0" dirty="0" err="1">
                <a:latin typeface="Calibri" panose="020F0502020204030204" pitchFamily="34" charset="0"/>
              </a:rPr>
              <a:t>cin.ignore</a:t>
            </a:r>
            <a:r>
              <a:rPr lang="en-US" sz="1200" b="0" i="0" u="none" strike="noStrike" baseline="0" dirty="0">
                <a:latin typeface="Calibri" panose="020F0502020204030204" pitchFamily="34" charset="0"/>
              </a:rPr>
              <a:t>(); // Clear the newline from the input buffer</a:t>
            </a:r>
          </a:p>
        </p:txBody>
      </p:sp>
      <p:pic>
        <p:nvPicPr>
          <p:cNvPr id="2050" name="Picture 2">
            <a:extLst>
              <a:ext uri="{FF2B5EF4-FFF2-40B4-BE49-F238E27FC236}">
                <a16:creationId xmlns:a16="http://schemas.microsoft.com/office/drawing/2014/main" id="{D96B72FA-8BD3-503F-2A69-C99FBE7D0C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044" y="304565"/>
            <a:ext cx="142875" cy="13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10735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TM02900720[[fn=Integral]]</Template>
  <TotalTime>293</TotalTime>
  <Words>1455</Words>
  <Application>Microsoft Office PowerPoint</Application>
  <PresentationFormat>On-screen Show (16:9)</PresentationFormat>
  <Paragraphs>250</Paragraphs>
  <Slides>20</Slides>
  <Notes>0</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20</vt:i4>
      </vt:variant>
    </vt:vector>
  </HeadingPairs>
  <TitlesOfParts>
    <vt:vector size="38" baseType="lpstr">
      <vt:lpstr>AgencyFB-Bold</vt:lpstr>
      <vt:lpstr>Aharoni</vt:lpstr>
      <vt:lpstr>Arial</vt:lpstr>
      <vt:lpstr>Arial Black</vt:lpstr>
      <vt:lpstr>Arial MT</vt:lpstr>
      <vt:lpstr>Arial Rounded MT Bold</vt:lpstr>
      <vt:lpstr>BookmanOldStyle</vt:lpstr>
      <vt:lpstr>Calibri</vt:lpstr>
      <vt:lpstr>Calibri Light</vt:lpstr>
      <vt:lpstr>Comic Sans MS</vt:lpstr>
      <vt:lpstr>Consolas</vt:lpstr>
      <vt:lpstr>Segoe UI</vt:lpstr>
      <vt:lpstr>Symbol</vt:lpstr>
      <vt:lpstr>Times New Roman</vt:lpstr>
      <vt:lpstr>Trebuchet MS</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OBE Implementation</dc:title>
  <dc:creator>U$ER</dc:creator>
  <cp:lastModifiedBy>shaik Mohammad</cp:lastModifiedBy>
  <cp:revision>17</cp:revision>
  <dcterms:created xsi:type="dcterms:W3CDTF">2024-11-01T12:32:17Z</dcterms:created>
  <dcterms:modified xsi:type="dcterms:W3CDTF">2024-11-04T16:09:27Z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2024-11-01T00:00:00Z</vt:filetime>
  </property>
  <property fmtid="{D5CDD505-2E9C-101B-9397-08002B2CF9AE}" pid="3" name="Creator">
    <vt:lpwstr>Google</vt:lpwstr>
  </property>
  <property fmtid="{D5CDD505-2E9C-101B-9397-08002B2CF9AE}" pid="4" name="LastSaved">
    <vt:filetime>2024-11-01T00:00:00Z</vt:filetime>
  </property>
</Properties>
</file>