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2.jpg" ContentType="image/jpeg"/>
  <Override PartName="/ppt/media/image11.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74" r:id="rId11"/>
    <p:sldId id="266" r:id="rId12"/>
    <p:sldId id="267" r:id="rId13"/>
    <p:sldId id="275" r:id="rId14"/>
    <p:sldId id="269" r:id="rId15"/>
    <p:sldId id="270" r:id="rId16"/>
    <p:sldId id="276" r:id="rId17"/>
    <p:sldId id="271" r:id="rId18"/>
    <p:sldId id="277" r:id="rId19"/>
    <p:sldId id="272" r:id="rId20"/>
    <p:sldId id="273" r:id="rId2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514350"/>
            <a:ext cx="7315200" cy="566822"/>
          </a:xfrm>
          <a:prstGeom prst="rect">
            <a:avLst/>
          </a:prstGeom>
        </p:spPr>
        <p:txBody>
          <a:bodyPr vert="horz" wrap="square" lIns="0" tIns="12700" rIns="0" bIns="0" rtlCol="0">
            <a:spAutoFit/>
          </a:bodyPr>
          <a:lstStyle/>
          <a:p>
            <a:pPr marL="12700">
              <a:lnSpc>
                <a:spcPct val="100000"/>
              </a:lnSpc>
              <a:spcBef>
                <a:spcPts val="100"/>
              </a:spcBef>
            </a:pPr>
            <a:r>
              <a:rPr lang="en-US" sz="3600" b="1" u="sng" dirty="0"/>
              <a:t>DAA PROJECT IMPLEMENTION</a:t>
            </a:r>
            <a:endParaRPr sz="3600" b="1" u="sng" dirty="0"/>
          </a:p>
        </p:txBody>
      </p:sp>
      <p:sp>
        <p:nvSpPr>
          <p:cNvPr id="3" name="object 3"/>
          <p:cNvSpPr txBox="1"/>
          <p:nvPr/>
        </p:nvSpPr>
        <p:spPr>
          <a:xfrm>
            <a:off x="381000" y="1276350"/>
            <a:ext cx="8164830" cy="443711"/>
          </a:xfrm>
          <a:prstGeom prst="rect">
            <a:avLst/>
          </a:prstGeom>
        </p:spPr>
        <p:txBody>
          <a:bodyPr vert="horz" wrap="square" lIns="0" tIns="12700" rIns="0" bIns="0" rtlCol="0">
            <a:spAutoFit/>
          </a:bodyPr>
          <a:lstStyle/>
          <a:p>
            <a:pPr marL="12700">
              <a:lnSpc>
                <a:spcPct val="100000"/>
              </a:lnSpc>
              <a:spcBef>
                <a:spcPts val="100"/>
              </a:spcBef>
            </a:pPr>
            <a:r>
              <a:rPr sz="2800" u="sng" spc="-20" dirty="0">
                <a:solidFill>
                  <a:srgbClr val="595959"/>
                </a:solidFill>
                <a:latin typeface="Arial MT"/>
                <a:cs typeface="Arial MT"/>
              </a:rPr>
              <a:t>Module</a:t>
            </a:r>
            <a:r>
              <a:rPr sz="2800" spc="-20" dirty="0">
                <a:solidFill>
                  <a:srgbClr val="595959"/>
                </a:solidFill>
                <a:latin typeface="Arial MT"/>
                <a:cs typeface="Arial MT"/>
              </a:rPr>
              <a:t>-</a:t>
            </a:r>
            <a:r>
              <a:rPr sz="2800" dirty="0">
                <a:solidFill>
                  <a:srgbClr val="595959"/>
                </a:solidFill>
                <a:latin typeface="Arial MT"/>
                <a:cs typeface="Arial MT"/>
              </a:rPr>
              <a:t>:</a:t>
            </a:r>
            <a:r>
              <a:rPr lang="en-US" sz="2800" dirty="0">
                <a:solidFill>
                  <a:srgbClr val="595959"/>
                </a:solidFill>
                <a:latin typeface="Arial MT"/>
                <a:cs typeface="Arial MT"/>
              </a:rPr>
              <a:t>Program Level </a:t>
            </a:r>
            <a:r>
              <a:rPr lang="en-US" sz="2800" dirty="0" err="1">
                <a:solidFill>
                  <a:srgbClr val="595959"/>
                </a:solidFill>
                <a:latin typeface="Arial MT"/>
                <a:cs typeface="Arial MT"/>
              </a:rPr>
              <a:t>Ojective</a:t>
            </a:r>
            <a:r>
              <a:rPr lang="en-US" sz="2800" dirty="0">
                <a:solidFill>
                  <a:srgbClr val="595959"/>
                </a:solidFill>
                <a:latin typeface="Arial MT"/>
                <a:cs typeface="Arial MT"/>
              </a:rPr>
              <a:t> Setting</a:t>
            </a:r>
          </a:p>
        </p:txBody>
      </p:sp>
      <p:sp>
        <p:nvSpPr>
          <p:cNvPr id="5" name="TextBox 4">
            <a:extLst>
              <a:ext uri="{FF2B5EF4-FFF2-40B4-BE49-F238E27FC236}">
                <a16:creationId xmlns:a16="http://schemas.microsoft.com/office/drawing/2014/main" id="{12FDB6EB-C23C-165B-96C5-3A743AFACCBD}"/>
              </a:ext>
            </a:extLst>
          </p:cNvPr>
          <p:cNvSpPr txBox="1"/>
          <p:nvPr/>
        </p:nvSpPr>
        <p:spPr>
          <a:xfrm>
            <a:off x="207108" y="1809750"/>
            <a:ext cx="4591538" cy="2585323"/>
          </a:xfrm>
          <a:prstGeom prst="rect">
            <a:avLst/>
          </a:prstGeom>
          <a:noFill/>
        </p:spPr>
        <p:txBody>
          <a:bodyPr wrap="square">
            <a:spAutoFit/>
          </a:bodyPr>
          <a:lstStyle/>
          <a:p>
            <a:r>
              <a:rPr lang="en-US" b="1" u="sng" dirty="0"/>
              <a:t>Submitted By </a:t>
            </a:r>
            <a:r>
              <a:rPr lang="en-US" dirty="0"/>
              <a:t>: Team The Code Rangers</a:t>
            </a:r>
          </a:p>
          <a:p>
            <a:r>
              <a:rPr lang="en-US" dirty="0"/>
              <a:t>Md Nabeel Hisham    - AP23110011196</a:t>
            </a:r>
          </a:p>
          <a:p>
            <a:r>
              <a:rPr lang="en-US" dirty="0"/>
              <a:t>Sai </a:t>
            </a:r>
            <a:r>
              <a:rPr lang="en-US" dirty="0" err="1"/>
              <a:t>Puppala</a:t>
            </a:r>
            <a:r>
              <a:rPr lang="en-US" dirty="0"/>
              <a:t>               - AP23110011172</a:t>
            </a:r>
          </a:p>
          <a:p>
            <a:r>
              <a:rPr lang="en-US" dirty="0"/>
              <a:t>P Pavan Kumar          - AP23110011201</a:t>
            </a:r>
          </a:p>
          <a:p>
            <a:r>
              <a:rPr lang="en-US" dirty="0" err="1"/>
              <a:t>Sk.Abdullah</a:t>
            </a:r>
            <a:r>
              <a:rPr lang="en-US" dirty="0"/>
              <a:t>                - AP23110011186</a:t>
            </a:r>
          </a:p>
          <a:p>
            <a:r>
              <a:rPr lang="en-US" dirty="0" err="1"/>
              <a:t>Mahaboob</a:t>
            </a:r>
            <a:r>
              <a:rPr lang="en-US" dirty="0"/>
              <a:t> Basha       - AP23110011216</a:t>
            </a:r>
          </a:p>
          <a:p>
            <a:r>
              <a:rPr lang="en-US" dirty="0" err="1"/>
              <a:t>Sk.Mohammad</a:t>
            </a:r>
            <a:r>
              <a:rPr lang="en-US" dirty="0"/>
              <a:t>           - AP23110011178</a:t>
            </a:r>
          </a:p>
          <a:p>
            <a:endParaRPr lang="en-IN" dirty="0"/>
          </a:p>
          <a:p>
            <a:r>
              <a:rPr lang="en-IN" dirty="0"/>
              <a:t>BTECH|CSE-Q|SEMESTER-3|2023-27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err="1"/>
              <a:t>Program_lo</a:t>
            </a:r>
            <a:r>
              <a:rPr lang="en-US" spc="-10" dirty="0"/>
              <a:t> </a:t>
            </a:r>
            <a:r>
              <a:rPr lang="en-US" dirty="0"/>
              <a:t>:</a:t>
            </a:r>
            <a:r>
              <a:rPr lang="en-US" spc="-5" dirty="0"/>
              <a:t> </a:t>
            </a:r>
            <a:r>
              <a:rPr lang="en-US" dirty="0"/>
              <a:t>Sorting</a:t>
            </a:r>
            <a:r>
              <a:rPr lang="en-US" spc="-10" dirty="0"/>
              <a:t> </a:t>
            </a:r>
            <a:r>
              <a:rPr lang="en-US" dirty="0"/>
              <a:t>Algorithm</a:t>
            </a:r>
            <a:r>
              <a:rPr lang="en-US" spc="-5" dirty="0"/>
              <a:t> </a:t>
            </a:r>
            <a:r>
              <a:rPr lang="en-US" spc="-20" dirty="0"/>
              <a:t>used</a:t>
            </a:r>
            <a:endParaRPr lang="en-US" dirty="0"/>
          </a:p>
        </p:txBody>
      </p:sp>
      <p:sp>
        <p:nvSpPr>
          <p:cNvPr id="3" name="Text Placeholder 2"/>
          <p:cNvSpPr>
            <a:spLocks noGrp="1"/>
          </p:cNvSpPr>
          <p:nvPr>
            <p:ph type="body" idx="1"/>
          </p:nvPr>
        </p:nvSpPr>
        <p:spPr>
          <a:xfrm>
            <a:off x="384725" y="1352550"/>
            <a:ext cx="7805546" cy="2877711"/>
          </a:xfrm>
        </p:spPr>
        <p:txBody>
          <a:bodyPr/>
          <a:lstStyle/>
          <a:p>
            <a:pPr marL="379095" indent="-366395">
              <a:lnSpc>
                <a:spcPct val="100000"/>
              </a:lnSpc>
              <a:spcBef>
                <a:spcPts val="420"/>
              </a:spcBef>
              <a:buChar char="●"/>
              <a:tabLst>
                <a:tab pos="379095" algn="l"/>
              </a:tabLst>
            </a:pPr>
            <a:r>
              <a:rPr lang="en-US" dirty="0"/>
              <a:t>Selection Sort </a:t>
            </a:r>
            <a:r>
              <a:rPr lang="en-US" spc="-10" dirty="0">
                <a:solidFill>
                  <a:srgbClr val="595959"/>
                </a:solidFill>
                <a:latin typeface="Arial MT"/>
                <a:cs typeface="Arial MT"/>
              </a:rPr>
              <a:t>:</a:t>
            </a:r>
            <a:endParaRPr lang="en-US" dirty="0">
              <a:latin typeface="Arial MT"/>
              <a:cs typeface="Arial MT"/>
            </a:endParaRPr>
          </a:p>
          <a:p>
            <a:pPr marL="379095" indent="-366395">
              <a:lnSpc>
                <a:spcPct val="100000"/>
              </a:lnSpc>
              <a:spcBef>
                <a:spcPts val="325"/>
              </a:spcBef>
              <a:buChar char="●"/>
              <a:tabLst>
                <a:tab pos="379095" algn="l"/>
              </a:tabLst>
            </a:pPr>
            <a:r>
              <a:rPr lang="en-US" spc="-10" dirty="0">
                <a:solidFill>
                  <a:srgbClr val="595959"/>
                </a:solidFill>
                <a:latin typeface="Arial MT"/>
                <a:cs typeface="Arial MT"/>
              </a:rPr>
              <a:t>Algorithm:</a:t>
            </a:r>
            <a:endParaRPr lang="en-US" dirty="0">
              <a:latin typeface="Arial MT"/>
              <a:cs typeface="Arial MT"/>
            </a:endParaRPr>
          </a:p>
          <a:p>
            <a:pPr marL="836294" lvl="1" indent="-335915">
              <a:lnSpc>
                <a:spcPct val="100000"/>
              </a:lnSpc>
              <a:spcBef>
                <a:spcPts val="340"/>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1:</a:t>
            </a:r>
            <a:r>
              <a:rPr lang="en-US" sz="1400" dirty="0"/>
              <a:t> Ask user to choose a field to sort by (code or name).</a:t>
            </a:r>
            <a:endParaRPr lang="en-US" sz="1400" dirty="0">
              <a:latin typeface="Arial MT"/>
              <a:cs typeface="Arial MT"/>
            </a:endParaRPr>
          </a:p>
          <a:p>
            <a:pPr marL="836294" lvl="1" indent="-335915">
              <a:spcBef>
                <a:spcPts val="254"/>
              </a:spcBef>
              <a:buFontTx/>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2:</a:t>
            </a:r>
            <a:r>
              <a:rPr lang="en-US" sz="1400" spc="-10" dirty="0">
                <a:solidFill>
                  <a:srgbClr val="595959"/>
                </a:solidFill>
                <a:latin typeface="Arial MT"/>
                <a:cs typeface="Arial MT"/>
              </a:rPr>
              <a:t>loop from 0 to program_count-1</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 set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 I</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 -4:loop from i+1 to </a:t>
            </a:r>
            <a:r>
              <a:rPr lang="en-US" sz="1400" spc="-50" dirty="0" err="1">
                <a:solidFill>
                  <a:srgbClr val="595959"/>
                </a:solidFill>
                <a:latin typeface="Arial MT"/>
                <a:cs typeface="Arial MT"/>
              </a:rPr>
              <a:t>program_count</a:t>
            </a:r>
            <a:endParaRPr lang="en-US" sz="1400" spc="-50" dirty="0">
              <a:solidFill>
                <a:srgbClr val="595959"/>
              </a:solidFill>
              <a:latin typeface="Arial MT"/>
              <a:cs typeface="Arial MT"/>
            </a:endParaRP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Step-5: if programs[j]&lt;program[j+1] then replace the values of </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 to j</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Step-6: swap </a:t>
            </a:r>
            <a:r>
              <a:rPr lang="en-US" sz="1400" spc="-50" dirty="0" err="1">
                <a:solidFill>
                  <a:srgbClr val="595959"/>
                </a:solidFill>
                <a:latin typeface="Arial MT"/>
                <a:cs typeface="Arial MT"/>
              </a:rPr>
              <a:t>prorams</a:t>
            </a:r>
            <a:r>
              <a:rPr lang="en-US" sz="1400" spc="-50" dirty="0">
                <a:solidFill>
                  <a:srgbClr val="595959"/>
                </a:solidFill>
                <a:latin typeface="Arial MT"/>
                <a:cs typeface="Arial MT"/>
              </a:rPr>
              <a:t>[</a:t>
            </a:r>
            <a:r>
              <a:rPr lang="en-US" sz="1400" spc="-50" dirty="0" err="1">
                <a:solidFill>
                  <a:srgbClr val="595959"/>
                </a:solidFill>
                <a:latin typeface="Arial MT"/>
                <a:cs typeface="Arial MT"/>
              </a:rPr>
              <a:t>i</a:t>
            </a:r>
            <a:r>
              <a:rPr lang="en-US" sz="1400" spc="-50" dirty="0">
                <a:solidFill>
                  <a:srgbClr val="595959"/>
                </a:solidFill>
                <a:latin typeface="Arial MT"/>
                <a:cs typeface="Arial MT"/>
              </a:rPr>
              <a:t>] = programs[</a:t>
            </a:r>
            <a:r>
              <a:rPr lang="en-US" sz="1400" spc="-50" dirty="0" err="1">
                <a:solidFill>
                  <a:srgbClr val="595959"/>
                </a:solidFill>
                <a:latin typeface="Arial MT"/>
                <a:cs typeface="Arial MT"/>
              </a:rPr>
              <a:t>min_index</a:t>
            </a:r>
            <a:r>
              <a:rPr lang="en-US" sz="1400" spc="-50" dirty="0">
                <a:solidFill>
                  <a:srgbClr val="595959"/>
                </a:solidFill>
                <a:latin typeface="Arial MT"/>
                <a:cs typeface="Arial MT"/>
              </a:rPr>
              <a:t>]</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Step-7: continue the program until complete array to be sorted</a:t>
            </a:r>
          </a:p>
          <a:p>
            <a:pPr marL="836294" lvl="1" indent="-335915">
              <a:lnSpc>
                <a:spcPct val="100000"/>
              </a:lnSpc>
              <a:spcBef>
                <a:spcPts val="254"/>
              </a:spcBef>
              <a:buChar char="○"/>
              <a:tabLst>
                <a:tab pos="836294" algn="l"/>
              </a:tabLst>
            </a:pPr>
            <a:r>
              <a:rPr lang="en-US" sz="1400" spc="-50" dirty="0">
                <a:solidFill>
                  <a:srgbClr val="595959"/>
                </a:solidFill>
                <a:latin typeface="Arial MT"/>
                <a:cs typeface="Arial MT"/>
              </a:rPr>
              <a:t>Step-8: print success message</a:t>
            </a:r>
          </a:p>
          <a:p>
            <a:pPr marL="836294" lvl="1" indent="-335915">
              <a:lnSpc>
                <a:spcPct val="100000"/>
              </a:lnSpc>
              <a:spcBef>
                <a:spcPts val="254"/>
              </a:spcBef>
              <a:buChar char="○"/>
              <a:tabLst>
                <a:tab pos="836294" algn="l"/>
              </a:tabLst>
            </a:pPr>
            <a:endParaRPr lang="en-US" sz="1400" dirty="0">
              <a:latin typeface="Arial MT"/>
              <a:cs typeface="Arial MT"/>
            </a:endParaRPr>
          </a:p>
        </p:txBody>
      </p:sp>
    </p:spTree>
    <p:extLst>
      <p:ext uri="{BB962C8B-B14F-4D97-AF65-F5344CB8AC3E}">
        <p14:creationId xmlns:p14="http://schemas.microsoft.com/office/powerpoint/2010/main" val="187569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10" dirty="0"/>
              <a:t> </a:t>
            </a:r>
            <a:r>
              <a:rPr dirty="0"/>
              <a:t>:</a:t>
            </a:r>
            <a:r>
              <a:rPr spc="-10" dirty="0"/>
              <a:t> </a:t>
            </a:r>
            <a:r>
              <a:rPr dirty="0"/>
              <a:t>Time</a:t>
            </a:r>
            <a:r>
              <a:rPr spc="-5" dirty="0"/>
              <a:t> </a:t>
            </a:r>
            <a:r>
              <a:rPr dirty="0"/>
              <a:t>Complexity</a:t>
            </a:r>
            <a:r>
              <a:rPr spc="-10" dirty="0"/>
              <a:t> </a:t>
            </a:r>
            <a:r>
              <a:rPr dirty="0"/>
              <a:t>of</a:t>
            </a:r>
            <a:r>
              <a:rPr spc="-10" dirty="0"/>
              <a:t> </a:t>
            </a:r>
            <a:r>
              <a:rPr dirty="0"/>
              <a:t>Sorting</a:t>
            </a:r>
            <a:r>
              <a:rPr spc="-5" dirty="0"/>
              <a:t> </a:t>
            </a:r>
            <a:r>
              <a:rPr spc="-10" dirty="0"/>
              <a:t>Algorithm</a:t>
            </a:r>
          </a:p>
        </p:txBody>
      </p:sp>
      <p:graphicFrame>
        <p:nvGraphicFramePr>
          <p:cNvPr id="3" name="object 3"/>
          <p:cNvGraphicFramePr>
            <a:graphicFrameLocks noGrp="1"/>
          </p:cNvGraphicFramePr>
          <p:nvPr>
            <p:extLst>
              <p:ext uri="{D42A27DB-BD31-4B8C-83A1-F6EECF244321}">
                <p14:modId xmlns:p14="http://schemas.microsoft.com/office/powerpoint/2010/main" val="4272604774"/>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lang="en-US" sz="1500" b="1" spc="-35" dirty="0">
                          <a:latin typeface="Arial"/>
                          <a:cs typeface="Arial"/>
                        </a:rPr>
                        <a:t> </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Bubble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Selection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10" dirty="0"/>
              <a:t> </a:t>
            </a:r>
            <a:r>
              <a:rPr dirty="0"/>
              <a:t>:</a:t>
            </a:r>
            <a:r>
              <a:rPr spc="-10" dirty="0"/>
              <a:t> </a:t>
            </a:r>
            <a:r>
              <a:rPr dirty="0"/>
              <a:t>Searching</a:t>
            </a:r>
            <a:r>
              <a:rPr spc="-10" dirty="0"/>
              <a:t> </a:t>
            </a:r>
            <a:r>
              <a:rPr dirty="0"/>
              <a:t>Algorithm</a:t>
            </a:r>
            <a:r>
              <a:rPr spc="-10" dirty="0"/>
              <a:t> </a:t>
            </a:r>
            <a:r>
              <a:rPr spc="-20" dirty="0"/>
              <a:t>used</a:t>
            </a:r>
          </a:p>
        </p:txBody>
      </p:sp>
      <p:sp>
        <p:nvSpPr>
          <p:cNvPr id="3" name="object 3"/>
          <p:cNvSpPr txBox="1"/>
          <p:nvPr/>
        </p:nvSpPr>
        <p:spPr>
          <a:xfrm>
            <a:off x="475249" y="1175208"/>
            <a:ext cx="6763751" cy="1977464"/>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lang="en-US" dirty="0">
                <a:solidFill>
                  <a:srgbClr val="595959"/>
                </a:solidFill>
                <a:latin typeface="Arial MT"/>
                <a:cs typeface="Arial MT"/>
              </a:rPr>
              <a:t>Linear Search</a:t>
            </a:r>
            <a:r>
              <a:rPr sz="1800" spc="-10" dirty="0">
                <a:solidFill>
                  <a:srgbClr val="595959"/>
                </a:solidFill>
                <a:latin typeface="Arial MT"/>
                <a:cs typeface="Arial MT"/>
              </a:rPr>
              <a:t>:</a:t>
            </a:r>
            <a:endParaRPr sz="1800" dirty="0">
              <a:latin typeface="Arial MT"/>
              <a:cs typeface="Arial MT"/>
            </a:endParaRPr>
          </a:p>
          <a:p>
            <a:pPr marL="379095" indent="-366395">
              <a:lnSpc>
                <a:spcPct val="100000"/>
              </a:lnSpc>
              <a:spcBef>
                <a:spcPts val="325"/>
              </a:spcBef>
              <a:buChar char="●"/>
              <a:tabLst>
                <a:tab pos="379095" algn="l"/>
              </a:tabLst>
            </a:pPr>
            <a:r>
              <a:rPr sz="1800" spc="-10" dirty="0">
                <a:solidFill>
                  <a:srgbClr val="595959"/>
                </a:solidFill>
                <a:latin typeface="Arial MT"/>
                <a:cs typeface="Arial MT"/>
              </a:rPr>
              <a:t>Algorithm:</a:t>
            </a:r>
            <a:endParaRPr sz="1800" dirty="0">
              <a:latin typeface="Arial MT"/>
              <a:cs typeface="Arial MT"/>
            </a:endParaRPr>
          </a:p>
          <a:p>
            <a:pPr marL="836294" lvl="1" indent="-335915">
              <a:lnSpc>
                <a:spcPct val="100000"/>
              </a:lnSpc>
              <a:spcBef>
                <a:spcPts val="340"/>
              </a:spcBef>
              <a:buChar char="○"/>
              <a:tabLst>
                <a:tab pos="836294" algn="l"/>
              </a:tabLst>
            </a:pPr>
            <a:r>
              <a:rPr sz="1400" spc="-10" dirty="0">
                <a:solidFill>
                  <a:srgbClr val="595959"/>
                </a:solidFill>
                <a:latin typeface="Arial MT"/>
                <a:cs typeface="Arial MT"/>
              </a:rPr>
              <a:t>Step-</a:t>
            </a:r>
            <a:r>
              <a:rPr sz="1400" spc="-50" dirty="0">
                <a:solidFill>
                  <a:srgbClr val="595959"/>
                </a:solidFill>
                <a:latin typeface="Arial MT"/>
                <a:cs typeface="Arial MT"/>
              </a:rPr>
              <a:t>1</a:t>
            </a:r>
            <a:r>
              <a:rPr lang="en-US" sz="1400" spc="-50" dirty="0">
                <a:solidFill>
                  <a:srgbClr val="595959"/>
                </a:solidFill>
                <a:latin typeface="Arial MT"/>
                <a:cs typeface="Arial MT"/>
              </a:rPr>
              <a:t>: </a:t>
            </a:r>
            <a:r>
              <a:rPr lang="en-US" sz="1400" dirty="0"/>
              <a:t>User Input for Search Criteria</a:t>
            </a:r>
            <a:endParaRPr sz="1400" dirty="0">
              <a:latin typeface="Arial MT"/>
              <a:cs typeface="Arial MT"/>
            </a:endParaRPr>
          </a:p>
          <a:p>
            <a:pPr marL="836294" lvl="1" indent="-335915">
              <a:lnSpc>
                <a:spcPct val="100000"/>
              </a:lnSpc>
              <a:spcBef>
                <a:spcPts val="254"/>
              </a:spcBef>
              <a:buChar char="○"/>
              <a:tabLst>
                <a:tab pos="836294" algn="l"/>
              </a:tabLst>
            </a:pPr>
            <a:r>
              <a:rPr sz="1400" spc="-10" dirty="0">
                <a:solidFill>
                  <a:srgbClr val="595959"/>
                </a:solidFill>
                <a:latin typeface="Arial MT"/>
                <a:cs typeface="Arial MT"/>
              </a:rPr>
              <a:t>Step-</a:t>
            </a:r>
            <a:r>
              <a:rPr sz="1400" spc="-50" dirty="0">
                <a:solidFill>
                  <a:srgbClr val="595959"/>
                </a:solidFill>
                <a:latin typeface="Arial MT"/>
                <a:cs typeface="Arial MT"/>
              </a:rPr>
              <a:t>2</a:t>
            </a:r>
            <a:r>
              <a:rPr lang="en-US" sz="1400" spc="-50" dirty="0">
                <a:solidFill>
                  <a:srgbClr val="595959"/>
                </a:solidFill>
                <a:latin typeface="Arial MT"/>
                <a:cs typeface="Arial MT"/>
              </a:rPr>
              <a:t>: </a:t>
            </a:r>
            <a:r>
              <a:rPr lang="en-US" sz="1400" dirty="0"/>
              <a:t>Input the Search Value</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3</a:t>
            </a:r>
            <a:r>
              <a:rPr lang="en-US" sz="1400" dirty="0">
                <a:latin typeface="Arial MT"/>
                <a:cs typeface="Arial MT"/>
              </a:rPr>
              <a:t>:</a:t>
            </a:r>
            <a:r>
              <a:rPr lang="en-US" sz="1400" spc="-10" dirty="0">
                <a:solidFill>
                  <a:srgbClr val="595959"/>
                </a:solidFill>
                <a:latin typeface="Arial MT"/>
                <a:cs typeface="Arial MT"/>
              </a:rPr>
              <a:t> </a:t>
            </a:r>
            <a:r>
              <a:rPr lang="en-US" sz="1400" dirty="0"/>
              <a:t>Iterate Through the Program List</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4:</a:t>
            </a:r>
            <a:r>
              <a:rPr lang="en-US" sz="1400" dirty="0"/>
              <a:t> Check for Match</a:t>
            </a:r>
            <a:r>
              <a:rPr lang="en-US" sz="1400" spc="-50" dirty="0">
                <a:solidFill>
                  <a:srgbClr val="595959"/>
                </a:solidFill>
                <a:latin typeface="Arial MT"/>
                <a:cs typeface="Arial MT"/>
              </a:rPr>
              <a:t> </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a:t>
            </a:r>
            <a:r>
              <a:rPr lang="en-US" sz="1400" spc="-50" dirty="0">
                <a:solidFill>
                  <a:srgbClr val="595959"/>
                </a:solidFill>
                <a:latin typeface="Arial MT"/>
                <a:cs typeface="Arial MT"/>
              </a:rPr>
              <a:t>5:</a:t>
            </a:r>
            <a:r>
              <a:rPr lang="en-US" sz="1400" dirty="0"/>
              <a:t> Handle Not Found Case</a:t>
            </a:r>
            <a:endParaRPr sz="1400" dirty="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725" y="505248"/>
            <a:ext cx="8374549" cy="384721"/>
          </a:xfrm>
        </p:spPr>
        <p:txBody>
          <a:bodyPr/>
          <a:lstStyle/>
          <a:p>
            <a:r>
              <a:rPr lang="en-US" dirty="0" err="1"/>
              <a:t>Program_lo</a:t>
            </a:r>
            <a:r>
              <a:rPr lang="en-US" spc="-10" dirty="0"/>
              <a:t> </a:t>
            </a:r>
            <a:r>
              <a:rPr lang="en-US" dirty="0"/>
              <a:t>:</a:t>
            </a:r>
            <a:r>
              <a:rPr lang="en-US" spc="-10" dirty="0"/>
              <a:t> </a:t>
            </a:r>
            <a:r>
              <a:rPr lang="en-US" dirty="0"/>
              <a:t>Searching</a:t>
            </a:r>
            <a:r>
              <a:rPr lang="en-US" spc="-10" dirty="0"/>
              <a:t> </a:t>
            </a:r>
            <a:r>
              <a:rPr lang="en-US" dirty="0"/>
              <a:t>Algorithm</a:t>
            </a:r>
            <a:r>
              <a:rPr lang="en-US" spc="-10" dirty="0"/>
              <a:t> </a:t>
            </a:r>
            <a:r>
              <a:rPr lang="en-US" spc="-20" dirty="0"/>
              <a:t>used</a:t>
            </a:r>
            <a:endParaRPr lang="en-US" dirty="0"/>
          </a:p>
        </p:txBody>
      </p:sp>
      <p:sp>
        <p:nvSpPr>
          <p:cNvPr id="3" name="Text Placeholder 2"/>
          <p:cNvSpPr>
            <a:spLocks noGrp="1"/>
          </p:cNvSpPr>
          <p:nvPr>
            <p:ph type="body" idx="1"/>
          </p:nvPr>
        </p:nvSpPr>
        <p:spPr>
          <a:xfrm>
            <a:off x="384725" y="1265515"/>
            <a:ext cx="7633334" cy="3877985"/>
          </a:xfrm>
        </p:spPr>
        <p:txBody>
          <a:bodyPr/>
          <a:lstStyle/>
          <a:p>
            <a:r>
              <a:rPr lang="en-US" dirty="0"/>
              <a:t>Binary search:</a:t>
            </a:r>
          </a:p>
          <a:p>
            <a:pPr marL="285750" indent="-285750">
              <a:buFont typeface="Arial" panose="020B0604020202020204" pitchFamily="34" charset="0"/>
              <a:buChar char="•"/>
            </a:pPr>
            <a:r>
              <a:rPr lang="en-US" spc="-10" dirty="0">
                <a:solidFill>
                  <a:srgbClr val="595959"/>
                </a:solidFill>
                <a:latin typeface="Arial MT"/>
                <a:cs typeface="Arial MT"/>
              </a:rPr>
              <a:t>Algorithm:</a:t>
            </a:r>
          </a:p>
          <a:p>
            <a:pPr marL="285750" indent="-285750">
              <a:buFont typeface="Arial" panose="020B0604020202020204" pitchFamily="34" charset="0"/>
              <a:buChar char="•"/>
            </a:pPr>
            <a:r>
              <a:rPr lang="en-US" spc="-10" dirty="0">
                <a:solidFill>
                  <a:srgbClr val="595959"/>
                </a:solidFill>
                <a:latin typeface="Arial MT"/>
              </a:rPr>
              <a:t>Steps:</a:t>
            </a:r>
          </a:p>
          <a:p>
            <a:pPr marL="285750" indent="-285750">
              <a:buFont typeface="Wingdings" panose="05000000000000000000" pitchFamily="2" charset="2"/>
              <a:buChar char="§"/>
            </a:pPr>
            <a:r>
              <a:rPr lang="en-US" dirty="0">
                <a:solidFill>
                  <a:schemeClr val="bg1">
                    <a:lumMod val="75000"/>
                  </a:schemeClr>
                </a:solidFill>
              </a:rPr>
              <a:t>Step-1:</a:t>
            </a:r>
            <a:r>
              <a:rPr lang="en-US" dirty="0"/>
              <a:t>Set low to 0</a:t>
            </a:r>
          </a:p>
          <a:p>
            <a:pPr marL="285750" indent="-285750">
              <a:buFont typeface="Wingdings" panose="05000000000000000000" pitchFamily="2" charset="2"/>
              <a:buChar char="§"/>
            </a:pPr>
            <a:r>
              <a:rPr lang="en-US" dirty="0">
                <a:solidFill>
                  <a:schemeClr val="bg1">
                    <a:lumMod val="75000"/>
                  </a:schemeClr>
                </a:solidFill>
              </a:rPr>
              <a:t>Step-2: </a:t>
            </a:r>
            <a:r>
              <a:rPr lang="en-US" dirty="0"/>
              <a:t>Set high to program_cont-1</a:t>
            </a:r>
            <a:endParaRPr lang="en-US" dirty="0">
              <a:solidFill>
                <a:schemeClr val="bg1">
                  <a:lumMod val="75000"/>
                </a:schemeClr>
              </a:solidFill>
            </a:endParaRPr>
          </a:p>
          <a:p>
            <a:pPr marL="285750" indent="-285750">
              <a:buFont typeface="Wingdings" panose="05000000000000000000" pitchFamily="2" charset="2"/>
              <a:buChar char="§"/>
            </a:pPr>
            <a:r>
              <a:rPr lang="en-US" dirty="0">
                <a:solidFill>
                  <a:schemeClr val="bg1">
                    <a:lumMod val="75000"/>
                  </a:schemeClr>
                </a:solidFill>
              </a:rPr>
              <a:t>Step-3: </a:t>
            </a:r>
            <a:r>
              <a:rPr lang="en-US" dirty="0"/>
              <a:t>while low is less than or equal to </a:t>
            </a:r>
            <a:r>
              <a:rPr lang="en-US" dirty="0" err="1"/>
              <a:t>high,repeat</a:t>
            </a:r>
            <a:r>
              <a:rPr lang="en-US" dirty="0"/>
              <a:t> steps for 4 to 6</a:t>
            </a:r>
            <a:endParaRPr lang="en-US" dirty="0">
              <a:solidFill>
                <a:schemeClr val="bg1">
                  <a:lumMod val="75000"/>
                </a:schemeClr>
              </a:solidFill>
            </a:endParaRPr>
          </a:p>
          <a:p>
            <a:pPr marL="285750" indent="-285750">
              <a:buFont typeface="Wingdings" panose="05000000000000000000" pitchFamily="2" charset="2"/>
              <a:buChar char="§"/>
            </a:pPr>
            <a:r>
              <a:rPr lang="en-US" dirty="0">
                <a:solidFill>
                  <a:schemeClr val="bg1">
                    <a:lumMod val="75000"/>
                  </a:schemeClr>
                </a:solidFill>
              </a:rPr>
              <a:t>Step-4: </a:t>
            </a:r>
            <a:r>
              <a:rPr lang="en-US" dirty="0"/>
              <a:t>Calculate Midpoint as mid  = (</a:t>
            </a:r>
            <a:r>
              <a:rPr lang="en-US" dirty="0" err="1"/>
              <a:t>low+high</a:t>
            </a:r>
            <a:r>
              <a:rPr lang="en-US" dirty="0"/>
              <a:t>)/2</a:t>
            </a:r>
            <a:endParaRPr lang="en-US" dirty="0">
              <a:solidFill>
                <a:schemeClr val="bg1">
                  <a:lumMod val="75000"/>
                </a:schemeClr>
              </a:solidFill>
            </a:endParaRPr>
          </a:p>
          <a:p>
            <a:pPr marL="285750" indent="-285750">
              <a:buFont typeface="Wingdings" panose="05000000000000000000" pitchFamily="2" charset="2"/>
              <a:buChar char="§"/>
            </a:pPr>
            <a:r>
              <a:rPr lang="en-US" dirty="0">
                <a:solidFill>
                  <a:schemeClr val="bg1">
                    <a:lumMod val="75000"/>
                  </a:schemeClr>
                </a:solidFill>
              </a:rPr>
              <a:t>Step-5:</a:t>
            </a:r>
            <a:r>
              <a:rPr lang="en-US" dirty="0"/>
              <a:t>Update Search Range</a:t>
            </a:r>
            <a:endParaRPr lang="en-US" dirty="0">
              <a:solidFill>
                <a:schemeClr val="bg1">
                  <a:lumMod val="75000"/>
                </a:schemeClr>
              </a:solidFill>
            </a:endParaRPr>
          </a:p>
          <a:p>
            <a:pPr marL="285750" indent="-285750">
              <a:buFont typeface="Wingdings" panose="05000000000000000000" pitchFamily="2" charset="2"/>
              <a:buChar char="§"/>
            </a:pPr>
            <a:r>
              <a:rPr lang="en-US" dirty="0">
                <a:solidFill>
                  <a:schemeClr val="bg1">
                    <a:lumMod val="75000"/>
                  </a:schemeClr>
                </a:solidFill>
              </a:rPr>
              <a:t>Step-6:</a:t>
            </a:r>
            <a:r>
              <a:rPr lang="en-US" dirty="0"/>
              <a:t>Repeat Steps 2-5, Continue the process until the target is found or the search range is exhausted.</a:t>
            </a:r>
          </a:p>
          <a:p>
            <a:pPr marL="285750" indent="-285750">
              <a:buFont typeface="Wingdings" panose="05000000000000000000" pitchFamily="2" charset="2"/>
              <a:buChar char="§"/>
            </a:pPr>
            <a:r>
              <a:rPr lang="en-US" dirty="0">
                <a:solidFill>
                  <a:schemeClr val="bg1">
                    <a:lumMod val="75000"/>
                  </a:schemeClr>
                </a:solidFill>
              </a:rPr>
              <a:t>Step-7:</a:t>
            </a:r>
            <a:r>
              <a:rPr lang="en-US" dirty="0"/>
              <a:t>Target Not Found:</a:t>
            </a:r>
          </a:p>
          <a:p>
            <a:pPr marL="285750" indent="-285750">
              <a:buFont typeface="Wingdings" panose="05000000000000000000" pitchFamily="2" charset="2"/>
              <a:buChar char="§"/>
            </a:pPr>
            <a:r>
              <a:rPr lang="en-US" dirty="0">
                <a:solidFill>
                  <a:schemeClr val="bg1">
                    <a:lumMod val="75000"/>
                  </a:schemeClr>
                </a:solidFill>
              </a:rPr>
              <a:t>               </a:t>
            </a:r>
            <a:r>
              <a:rPr lang="en-US" dirty="0"/>
              <a:t>If the loop exits without finding the target, return an indication that the target is not in the array (e.g., -1).</a:t>
            </a:r>
            <a:endParaRPr lang="en-US" dirty="0">
              <a:solidFill>
                <a:schemeClr val="bg1">
                  <a:lumMod val="75000"/>
                </a:schemeClr>
              </a:solidFill>
            </a:endParaRPr>
          </a:p>
          <a:p>
            <a:pPr marL="285750" indent="-285750">
              <a:buFont typeface="Wingdings" panose="05000000000000000000" pitchFamily="2" charset="2"/>
              <a:buChar char="§"/>
            </a:pPr>
            <a:endParaRPr lang="en-US" dirty="0">
              <a:solidFill>
                <a:schemeClr val="bg1">
                  <a:lumMod val="75000"/>
                </a:schemeClr>
              </a:solidFill>
            </a:endParaRPr>
          </a:p>
        </p:txBody>
      </p:sp>
      <p:sp>
        <p:nvSpPr>
          <p:cNvPr id="5" name="Rectangle 2"/>
          <p:cNvSpPr>
            <a:spLocks noChangeArrowheads="1"/>
          </p:cNvSpPr>
          <p:nvPr/>
        </p:nvSpPr>
        <p:spPr bwMode="auto">
          <a:xfrm>
            <a:off x="0" y="-12677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471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10" dirty="0"/>
              <a:t> </a:t>
            </a:r>
            <a:r>
              <a:rPr dirty="0"/>
              <a:t>:</a:t>
            </a:r>
            <a:r>
              <a:rPr spc="-10" dirty="0"/>
              <a:t> </a:t>
            </a:r>
            <a:r>
              <a:rPr dirty="0"/>
              <a:t>Time</a:t>
            </a:r>
            <a:r>
              <a:rPr spc="-10" dirty="0"/>
              <a:t> </a:t>
            </a:r>
            <a:r>
              <a:rPr dirty="0"/>
              <a:t>Complexity</a:t>
            </a:r>
            <a:r>
              <a:rPr spc="-10" dirty="0"/>
              <a:t> </a:t>
            </a:r>
            <a:r>
              <a:rPr dirty="0"/>
              <a:t>of</a:t>
            </a:r>
            <a:r>
              <a:rPr spc="-10" dirty="0"/>
              <a:t> </a:t>
            </a:r>
            <a:r>
              <a:rPr dirty="0"/>
              <a:t>Searching</a:t>
            </a:r>
            <a:r>
              <a:rPr spc="-10" dirty="0"/>
              <a:t> Algorithm</a:t>
            </a:r>
          </a:p>
        </p:txBody>
      </p:sp>
      <p:graphicFrame>
        <p:nvGraphicFramePr>
          <p:cNvPr id="3" name="object 3"/>
          <p:cNvGraphicFramePr>
            <a:graphicFrameLocks noGrp="1"/>
          </p:cNvGraphicFramePr>
          <p:nvPr>
            <p:extLst>
              <p:ext uri="{D42A27DB-BD31-4B8C-83A1-F6EECF244321}">
                <p14:modId xmlns:p14="http://schemas.microsoft.com/office/powerpoint/2010/main" val="3192169275"/>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01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Linear</a:t>
                      </a:r>
                      <a:r>
                        <a:rPr lang="en-US" sz="2000" baseline="0" dirty="0">
                          <a:latin typeface="Times New Roman"/>
                          <a:cs typeface="Times New Roman"/>
                        </a:rPr>
                        <a:t> search</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O(n)</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02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Binary Search</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O(log n)</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05248"/>
            <a:ext cx="8374549" cy="409575"/>
          </a:xfrm>
          <a:prstGeom prst="rect">
            <a:avLst/>
          </a:prstGeom>
        </p:spPr>
        <p:txBody>
          <a:bodyPr vert="horz" wrap="square" lIns="0" tIns="15240" rIns="0" bIns="0" rtlCol="0">
            <a:spAutoFit/>
          </a:bodyPr>
          <a:lstStyle/>
          <a:p>
            <a:pPr marL="12700">
              <a:lnSpc>
                <a:spcPct val="100000"/>
              </a:lnSpc>
              <a:spcBef>
                <a:spcPts val="120"/>
              </a:spcBef>
            </a:pPr>
            <a:r>
              <a:rPr lang="en-US" dirty="0"/>
              <a:t>Overview </a:t>
            </a:r>
            <a:r>
              <a:rPr dirty="0"/>
              <a:t>Code[</a:t>
            </a:r>
            <a:r>
              <a:rPr lang="en-US" sz="1200" dirty="0"/>
              <a:t>overview </a:t>
            </a:r>
            <a:r>
              <a:rPr sz="1300" dirty="0"/>
              <a:t>of</a:t>
            </a:r>
            <a:r>
              <a:rPr sz="1300" spc="5" dirty="0"/>
              <a:t> </a:t>
            </a:r>
            <a:r>
              <a:rPr sz="1300" dirty="0" err="1"/>
              <a:t>searching,Sorting,CRUD</a:t>
            </a:r>
            <a:r>
              <a:rPr sz="1300" spc="5" dirty="0"/>
              <a:t> </a:t>
            </a:r>
            <a:r>
              <a:rPr sz="1300" dirty="0"/>
              <a:t>and</a:t>
            </a:r>
            <a:r>
              <a:rPr sz="1300" spc="5" dirty="0"/>
              <a:t> </a:t>
            </a:r>
            <a:r>
              <a:rPr sz="1300" dirty="0"/>
              <a:t>Storage</a:t>
            </a:r>
            <a:r>
              <a:rPr sz="1300" spc="5" dirty="0"/>
              <a:t> </a:t>
            </a:r>
            <a:r>
              <a:rPr sz="1300" spc="-10" dirty="0"/>
              <a:t>options</a:t>
            </a:r>
            <a:r>
              <a:rPr spc="-10" dirty="0"/>
              <a:t>]</a:t>
            </a:r>
            <a:endParaRPr sz="1300" dirty="0"/>
          </a:p>
        </p:txBody>
      </p:sp>
      <p:sp>
        <p:nvSpPr>
          <p:cNvPr id="3" name="Rectangle 2"/>
          <p:cNvSpPr/>
          <p:nvPr/>
        </p:nvSpPr>
        <p:spPr>
          <a:xfrm>
            <a:off x="990600" y="819150"/>
            <a:ext cx="8001000" cy="276999"/>
          </a:xfrm>
          <a:prstGeom prst="rect">
            <a:avLst/>
          </a:prstGeom>
        </p:spPr>
        <p:txBody>
          <a:bodyPr wrap="square">
            <a:spAutoFit/>
          </a:bodyPr>
          <a:lstStyle/>
          <a:p>
            <a:endParaRPr lang="en-US" sz="1200" dirty="0"/>
          </a:p>
        </p:txBody>
      </p:sp>
      <p:sp>
        <p:nvSpPr>
          <p:cNvPr id="4" name="Rectangle 3"/>
          <p:cNvSpPr/>
          <p:nvPr/>
        </p:nvSpPr>
        <p:spPr>
          <a:xfrm>
            <a:off x="609600" y="1080941"/>
            <a:ext cx="8534400" cy="3470181"/>
          </a:xfrm>
          <a:prstGeom prst="rect">
            <a:avLst/>
          </a:prstGeom>
        </p:spPr>
        <p:txBody>
          <a:bodyPr wrap="square">
            <a:spAutoFit/>
          </a:bodyPr>
          <a:lstStyle/>
          <a:p>
            <a:r>
              <a:rPr lang="en-US" sz="1100" dirty="0"/>
              <a:t>// 1. CRUD Operations</a:t>
            </a:r>
          </a:p>
          <a:p>
            <a:r>
              <a:rPr lang="en-US" sz="1100" dirty="0"/>
              <a:t>void </a:t>
            </a:r>
            <a:r>
              <a:rPr lang="en-US" sz="1100" dirty="0" err="1"/>
              <a:t>addProgram</a:t>
            </a:r>
            <a:r>
              <a:rPr lang="en-US" sz="1100" dirty="0"/>
              <a:t>() { /* Create: Adds new program details */ }</a:t>
            </a:r>
          </a:p>
          <a:p>
            <a:r>
              <a:rPr lang="en-US" sz="1100" dirty="0"/>
              <a:t>void </a:t>
            </a:r>
            <a:r>
              <a:rPr lang="en-US" sz="1100" dirty="0" err="1"/>
              <a:t>viewProgram</a:t>
            </a:r>
            <a:r>
              <a:rPr lang="en-US" sz="1100" dirty="0"/>
              <a:t>() { /* Read: Displays a single program */ }</a:t>
            </a:r>
          </a:p>
          <a:p>
            <a:r>
              <a:rPr lang="en-US" sz="1100" dirty="0"/>
              <a:t>void </a:t>
            </a:r>
            <a:r>
              <a:rPr lang="en-US" sz="1100" dirty="0" err="1"/>
              <a:t>editProgram</a:t>
            </a:r>
            <a:r>
              <a:rPr lang="en-US" sz="1100" dirty="0"/>
              <a:t>() { /* Update: Modifies program details */ }</a:t>
            </a:r>
          </a:p>
          <a:p>
            <a:r>
              <a:rPr lang="en-US" sz="1100" dirty="0"/>
              <a:t>void </a:t>
            </a:r>
            <a:r>
              <a:rPr lang="en-US" sz="1100" dirty="0" err="1"/>
              <a:t>deleteProgram</a:t>
            </a:r>
            <a:r>
              <a:rPr lang="en-US" sz="1100" dirty="0"/>
              <a:t>() { /* Delete: Removes program from the list */ }</a:t>
            </a:r>
          </a:p>
          <a:p>
            <a:r>
              <a:rPr lang="en-US" sz="1100" dirty="0"/>
              <a:t>// 2. Sorting (e.g., by program name or credits)</a:t>
            </a:r>
          </a:p>
          <a:p>
            <a:r>
              <a:rPr lang="en-US" sz="1100" dirty="0"/>
              <a:t>void </a:t>
            </a:r>
            <a:r>
              <a:rPr lang="en-US" sz="1100" dirty="0" err="1"/>
              <a:t>sortPrograms</a:t>
            </a:r>
            <a:r>
              <a:rPr lang="en-US" sz="1100" dirty="0"/>
              <a:t>() {</a:t>
            </a:r>
          </a:p>
          <a:p>
            <a:r>
              <a:rPr lang="en-US" sz="1100" dirty="0"/>
              <a:t>    // Sorts list of programs alphabetically or by credits</a:t>
            </a:r>
          </a:p>
          <a:p>
            <a:r>
              <a:rPr lang="en-US" sz="1100" dirty="0"/>
              <a:t>    std::sort(</a:t>
            </a:r>
            <a:r>
              <a:rPr lang="en-US" sz="1100" dirty="0" err="1"/>
              <a:t>programs.begin</a:t>
            </a:r>
            <a:r>
              <a:rPr lang="en-US" sz="1100" dirty="0"/>
              <a:t>(), </a:t>
            </a:r>
            <a:r>
              <a:rPr lang="en-US" sz="1100" dirty="0" err="1"/>
              <a:t>programs.end</a:t>
            </a:r>
            <a:r>
              <a:rPr lang="en-US" sz="1100" dirty="0"/>
              <a:t>(), [](const Program &amp;a, const Program &amp;b) {</a:t>
            </a:r>
          </a:p>
          <a:p>
            <a:r>
              <a:rPr lang="en-US" sz="1100" dirty="0"/>
              <a:t>        return a.name &lt; b.name; // Sort by name</a:t>
            </a:r>
          </a:p>
          <a:p>
            <a:r>
              <a:rPr lang="en-US" sz="1100" dirty="0"/>
              <a:t>    });</a:t>
            </a:r>
          </a:p>
          <a:p>
            <a:r>
              <a:rPr lang="en-US" sz="1100" dirty="0"/>
              <a:t>}</a:t>
            </a:r>
          </a:p>
          <a:p>
            <a:r>
              <a:rPr lang="en-US" sz="1100" dirty="0"/>
              <a:t>// 3. Searching (e.g., by program name)</a:t>
            </a:r>
          </a:p>
          <a:p>
            <a:r>
              <a:rPr lang="en-US" sz="1100" dirty="0"/>
              <a:t>Program* </a:t>
            </a:r>
            <a:r>
              <a:rPr lang="en-US" sz="1100" dirty="0" err="1"/>
              <a:t>searchProgram</a:t>
            </a:r>
            <a:r>
              <a:rPr lang="en-US" sz="1100" dirty="0"/>
              <a:t>(const std::string &amp;name) {</a:t>
            </a:r>
          </a:p>
          <a:p>
            <a:r>
              <a:rPr lang="en-US" sz="1100" dirty="0"/>
              <a:t>    for (auto &amp;program : programs) {</a:t>
            </a:r>
          </a:p>
          <a:p>
            <a:r>
              <a:rPr lang="en-US" sz="1100" dirty="0"/>
              <a:t>        if (program.name == name)</a:t>
            </a:r>
          </a:p>
          <a:p>
            <a:r>
              <a:rPr lang="en-US" sz="1100" dirty="0"/>
              <a:t>            return &amp;program; // Return pointer to found program</a:t>
            </a:r>
          </a:p>
          <a:p>
            <a:r>
              <a:rPr lang="en-US" sz="1100" dirty="0"/>
              <a:t>    }</a:t>
            </a:r>
          </a:p>
          <a:p>
            <a:r>
              <a:rPr lang="en-US" sz="1100" dirty="0"/>
              <a:t>    return </a:t>
            </a:r>
            <a:r>
              <a:rPr lang="en-US" sz="1100" dirty="0" err="1"/>
              <a:t>nullptr</a:t>
            </a:r>
            <a:r>
              <a:rPr lang="en-US" sz="1100" dirty="0"/>
              <a:t>; // Not found</a:t>
            </a:r>
          </a:p>
          <a:p>
            <a:r>
              <a:rPr lang="en-US" sz="105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51EEEA-3235-F693-4C85-D0E3ACE48015}"/>
              </a:ext>
            </a:extLst>
          </p:cNvPr>
          <p:cNvSpPr txBox="1"/>
          <p:nvPr/>
        </p:nvSpPr>
        <p:spPr>
          <a:xfrm>
            <a:off x="609600" y="155704"/>
            <a:ext cx="7924800" cy="4832092"/>
          </a:xfrm>
          <a:prstGeom prst="rect">
            <a:avLst/>
          </a:prstGeom>
          <a:noFill/>
        </p:spPr>
        <p:txBody>
          <a:bodyPr wrap="square">
            <a:spAutoFit/>
          </a:bodyPr>
          <a:lstStyle/>
          <a:p>
            <a:r>
              <a:rPr lang="en-US" sz="1100" dirty="0"/>
              <a:t>// 4. Storage Options</a:t>
            </a:r>
          </a:p>
          <a:p>
            <a:r>
              <a:rPr lang="en-US" sz="1100" dirty="0"/>
              <a:t>void </a:t>
            </a:r>
            <a:r>
              <a:rPr lang="en-US" sz="1100" dirty="0" err="1"/>
              <a:t>saveToFile</a:t>
            </a:r>
            <a:r>
              <a:rPr lang="en-US" sz="1100" dirty="0"/>
              <a:t>() {</a:t>
            </a:r>
          </a:p>
          <a:p>
            <a:r>
              <a:rPr lang="en-US" sz="1100" dirty="0"/>
              <a:t>    // Opens file in write mode // Saves each program to file in structured format</a:t>
            </a:r>
          </a:p>
          <a:p>
            <a:r>
              <a:rPr lang="en-US" sz="1100" dirty="0"/>
              <a:t>}</a:t>
            </a:r>
          </a:p>
          <a:p>
            <a:endParaRPr lang="en-US" sz="1100" dirty="0"/>
          </a:p>
          <a:p>
            <a:r>
              <a:rPr lang="en-US" sz="1100" dirty="0"/>
              <a:t>void </a:t>
            </a:r>
            <a:r>
              <a:rPr lang="en-US" sz="1100" dirty="0" err="1"/>
              <a:t>loadFromFile</a:t>
            </a:r>
            <a:r>
              <a:rPr lang="en-US" sz="1100" dirty="0"/>
              <a:t>() {</a:t>
            </a:r>
          </a:p>
          <a:p>
            <a:r>
              <a:rPr lang="en-US" sz="1100" dirty="0"/>
              <a:t>    // Opens file in read mode // Loads program data, reconstructing objects into list</a:t>
            </a:r>
          </a:p>
          <a:p>
            <a:endParaRPr lang="en-US" sz="1100" dirty="0"/>
          </a:p>
          <a:p>
            <a:r>
              <a:rPr lang="en-US" sz="1100" dirty="0"/>
              <a:t>// Main Function: Control Flow</a:t>
            </a:r>
          </a:p>
          <a:p>
            <a:r>
              <a:rPr lang="en-US" sz="1100" dirty="0"/>
              <a:t>int main() {</a:t>
            </a:r>
          </a:p>
          <a:p>
            <a:r>
              <a:rPr lang="en-US" sz="1100" dirty="0"/>
              <a:t>    </a:t>
            </a:r>
            <a:r>
              <a:rPr lang="en-US" sz="1100" dirty="0" err="1"/>
              <a:t>loadFromFile</a:t>
            </a:r>
            <a:r>
              <a:rPr lang="en-US" sz="1100" dirty="0"/>
              <a:t>(); // Load programs on start</a:t>
            </a:r>
          </a:p>
          <a:p>
            <a:endParaRPr lang="en-US" sz="1100" dirty="0"/>
          </a:p>
          <a:p>
            <a:r>
              <a:rPr lang="en-US" sz="1100" dirty="0"/>
              <a:t>    int choice;</a:t>
            </a:r>
          </a:p>
          <a:p>
            <a:r>
              <a:rPr lang="en-US" sz="1100" dirty="0"/>
              <a:t>    do {</a:t>
            </a:r>
          </a:p>
          <a:p>
            <a:r>
              <a:rPr lang="en-US" sz="1100" dirty="0"/>
              <a:t>        // Display Menu and get user choice</a:t>
            </a:r>
          </a:p>
          <a:p>
            <a:r>
              <a:rPr lang="en-US" sz="1100" dirty="0"/>
              <a:t>        switch (choice) {</a:t>
            </a:r>
          </a:p>
          <a:p>
            <a:r>
              <a:rPr lang="en-US" sz="1100" dirty="0"/>
              <a:t>            case 1: </a:t>
            </a:r>
            <a:r>
              <a:rPr lang="en-US" sz="1100" dirty="0" err="1"/>
              <a:t>addProgram</a:t>
            </a:r>
            <a:r>
              <a:rPr lang="en-US" sz="1100" dirty="0"/>
              <a:t>(); break;</a:t>
            </a:r>
          </a:p>
          <a:p>
            <a:r>
              <a:rPr lang="en-US" sz="1100" dirty="0"/>
              <a:t>            case 2: </a:t>
            </a:r>
            <a:r>
              <a:rPr lang="en-US" sz="1100" dirty="0" err="1"/>
              <a:t>viewProgram</a:t>
            </a:r>
            <a:r>
              <a:rPr lang="en-US" sz="1100" dirty="0"/>
              <a:t>(); break;</a:t>
            </a:r>
          </a:p>
          <a:p>
            <a:r>
              <a:rPr lang="en-US" sz="1100" dirty="0"/>
              <a:t>            case 3: </a:t>
            </a:r>
            <a:r>
              <a:rPr lang="en-US" sz="1100" dirty="0" err="1"/>
              <a:t>editProgram</a:t>
            </a:r>
            <a:r>
              <a:rPr lang="en-US" sz="1100" dirty="0"/>
              <a:t>(); break;</a:t>
            </a:r>
          </a:p>
          <a:p>
            <a:r>
              <a:rPr lang="en-US" sz="1100" dirty="0"/>
              <a:t>            case 4: </a:t>
            </a:r>
            <a:r>
              <a:rPr lang="en-US" sz="1100" dirty="0" err="1"/>
              <a:t>deleteProgram</a:t>
            </a:r>
            <a:r>
              <a:rPr lang="en-US" sz="1100" dirty="0"/>
              <a:t>(); break;</a:t>
            </a:r>
          </a:p>
          <a:p>
            <a:r>
              <a:rPr lang="en-US" sz="1100" dirty="0"/>
              <a:t>            case 5: </a:t>
            </a:r>
            <a:r>
              <a:rPr lang="en-US" sz="1100" dirty="0" err="1"/>
              <a:t>sortPrograms</a:t>
            </a:r>
            <a:r>
              <a:rPr lang="en-US" sz="1100" dirty="0"/>
              <a:t>(); break;</a:t>
            </a:r>
          </a:p>
          <a:p>
            <a:r>
              <a:rPr lang="en-US" sz="1100" dirty="0"/>
              <a:t>            case 6: /* </a:t>
            </a:r>
            <a:r>
              <a:rPr lang="en-US" sz="1100" dirty="0" err="1"/>
              <a:t>searchProgram</a:t>
            </a:r>
            <a:r>
              <a:rPr lang="en-US" sz="1100" dirty="0"/>
              <a:t>("name"); */ break;</a:t>
            </a:r>
          </a:p>
          <a:p>
            <a:r>
              <a:rPr lang="en-US" sz="1100" dirty="0"/>
              <a:t>        }</a:t>
            </a:r>
          </a:p>
          <a:p>
            <a:r>
              <a:rPr lang="en-US" sz="1100" dirty="0"/>
              <a:t>    } while (choice != 0);</a:t>
            </a:r>
          </a:p>
          <a:p>
            <a:endParaRPr lang="en-US" sz="1100" dirty="0"/>
          </a:p>
          <a:p>
            <a:r>
              <a:rPr lang="en-US" sz="1100" dirty="0"/>
              <a:t>    </a:t>
            </a:r>
            <a:r>
              <a:rPr lang="en-US" sz="1100" dirty="0" err="1"/>
              <a:t>saveToFile</a:t>
            </a:r>
            <a:r>
              <a:rPr lang="en-US" sz="1100" dirty="0"/>
              <a:t>(); // Save programs on exit</a:t>
            </a:r>
          </a:p>
          <a:p>
            <a:r>
              <a:rPr lang="en-US" sz="1100" dirty="0"/>
              <a:t>    return 0;</a:t>
            </a:r>
          </a:p>
          <a:p>
            <a:r>
              <a:rPr lang="en-US" sz="1100" dirty="0"/>
              <a:t>}</a:t>
            </a:r>
          </a:p>
        </p:txBody>
      </p:sp>
    </p:spTree>
    <p:extLst>
      <p:ext uri="{BB962C8B-B14F-4D97-AF65-F5344CB8AC3E}">
        <p14:creationId xmlns:p14="http://schemas.microsoft.com/office/powerpoint/2010/main" val="293973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marR="5080">
              <a:lnSpc>
                <a:spcPct val="100800"/>
              </a:lnSpc>
              <a:spcBef>
                <a:spcPts val="95"/>
              </a:spcBef>
            </a:pPr>
            <a:r>
              <a:rPr dirty="0"/>
              <a:t>Screen</a:t>
            </a:r>
            <a:r>
              <a:rPr spc="5" dirty="0"/>
              <a:t> </a:t>
            </a:r>
            <a:r>
              <a:rPr dirty="0"/>
              <a:t>Shots[</a:t>
            </a:r>
            <a:r>
              <a:rPr sz="1300" dirty="0"/>
              <a:t>*</a:t>
            </a:r>
            <a:r>
              <a:rPr sz="1200" dirty="0"/>
              <a:t>Screen</a:t>
            </a:r>
            <a:r>
              <a:rPr sz="1200" spc="5" dirty="0"/>
              <a:t> </a:t>
            </a:r>
            <a:r>
              <a:rPr sz="1200" dirty="0"/>
              <a:t>shot</a:t>
            </a:r>
            <a:r>
              <a:rPr sz="1200" spc="5" dirty="0"/>
              <a:t> </a:t>
            </a:r>
            <a:r>
              <a:rPr sz="1200" dirty="0"/>
              <a:t>of</a:t>
            </a:r>
            <a:r>
              <a:rPr sz="1200" spc="5" dirty="0"/>
              <a:t> </a:t>
            </a:r>
            <a:r>
              <a:rPr sz="1200" dirty="0"/>
              <a:t>CRUD,Sorting,Searching,Comparison(both</a:t>
            </a:r>
            <a:r>
              <a:rPr sz="1200" spc="5" dirty="0"/>
              <a:t> </a:t>
            </a:r>
            <a:r>
              <a:rPr sz="1200" spc="-10" dirty="0"/>
              <a:t>sorting </a:t>
            </a:r>
            <a:r>
              <a:rPr lang="en-US" sz="1200" spc="-10" dirty="0"/>
              <a:t>&amp;</a:t>
            </a:r>
            <a:r>
              <a:rPr sz="1200" spc="10" dirty="0"/>
              <a:t> </a:t>
            </a:r>
            <a:r>
              <a:rPr sz="1200" dirty="0"/>
              <a:t>Searching</a:t>
            </a:r>
            <a:r>
              <a:rPr lang="en-US" sz="1200" dirty="0"/>
              <a:t> &amp; store</a:t>
            </a:r>
            <a:endParaRPr sz="1200" dirty="0"/>
          </a:p>
        </p:txBody>
      </p:sp>
      <p:pic>
        <p:nvPicPr>
          <p:cNvPr id="4" name="Picture 3">
            <a:extLst>
              <a:ext uri="{FF2B5EF4-FFF2-40B4-BE49-F238E27FC236}">
                <a16:creationId xmlns:a16="http://schemas.microsoft.com/office/drawing/2014/main" id="{C6ADA625-3A6F-495A-32C3-8D9E57ADA79D}"/>
              </a:ext>
            </a:extLst>
          </p:cNvPr>
          <p:cNvPicPr>
            <a:picLocks noChangeAspect="1"/>
          </p:cNvPicPr>
          <p:nvPr/>
        </p:nvPicPr>
        <p:blipFill>
          <a:blip r:embed="rId2" cstate="print">
            <a:extLst>
              <a:ext uri="{28A0092B-C50C-407E-A947-70E740481C1C}">
                <a14:useLocalDpi xmlns:a14="http://schemas.microsoft.com/office/drawing/2010/main" val="0"/>
              </a:ext>
            </a:extLst>
          </a:blip>
          <a:srcRect t="2141" r="12145"/>
          <a:stretch/>
        </p:blipFill>
        <p:spPr bwMode="auto">
          <a:xfrm>
            <a:off x="7507112" y="877494"/>
            <a:ext cx="1458028" cy="1950862"/>
          </a:xfrm>
          <a:prstGeom prst="rect">
            <a:avLst/>
          </a:prstGeom>
          <a:noFill/>
          <a:ln>
            <a:noFill/>
          </a:ln>
        </p:spPr>
      </p:pic>
      <p:pic>
        <p:nvPicPr>
          <p:cNvPr id="5" name="Picture 4">
            <a:extLst>
              <a:ext uri="{FF2B5EF4-FFF2-40B4-BE49-F238E27FC236}">
                <a16:creationId xmlns:a16="http://schemas.microsoft.com/office/drawing/2014/main" id="{27C6AD9C-808F-7991-E1D8-A4F6B667D9F8}"/>
              </a:ext>
            </a:extLst>
          </p:cNvPr>
          <p:cNvPicPr>
            <a:picLocks noChangeAspect="1"/>
          </p:cNvPicPr>
          <p:nvPr/>
        </p:nvPicPr>
        <p:blipFill>
          <a:blip r:embed="rId3">
            <a:extLst>
              <a:ext uri="{28A0092B-C50C-407E-A947-70E740481C1C}">
                <a14:useLocalDpi xmlns:a14="http://schemas.microsoft.com/office/drawing/2010/main" val="0"/>
              </a:ext>
            </a:extLst>
          </a:blip>
          <a:srcRect t="1718" r="14382"/>
          <a:stretch/>
        </p:blipFill>
        <p:spPr bwMode="auto">
          <a:xfrm>
            <a:off x="135055" y="2609422"/>
            <a:ext cx="1715542" cy="1917338"/>
          </a:xfrm>
          <a:prstGeom prst="rect">
            <a:avLst/>
          </a:prstGeom>
          <a:noFill/>
          <a:ln>
            <a:noFill/>
          </a:ln>
        </p:spPr>
      </p:pic>
      <p:pic>
        <p:nvPicPr>
          <p:cNvPr id="6" name="Picture 5">
            <a:extLst>
              <a:ext uri="{FF2B5EF4-FFF2-40B4-BE49-F238E27FC236}">
                <a16:creationId xmlns:a16="http://schemas.microsoft.com/office/drawing/2014/main" id="{3BA6DA4C-8B1D-907C-FA9F-B28449DD3BAF}"/>
              </a:ext>
            </a:extLst>
          </p:cNvPr>
          <p:cNvPicPr>
            <a:picLocks noChangeAspect="1"/>
          </p:cNvPicPr>
          <p:nvPr/>
        </p:nvPicPr>
        <p:blipFill>
          <a:blip r:embed="rId4">
            <a:extLst>
              <a:ext uri="{28A0092B-C50C-407E-A947-70E740481C1C}">
                <a14:useLocalDpi xmlns:a14="http://schemas.microsoft.com/office/drawing/2010/main" val="0"/>
              </a:ext>
            </a:extLst>
          </a:blip>
          <a:srcRect t="2053" r="16183"/>
          <a:stretch/>
        </p:blipFill>
        <p:spPr bwMode="auto">
          <a:xfrm>
            <a:off x="3792323" y="2585820"/>
            <a:ext cx="1559351" cy="1979349"/>
          </a:xfrm>
          <a:prstGeom prst="rect">
            <a:avLst/>
          </a:prstGeom>
          <a:noFill/>
          <a:ln>
            <a:noFill/>
          </a:ln>
        </p:spPr>
      </p:pic>
      <p:pic>
        <p:nvPicPr>
          <p:cNvPr id="8" name="Picture 7">
            <a:extLst>
              <a:ext uri="{FF2B5EF4-FFF2-40B4-BE49-F238E27FC236}">
                <a16:creationId xmlns:a16="http://schemas.microsoft.com/office/drawing/2014/main" id="{984A36A0-13CC-B1ED-14C3-355413B91FED}"/>
              </a:ext>
            </a:extLst>
          </p:cNvPr>
          <p:cNvPicPr>
            <a:picLocks noChangeAspect="1"/>
          </p:cNvPicPr>
          <p:nvPr/>
        </p:nvPicPr>
        <p:blipFill>
          <a:blip r:embed="rId5">
            <a:extLst>
              <a:ext uri="{28A0092B-C50C-407E-A947-70E740481C1C}">
                <a14:useLocalDpi xmlns:a14="http://schemas.microsoft.com/office/drawing/2010/main" val="0"/>
              </a:ext>
            </a:extLst>
          </a:blip>
          <a:srcRect t="7546" r="18194"/>
          <a:stretch/>
        </p:blipFill>
        <p:spPr bwMode="auto">
          <a:xfrm>
            <a:off x="1887521" y="2575560"/>
            <a:ext cx="1867877" cy="2033440"/>
          </a:xfrm>
          <a:prstGeom prst="rect">
            <a:avLst/>
          </a:prstGeom>
          <a:noFill/>
          <a:ln>
            <a:noFill/>
          </a:ln>
        </p:spPr>
      </p:pic>
      <p:pic>
        <p:nvPicPr>
          <p:cNvPr id="9" name="Picture 8">
            <a:extLst>
              <a:ext uri="{FF2B5EF4-FFF2-40B4-BE49-F238E27FC236}">
                <a16:creationId xmlns:a16="http://schemas.microsoft.com/office/drawing/2014/main" id="{CFAE93BA-BA70-00B5-3E84-A443E60798D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851" r="14721"/>
          <a:stretch/>
        </p:blipFill>
        <p:spPr bwMode="auto">
          <a:xfrm>
            <a:off x="5483768" y="2587720"/>
            <a:ext cx="1881334" cy="2091931"/>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DD890B20-3337-62A9-A164-E459C85018E0}"/>
              </a:ext>
            </a:extLst>
          </p:cNvPr>
          <p:cNvPicPr>
            <a:picLocks noChangeAspect="1"/>
          </p:cNvPicPr>
          <p:nvPr/>
        </p:nvPicPr>
        <p:blipFill>
          <a:blip r:embed="rId7" cstate="print">
            <a:extLst>
              <a:ext uri="{28A0092B-C50C-407E-A947-70E740481C1C}">
                <a14:useLocalDpi xmlns:a14="http://schemas.microsoft.com/office/drawing/2010/main" val="0"/>
              </a:ext>
            </a:extLst>
          </a:blip>
          <a:srcRect t="1481" r="25758"/>
          <a:stretch/>
        </p:blipFill>
        <p:spPr bwMode="auto">
          <a:xfrm>
            <a:off x="7608905" y="2900427"/>
            <a:ext cx="1150369" cy="1335328"/>
          </a:xfrm>
          <a:prstGeom prst="rect">
            <a:avLst/>
          </a:prstGeom>
          <a:noFill/>
          <a:ln>
            <a:noFill/>
          </a:ln>
        </p:spPr>
      </p:pic>
      <p:pic>
        <p:nvPicPr>
          <p:cNvPr id="15" name="Picture 14">
            <a:extLst>
              <a:ext uri="{FF2B5EF4-FFF2-40B4-BE49-F238E27FC236}">
                <a16:creationId xmlns:a16="http://schemas.microsoft.com/office/drawing/2014/main" id="{5DDA73B7-9259-D6EF-FFEE-1D093D1D39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200" y="933148"/>
            <a:ext cx="4343400" cy="1557081"/>
          </a:xfrm>
          <a:prstGeom prst="rect">
            <a:avLst/>
          </a:prstGeom>
        </p:spPr>
      </p:pic>
      <p:pic>
        <p:nvPicPr>
          <p:cNvPr id="17" name="Picture 16">
            <a:extLst>
              <a:ext uri="{FF2B5EF4-FFF2-40B4-BE49-F238E27FC236}">
                <a16:creationId xmlns:a16="http://schemas.microsoft.com/office/drawing/2014/main" id="{E672B950-32A5-450E-2850-1FF9FC481C6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33294" y="933148"/>
            <a:ext cx="3060124" cy="15570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50B8-89D6-AB39-ADC4-AEBAA3C8E45F}"/>
              </a:ext>
            </a:extLst>
          </p:cNvPr>
          <p:cNvSpPr>
            <a:spLocks noGrp="1"/>
          </p:cNvSpPr>
          <p:nvPr>
            <p:ph type="title"/>
          </p:nvPr>
        </p:nvSpPr>
        <p:spPr>
          <a:xfrm>
            <a:off x="384725" y="505248"/>
            <a:ext cx="8374549" cy="384721"/>
          </a:xfrm>
        </p:spPr>
        <p:txBody>
          <a:bodyPr/>
          <a:lstStyle/>
          <a:p>
            <a:r>
              <a:rPr lang="en-IN" dirty="0"/>
              <a:t>Screen</a:t>
            </a:r>
            <a:r>
              <a:rPr lang="en-IN" spc="5" dirty="0"/>
              <a:t> </a:t>
            </a:r>
            <a:r>
              <a:rPr lang="en-IN" dirty="0"/>
              <a:t>Shots</a:t>
            </a:r>
          </a:p>
        </p:txBody>
      </p:sp>
      <p:pic>
        <p:nvPicPr>
          <p:cNvPr id="4" name="Picture 3">
            <a:extLst>
              <a:ext uri="{FF2B5EF4-FFF2-40B4-BE49-F238E27FC236}">
                <a16:creationId xmlns:a16="http://schemas.microsoft.com/office/drawing/2014/main" id="{C4D6EFDF-D4BA-926F-CFC8-89C7CE9C3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942975"/>
            <a:ext cx="5334000" cy="2619375"/>
          </a:xfrm>
          <a:prstGeom prst="rect">
            <a:avLst/>
          </a:prstGeom>
        </p:spPr>
      </p:pic>
      <p:pic>
        <p:nvPicPr>
          <p:cNvPr id="5" name="Picture 4">
            <a:extLst>
              <a:ext uri="{FF2B5EF4-FFF2-40B4-BE49-F238E27FC236}">
                <a16:creationId xmlns:a16="http://schemas.microsoft.com/office/drawing/2014/main" id="{3B3B30C4-CDF2-7D6E-2826-E8FBB6D3A1F4}"/>
              </a:ext>
            </a:extLst>
          </p:cNvPr>
          <p:cNvPicPr>
            <a:picLocks noChangeAspect="1"/>
          </p:cNvPicPr>
          <p:nvPr/>
        </p:nvPicPr>
        <p:blipFill>
          <a:blip r:embed="rId3">
            <a:extLst>
              <a:ext uri="{28A0092B-C50C-407E-A947-70E740481C1C}">
                <a14:useLocalDpi xmlns:a14="http://schemas.microsoft.com/office/drawing/2010/main" val="0"/>
              </a:ext>
            </a:extLst>
          </a:blip>
          <a:srcRect t="907" r="6021" b="10649"/>
          <a:stretch/>
        </p:blipFill>
        <p:spPr bwMode="auto">
          <a:xfrm>
            <a:off x="5638800" y="1017269"/>
            <a:ext cx="2514600" cy="2470785"/>
          </a:xfrm>
          <a:prstGeom prst="rect">
            <a:avLst/>
          </a:prstGeom>
          <a:noFill/>
          <a:ln>
            <a:noFill/>
          </a:ln>
        </p:spPr>
      </p:pic>
      <p:pic>
        <p:nvPicPr>
          <p:cNvPr id="7" name="Picture 6">
            <a:extLst>
              <a:ext uri="{FF2B5EF4-FFF2-40B4-BE49-F238E27FC236}">
                <a16:creationId xmlns:a16="http://schemas.microsoft.com/office/drawing/2014/main" id="{F8F3F5F5-806D-068E-01C2-DD3F54AE1C5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890"/>
          <a:stretch/>
        </p:blipFill>
        <p:spPr bwMode="auto">
          <a:xfrm>
            <a:off x="384725" y="3615356"/>
            <a:ext cx="2404855" cy="1391551"/>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F8E254C4-DCDC-15EB-6155-8EE7DDE99F82}"/>
              </a:ext>
            </a:extLst>
          </p:cNvPr>
          <p:cNvSpPr txBox="1"/>
          <p:nvPr/>
        </p:nvSpPr>
        <p:spPr>
          <a:xfrm>
            <a:off x="3200400" y="4126465"/>
            <a:ext cx="5410200" cy="584775"/>
          </a:xfrm>
          <a:prstGeom prst="rect">
            <a:avLst/>
          </a:prstGeom>
          <a:noFill/>
        </p:spPr>
        <p:txBody>
          <a:bodyPr wrap="square">
            <a:spAutoFit/>
          </a:bodyPr>
          <a:lstStyle/>
          <a:p>
            <a:r>
              <a:rPr lang="en-IN" sz="3200" dirty="0"/>
              <a:t>Compiled Successfully!!!</a:t>
            </a:r>
          </a:p>
        </p:txBody>
      </p:sp>
    </p:spTree>
    <p:extLst>
      <p:ext uri="{BB962C8B-B14F-4D97-AF65-F5344CB8AC3E}">
        <p14:creationId xmlns:p14="http://schemas.microsoft.com/office/powerpoint/2010/main" val="183660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 dirty="0"/>
              <a:t>Conclusion</a:t>
            </a:r>
          </a:p>
        </p:txBody>
      </p:sp>
      <p:sp>
        <p:nvSpPr>
          <p:cNvPr id="3" name="Rectangle 2"/>
          <p:cNvSpPr/>
          <p:nvPr/>
        </p:nvSpPr>
        <p:spPr>
          <a:xfrm>
            <a:off x="762000" y="1123950"/>
            <a:ext cx="6705600" cy="2574038"/>
          </a:xfrm>
          <a:prstGeom prst="rect">
            <a:avLst/>
          </a:prstGeom>
        </p:spPr>
        <p:txBody>
          <a:bodyPr wrap="square">
            <a:spAutoFit/>
          </a:bodyPr>
          <a:lstStyle/>
          <a:p>
            <a:pPr marL="234950" indent="-6350" algn="just">
              <a:lnSpc>
                <a:spcPct val="112000"/>
              </a:lnSpc>
              <a:spcAft>
                <a:spcPts val="150"/>
              </a:spcAft>
            </a:pPr>
            <a:r>
              <a:rPr lang="en-IN" kern="100" dirty="0">
                <a:solidFill>
                  <a:srgbClr val="000000"/>
                </a:solidFill>
                <a:effectLst/>
                <a:latin typeface="Arial" panose="020B0604020202020204" pitchFamily="34" charset="0"/>
                <a:ea typeface="Arial" panose="020B0604020202020204" pitchFamily="34" charset="0"/>
              </a:rPr>
              <a:t>The Program Management module provides an effective solution for managing program records, with functionalities for CRUD operations and efficient data retrieval via sorting and searching. By comparing sorting and searching algorithms, this project demonstrates the importance of choosing the right algorithm for performance optimization. The module’s modular structure, alongside file-based data persistence, ensures a reliable and maintainable system for program management. </a:t>
            </a:r>
            <a:endParaRPr lang="en-US" sz="1050" kern="1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Introduction</a:t>
            </a:r>
            <a:r>
              <a:rPr spc="-30" dirty="0"/>
              <a:t> </a:t>
            </a:r>
            <a:r>
              <a:rPr dirty="0"/>
              <a:t>to</a:t>
            </a:r>
            <a:r>
              <a:rPr spc="-30" dirty="0"/>
              <a:t> </a:t>
            </a:r>
            <a:r>
              <a:rPr spc="-10" dirty="0"/>
              <a:t>Project</a:t>
            </a:r>
          </a:p>
        </p:txBody>
      </p:sp>
      <p:sp>
        <p:nvSpPr>
          <p:cNvPr id="3" name="object 3"/>
          <p:cNvSpPr txBox="1"/>
          <p:nvPr/>
        </p:nvSpPr>
        <p:spPr>
          <a:xfrm>
            <a:off x="384725" y="1175208"/>
            <a:ext cx="7975600" cy="2865528"/>
          </a:xfrm>
          <a:prstGeom prst="rect">
            <a:avLst/>
          </a:prstGeom>
        </p:spPr>
        <p:txBody>
          <a:bodyPr vert="horz" wrap="square" lIns="0" tIns="12700" rIns="0" bIns="0" rtlCol="0">
            <a:spAutoFit/>
          </a:bodyPr>
          <a:lstStyle/>
          <a:p>
            <a:pPr marL="12700" marR="5080">
              <a:lnSpc>
                <a:spcPct val="114999"/>
              </a:lnSpc>
              <a:spcBef>
                <a:spcPts val="100"/>
              </a:spcBef>
            </a:pPr>
            <a:r>
              <a:rPr lang="en-IN" dirty="0"/>
              <a:t>This project module manages records for various "programs," where each program is defined by its unique ID, code, name, and description. The application supports basic CRUD (Create, Retrieve, Update, Delete) operations on these records, with functionalities for sorting and searching. The data is stored in a text file for persistence, ensuring that program records remain accessible across sessions. This project demonstrates effective data management techniques, basic algorithm comparisons, and efficiency evaluation for sorting and searching operations.</a:t>
            </a:r>
            <a:endParaRPr lang="en-US" dirty="0"/>
          </a:p>
          <a:p>
            <a:pPr marL="12700" marR="5080">
              <a:lnSpc>
                <a:spcPct val="114999"/>
              </a:lnSpc>
              <a:spcBef>
                <a:spcPts val="100"/>
              </a:spcBef>
            </a:pPr>
            <a:endParaRPr sz="18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010058"/>
            <a:ext cx="6476999" cy="1123384"/>
          </a:xfrm>
          <a:prstGeom prst="rect">
            <a:avLst/>
          </a:prstGeom>
        </p:spPr>
        <p:txBody>
          <a:bodyPr vert="horz" wrap="square" lIns="0" tIns="15240" rIns="0" bIns="0" rtlCol="0">
            <a:spAutoFit/>
          </a:bodyPr>
          <a:lstStyle/>
          <a:p>
            <a:pPr marL="12700">
              <a:lnSpc>
                <a:spcPct val="100000"/>
              </a:lnSpc>
              <a:spcBef>
                <a:spcPts val="120"/>
              </a:spcBef>
            </a:pPr>
            <a:r>
              <a:rPr sz="7200" dirty="0">
                <a:latin typeface="Arial Rounded MT Bold" panose="020F0704030504030204" pitchFamily="34" charset="0"/>
              </a:rPr>
              <a:t>Thank </a:t>
            </a:r>
            <a:r>
              <a:rPr sz="7200" spc="-25" dirty="0">
                <a:latin typeface="Arial Rounded MT Bold" panose="020F0704030504030204" pitchFamily="34" charset="0"/>
              </a:rPr>
              <a:t>You</a:t>
            </a:r>
            <a:r>
              <a:rPr lang="en-US" sz="7200" spc="-25" dirty="0">
                <a:latin typeface="Arial Rounded MT Bold" panose="020F0704030504030204" pitchFamily="34" charset="0"/>
              </a:rPr>
              <a:t>!</a:t>
            </a:r>
            <a:endParaRPr sz="7200" spc="-25" dirty="0">
              <a:latin typeface="Arial Rounded MT Bold" panose="020F07040305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Architecture</a:t>
            </a:r>
            <a:r>
              <a:rPr spc="-5" dirty="0"/>
              <a:t> </a:t>
            </a:r>
            <a:r>
              <a:rPr dirty="0"/>
              <a:t>Diagram</a:t>
            </a:r>
            <a:endParaRPr sz="13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04800" y="971550"/>
            <a:ext cx="8686800" cy="3810000"/>
          </a:xfrm>
          <a:prstGeom prst="rect">
            <a:avLst/>
          </a:prstGeom>
        </p:spPr>
      </p:pic>
      <p:cxnSp>
        <p:nvCxnSpPr>
          <p:cNvPr id="8" name="Straight Connector 7"/>
          <p:cNvCxnSpPr/>
          <p:nvPr/>
        </p:nvCxnSpPr>
        <p:spPr>
          <a:xfrm>
            <a:off x="3200400" y="2266950"/>
            <a:ext cx="0" cy="106680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2270311"/>
            <a:ext cx="1295400" cy="11201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355" y="666750"/>
            <a:ext cx="8374549" cy="409575"/>
          </a:xfrm>
          <a:prstGeom prst="rect">
            <a:avLst/>
          </a:prstGeom>
        </p:spPr>
        <p:txBody>
          <a:bodyPr vert="horz" wrap="square" lIns="0" tIns="15240" rIns="0" bIns="0" rtlCol="0">
            <a:spAutoFit/>
          </a:bodyPr>
          <a:lstStyle/>
          <a:p>
            <a:pPr marL="12700">
              <a:lnSpc>
                <a:spcPct val="100000"/>
              </a:lnSpc>
              <a:spcBef>
                <a:spcPts val="120"/>
              </a:spcBef>
            </a:pPr>
            <a:r>
              <a:rPr dirty="0"/>
              <a:t>Module</a:t>
            </a:r>
            <a:r>
              <a:rPr spc="-30" dirty="0"/>
              <a:t> </a:t>
            </a:r>
            <a:r>
              <a:rPr dirty="0"/>
              <a:t>Description</a:t>
            </a:r>
            <a:r>
              <a:rPr spc="-20" dirty="0"/>
              <a:t> </a:t>
            </a:r>
            <a:r>
              <a:rPr dirty="0"/>
              <a:t>:</a:t>
            </a:r>
            <a:r>
              <a:rPr lang="en-US" spc="-20" dirty="0"/>
              <a:t> Program Level Objective Setting</a:t>
            </a:r>
            <a:endParaRPr spc="-10" dirty="0"/>
          </a:p>
        </p:txBody>
      </p:sp>
      <p:sp>
        <p:nvSpPr>
          <p:cNvPr id="3" name="object 3"/>
          <p:cNvSpPr txBox="1"/>
          <p:nvPr/>
        </p:nvSpPr>
        <p:spPr>
          <a:xfrm>
            <a:off x="475249" y="1175208"/>
            <a:ext cx="8061959" cy="2936701"/>
          </a:xfrm>
          <a:prstGeom prst="rect">
            <a:avLst/>
          </a:prstGeom>
        </p:spPr>
        <p:txBody>
          <a:bodyPr vert="horz" wrap="square" lIns="0" tIns="12700" rIns="0" bIns="0" rtlCol="0">
            <a:spAutoFit/>
          </a:bodyPr>
          <a:lstStyle/>
          <a:p>
            <a:pPr marL="379095" marR="5080" indent="-367030">
              <a:lnSpc>
                <a:spcPct val="114999"/>
              </a:lnSpc>
              <a:spcBef>
                <a:spcPts val="100"/>
              </a:spcBef>
              <a:buChar char="●"/>
              <a:tabLst>
                <a:tab pos="379095" algn="l"/>
              </a:tabLst>
            </a:pPr>
            <a:r>
              <a:rPr lang="en-US" sz="1400" dirty="0"/>
              <a:t>This C module is designed to handle a simple program management system that stores, retrieves, updates, and manages data on various programs. It provides functionalities for CRUD (Create, Read, Update, Delete) operations, sorting, searching, and algorithm comparisons. The module includes error handling, file storage, and terminal output formatting with colors to enhance readability. Each function follows a structured approach, ensuring efficient data management</a:t>
            </a:r>
            <a:endParaRPr sz="1400" dirty="0">
              <a:latin typeface="Arial MT"/>
              <a:cs typeface="Arial MT"/>
            </a:endParaRPr>
          </a:p>
          <a:p>
            <a:pPr marL="12700">
              <a:lnSpc>
                <a:spcPct val="100000"/>
              </a:lnSpc>
              <a:spcBef>
                <a:spcPts val="320"/>
              </a:spcBef>
            </a:pPr>
            <a:r>
              <a:rPr sz="1400" spc="-770" dirty="0">
                <a:solidFill>
                  <a:srgbClr val="595959"/>
                </a:solidFill>
                <a:latin typeface="Arial MT"/>
                <a:cs typeface="Arial MT"/>
              </a:rPr>
              <a:t>●</a:t>
            </a:r>
            <a:r>
              <a:rPr lang="en-US" sz="1400" spc="-770" dirty="0">
                <a:solidFill>
                  <a:srgbClr val="595959"/>
                </a:solidFill>
                <a:latin typeface="Arial MT"/>
                <a:cs typeface="Arial MT"/>
              </a:rPr>
              <a:t> ____________---___111</a:t>
            </a:r>
            <a:r>
              <a:rPr lang="en-US" sz="1400" b="1" dirty="0"/>
              <a:t>File and Data Management</a:t>
            </a:r>
            <a:r>
              <a:rPr lang="en-US" sz="1400" dirty="0"/>
              <a:t>: Loads program records from a file at startup and saves data for persistence, with options for creating, updating, viewing, and deleting records.</a:t>
            </a:r>
            <a:endParaRPr sz="1400" dirty="0">
              <a:latin typeface="Arial MT"/>
              <a:cs typeface="Arial MT"/>
            </a:endParaRPr>
          </a:p>
          <a:p>
            <a:pPr marL="12700">
              <a:lnSpc>
                <a:spcPct val="100000"/>
              </a:lnSpc>
              <a:spcBef>
                <a:spcPts val="325"/>
              </a:spcBef>
            </a:pPr>
            <a:r>
              <a:rPr sz="1800" spc="-770" dirty="0">
                <a:solidFill>
                  <a:srgbClr val="595959"/>
                </a:solidFill>
                <a:latin typeface="Arial MT"/>
                <a:cs typeface="Arial MT"/>
              </a:rPr>
              <a:t>●</a:t>
            </a:r>
            <a:r>
              <a:rPr lang="en-US" spc="-770" dirty="0">
                <a:solidFill>
                  <a:srgbClr val="595959"/>
                </a:solidFill>
                <a:latin typeface="Arial MT"/>
                <a:cs typeface="Arial MT"/>
              </a:rPr>
              <a:t>     </a:t>
            </a:r>
            <a:r>
              <a:rPr lang="en-US" sz="1400" spc="-770" dirty="0">
                <a:solidFill>
                  <a:srgbClr val="595959"/>
                </a:solidFill>
                <a:latin typeface="Arial MT"/>
                <a:cs typeface="Arial MT"/>
              </a:rPr>
              <a:t>-----_</a:t>
            </a:r>
            <a:r>
              <a:rPr lang="en-US" sz="1400" b="1" dirty="0"/>
              <a:t> Search and Sort Functionalities</a:t>
            </a:r>
            <a:r>
              <a:rPr lang="en-US" sz="1400" dirty="0"/>
              <a:t>: Allows users to search by program code or name, and to sort records using Bubble Sort or Selection Sort, with options to compare the performance of these algorithms.</a:t>
            </a:r>
          </a:p>
          <a:p>
            <a:pPr marL="12700">
              <a:lnSpc>
                <a:spcPct val="100000"/>
              </a:lnSpc>
              <a:spcBef>
                <a:spcPts val="325"/>
              </a:spcBef>
            </a:pPr>
            <a:r>
              <a:rPr lang="en-US" sz="1400" b="1" dirty="0"/>
              <a:t>User-Friendly Interface</a:t>
            </a:r>
            <a:r>
              <a:rPr lang="en-US" sz="1400" dirty="0"/>
              <a:t>: Offers a menu-driven interface with input validation, clear guidance on options, and help information, ensuring smooth navigation and ease of use.</a:t>
            </a:r>
            <a:endParaRPr sz="14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Setting:Field/table</a:t>
            </a:r>
            <a:r>
              <a:rPr spc="-45" dirty="0"/>
              <a:t> </a:t>
            </a:r>
            <a:r>
              <a:rPr spc="-10" dirty="0"/>
              <a:t>details</a:t>
            </a:r>
          </a:p>
        </p:txBody>
      </p:sp>
      <p:graphicFrame>
        <p:nvGraphicFramePr>
          <p:cNvPr id="3" name="object 3"/>
          <p:cNvGraphicFramePr>
            <a:graphicFrameLocks noGrp="1"/>
          </p:cNvGraphicFramePr>
          <p:nvPr>
            <p:extLst>
              <p:ext uri="{D42A27DB-BD31-4B8C-83A1-F6EECF244321}">
                <p14:modId xmlns:p14="http://schemas.microsoft.com/office/powerpoint/2010/main" val="367691627"/>
              </p:ext>
            </p:extLst>
          </p:nvPr>
        </p:nvGraphicFramePr>
        <p:xfrm>
          <a:off x="388633" y="1168506"/>
          <a:ext cx="8059420" cy="2378498"/>
        </p:xfrm>
        <a:graphic>
          <a:graphicData uri="http://schemas.openxmlformats.org/drawingml/2006/table">
            <a:tbl>
              <a:tblPr firstRow="1" bandRow="1">
                <a:tableStyleId>{2D5ABB26-0587-4C30-8999-92F81FD0307C}</a:tableStyleId>
              </a:tblPr>
              <a:tblGrid>
                <a:gridCol w="4029710">
                  <a:extLst>
                    <a:ext uri="{9D8B030D-6E8A-4147-A177-3AD203B41FA5}">
                      <a16:colId xmlns:a16="http://schemas.microsoft.com/office/drawing/2014/main" val="20000"/>
                    </a:ext>
                  </a:extLst>
                </a:gridCol>
                <a:gridCol w="4029710">
                  <a:extLst>
                    <a:ext uri="{9D8B030D-6E8A-4147-A177-3AD203B41FA5}">
                      <a16:colId xmlns:a16="http://schemas.microsoft.com/office/drawing/2014/main" val="20001"/>
                    </a:ext>
                  </a:extLst>
                </a:gridCol>
              </a:tblGrid>
              <a:tr h="447463">
                <a:tc>
                  <a:txBody>
                    <a:bodyPr/>
                    <a:lstStyle/>
                    <a:p>
                      <a:pPr marL="57150">
                        <a:lnSpc>
                          <a:spcPct val="100000"/>
                        </a:lnSpc>
                        <a:spcBef>
                          <a:spcPts val="405"/>
                        </a:spcBef>
                      </a:pPr>
                      <a:r>
                        <a:rPr sz="1100" b="1" dirty="0">
                          <a:latin typeface="Arial"/>
                          <a:cs typeface="Arial"/>
                        </a:rPr>
                        <a:t>Field</a:t>
                      </a:r>
                      <a:r>
                        <a:rPr sz="1100" b="1" spc="-25" dirty="0">
                          <a:latin typeface="Arial"/>
                          <a:cs typeface="Arial"/>
                        </a:rPr>
                        <a:t> </a:t>
                      </a:r>
                      <a:r>
                        <a:rPr sz="1100" b="1" spc="-20" dirty="0">
                          <a:latin typeface="Arial"/>
                          <a:cs typeface="Arial"/>
                        </a:rPr>
                        <a:t>Name</a:t>
                      </a:r>
                      <a:endParaRPr sz="1100" dirty="0">
                        <a:latin typeface="Arial"/>
                        <a:cs typeface="Arial"/>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405"/>
                        </a:spcBef>
                      </a:pPr>
                      <a:r>
                        <a:rPr sz="1100" b="1" dirty="0">
                          <a:latin typeface="Arial"/>
                          <a:cs typeface="Arial"/>
                        </a:rPr>
                        <a:t>Data</a:t>
                      </a:r>
                      <a:r>
                        <a:rPr sz="1100" b="1" spc="-45" dirty="0">
                          <a:latin typeface="Arial"/>
                          <a:cs typeface="Arial"/>
                        </a:rPr>
                        <a:t> </a:t>
                      </a:r>
                      <a:r>
                        <a:rPr sz="1100" b="1" spc="-20" dirty="0">
                          <a:latin typeface="Arial"/>
                          <a:cs typeface="Arial"/>
                        </a:rPr>
                        <a:t>type</a:t>
                      </a:r>
                      <a:endParaRPr sz="1100">
                        <a:latin typeface="Arial"/>
                        <a:cs typeface="Arial"/>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27990">
                <a:tc>
                  <a:txBody>
                    <a:bodyPr/>
                    <a:lstStyle/>
                    <a:p>
                      <a:pPr marL="57150">
                        <a:lnSpc>
                          <a:spcPct val="100000"/>
                        </a:lnSpc>
                        <a:spcBef>
                          <a:spcPts val="405"/>
                        </a:spcBef>
                      </a:pPr>
                      <a:r>
                        <a:rPr lang="en-US" sz="1100" dirty="0">
                          <a:latin typeface="Arial MT"/>
                          <a:cs typeface="Arial MT"/>
                        </a:rPr>
                        <a:t>ID</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405"/>
                        </a:spcBef>
                      </a:pPr>
                      <a:r>
                        <a:rPr sz="1100" spc="-10" dirty="0">
                          <a:latin typeface="Arial MT"/>
                          <a:cs typeface="Arial MT"/>
                        </a:rPr>
                        <a:t>integer</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27990">
                <a:tc>
                  <a:txBody>
                    <a:bodyPr/>
                    <a:lstStyle/>
                    <a:p>
                      <a:pPr marL="57150">
                        <a:lnSpc>
                          <a:spcPct val="100000"/>
                        </a:lnSpc>
                        <a:spcBef>
                          <a:spcPts val="405"/>
                        </a:spcBef>
                      </a:pPr>
                      <a:r>
                        <a:rPr lang="en-US" sz="1100" spc="-25" dirty="0" err="1">
                          <a:latin typeface="Arial MT"/>
                          <a:cs typeface="Arial MT"/>
                        </a:rPr>
                        <a:t>Program_lo_code</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405"/>
                        </a:spcBef>
                      </a:pPr>
                      <a:r>
                        <a:rPr sz="1100" spc="-10" dirty="0">
                          <a:latin typeface="Arial MT"/>
                          <a:cs typeface="Arial MT"/>
                        </a:rPr>
                        <a:t>String</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27990">
                <a:tc>
                  <a:txBody>
                    <a:bodyPr/>
                    <a:lstStyle/>
                    <a:p>
                      <a:pPr marL="57150">
                        <a:lnSpc>
                          <a:spcPct val="100000"/>
                        </a:lnSpc>
                        <a:spcBef>
                          <a:spcPts val="405"/>
                        </a:spcBef>
                      </a:pPr>
                      <a:r>
                        <a:rPr lang="en-US" sz="1100" spc="-25" dirty="0" err="1">
                          <a:latin typeface="Arial MT"/>
                          <a:cs typeface="Arial MT"/>
                        </a:rPr>
                        <a:t>Program_lo_name</a:t>
                      </a:r>
                      <a:endParaRPr sz="1100" dirty="0">
                        <a:latin typeface="Arial MT"/>
                        <a:cs typeface="Arial MT"/>
                      </a:endParaRPr>
                    </a:p>
                  </a:txBody>
                  <a:tcPr marL="0" marR="0" marT="51435"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marL="57150">
                        <a:lnSpc>
                          <a:spcPct val="100000"/>
                        </a:lnSpc>
                        <a:spcBef>
                          <a:spcPts val="405"/>
                        </a:spcBef>
                      </a:pPr>
                      <a:r>
                        <a:rPr sz="1100" spc="-10" dirty="0">
                          <a:latin typeface="Arial MT"/>
                          <a:cs typeface="Arial MT"/>
                        </a:rPr>
                        <a:t>String</a:t>
                      </a:r>
                      <a:endParaRPr sz="1100" dirty="0">
                        <a:latin typeface="Arial MT"/>
                        <a:cs typeface="Arial MT"/>
                      </a:endParaRPr>
                    </a:p>
                  </a:txBody>
                  <a:tcPr marL="0" marR="0" marT="51435"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4"/>
                  </a:ext>
                </a:extLst>
              </a:tr>
              <a:tr h="427990">
                <a:tc>
                  <a:txBody>
                    <a:bodyPr/>
                    <a:lstStyle/>
                    <a:p>
                      <a:pPr marL="57150">
                        <a:lnSpc>
                          <a:spcPct val="100000"/>
                        </a:lnSpc>
                        <a:spcBef>
                          <a:spcPts val="405"/>
                        </a:spcBef>
                      </a:pPr>
                      <a:r>
                        <a:rPr lang="en-US" sz="1100" spc="-25" dirty="0" err="1">
                          <a:latin typeface="Arial MT"/>
                          <a:cs typeface="Arial MT"/>
                        </a:rPr>
                        <a:t>Program_lo_details</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405"/>
                        </a:spcBef>
                      </a:pPr>
                      <a:r>
                        <a:rPr sz="1100" spc="-10" dirty="0">
                          <a:latin typeface="Arial MT"/>
                          <a:cs typeface="Arial MT"/>
                        </a:rPr>
                        <a:t>String</a:t>
                      </a:r>
                      <a:endParaRPr sz="1100" dirty="0">
                        <a:latin typeface="Arial MT"/>
                        <a:cs typeface="Arial MT"/>
                      </a:endParaRPr>
                    </a:p>
                  </a:txBody>
                  <a:tcPr marL="0" marR="0" marT="514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99060">
                <a:tc gridSpan="2">
                  <a:txBody>
                    <a:bodyPr/>
                    <a:lstStyle/>
                    <a:p>
                      <a:pPr marL="57150">
                        <a:lnSpc>
                          <a:spcPct val="100000"/>
                        </a:lnSpc>
                        <a:spcBef>
                          <a:spcPts val="405"/>
                        </a:spcBef>
                      </a:pPr>
                      <a:endParaRPr sz="1100" dirty="0">
                        <a:latin typeface="Arial MT"/>
                        <a:cs typeface="Arial MT"/>
                      </a:endParaRPr>
                    </a:p>
                  </a:txBody>
                  <a:tcPr marL="0" marR="0" marT="51435" marB="0">
                    <a:lnL w="12700">
                      <a:noFill/>
                      <a:prstDash val="solid"/>
                    </a:lnL>
                    <a:lnR w="12700">
                      <a:noFill/>
                      <a:prstDash val="solid"/>
                    </a:lnR>
                    <a:lnT w="12700">
                      <a:solidFill>
                        <a:srgbClr val="000000"/>
                      </a:solidFill>
                      <a:prstDash val="solid"/>
                    </a:lnT>
                    <a:lnB w="12700" cap="flat" cmpd="sng" algn="ctr">
                      <a:noFill/>
                      <a:prstDash val="solid"/>
                      <a:round/>
                      <a:headEnd type="none" w="med" len="med"/>
                      <a:tailEnd type="none" w="med" len="med"/>
                    </a:lnB>
                  </a:tcPr>
                </a:tc>
                <a:tc hMerge="1">
                  <a:txBody>
                    <a:bodyPr/>
                    <a:lstStyle/>
                    <a:p>
                      <a:pPr marL="57150">
                        <a:lnSpc>
                          <a:spcPct val="100000"/>
                        </a:lnSpc>
                        <a:spcBef>
                          <a:spcPts val="405"/>
                        </a:spcBef>
                      </a:pPr>
                      <a:endParaRPr sz="1100" dirty="0">
                        <a:latin typeface="Arial MT"/>
                        <a:cs typeface="Arial MT"/>
                      </a:endParaRPr>
                    </a:p>
                  </a:txBody>
                  <a:tcPr marL="0" marR="0" marT="51435" marB="0">
                    <a:lnL w="12700">
                      <a:solidFill>
                        <a:srgbClr val="000000"/>
                      </a:solidFill>
                      <a:prstDash val="solid"/>
                    </a:lnL>
                    <a:lnR w="12700">
                      <a:no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a:t>Program level objective </a:t>
            </a:r>
            <a:r>
              <a:rPr lang="en-US" dirty="0" err="1"/>
              <a:t>setting</a:t>
            </a:r>
            <a:r>
              <a:rPr dirty="0" err="1"/>
              <a:t>:Programming</a:t>
            </a:r>
            <a:r>
              <a:rPr spc="-45" dirty="0"/>
              <a:t> </a:t>
            </a:r>
            <a:r>
              <a:rPr spc="-10" dirty="0"/>
              <a:t>Details</a:t>
            </a:r>
          </a:p>
        </p:txBody>
      </p:sp>
      <p:sp>
        <p:nvSpPr>
          <p:cNvPr id="3" name="object 3"/>
          <p:cNvSpPr txBox="1"/>
          <p:nvPr/>
        </p:nvSpPr>
        <p:spPr>
          <a:xfrm>
            <a:off x="475249" y="1175208"/>
            <a:ext cx="6783070" cy="2551981"/>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sz="1800" b="1" dirty="0">
                <a:latin typeface="Arial"/>
                <a:cs typeface="Arial"/>
              </a:rPr>
              <a:t>File</a:t>
            </a:r>
            <a:r>
              <a:rPr sz="1800" b="1" spc="-20" dirty="0">
                <a:latin typeface="Arial"/>
                <a:cs typeface="Arial"/>
              </a:rPr>
              <a:t> </a:t>
            </a:r>
            <a:r>
              <a:rPr sz="1800" b="1" spc="-10" dirty="0" err="1">
                <a:latin typeface="Arial"/>
                <a:cs typeface="Arial"/>
              </a:rPr>
              <a:t>name:</a:t>
            </a:r>
            <a:r>
              <a:rPr lang="en-US" b="1" spc="-10" dirty="0" err="1">
                <a:latin typeface="Arial"/>
                <a:cs typeface="Arial"/>
              </a:rPr>
              <a:t>P</a:t>
            </a:r>
            <a:r>
              <a:rPr lang="en-US" sz="1800" b="1" spc="-10" dirty="0" err="1">
                <a:latin typeface="Arial"/>
                <a:cs typeface="Arial"/>
              </a:rPr>
              <a:t>rogram_setting.txt</a:t>
            </a:r>
            <a:endParaRPr lang="en-US" sz="1800" b="1" spc="-10" dirty="0">
              <a:latin typeface="Arial"/>
              <a:cs typeface="Arial"/>
            </a:endParaRPr>
          </a:p>
          <a:p>
            <a:pPr marL="379095" indent="-366395">
              <a:lnSpc>
                <a:spcPct val="100000"/>
              </a:lnSpc>
              <a:spcBef>
                <a:spcPts val="420"/>
              </a:spcBef>
              <a:buChar char="●"/>
              <a:tabLst>
                <a:tab pos="379095" algn="l"/>
              </a:tabLst>
            </a:pPr>
            <a:r>
              <a:rPr sz="1800" b="1" spc="-10" dirty="0">
                <a:latin typeface="Arial"/>
                <a:cs typeface="Arial"/>
              </a:rPr>
              <a:t>Function/method</a:t>
            </a:r>
            <a:r>
              <a:rPr sz="1800" b="1" spc="-75" dirty="0">
                <a:latin typeface="Arial"/>
                <a:cs typeface="Arial"/>
              </a:rPr>
              <a:t> </a:t>
            </a:r>
            <a:r>
              <a:rPr sz="1800" b="1" spc="-20" dirty="0">
                <a:latin typeface="Arial"/>
                <a:cs typeface="Arial"/>
              </a:rPr>
              <a:t>name</a:t>
            </a:r>
            <a:endParaRPr sz="1800" dirty="0">
              <a:latin typeface="Arial"/>
              <a:cs typeface="Arial"/>
            </a:endParaRPr>
          </a:p>
          <a:p>
            <a:pPr marL="836294" lvl="1" indent="-366395">
              <a:lnSpc>
                <a:spcPct val="100000"/>
              </a:lnSpc>
              <a:spcBef>
                <a:spcPts val="325"/>
              </a:spcBef>
              <a:buChar char="○"/>
              <a:tabLst>
                <a:tab pos="836294" algn="l"/>
              </a:tabLst>
            </a:pPr>
            <a:r>
              <a:rPr sz="1800" b="1" spc="-10" dirty="0">
                <a:latin typeface="Arial"/>
                <a:cs typeface="Arial"/>
              </a:rPr>
              <a:t>Create:</a:t>
            </a:r>
            <a:r>
              <a:rPr lang="en-US" dirty="0"/>
              <a:t> </a:t>
            </a:r>
            <a:r>
              <a:rPr lang="en-US" dirty="0" err="1"/>
              <a:t>The_code_rangers_create_program</a:t>
            </a:r>
            <a:endParaRPr sz="1800" dirty="0">
              <a:latin typeface="Arial MT"/>
              <a:cs typeface="Arial MT"/>
            </a:endParaRPr>
          </a:p>
          <a:p>
            <a:pPr marL="836294" lvl="1" indent="-366395">
              <a:lnSpc>
                <a:spcPct val="100000"/>
              </a:lnSpc>
              <a:spcBef>
                <a:spcPts val="325"/>
              </a:spcBef>
              <a:buChar char="○"/>
              <a:tabLst>
                <a:tab pos="836294" algn="l"/>
              </a:tabLst>
            </a:pPr>
            <a:r>
              <a:rPr sz="1800" b="1" spc="-10" dirty="0">
                <a:latin typeface="Arial"/>
                <a:cs typeface="Arial"/>
              </a:rPr>
              <a:t>Update:</a:t>
            </a:r>
            <a:r>
              <a:rPr lang="en-US" dirty="0"/>
              <a:t> </a:t>
            </a:r>
            <a:r>
              <a:rPr lang="en-US" dirty="0" err="1"/>
              <a:t>The_code_rangers</a:t>
            </a:r>
            <a:r>
              <a:rPr lang="en-US" dirty="0"/>
              <a:t>_ </a:t>
            </a:r>
            <a:r>
              <a:rPr lang="en-US" dirty="0" err="1"/>
              <a:t>update_program</a:t>
            </a:r>
            <a:endParaRPr lang="en-US" dirty="0"/>
          </a:p>
          <a:p>
            <a:pPr marL="836294" lvl="1" indent="-366395">
              <a:lnSpc>
                <a:spcPct val="100000"/>
              </a:lnSpc>
              <a:spcBef>
                <a:spcPts val="325"/>
              </a:spcBef>
              <a:buChar char="○"/>
              <a:tabLst>
                <a:tab pos="836294" algn="l"/>
              </a:tabLst>
            </a:pPr>
            <a:r>
              <a:rPr sz="1800" b="1" spc="-10">
                <a:latin typeface="Arial"/>
                <a:cs typeface="Arial"/>
              </a:rPr>
              <a:t>Retrieve</a:t>
            </a:r>
            <a:r>
              <a:rPr sz="1800" b="1" spc="-10" dirty="0">
                <a:latin typeface="Arial"/>
                <a:cs typeface="Arial"/>
              </a:rPr>
              <a:t>:</a:t>
            </a:r>
            <a:r>
              <a:rPr lang="en-US" dirty="0"/>
              <a:t> </a:t>
            </a:r>
            <a:r>
              <a:rPr lang="en-US" dirty="0" err="1"/>
              <a:t>The_code_rangers</a:t>
            </a:r>
            <a:r>
              <a:rPr lang="en-US" dirty="0"/>
              <a:t>_ </a:t>
            </a:r>
            <a:r>
              <a:rPr lang="en-US" dirty="0" err="1"/>
              <a:t>retrieve_programs</a:t>
            </a:r>
            <a:endParaRPr sz="1800" dirty="0">
              <a:latin typeface="Arial MT"/>
              <a:cs typeface="Arial MT"/>
            </a:endParaRPr>
          </a:p>
          <a:p>
            <a:pPr marL="836294" lvl="1" indent="-366395">
              <a:lnSpc>
                <a:spcPct val="100000"/>
              </a:lnSpc>
              <a:spcBef>
                <a:spcPts val="325"/>
              </a:spcBef>
              <a:buChar char="○"/>
              <a:tabLst>
                <a:tab pos="836294" algn="l"/>
              </a:tabLst>
            </a:pPr>
            <a:r>
              <a:rPr sz="1800" b="1" spc="-10" dirty="0">
                <a:latin typeface="Arial"/>
                <a:cs typeface="Arial"/>
              </a:rPr>
              <a:t>Delete:</a:t>
            </a:r>
            <a:r>
              <a:rPr lang="en-US" dirty="0"/>
              <a:t> </a:t>
            </a:r>
            <a:r>
              <a:rPr lang="en-US" dirty="0" err="1"/>
              <a:t>The_code_rangers</a:t>
            </a:r>
            <a:r>
              <a:rPr lang="en-US" dirty="0"/>
              <a:t>_ </a:t>
            </a:r>
            <a:r>
              <a:rPr lang="en-US" dirty="0" err="1"/>
              <a:t>delete_program</a:t>
            </a:r>
            <a:endParaRPr sz="1800" dirty="0">
              <a:latin typeface="Arial MT"/>
              <a:cs typeface="Arial MT"/>
            </a:endParaRPr>
          </a:p>
          <a:p>
            <a:pPr marL="836294" lvl="1" indent="-366395">
              <a:lnSpc>
                <a:spcPct val="100000"/>
              </a:lnSpc>
              <a:spcBef>
                <a:spcPts val="320"/>
              </a:spcBef>
              <a:buChar char="○"/>
              <a:tabLst>
                <a:tab pos="836294" algn="l"/>
              </a:tabLst>
            </a:pPr>
            <a:r>
              <a:rPr sz="1800" b="1" dirty="0">
                <a:latin typeface="Arial"/>
                <a:cs typeface="Arial"/>
              </a:rPr>
              <a:t>Sorting:</a:t>
            </a:r>
            <a:r>
              <a:rPr lang="en-US" dirty="0"/>
              <a:t> </a:t>
            </a:r>
            <a:r>
              <a:rPr lang="en-US" dirty="0" err="1"/>
              <a:t>The_code_rangers_</a:t>
            </a:r>
            <a:r>
              <a:rPr lang="en-US" dirty="0" err="1">
                <a:latin typeface="Arial MT"/>
              </a:rPr>
              <a:t>sort_by_field</a:t>
            </a:r>
            <a:endParaRPr sz="1800" dirty="0">
              <a:latin typeface="Arial MT"/>
              <a:cs typeface="Arial MT"/>
            </a:endParaRPr>
          </a:p>
          <a:p>
            <a:pPr marL="836294" lvl="1" indent="-366395">
              <a:lnSpc>
                <a:spcPct val="100000"/>
              </a:lnSpc>
              <a:spcBef>
                <a:spcPts val="325"/>
              </a:spcBef>
              <a:buChar char="○"/>
              <a:tabLst>
                <a:tab pos="836294" algn="l"/>
              </a:tabLst>
            </a:pPr>
            <a:r>
              <a:rPr sz="1800" b="1" dirty="0">
                <a:latin typeface="Arial"/>
                <a:cs typeface="Arial"/>
              </a:rPr>
              <a:t>Searching:</a:t>
            </a:r>
            <a:r>
              <a:rPr lang="en-US" dirty="0"/>
              <a:t> </a:t>
            </a:r>
            <a:r>
              <a:rPr lang="en-US" dirty="0" err="1"/>
              <a:t>The_code_rangers_</a:t>
            </a:r>
            <a:r>
              <a:rPr lang="en-US" dirty="0" err="1">
                <a:latin typeface="Arial MT"/>
              </a:rPr>
              <a:t>search_by_field</a:t>
            </a:r>
            <a:endParaRPr sz="18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:Programming</a:t>
            </a:r>
            <a:r>
              <a:rPr spc="-45" dirty="0"/>
              <a:t> </a:t>
            </a:r>
            <a:r>
              <a:rPr spc="-10" dirty="0"/>
              <a:t>Details</a:t>
            </a:r>
          </a:p>
        </p:txBody>
      </p:sp>
      <p:sp>
        <p:nvSpPr>
          <p:cNvPr id="3" name="object 3"/>
          <p:cNvSpPr txBox="1"/>
          <p:nvPr/>
        </p:nvSpPr>
        <p:spPr>
          <a:xfrm>
            <a:off x="932449" y="1175208"/>
            <a:ext cx="7798434" cy="2232919"/>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sz="1800" b="1" dirty="0">
                <a:latin typeface="Arial"/>
                <a:cs typeface="Arial"/>
              </a:rPr>
              <a:t>Comparison(both</a:t>
            </a:r>
            <a:r>
              <a:rPr sz="1800" b="1" spc="-55" dirty="0">
                <a:latin typeface="Arial"/>
                <a:cs typeface="Arial"/>
              </a:rPr>
              <a:t> </a:t>
            </a:r>
            <a:r>
              <a:rPr sz="1800" b="1" dirty="0">
                <a:latin typeface="Arial"/>
                <a:cs typeface="Arial"/>
              </a:rPr>
              <a:t>searching</a:t>
            </a:r>
            <a:r>
              <a:rPr sz="1800" b="1" spc="-45" dirty="0">
                <a:latin typeface="Arial"/>
                <a:cs typeface="Arial"/>
              </a:rPr>
              <a:t> </a:t>
            </a:r>
            <a:r>
              <a:rPr sz="1800" b="1" dirty="0">
                <a:latin typeface="Arial"/>
                <a:cs typeface="Arial"/>
              </a:rPr>
              <a:t>and</a:t>
            </a:r>
            <a:r>
              <a:rPr sz="1800" b="1" spc="-45" dirty="0">
                <a:latin typeface="Arial"/>
                <a:cs typeface="Arial"/>
              </a:rPr>
              <a:t> </a:t>
            </a:r>
            <a:r>
              <a:rPr sz="1800" b="1" spc="-10" dirty="0">
                <a:latin typeface="Arial"/>
                <a:cs typeface="Arial"/>
              </a:rPr>
              <a:t>Sorting)</a:t>
            </a:r>
            <a:r>
              <a:rPr sz="1800" spc="-10" dirty="0">
                <a:latin typeface="Arial MT"/>
                <a:cs typeface="Arial MT"/>
              </a:rPr>
              <a:t>:</a:t>
            </a:r>
            <a:endParaRPr sz="1800" dirty="0">
              <a:latin typeface="Arial MT"/>
              <a:cs typeface="Arial MT"/>
            </a:endParaRPr>
          </a:p>
          <a:p>
            <a:pPr marL="836294" lvl="1" indent="-366395">
              <a:lnSpc>
                <a:spcPct val="100000"/>
              </a:lnSpc>
              <a:spcBef>
                <a:spcPts val="325"/>
              </a:spcBef>
              <a:buChar char="■"/>
              <a:tabLst>
                <a:tab pos="836294" algn="l"/>
              </a:tabLst>
            </a:pPr>
            <a:r>
              <a:rPr sz="1800" spc="-25" dirty="0">
                <a:latin typeface="Arial MT"/>
                <a:cs typeface="Arial MT"/>
              </a:rPr>
              <a:t>For</a:t>
            </a:r>
            <a:endParaRPr sz="1800" dirty="0">
              <a:latin typeface="Arial MT"/>
              <a:cs typeface="Arial MT"/>
            </a:endParaRPr>
          </a:p>
          <a:p>
            <a:pPr marL="836294" marR="5080">
              <a:lnSpc>
                <a:spcPct val="114999"/>
              </a:lnSpc>
            </a:pPr>
            <a:r>
              <a:rPr sz="1800" spc="-10" dirty="0">
                <a:latin typeface="Arial MT"/>
                <a:cs typeface="Arial MT"/>
              </a:rPr>
              <a:t>Searching-</a:t>
            </a:r>
            <a:r>
              <a:rPr lang="en-IN" dirty="0"/>
              <a:t> </a:t>
            </a:r>
            <a:r>
              <a:rPr lang="en-US" dirty="0" err="1"/>
              <a:t>The_code_rangers</a:t>
            </a:r>
            <a:r>
              <a:rPr lang="en-US" dirty="0"/>
              <a:t>_ </a:t>
            </a:r>
            <a:r>
              <a:rPr lang="en-IN" dirty="0" err="1"/>
              <a:t>compare_searching_algorithms</a:t>
            </a:r>
            <a:endParaRPr sz="1800" dirty="0">
              <a:latin typeface="Arial MT"/>
              <a:cs typeface="Arial MT"/>
            </a:endParaRPr>
          </a:p>
          <a:p>
            <a:pPr marL="836294" marR="765810" lvl="1" indent="-367030">
              <a:lnSpc>
                <a:spcPct val="114999"/>
              </a:lnSpc>
              <a:buChar char="■"/>
              <a:tabLst>
                <a:tab pos="836294" algn="l"/>
              </a:tabLst>
            </a:pPr>
            <a:r>
              <a:rPr sz="1800" dirty="0">
                <a:latin typeface="Arial MT"/>
                <a:cs typeface="Arial MT"/>
              </a:rPr>
              <a:t>For</a:t>
            </a:r>
            <a:r>
              <a:rPr sz="1800" spc="-5" dirty="0">
                <a:latin typeface="Arial MT"/>
                <a:cs typeface="Arial MT"/>
              </a:rPr>
              <a:t> </a:t>
            </a:r>
            <a:r>
              <a:rPr sz="1800" dirty="0">
                <a:latin typeface="Arial MT"/>
                <a:cs typeface="Arial MT"/>
              </a:rPr>
              <a:t>Sorting-</a:t>
            </a:r>
            <a:r>
              <a:rPr lang="en-IN" dirty="0"/>
              <a:t> </a:t>
            </a:r>
            <a:r>
              <a:rPr lang="en-US" dirty="0" err="1"/>
              <a:t>The_code_rangers</a:t>
            </a:r>
            <a:r>
              <a:rPr lang="en-US" dirty="0"/>
              <a:t>_ </a:t>
            </a:r>
            <a:r>
              <a:rPr lang="en-IN" dirty="0" err="1"/>
              <a:t>compare_sorting_algorithms</a:t>
            </a:r>
            <a:endParaRPr sz="1800" dirty="0">
              <a:latin typeface="Arial MT"/>
              <a:cs typeface="Arial MT"/>
            </a:endParaRPr>
          </a:p>
          <a:p>
            <a:pPr marL="379095" indent="-366395">
              <a:lnSpc>
                <a:spcPct val="100000"/>
              </a:lnSpc>
              <a:spcBef>
                <a:spcPts val="325"/>
              </a:spcBef>
              <a:buChar char="○"/>
              <a:tabLst>
                <a:tab pos="379095" algn="l"/>
              </a:tabLst>
            </a:pPr>
            <a:r>
              <a:rPr sz="1800" b="1" dirty="0">
                <a:latin typeface="Arial"/>
                <a:cs typeface="Arial"/>
              </a:rPr>
              <a:t>Time</a:t>
            </a:r>
            <a:r>
              <a:rPr sz="1800" b="1" spc="-40" dirty="0">
                <a:latin typeface="Arial"/>
                <a:cs typeface="Arial"/>
              </a:rPr>
              <a:t> </a:t>
            </a:r>
            <a:r>
              <a:rPr sz="1800" b="1" dirty="0">
                <a:latin typeface="Arial"/>
                <a:cs typeface="Arial"/>
              </a:rPr>
              <a:t>Complexity(both</a:t>
            </a:r>
            <a:r>
              <a:rPr sz="1800" b="1" spc="-40" dirty="0">
                <a:latin typeface="Arial"/>
                <a:cs typeface="Arial"/>
              </a:rPr>
              <a:t> </a:t>
            </a:r>
            <a:r>
              <a:rPr sz="1800" b="1" dirty="0">
                <a:latin typeface="Arial"/>
                <a:cs typeface="Arial"/>
              </a:rPr>
              <a:t>searching</a:t>
            </a:r>
            <a:r>
              <a:rPr sz="1800" b="1" spc="-40" dirty="0">
                <a:latin typeface="Arial"/>
                <a:cs typeface="Arial"/>
              </a:rPr>
              <a:t> </a:t>
            </a:r>
            <a:r>
              <a:rPr sz="1800" b="1" dirty="0">
                <a:latin typeface="Arial"/>
                <a:cs typeface="Arial"/>
              </a:rPr>
              <a:t>and</a:t>
            </a:r>
            <a:r>
              <a:rPr sz="1800" b="1" spc="-35" dirty="0">
                <a:latin typeface="Arial"/>
                <a:cs typeface="Arial"/>
              </a:rPr>
              <a:t> </a:t>
            </a:r>
            <a:r>
              <a:rPr sz="1800" b="1" spc="-10" dirty="0">
                <a:latin typeface="Arial"/>
                <a:cs typeface="Arial"/>
              </a:rPr>
              <a:t>Sorting):</a:t>
            </a:r>
            <a:endParaRPr sz="1800" dirty="0">
              <a:latin typeface="Arial"/>
              <a:cs typeface="Arial"/>
            </a:endParaRPr>
          </a:p>
          <a:p>
            <a:pPr marL="836294" lvl="1" indent="-366395">
              <a:lnSpc>
                <a:spcPct val="100000"/>
              </a:lnSpc>
              <a:spcBef>
                <a:spcPts val="325"/>
              </a:spcBef>
              <a:buChar char="■"/>
              <a:tabLst>
                <a:tab pos="836294" algn="l"/>
              </a:tabLst>
            </a:pPr>
            <a:r>
              <a:rPr sz="1800" dirty="0">
                <a:latin typeface="Arial MT"/>
                <a:cs typeface="Arial MT"/>
              </a:rPr>
              <a:t>For</a:t>
            </a:r>
            <a:r>
              <a:rPr sz="1800" spc="45" dirty="0">
                <a:latin typeface="Arial MT"/>
                <a:cs typeface="Arial MT"/>
              </a:rPr>
              <a:t> </a:t>
            </a:r>
            <a:r>
              <a:rPr sz="1800" spc="-10" dirty="0">
                <a:latin typeface="Arial MT"/>
                <a:cs typeface="Arial MT"/>
              </a:rPr>
              <a:t>Searching</a:t>
            </a:r>
            <a:r>
              <a:rPr lang="en-US" sz="1800" spc="-10" dirty="0">
                <a:latin typeface="Arial MT"/>
                <a:cs typeface="Arial MT"/>
              </a:rPr>
              <a:t>/sorting</a:t>
            </a:r>
            <a:r>
              <a:rPr sz="1800" spc="-10" dirty="0">
                <a:latin typeface="Arial MT"/>
                <a:cs typeface="Arial MT"/>
              </a:rPr>
              <a:t>-</a:t>
            </a:r>
            <a:r>
              <a:rPr lang="en-IN" dirty="0"/>
              <a:t> </a:t>
            </a:r>
            <a:r>
              <a:rPr lang="en-US" dirty="0" err="1"/>
              <a:t>The_code_rangers</a:t>
            </a:r>
            <a:r>
              <a:rPr lang="en-US" dirty="0"/>
              <a:t>_ </a:t>
            </a:r>
            <a:r>
              <a:rPr lang="en-IN" dirty="0" err="1"/>
              <a:t>display_time_complexity</a:t>
            </a:r>
            <a:endParaRPr sz="18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55" dirty="0"/>
              <a:t> </a:t>
            </a:r>
            <a:r>
              <a:rPr dirty="0"/>
              <a:t>:Programming</a:t>
            </a:r>
            <a:r>
              <a:rPr spc="-45" dirty="0"/>
              <a:t> </a:t>
            </a:r>
            <a:r>
              <a:rPr spc="-10" dirty="0"/>
              <a:t>Details</a:t>
            </a:r>
          </a:p>
        </p:txBody>
      </p:sp>
      <p:sp>
        <p:nvSpPr>
          <p:cNvPr id="3" name="object 3"/>
          <p:cNvSpPr txBox="1"/>
          <p:nvPr/>
        </p:nvSpPr>
        <p:spPr>
          <a:xfrm>
            <a:off x="475249" y="1175208"/>
            <a:ext cx="8219440" cy="1930785"/>
          </a:xfrm>
          <a:prstGeom prst="rect">
            <a:avLst/>
          </a:prstGeom>
        </p:spPr>
        <p:txBody>
          <a:bodyPr vert="horz" wrap="square" lIns="0" tIns="12700" rIns="0" bIns="0" rtlCol="0">
            <a:spAutoFit/>
          </a:bodyPr>
          <a:lstStyle/>
          <a:p>
            <a:pPr marL="836294" marR="852805" indent="-367030">
              <a:lnSpc>
                <a:spcPct val="114999"/>
              </a:lnSpc>
              <a:spcBef>
                <a:spcPts val="100"/>
              </a:spcBef>
              <a:buChar char="○"/>
              <a:tabLst>
                <a:tab pos="836294" algn="l"/>
              </a:tabLst>
            </a:pPr>
            <a:r>
              <a:rPr sz="1800" b="1" spc="-10" dirty="0">
                <a:latin typeface="Arial"/>
                <a:cs typeface="Arial"/>
              </a:rPr>
              <a:t>Algorithm</a:t>
            </a:r>
            <a:r>
              <a:rPr sz="1800" b="1" spc="-50" dirty="0">
                <a:latin typeface="Arial"/>
                <a:cs typeface="Arial"/>
              </a:rPr>
              <a:t> </a:t>
            </a:r>
            <a:r>
              <a:rPr sz="1800" b="1" dirty="0">
                <a:latin typeface="Arial"/>
                <a:cs typeface="Arial"/>
              </a:rPr>
              <a:t>Details(pseudocode</a:t>
            </a:r>
            <a:r>
              <a:rPr sz="1800" b="1" spc="-45" dirty="0">
                <a:latin typeface="Arial"/>
                <a:cs typeface="Arial"/>
              </a:rPr>
              <a:t> </a:t>
            </a:r>
            <a:r>
              <a:rPr sz="1800" b="1" dirty="0">
                <a:latin typeface="Arial"/>
                <a:cs typeface="Arial"/>
              </a:rPr>
              <a:t>or</a:t>
            </a:r>
            <a:r>
              <a:rPr sz="1800" b="1" spc="-45" dirty="0">
                <a:latin typeface="Arial"/>
                <a:cs typeface="Arial"/>
              </a:rPr>
              <a:t> </a:t>
            </a:r>
            <a:r>
              <a:rPr sz="1800" b="1" spc="-10" dirty="0">
                <a:latin typeface="Arial"/>
                <a:cs typeface="Arial"/>
              </a:rPr>
              <a:t>steps)(both</a:t>
            </a:r>
            <a:r>
              <a:rPr sz="1800" b="1" spc="-45" dirty="0">
                <a:latin typeface="Arial"/>
                <a:cs typeface="Arial"/>
              </a:rPr>
              <a:t> </a:t>
            </a:r>
            <a:r>
              <a:rPr sz="1800" b="1" dirty="0">
                <a:latin typeface="Arial"/>
                <a:cs typeface="Arial"/>
              </a:rPr>
              <a:t>searching</a:t>
            </a:r>
            <a:r>
              <a:rPr sz="1800" b="1" spc="-45" dirty="0">
                <a:latin typeface="Arial"/>
                <a:cs typeface="Arial"/>
              </a:rPr>
              <a:t> </a:t>
            </a:r>
            <a:r>
              <a:rPr sz="1800" b="1" spc="-25" dirty="0">
                <a:latin typeface="Arial"/>
                <a:cs typeface="Arial"/>
              </a:rPr>
              <a:t>and </a:t>
            </a:r>
            <a:r>
              <a:rPr sz="1800" b="1" spc="-10" dirty="0">
                <a:latin typeface="Arial"/>
                <a:cs typeface="Arial"/>
              </a:rPr>
              <a:t>Sorting):</a:t>
            </a:r>
            <a:endParaRPr lang="en-US" dirty="0">
              <a:latin typeface="Arial"/>
              <a:cs typeface="Arial"/>
            </a:endParaRPr>
          </a:p>
          <a:p>
            <a:pPr marL="836294" marR="852805" indent="-367030">
              <a:lnSpc>
                <a:spcPct val="114999"/>
              </a:lnSpc>
              <a:spcBef>
                <a:spcPts val="100"/>
              </a:spcBef>
              <a:buChar char="○"/>
              <a:tabLst>
                <a:tab pos="836294" algn="l"/>
              </a:tabLst>
            </a:pPr>
            <a:r>
              <a:rPr lang="en-IN" dirty="0"/>
              <a:t>■    For Searching/Sorting: </a:t>
            </a:r>
            <a:r>
              <a:rPr lang="en-US" dirty="0" err="1"/>
              <a:t>The_code_rangers</a:t>
            </a:r>
            <a:r>
              <a:rPr lang="en-US" dirty="0"/>
              <a:t>_ </a:t>
            </a:r>
            <a:r>
              <a:rPr lang="en-IN" dirty="0" err="1"/>
              <a:t>display_pseudocode</a:t>
            </a:r>
            <a:endParaRPr sz="1800" dirty="0">
              <a:latin typeface="Arial MT"/>
              <a:cs typeface="Arial MT"/>
            </a:endParaRPr>
          </a:p>
          <a:p>
            <a:pPr marL="379095" indent="-366395">
              <a:lnSpc>
                <a:spcPct val="100000"/>
              </a:lnSpc>
              <a:spcBef>
                <a:spcPts val="325"/>
              </a:spcBef>
              <a:buChar char="●"/>
              <a:tabLst>
                <a:tab pos="379095" algn="l"/>
              </a:tabLst>
            </a:pPr>
            <a:r>
              <a:rPr sz="1800" b="1" dirty="0">
                <a:latin typeface="Arial"/>
                <a:cs typeface="Arial"/>
              </a:rPr>
              <a:t>File</a:t>
            </a:r>
            <a:r>
              <a:rPr sz="1800" b="1" spc="-30" dirty="0">
                <a:latin typeface="Arial"/>
                <a:cs typeface="Arial"/>
              </a:rPr>
              <a:t> </a:t>
            </a:r>
            <a:r>
              <a:rPr sz="1800" b="1" dirty="0">
                <a:latin typeface="Arial"/>
                <a:cs typeface="Arial"/>
              </a:rPr>
              <a:t>name(for</a:t>
            </a:r>
            <a:r>
              <a:rPr sz="1800" b="1" spc="-25" dirty="0">
                <a:latin typeface="Arial"/>
                <a:cs typeface="Arial"/>
              </a:rPr>
              <a:t> </a:t>
            </a:r>
            <a:r>
              <a:rPr sz="1800" b="1" dirty="0">
                <a:latin typeface="Arial"/>
                <a:cs typeface="Arial"/>
              </a:rPr>
              <a:t>storing</a:t>
            </a:r>
            <a:r>
              <a:rPr sz="1800" b="1" spc="-30" dirty="0">
                <a:latin typeface="Arial"/>
                <a:cs typeface="Arial"/>
              </a:rPr>
              <a:t> </a:t>
            </a:r>
            <a:r>
              <a:rPr sz="1800" b="1" dirty="0">
                <a:latin typeface="Arial"/>
                <a:cs typeface="Arial"/>
              </a:rPr>
              <a:t>the</a:t>
            </a:r>
            <a:r>
              <a:rPr sz="1800" b="1" spc="-25" dirty="0">
                <a:latin typeface="Arial"/>
                <a:cs typeface="Arial"/>
              </a:rPr>
              <a:t> </a:t>
            </a:r>
            <a:r>
              <a:rPr sz="1800" b="1" spc="-10" dirty="0">
                <a:latin typeface="Arial"/>
                <a:cs typeface="Arial"/>
              </a:rPr>
              <a:t>details)</a:t>
            </a:r>
            <a:endParaRPr sz="1800" dirty="0">
              <a:latin typeface="Arial"/>
              <a:cs typeface="Arial"/>
            </a:endParaRPr>
          </a:p>
          <a:p>
            <a:pPr marL="836294" lvl="1" indent="-366395">
              <a:lnSpc>
                <a:spcPct val="100000"/>
              </a:lnSpc>
              <a:spcBef>
                <a:spcPts val="325"/>
              </a:spcBef>
              <a:buChar char="○"/>
              <a:tabLst>
                <a:tab pos="836294" algn="l"/>
              </a:tabLst>
            </a:pPr>
            <a:r>
              <a:rPr sz="1800" dirty="0">
                <a:latin typeface="Arial MT"/>
                <a:cs typeface="Arial MT"/>
              </a:rPr>
              <a:t>File</a:t>
            </a:r>
            <a:r>
              <a:rPr sz="1800" spc="-35" dirty="0">
                <a:latin typeface="Arial MT"/>
                <a:cs typeface="Arial MT"/>
              </a:rPr>
              <a:t> </a:t>
            </a:r>
            <a:r>
              <a:rPr sz="1800" dirty="0">
                <a:latin typeface="Arial MT"/>
                <a:cs typeface="Arial MT"/>
              </a:rPr>
              <a:t>name</a:t>
            </a:r>
            <a:r>
              <a:rPr sz="1800" spc="-25" dirty="0">
                <a:latin typeface="Arial MT"/>
                <a:cs typeface="Arial MT"/>
              </a:rPr>
              <a:t> </a:t>
            </a:r>
            <a:r>
              <a:rPr sz="1800" dirty="0">
                <a:latin typeface="Arial MT"/>
                <a:cs typeface="Arial MT"/>
              </a:rPr>
              <a:t>to</a:t>
            </a:r>
            <a:r>
              <a:rPr sz="1800" spc="-25" dirty="0">
                <a:latin typeface="Arial MT"/>
                <a:cs typeface="Arial MT"/>
              </a:rPr>
              <a:t> </a:t>
            </a:r>
            <a:r>
              <a:rPr sz="1800" dirty="0">
                <a:latin typeface="Arial MT"/>
                <a:cs typeface="Arial MT"/>
              </a:rPr>
              <a:t>be</a:t>
            </a:r>
            <a:r>
              <a:rPr sz="1800" spc="-25" dirty="0">
                <a:latin typeface="Arial MT"/>
                <a:cs typeface="Arial MT"/>
              </a:rPr>
              <a:t> </a:t>
            </a:r>
            <a:r>
              <a:rPr sz="1800" dirty="0">
                <a:latin typeface="Arial MT"/>
                <a:cs typeface="Arial MT"/>
              </a:rPr>
              <a:t>used</a:t>
            </a:r>
            <a:r>
              <a:rPr sz="1800" spc="-25" dirty="0">
                <a:latin typeface="Arial MT"/>
                <a:cs typeface="Arial MT"/>
              </a:rPr>
              <a:t> </a:t>
            </a:r>
            <a:r>
              <a:rPr sz="1800" spc="-10" dirty="0">
                <a:latin typeface="Arial MT"/>
                <a:cs typeface="Arial MT"/>
              </a:rPr>
              <a:t>is:-</a:t>
            </a:r>
            <a:r>
              <a:rPr lang="en-IN" dirty="0"/>
              <a:t> </a:t>
            </a:r>
            <a:r>
              <a:rPr lang="en-IN" dirty="0" err="1"/>
              <a:t>Programs_setting</a:t>
            </a:r>
            <a:r>
              <a:rPr lang="en-IN" dirty="0"/>
              <a:t> .txt</a:t>
            </a:r>
            <a:endParaRPr sz="18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14350"/>
            <a:ext cx="8374549" cy="409575"/>
          </a:xfrm>
          <a:prstGeom prst="rect">
            <a:avLst/>
          </a:prstGeom>
        </p:spPr>
        <p:txBody>
          <a:bodyPr vert="horz" wrap="square" lIns="0" tIns="15240" rIns="0" bIns="0" rtlCol="0">
            <a:spAutoFit/>
          </a:bodyPr>
          <a:lstStyle/>
          <a:p>
            <a:pPr marL="12700">
              <a:lnSpc>
                <a:spcPct val="100000"/>
              </a:lnSpc>
              <a:spcBef>
                <a:spcPts val="120"/>
              </a:spcBef>
            </a:pPr>
            <a:r>
              <a:rPr lang="en-US" dirty="0" err="1"/>
              <a:t>Program_lo</a:t>
            </a:r>
            <a:r>
              <a:rPr spc="-10" dirty="0"/>
              <a:t> </a:t>
            </a:r>
            <a:r>
              <a:rPr dirty="0"/>
              <a:t>:</a:t>
            </a:r>
            <a:r>
              <a:rPr spc="-5" dirty="0"/>
              <a:t> </a:t>
            </a:r>
            <a:r>
              <a:rPr dirty="0"/>
              <a:t>Sorting</a:t>
            </a:r>
            <a:r>
              <a:rPr spc="-10" dirty="0"/>
              <a:t> </a:t>
            </a:r>
            <a:r>
              <a:rPr dirty="0"/>
              <a:t>Algorithm</a:t>
            </a:r>
            <a:r>
              <a:rPr spc="-5" dirty="0"/>
              <a:t> </a:t>
            </a:r>
            <a:r>
              <a:rPr spc="-20" dirty="0"/>
              <a:t>used</a:t>
            </a:r>
          </a:p>
        </p:txBody>
      </p:sp>
      <p:sp>
        <p:nvSpPr>
          <p:cNvPr id="3" name="object 3"/>
          <p:cNvSpPr txBox="1"/>
          <p:nvPr/>
        </p:nvSpPr>
        <p:spPr>
          <a:xfrm>
            <a:off x="475249" y="1175208"/>
            <a:ext cx="5849351" cy="2446824"/>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lang="en-US" dirty="0"/>
              <a:t>Bubble Sort</a:t>
            </a:r>
            <a:r>
              <a:rPr sz="1800" spc="-10" dirty="0">
                <a:solidFill>
                  <a:srgbClr val="595959"/>
                </a:solidFill>
                <a:latin typeface="Arial MT"/>
                <a:cs typeface="Arial MT"/>
              </a:rPr>
              <a:t>:</a:t>
            </a:r>
            <a:endParaRPr sz="1800" dirty="0">
              <a:latin typeface="Arial MT"/>
              <a:cs typeface="Arial MT"/>
            </a:endParaRPr>
          </a:p>
          <a:p>
            <a:pPr marL="379095" indent="-366395">
              <a:lnSpc>
                <a:spcPct val="100000"/>
              </a:lnSpc>
              <a:spcBef>
                <a:spcPts val="325"/>
              </a:spcBef>
              <a:buChar char="●"/>
              <a:tabLst>
                <a:tab pos="379095" algn="l"/>
              </a:tabLst>
            </a:pPr>
            <a:r>
              <a:rPr sz="1800" spc="-10" dirty="0">
                <a:solidFill>
                  <a:srgbClr val="595959"/>
                </a:solidFill>
                <a:latin typeface="Arial MT"/>
                <a:cs typeface="Arial MT"/>
              </a:rPr>
              <a:t>Algorithm:</a:t>
            </a:r>
          </a:p>
          <a:p>
            <a:pPr marL="836294" lvl="1" indent="-335915">
              <a:lnSpc>
                <a:spcPct val="100000"/>
              </a:lnSpc>
              <a:spcBef>
                <a:spcPts val="254"/>
              </a:spcBef>
              <a:buChar char="○"/>
              <a:tabLst>
                <a:tab pos="836294" algn="l"/>
              </a:tabLst>
            </a:pPr>
            <a:r>
              <a:rPr sz="1400" spc="-10" dirty="0">
                <a:solidFill>
                  <a:srgbClr val="595959"/>
                </a:solidFill>
                <a:latin typeface="Arial MT"/>
                <a:cs typeface="Arial MT"/>
              </a:rPr>
              <a:t>Step</a:t>
            </a:r>
            <a:r>
              <a:rPr lang="en-US" sz="1400" spc="-10" dirty="0">
                <a:solidFill>
                  <a:srgbClr val="595959"/>
                </a:solidFill>
                <a:latin typeface="Arial MT"/>
                <a:cs typeface="Arial MT"/>
              </a:rPr>
              <a:t>-1: </a:t>
            </a:r>
            <a:r>
              <a:rPr lang="en-US" sz="1400" dirty="0"/>
              <a:t>Ask user to choose a field to sort by (code or name).</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Step-2:loop from 0 to program_count-1</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Step-3:loop from 0 to program_count-i-1</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Step-4:swap elements if </a:t>
            </a:r>
            <a:r>
              <a:rPr lang="en-US" sz="1400" spc="-10" dirty="0" err="1">
                <a:solidFill>
                  <a:srgbClr val="595959"/>
                </a:solidFill>
                <a:latin typeface="Arial MT"/>
                <a:cs typeface="Arial MT"/>
              </a:rPr>
              <a:t>program_arr</a:t>
            </a:r>
            <a:r>
              <a:rPr lang="en-US" sz="1400" spc="-10" dirty="0">
                <a:solidFill>
                  <a:srgbClr val="595959"/>
                </a:solidFill>
                <a:latin typeface="Arial MT"/>
                <a:cs typeface="Arial MT"/>
              </a:rPr>
              <a:t>[j]&gt;</a:t>
            </a:r>
            <a:r>
              <a:rPr lang="en-US" sz="1400" spc="-10" dirty="0" err="1">
                <a:solidFill>
                  <a:srgbClr val="595959"/>
                </a:solidFill>
                <a:latin typeface="Arial MT"/>
                <a:cs typeface="Arial MT"/>
              </a:rPr>
              <a:t>program_arr</a:t>
            </a:r>
            <a:r>
              <a:rPr lang="en-US" sz="1400" spc="-10" dirty="0">
                <a:solidFill>
                  <a:srgbClr val="595959"/>
                </a:solidFill>
                <a:latin typeface="Arial MT"/>
                <a:cs typeface="Arial MT"/>
              </a:rPr>
              <a:t>[j+1]</a:t>
            </a:r>
          </a:p>
          <a:p>
            <a:pPr marL="836294" lvl="1" indent="-335915">
              <a:lnSpc>
                <a:spcPct val="100000"/>
              </a:lnSpc>
              <a:spcBef>
                <a:spcPts val="254"/>
              </a:spcBef>
              <a:buChar char="○"/>
              <a:tabLst>
                <a:tab pos="836294" algn="l"/>
              </a:tabLst>
            </a:pPr>
            <a:r>
              <a:rPr lang="en-US" sz="1400" spc="-10" dirty="0">
                <a:solidFill>
                  <a:srgbClr val="595959"/>
                </a:solidFill>
                <a:latin typeface="Arial MT"/>
                <a:cs typeface="Arial MT"/>
              </a:rPr>
              <a:t>Step-5:</a:t>
            </a:r>
            <a:r>
              <a:rPr lang="en-US" sz="1400" dirty="0"/>
              <a:t> Continue until no swaps are needed (array is sorted)</a:t>
            </a:r>
          </a:p>
          <a:p>
            <a:r>
              <a:rPr lang="en-US" sz="1400" spc="-10" dirty="0">
                <a:solidFill>
                  <a:srgbClr val="595959"/>
                </a:solidFill>
                <a:latin typeface="Arial MT"/>
                <a:cs typeface="Arial MT"/>
              </a:rPr>
              <a:t>                 Step-6: </a:t>
            </a:r>
            <a:r>
              <a:rPr lang="en-US" sz="1200" dirty="0"/>
              <a:t>Print success message and the sorted list</a:t>
            </a:r>
            <a:r>
              <a:rPr lang="en-US" dirty="0"/>
              <a:t>.</a:t>
            </a:r>
          </a:p>
          <a:p>
            <a:pPr marL="836294" lvl="1" indent="-335915">
              <a:lnSpc>
                <a:spcPct val="100000"/>
              </a:lnSpc>
              <a:spcBef>
                <a:spcPts val="254"/>
              </a:spcBef>
              <a:buChar char="○"/>
              <a:tabLst>
                <a:tab pos="836294" algn="l"/>
              </a:tabLst>
            </a:pPr>
            <a:endParaRPr lang="en-US" sz="1400" spc="-10" dirty="0">
              <a:solidFill>
                <a:srgbClr val="595959"/>
              </a:solidFill>
              <a:latin typeface="Arial MT"/>
              <a:cs typeface="Arial MT"/>
            </a:endParaRPr>
          </a:p>
        </p:txBody>
      </p:sp>
      <p:sp>
        <p:nvSpPr>
          <p:cNvPr id="7"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TotalTime>
  <Words>1468</Words>
  <Application>Microsoft Office PowerPoint</Application>
  <PresentationFormat>On-screen Show (16:9)</PresentationFormat>
  <Paragraphs>167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MT</vt:lpstr>
      <vt:lpstr>Arial Rounded MT Bold</vt:lpstr>
      <vt:lpstr>Calibri</vt:lpstr>
      <vt:lpstr>Times New Roman</vt:lpstr>
      <vt:lpstr>Wingdings</vt:lpstr>
      <vt:lpstr>Office Theme</vt:lpstr>
      <vt:lpstr>DAA PROJECT IMPLEMENTION</vt:lpstr>
      <vt:lpstr>Introduction to Project</vt:lpstr>
      <vt:lpstr>Architecture Diagram</vt:lpstr>
      <vt:lpstr>Module Description : Program Level Objective Setting</vt:lpstr>
      <vt:lpstr>Program_lo Setting:Field/table details</vt:lpstr>
      <vt:lpstr>Program level objective setting:Programming Details</vt:lpstr>
      <vt:lpstr>Program_lo :Programming Details</vt:lpstr>
      <vt:lpstr>Program_lo :Programming Details</vt:lpstr>
      <vt:lpstr>Program_lo : Sorting Algorithm used</vt:lpstr>
      <vt:lpstr>Program_lo : Sorting Algorithm used</vt:lpstr>
      <vt:lpstr>Program_lo : Time Complexity of Sorting Algorithm</vt:lpstr>
      <vt:lpstr>Program_lo : Searching Algorithm used</vt:lpstr>
      <vt:lpstr>Program_lo : Searching Algorithm used</vt:lpstr>
      <vt:lpstr>Program_lo : Time Complexity of Searching Algorithm</vt:lpstr>
      <vt:lpstr>Overview Code[overview of searching,Sorting,CRUD and Storage options]</vt:lpstr>
      <vt:lpstr>PowerPoint Presentation</vt:lpstr>
      <vt:lpstr>Screen Shots[*Screen shot of CRUD,Sorting,Searching,Comparison(both sorting &amp; Searching &amp; store</vt:lpstr>
      <vt:lpstr>Screen Shots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U$ER</dc:creator>
  <cp:lastModifiedBy>shaik Mohammad</cp:lastModifiedBy>
  <cp:revision>18</cp:revision>
  <dcterms:created xsi:type="dcterms:W3CDTF">2024-11-01T12:32:17Z</dcterms:created>
  <dcterms:modified xsi:type="dcterms:W3CDTF">2024-11-05T16:34:41Z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2024-11-01T00:00:00Z</vt:filetime>
  </property>
  <property fmtid="{D5CDD505-2E9C-101B-9397-08002B2CF9AE}" pid="3" name="Creator">
    <vt:lpwstr>Google</vt:lpwstr>
  </property>
  <property fmtid="{D5CDD505-2E9C-101B-9397-08002B2CF9AE}" pid="4" name="LastSaved">
    <vt:filetime>2024-11-01T00:00:00Z</vt:filetime>
  </property>
</Properties>
</file>