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Lst>
  <p:sldIdLst>
    <p:sldId id="259" r:id="rId4"/>
    <p:sldId id="262" r:id="rId5"/>
    <p:sldId id="265" r:id="rId6"/>
    <p:sldId id="268" r:id="rId7"/>
    <p:sldId id="271" r:id="rId8"/>
    <p:sldId id="274" r:id="rId9"/>
    <p:sldId id="277" r:id="rId10"/>
    <p:sldId id="280" r:id="rId11"/>
    <p:sldId id="283" r:id="rId12"/>
    <p:sldId id="286" r:id="rId13"/>
    <p:sldId id="289" r:id="rId14"/>
    <p:sldId id="292" r:id="rId15"/>
    <p:sldId id="340" r:id="rId16"/>
    <p:sldId id="295" r:id="rId17"/>
    <p:sldId id="346" r:id="rId18"/>
    <p:sldId id="349" r:id="rId19"/>
    <p:sldId id="352" r:id="rId20"/>
    <p:sldId id="355" r:id="rId21"/>
    <p:sldId id="358" r:id="rId22"/>
    <p:sldId id="361" r:id="rId23"/>
    <p:sldId id="298" r:id="rId24"/>
    <p:sldId id="301" r:id="rId25"/>
  </p:sldIdLst>
  <p:sldSz cx="9144000" cy="6858000" type="screen4x3"/>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82" d="100"/>
          <a:sy n="82" d="100"/>
        </p:scale>
        <p:origin x="1459"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D9334705-8B4E-4FC1-904E-4E852B4E0370}" type="datetimeFigureOut">
              <a:rPr lang="en-US" smtClean="0"/>
              <a:t>10/4/2023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A511274-BE53-4093-803C-39078417CC0D}" type="datetimeFigureOut">
              <a:rPr lang="en-US" smtClean="0"/>
              <a:t>10/4/2023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B627270-A8AB-42B1-B194-D2FADC0414CB}" type="datetimeFigureOut">
              <a:rPr lang="en-US" smtClean="0"/>
              <a:t>10/4/2023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D601EB-898D-45EB-AF02-BDBAAC1BCF6B}" type="datetime1">
              <a:rPr lang="en-US" smtClean="0"/>
              <a:t>10/4/2023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70196049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2CAF6E-30C6-4892-8ECC-28B98795E53E}" type="datetime1">
              <a:rPr lang="en-US" smtClean="0"/>
              <a:t>10/4/2023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46687994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0014B-F72F-459C-9AEA-83526BA1950E}" type="datetime1">
              <a:rPr lang="en-US" smtClean="0"/>
              <a:t>10/4/2023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46487287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D3470D-456E-4B74-9504-3BED3E1E331F}" type="datetime1">
              <a:rPr lang="en-US" smtClean="0"/>
              <a:t>10/4/2023</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26075756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57A5D-D22F-444E-B503-748AF7911620}" type="datetime1">
              <a:rPr lang="en-US" smtClean="0"/>
              <a:t>10/4/2023</a:t>
            </a:fld>
            <a:endParaRPr lang="en-US"/>
          </a:p>
        </p:txBody>
      </p:sp>
      <p:sp>
        <p:nvSpPr>
          <p:cNvPr id="8" name="Footer Placeholder 7"/>
          <p:cNvSpPr>
            <a:spLocks noGrp="1"/>
          </p:cNvSpPr>
          <p:nvPr>
            <p:ph type="ftr" sz="quarter" idx="11"/>
          </p:nvPr>
        </p:nvSpPr>
        <p:spPr/>
        <p:txBody>
          <a:bodyPr/>
          <a:lstStyle/>
          <a:p>
            <a:r>
              <a:rPr lang="en-US"/>
              <a:t>DEPARTMENT OF COMPUTER SCIENCE AND ENGINEERING - INTERNET OF THINGS</a:t>
            </a:r>
          </a:p>
        </p:txBody>
      </p:sp>
      <p:sp>
        <p:nvSpPr>
          <p:cNvPr id="9" name="Slide Number Placeholder 8"/>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74749450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F4DC5B-AE6E-413C-999F-2C6DCDB27E54}" type="datetime1">
              <a:rPr lang="en-US" smtClean="0"/>
              <a:t>10/4/2023</a:t>
            </a:fld>
            <a:endParaRPr lang="en-US"/>
          </a:p>
        </p:txBody>
      </p:sp>
      <p:sp>
        <p:nvSpPr>
          <p:cNvPr id="4" name="Footer Placeholder 3"/>
          <p:cNvSpPr>
            <a:spLocks noGrp="1"/>
          </p:cNvSpPr>
          <p:nvPr>
            <p:ph type="ftr" sz="quarter" idx="11"/>
          </p:nvPr>
        </p:nvSpPr>
        <p:spPr/>
        <p:txBody>
          <a:bodyPr/>
          <a:lstStyle/>
          <a:p>
            <a:r>
              <a:rPr lang="en-US"/>
              <a:t>DEPARTMENT OF COMPUTER SCIENCE AND ENGINEERING - INTERNET OF THINGS</a:t>
            </a:r>
          </a:p>
        </p:txBody>
      </p:sp>
      <p:sp>
        <p:nvSpPr>
          <p:cNvPr id="5" name="Slide Number Placeholder 4"/>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1385446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7F5AD-FB09-4176-8819-3235C853B628}" type="datetime1">
              <a:rPr lang="en-US" smtClean="0"/>
              <a:t>10/4/2023</a:t>
            </a:fld>
            <a:endParaRPr lang="en-US"/>
          </a:p>
        </p:txBody>
      </p:sp>
      <p:sp>
        <p:nvSpPr>
          <p:cNvPr id="3" name="Footer Placeholder 2"/>
          <p:cNvSpPr>
            <a:spLocks noGrp="1"/>
          </p:cNvSpPr>
          <p:nvPr>
            <p:ph type="ftr" sz="quarter" idx="11"/>
          </p:nvPr>
        </p:nvSpPr>
        <p:spPr/>
        <p:txBody>
          <a:bodyPr/>
          <a:lstStyle/>
          <a:p>
            <a:r>
              <a:rPr lang="en-US"/>
              <a:t>DEPARTMENT OF COMPUTER SCIENCE AND ENGINEERING - INTERNET OF THINGS</a:t>
            </a:r>
          </a:p>
        </p:txBody>
      </p:sp>
      <p:sp>
        <p:nvSpPr>
          <p:cNvPr id="4" name="Slide Number Placeholder 3"/>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14730437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0BFC23-F62A-4DCF-8A7C-23F35CFA6295}" type="datetime1">
              <a:rPr lang="en-US" smtClean="0"/>
              <a:t>10/4/2023</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7984048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82F54A7-8683-4FF5-BFF3-8992BAFA0378}" type="datetimeFigureOut">
              <a:rPr lang="en-US" smtClean="0"/>
              <a:t>10/4/2023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C4C3F-A6B3-439C-BF6D-6DFD3A565AFB}" type="datetime1">
              <a:rPr lang="en-US" smtClean="0"/>
              <a:t>10/4/2023</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1677028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94F03-ECCF-40AC-9049-09ECFD328156}" type="datetime1">
              <a:rPr lang="en-US" smtClean="0"/>
              <a:t>10/4/2023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452196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16A059-A3AC-4C78-B822-ABB2B55C89C2}" type="datetime1">
              <a:rPr lang="en-US" smtClean="0"/>
              <a:t>10/4/2023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39811073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D601EB-898D-45EB-AF02-BDBAAC1BCF6B}" type="datetime1">
              <a:rPr lang="en-US" smtClean="0"/>
              <a:t>10/4/2023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70196049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2CAF6E-30C6-4892-8ECC-28B98795E53E}" type="datetime1">
              <a:rPr lang="en-US" smtClean="0"/>
              <a:t>10/4/2023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46687994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0014B-F72F-459C-9AEA-83526BA1950E}" type="datetime1">
              <a:rPr lang="en-US" smtClean="0"/>
              <a:t>10/4/2023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46487287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D3470D-456E-4B74-9504-3BED3E1E331F}" type="datetime1">
              <a:rPr lang="en-US" smtClean="0"/>
              <a:t>10/4/2023</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26075756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57A5D-D22F-444E-B503-748AF7911620}" type="datetime1">
              <a:rPr lang="en-US" smtClean="0"/>
              <a:t>10/4/2023</a:t>
            </a:fld>
            <a:endParaRPr lang="en-US"/>
          </a:p>
        </p:txBody>
      </p:sp>
      <p:sp>
        <p:nvSpPr>
          <p:cNvPr id="8" name="Footer Placeholder 7"/>
          <p:cNvSpPr>
            <a:spLocks noGrp="1"/>
          </p:cNvSpPr>
          <p:nvPr>
            <p:ph type="ftr" sz="quarter" idx="11"/>
          </p:nvPr>
        </p:nvSpPr>
        <p:spPr/>
        <p:txBody>
          <a:bodyPr/>
          <a:lstStyle/>
          <a:p>
            <a:r>
              <a:rPr lang="en-US"/>
              <a:t>DEPARTMENT OF COMPUTER SCIENCE AND ENGINEERING - INTERNET OF THINGS</a:t>
            </a:r>
          </a:p>
        </p:txBody>
      </p:sp>
      <p:sp>
        <p:nvSpPr>
          <p:cNvPr id="9" name="Slide Number Placeholder 8"/>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74749450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F4DC5B-AE6E-413C-999F-2C6DCDB27E54}" type="datetime1">
              <a:rPr lang="en-US" smtClean="0"/>
              <a:t>10/4/2023</a:t>
            </a:fld>
            <a:endParaRPr lang="en-US"/>
          </a:p>
        </p:txBody>
      </p:sp>
      <p:sp>
        <p:nvSpPr>
          <p:cNvPr id="4" name="Footer Placeholder 3"/>
          <p:cNvSpPr>
            <a:spLocks noGrp="1"/>
          </p:cNvSpPr>
          <p:nvPr>
            <p:ph type="ftr" sz="quarter" idx="11"/>
          </p:nvPr>
        </p:nvSpPr>
        <p:spPr/>
        <p:txBody>
          <a:bodyPr/>
          <a:lstStyle/>
          <a:p>
            <a:r>
              <a:rPr lang="en-US"/>
              <a:t>DEPARTMENT OF COMPUTER SCIENCE AND ENGINEERING - INTERNET OF THINGS</a:t>
            </a:r>
          </a:p>
        </p:txBody>
      </p:sp>
      <p:sp>
        <p:nvSpPr>
          <p:cNvPr id="5" name="Slide Number Placeholder 4"/>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1385446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7F5AD-FB09-4176-8819-3235C853B628}" type="datetime1">
              <a:rPr lang="en-US" smtClean="0"/>
              <a:t>10/4/2023</a:t>
            </a:fld>
            <a:endParaRPr lang="en-US"/>
          </a:p>
        </p:txBody>
      </p:sp>
      <p:sp>
        <p:nvSpPr>
          <p:cNvPr id="3" name="Footer Placeholder 2"/>
          <p:cNvSpPr>
            <a:spLocks noGrp="1"/>
          </p:cNvSpPr>
          <p:nvPr>
            <p:ph type="ftr" sz="quarter" idx="11"/>
          </p:nvPr>
        </p:nvSpPr>
        <p:spPr/>
        <p:txBody>
          <a:bodyPr/>
          <a:lstStyle/>
          <a:p>
            <a:r>
              <a:rPr lang="en-US"/>
              <a:t>DEPARTMENT OF COMPUTER SCIENCE AND ENGINEERING - INTERNET OF THINGS</a:t>
            </a:r>
          </a:p>
        </p:txBody>
      </p:sp>
      <p:sp>
        <p:nvSpPr>
          <p:cNvPr id="4" name="Slide Number Placeholder 3"/>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14730437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2FDAA58A-B39C-4FC0-A721-1546BFF83182}" type="datetimeFigureOut">
              <a:rPr lang="en-US" smtClean="0"/>
              <a:t>10/4/2023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0BFC23-F62A-4DCF-8A7C-23F35CFA6295}" type="datetime1">
              <a:rPr lang="en-US" smtClean="0"/>
              <a:t>10/4/2023</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79840481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C4C3F-A6B3-439C-BF6D-6DFD3A565AFB}" type="datetime1">
              <a:rPr lang="en-US" smtClean="0"/>
              <a:t>10/4/2023</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1677028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94F03-ECCF-40AC-9049-09ECFD328156}" type="datetime1">
              <a:rPr lang="en-US" smtClean="0"/>
              <a:t>10/4/2023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452196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16A059-A3AC-4C78-B822-ABB2B55C89C2}" type="datetime1">
              <a:rPr lang="en-US" smtClean="0"/>
              <a:t>10/4/2023</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39811073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31EEA84E-DA2E-4509-A7A4-AD95EF4D09DE}" type="datetimeFigureOut">
              <a:rPr lang="en-US" smtClean="0"/>
              <a:t>10/4/2023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14A556C3-13B2-48EF-9D1A-E6920FFA44EC}" type="datetimeFigureOut">
              <a:rPr lang="en-US" smtClean="0"/>
              <a:t>10/4/2023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D94CEF6-2638-43BF-ACC7-DB1E814CF69F}" type="datetimeFigureOut">
              <a:rPr lang="en-US" smtClean="0"/>
              <a:t>10/4/2023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D218072-95B8-4133-8DC0-8BD58CDB4C9D}" type="datetimeFigureOut">
              <a:rPr lang="en-US" smtClean="0"/>
              <a:t>10/4/2023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3D8D84D-FE8A-4FDC-BA0E-67479B7DF73A}" type="datetimeFigureOut">
              <a:rPr lang="en-US" smtClean="0"/>
              <a:t>10/4/2023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EE598C8D-0167-48F4-A03D-382CC943E1FD}" type="datetimeFigureOut">
              <a:rPr lang="en-US" smtClean="0"/>
              <a:t>10/4/2023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10/4/2023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053B32-2D0D-46EA-AEFE-E5001DBB2FF4}" type="datetime1">
              <a:rPr lang="en-US" smtClean="0"/>
              <a:t>10/4/2023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ENGINEERING - INTERNET OF THINGS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CDEB80-DBCE-406A-80BF-FEBEE692EE79}" type="slidenum">
              <a:rPr lang="en-US" smtClean="0"/>
              <a:t>‹#›</a:t>
            </a:fld>
            <a:endParaRPr lang="en-US"/>
          </a:p>
        </p:txBody>
      </p:sp>
    </p:spTree>
    <p:extLst>
      <p:ext uri="{BB962C8B-B14F-4D97-AF65-F5344CB8AC3E}">
        <p14:creationId xmlns:p14="http://schemas.microsoft.com/office/powerpoint/2010/main" val="294162563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053B32-2D0D-46EA-AEFE-E5001DBB2FF4}" type="datetime1">
              <a:rPr lang="en-US" smtClean="0"/>
              <a:t>10/4/2023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COMPUTER SCIENCE AND ENGINEERING - INTERNET OF THINGS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CDEB80-DBCE-406A-80BF-FEBEE692EE79}" type="slidenum">
              <a:rPr lang="en-US" smtClean="0"/>
              <a:t>‹#›</a:t>
            </a:fld>
            <a:endParaRPr lang="en-US"/>
          </a:p>
        </p:txBody>
      </p:sp>
    </p:spTree>
    <p:extLst>
      <p:ext uri="{BB962C8B-B14F-4D97-AF65-F5344CB8AC3E}">
        <p14:creationId xmlns:p14="http://schemas.microsoft.com/office/powerpoint/2010/main" val="294162563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medlineplus.gov/hyperthyroidism.html" TargetMode="External"/><Relationship Id="rId7" Type="http://schemas.openxmlformats.org/officeDocument/2006/relationships/hyperlink" Target="https://medlineplus.gov/biopsy.html" TargetMode="External"/><Relationship Id="rId2" Type="http://schemas.openxmlformats.org/officeDocument/2006/relationships/hyperlink" Target="https://medlineplus.gov/hormones.html" TargetMode="External"/><Relationship Id="rId1" Type="http://schemas.openxmlformats.org/officeDocument/2006/relationships/slideLayout" Target="../slideLayouts/slideLayout13.xml"/><Relationship Id="rId6" Type="http://schemas.openxmlformats.org/officeDocument/2006/relationships/hyperlink" Target="https://medlineplus.gov/thyroidtests.html" TargetMode="External"/><Relationship Id="rId5" Type="http://schemas.openxmlformats.org/officeDocument/2006/relationships/hyperlink" Target="https://medlineplus.gov/thyroidcancer.html" TargetMode="External"/><Relationship Id="rId4" Type="http://schemas.openxmlformats.org/officeDocument/2006/relationships/hyperlink" Target="https://medlineplus.gov/hypothyroidism.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hyperlink" Target="https://www.ncbi.nlm.nih.gov/pmc/articles/PMC9405591/#B15-cancers-14-03914"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469900"/>
            <a:ext cx="6248400" cy="1330326"/>
          </a:xfrm>
        </p:spPr>
        <p:txBody>
          <a:bodyPr>
            <a:noAutofit/>
          </a:bodyPr>
          <a:lstStyle/>
          <a:p>
            <a:r>
              <a:rPr lang="en-US" sz="1800" b="1">
                <a:latin typeface="Times New Roman" panose="02020603050405020304" charset="0"/>
                <a:cs typeface="Times New Roman" panose="02020603050405020304" charset="0"/>
              </a:rPr>
              <a:t>SRM INSTITUTE OF SCIENCE AND TECHNOLOGY</a:t>
            </a:r>
            <a:br>
              <a:rPr lang="en-US" sz="1800" b="1">
                <a:latin typeface="Times New Roman" panose="02020603050405020304" charset="0"/>
                <a:cs typeface="Times New Roman" panose="02020603050405020304" charset="0"/>
              </a:rPr>
            </a:br>
            <a:r>
              <a:rPr lang="en-US" sz="1800" b="1">
                <a:latin typeface="Times New Roman" panose="02020603050405020304" charset="0"/>
                <a:cs typeface="Times New Roman" panose="02020603050405020304" charset="0"/>
              </a:rPr>
              <a:t>Ramapuram Campus , Chennai – 600 089</a:t>
            </a:r>
            <a:br>
              <a:rPr lang="en-US" sz="1800" b="1">
                <a:latin typeface="Times New Roman" panose="02020603050405020304" charset="0"/>
                <a:cs typeface="Times New Roman" panose="02020603050405020304" charset="0"/>
              </a:rPr>
            </a:br>
            <a:r>
              <a:rPr lang="en-US" sz="1600" b="1">
                <a:latin typeface="Times New Roman" panose="02020603050405020304" charset="0"/>
                <a:cs typeface="Times New Roman" panose="02020603050405020304" charset="0"/>
              </a:rPr>
              <a:t>DEPARTMENT OF COMPUTER SCIENCE AND ENGINEERING</a:t>
            </a:r>
            <a:endParaRPr lang="en-US" sz="1800"/>
          </a:p>
        </p:txBody>
      </p:sp>
      <p:sp>
        <p:nvSpPr>
          <p:cNvPr id="3" name="Subtitle 2"/>
          <p:cNvSpPr>
            <a:spLocks noGrp="1"/>
          </p:cNvSpPr>
          <p:nvPr>
            <p:ph type="subTitle" idx="1"/>
          </p:nvPr>
        </p:nvSpPr>
        <p:spPr>
          <a:xfrm>
            <a:off x="457200" y="1927225"/>
            <a:ext cx="8001000" cy="1295400"/>
          </a:xfrm>
        </p:spPr>
        <p:txBody>
          <a:bodyPr>
            <a:noAutofit/>
          </a:bodyPr>
          <a:lstStyle/>
          <a:p>
            <a:r>
              <a:rPr lang="en-IN" sz="2400">
                <a:solidFill>
                  <a:schemeClr val="tx1"/>
                </a:solidFill>
                <a:latin typeface="Times New Roman" panose="02020603050405020304" pitchFamily="18" charset="0"/>
                <a:cs typeface="Times New Roman" panose="02020603050405020304" pitchFamily="18" charset="0"/>
              </a:rPr>
              <a:t>18CSP107L-MINOR PROJECT</a:t>
            </a:r>
          </a:p>
          <a:p>
            <a:r>
              <a:rPr lang="en-IN" sz="2400">
                <a:solidFill>
                  <a:schemeClr val="tx1"/>
                </a:solidFill>
                <a:latin typeface="Times New Roman" panose="02020603050405020304" pitchFamily="18" charset="0"/>
                <a:cs typeface="Times New Roman" panose="02020603050405020304" pitchFamily="18" charset="0"/>
              </a:rPr>
              <a:t>THYROIOD DISEASE CLASSIFICATION USING MACHINE LEARNING ALGORITHMS</a:t>
            </a:r>
            <a:endParaRPr lang="en-US">
              <a:solidFill>
                <a:schemeClr val="tx1"/>
              </a:solidFill>
            </a:endParaRPr>
          </a:p>
          <a:p>
            <a:endParaRPr lang="en-US">
              <a:solidFill>
                <a:schemeClr val="tx1"/>
              </a:solidFill>
            </a:endParaRPr>
          </a:p>
          <a:p>
            <a:endParaRPr lang="en-US">
              <a:solidFill>
                <a:schemeClr val="tx1"/>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 y="609600"/>
            <a:ext cx="26955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p:cNvSpPr txBox="1"/>
          <p:nvPr/>
        </p:nvSpPr>
        <p:spPr>
          <a:xfrm>
            <a:off x="1371600" y="3168649"/>
            <a:ext cx="6400800" cy="838200"/>
          </a:xfrm>
          <a:prstGeom prst="rect">
            <a:avLst/>
          </a:prstGeom>
        </p:spPr>
        <p:txBody>
          <a:bodyPr vert="horz" lIns="91440" tIns="45720" rIns="91440" bIns="45720" rtlCol="0">
            <a:normAutofit/>
          </a:bodyPr>
          <a:lstStyle>
            <a:defPPr>
              <a:defRPr lang="en-US"/>
            </a:defPPr>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solidFill>
                  <a:schemeClr val="tx1"/>
                </a:solidFill>
              </a:rPr>
              <a:t>BATCH NUMBER :14</a:t>
            </a:r>
          </a:p>
        </p:txBody>
      </p:sp>
      <p:graphicFrame>
        <p:nvGraphicFramePr>
          <p:cNvPr id="6" name="Table 5"/>
          <p:cNvGraphicFramePr>
            <a:graphicFrameLocks noGrp="1"/>
          </p:cNvGraphicFramePr>
          <p:nvPr>
            <p:extLst>
              <p:ext uri="{D42A27DB-BD31-4B8C-83A1-F6EECF244321}">
                <p14:modId xmlns:p14="http://schemas.microsoft.com/office/powerpoint/2010/main" val="1555467294"/>
              </p:ext>
            </p:extLst>
          </p:nvPr>
        </p:nvGraphicFramePr>
        <p:xfrm>
          <a:off x="304800" y="4114800"/>
          <a:ext cx="8305800" cy="2133600"/>
        </p:xfrm>
        <a:graphic>
          <a:graphicData uri="http://schemas.openxmlformats.org/drawingml/2006/table">
            <a:tbl>
              <a:tblPr firstRow="1" bandRow="1">
                <a:tableStyleId>{BDBED569-4797-4DF1-A0F4-6AAB3CD982D8}</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83741">
                <a:tc>
                  <a:txBody>
                    <a:bodyPr/>
                    <a:lstStyle/>
                    <a:p>
                      <a:r>
                        <a:rPr lang="en-US"/>
                        <a:t>Team Members </a:t>
                      </a:r>
                    </a:p>
                  </a:txBody>
                  <a:tcPr/>
                </a:tc>
                <a:tc>
                  <a:txBody>
                    <a:bodyPr/>
                    <a:lstStyle/>
                    <a:p>
                      <a:pPr marL="0" marR="0" indent="0" algn="l" defTabSz="914400" rtl="0" eaLnBrk="1" fontAlgn="auto" latinLnBrk="0" hangingPunct="1">
                        <a:lnSpc>
                          <a:spcPct val="100000"/>
                        </a:lnSpc>
                        <a:spcBef>
                          <a:spcPct val="0"/>
                        </a:spcBef>
                        <a:spcAft>
                          <a:spcPct val="0"/>
                        </a:spcAft>
                        <a:buClrTx/>
                        <a:buSzTx/>
                        <a:buFontTx/>
                        <a:buNone/>
                        <a:defRPr/>
                      </a:pPr>
                      <a:r>
                        <a:rPr lang="en-US"/>
                        <a:t>Supervisor</a:t>
                      </a:r>
                    </a:p>
                  </a:txBody>
                  <a:tcPr/>
                </a:tc>
                <a:extLst>
                  <a:ext uri="{0D108BD9-81ED-4DB2-BD59-A6C34878D82A}">
                    <a16:rowId xmlns:a16="http://schemas.microsoft.com/office/drawing/2014/main" val="10000"/>
                  </a:ext>
                </a:extLst>
              </a:tr>
              <a:tr h="1749859">
                <a:tc>
                  <a:txBody>
                    <a:bodyPr/>
                    <a:lstStyle/>
                    <a:p>
                      <a:r>
                        <a:rPr lang="en-US"/>
                        <a:t>1.Sajid            :   RA2011003020203</a:t>
                      </a:r>
                    </a:p>
                    <a:p>
                      <a:r>
                        <a:rPr lang="en-US"/>
                        <a:t>2.Junine         :   RA2011003020194</a:t>
                      </a:r>
                    </a:p>
                    <a:p>
                      <a:r>
                        <a:rPr lang="en-US"/>
                        <a:t>3.Saikrishna   :  RA2011003020192</a:t>
                      </a:r>
                    </a:p>
                  </a:txBody>
                  <a:tcPr/>
                </a:tc>
                <a:tc>
                  <a:txBody>
                    <a:bodyPr/>
                    <a:lstStyle/>
                    <a:p>
                      <a:pPr marL="0" marR="0" indent="0" algn="l" defTabSz="914400" rtl="0" eaLnBrk="1" fontAlgn="auto" latinLnBrk="0" hangingPunct="1">
                        <a:lnSpc>
                          <a:spcPct val="100000"/>
                        </a:lnSpc>
                        <a:spcBef>
                          <a:spcPct val="0"/>
                        </a:spcBef>
                        <a:spcAft>
                          <a:spcPct val="0"/>
                        </a:spcAft>
                        <a:buClrTx/>
                        <a:buSzTx/>
                        <a:buFontTx/>
                        <a:buNone/>
                        <a:defRPr/>
                      </a:pPr>
                      <a:r>
                        <a:rPr lang="en-US"/>
                        <a:t>NAME:PREETY JEMIME</a:t>
                      </a:r>
                    </a:p>
                  </a:txBody>
                  <a:tcPr/>
                </a:tc>
                <a:extLst>
                  <a:ext uri="{0D108BD9-81ED-4DB2-BD59-A6C34878D82A}">
                    <a16:rowId xmlns:a16="http://schemas.microsoft.com/office/drawing/2014/main" val="10001"/>
                  </a:ext>
                </a:extLst>
              </a:tr>
            </a:tbl>
          </a:graphicData>
        </a:graphic>
      </p:graphicFrame>
      <p:sp>
        <p:nvSpPr>
          <p:cNvPr id="7" name="Footer Placeholder 6"/>
          <p:cNvSpPr>
            <a:spLocks noGrp="1"/>
          </p:cNvSpPr>
          <p:nvPr>
            <p:ph type="ftr" sz="quarter" idx="11"/>
          </p:nvPr>
        </p:nvSpPr>
        <p:spPr>
          <a:xfrm>
            <a:off x="533400" y="6356351"/>
            <a:ext cx="8077200" cy="273049"/>
          </a:xfrm>
        </p:spPr>
        <p:txBody>
          <a:bodyPr/>
          <a:lstStyle/>
          <a:p>
            <a:r>
              <a:rPr lang="en-US"/>
              <a:t>Date							Slide Number</a:t>
            </a:r>
          </a:p>
          <a:p>
            <a:endParaRPr lang="en-US"/>
          </a:p>
        </p:txBody>
      </p:sp>
    </p:spTree>
    <p:extLst>
      <p:ext uri="{BB962C8B-B14F-4D97-AF65-F5344CB8AC3E}">
        <p14:creationId xmlns:p14="http://schemas.microsoft.com/office/powerpoint/2010/main" val="268442628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a:t>Objective</a:t>
            </a:r>
          </a:p>
        </p:txBody>
      </p:sp>
      <p:sp>
        <p:nvSpPr>
          <p:cNvPr id="3" name="Content Placeholder 2"/>
          <p:cNvSpPr>
            <a:spLocks noGrp="1"/>
          </p:cNvSpPr>
          <p:nvPr>
            <p:ph idx="1"/>
          </p:nvPr>
        </p:nvSpPr>
        <p:spPr>
          <a:xfrm>
            <a:off x="609600" y="990600"/>
            <a:ext cx="8229600" cy="5029200"/>
          </a:xfrm>
        </p:spPr>
        <p:txBody>
          <a:bodyPr>
            <a:noAutofit/>
          </a:bodyPr>
          <a:lstStyle/>
          <a:p>
            <a:pPr algn="just"/>
            <a:endParaRPr lang="en-US" sz="2000">
              <a:solidFill>
                <a:srgbClr val="202124"/>
              </a:solidFill>
              <a:latin typeface="Times New Roman" panose="02020603050405020304" pitchFamily="18" charset="0"/>
              <a:ea typeface="+mn-lt"/>
              <a:cs typeface="Times New Roman" panose="02020603050405020304" pitchFamily="18" charset="0"/>
            </a:endParaRPr>
          </a:p>
          <a:p>
            <a:pPr algn="just"/>
            <a:r>
              <a:rPr lang="en-US" sz="2000">
                <a:solidFill>
                  <a:srgbClr val="4D5156"/>
                </a:solidFill>
                <a:latin typeface="Times New Roman" panose="02020603050405020304" pitchFamily="18" charset="0"/>
                <a:cs typeface="Times New Roman" panose="02020603050405020304" pitchFamily="18" charset="0"/>
              </a:rPr>
              <a:t>T</a:t>
            </a:r>
            <a:r>
              <a:rPr lang="en-US" sz="2000" b="0" i="0">
                <a:solidFill>
                  <a:srgbClr val="4D5156"/>
                </a:solidFill>
                <a:effectLst/>
                <a:latin typeface="Times New Roman" panose="02020603050405020304" pitchFamily="18" charset="0"/>
                <a:cs typeface="Times New Roman" panose="02020603050405020304" pitchFamily="18" charset="0"/>
              </a:rPr>
              <a:t>he quantitation of thyroid stimulating hormone (TSH) and circulating thyroid hormones in serum to </a:t>
            </a:r>
            <a:r>
              <a:rPr lang="en-US" sz="2000" b="0" i="0">
                <a:solidFill>
                  <a:srgbClr val="040C28"/>
                </a:solidFill>
                <a:effectLst/>
                <a:latin typeface="Times New Roman" panose="02020603050405020304" pitchFamily="18" charset="0"/>
                <a:cs typeface="Times New Roman" panose="02020603050405020304" pitchFamily="18" charset="0"/>
              </a:rPr>
              <a:t>assess the ability of the thyroid gland to produce and regulate thyroid hormone production</a:t>
            </a:r>
            <a:r>
              <a:rPr lang="en-US" sz="2000" b="0" i="0">
                <a:solidFill>
                  <a:srgbClr val="4D5156"/>
                </a:solidFill>
                <a:effectLst/>
                <a:latin typeface="Times New Roman" panose="02020603050405020304" pitchFamily="18" charset="0"/>
                <a:cs typeface="Times New Roman" panose="02020603050405020304" pitchFamily="18" charset="0"/>
              </a:rPr>
              <a:t>.</a:t>
            </a:r>
            <a:endParaRPr lang="en-US" sz="2000" b="0" i="0">
              <a:solidFill>
                <a:srgbClr val="202124"/>
              </a:solidFill>
              <a:effectLst/>
              <a:latin typeface="Times New Roman" panose="02020603050405020304" pitchFamily="18" charset="0"/>
              <a:ea typeface="+mn-lt"/>
              <a:cs typeface="Times New Roman" panose="02020603050405020304" pitchFamily="18" charset="0"/>
            </a:endParaRPr>
          </a:p>
          <a:p>
            <a:pPr algn="just"/>
            <a:r>
              <a:rPr lang="en-US" sz="2000">
                <a:solidFill>
                  <a:srgbClr val="202124"/>
                </a:solidFill>
                <a:latin typeface="Times New Roman" panose="02020603050405020304" pitchFamily="18" charset="0"/>
                <a:ea typeface="+mn-lt"/>
                <a:cs typeface="Times New Roman" panose="02020603050405020304" pitchFamily="18" charset="0"/>
              </a:rPr>
              <a:t>These algorithms are used to unfold a prediction system which will analyze and predict whether the particular patient is pertaining to any thyroid disease or not. The main objective is </a:t>
            </a:r>
            <a:r>
              <a:rPr lang="en-US" sz="2000">
                <a:solidFill>
                  <a:srgbClr val="040C28"/>
                </a:solidFill>
                <a:latin typeface="Times New Roman" panose="02020603050405020304" pitchFamily="18" charset="0"/>
                <a:ea typeface="+mn-lt"/>
                <a:cs typeface="Times New Roman" panose="02020603050405020304" pitchFamily="18" charset="0"/>
              </a:rPr>
              <a:t>to identify the best algorithm suitable for this, and which provides maximum accuracy</a:t>
            </a:r>
            <a:r>
              <a:rPr lang="en-US" sz="2000">
                <a:solidFill>
                  <a:srgbClr val="202124"/>
                </a:solidFill>
                <a:latin typeface="Times New Roman" panose="02020603050405020304" pitchFamily="18" charset="0"/>
                <a:ea typeface="+mn-lt"/>
                <a:cs typeface="Times New Roman" panose="02020603050405020304" pitchFamily="18" charset="0"/>
              </a:rPr>
              <a:t>.</a:t>
            </a:r>
          </a:p>
          <a:p>
            <a:pPr algn="just"/>
            <a:r>
              <a:rPr lang="en" sz="2000">
                <a:latin typeface="Times New Roman" panose="02020603050405020304" pitchFamily="18" charset="0"/>
                <a:ea typeface="Calibri"/>
                <a:cs typeface="Times New Roman" panose="02020603050405020304" pitchFamily="18" charset="0"/>
              </a:rPr>
              <a:t>It can analyze large amounts of patient data, including medical records, imaging tests, and genetic information, to identify patterns and predict the risk of developing heart disease. </a:t>
            </a:r>
          </a:p>
          <a:p>
            <a:pPr algn="just"/>
            <a:r>
              <a:rPr lang="en" sz="2000">
                <a:latin typeface="Times New Roman" panose="02020603050405020304" pitchFamily="18" charset="0"/>
                <a:ea typeface="Calibri"/>
                <a:cs typeface="Times New Roman" panose="02020603050405020304" pitchFamily="18" charset="0"/>
              </a:rPr>
              <a:t>Machine learning algorithms can also assist in identifying specific thyroid conditions, such as </a:t>
            </a:r>
            <a:r>
              <a:rPr lang="en-IN"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Hypothyroidism and hyperthyroidism are the two forms of thyroid disorders. </a:t>
            </a:r>
          </a:p>
          <a:p>
            <a:pPr algn="just"/>
            <a:endParaRPr lang="en-US" sz="2000">
              <a:solidFill>
                <a:srgbClr val="202124"/>
              </a:solidFill>
              <a:latin typeface="Times New Roman" panose="02020603050405020304" pitchFamily="18" charset="0"/>
              <a:ea typeface="+mn-lt"/>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81000" y="6356351"/>
            <a:ext cx="8305800" cy="273049"/>
          </a:xfrm>
        </p:spPr>
        <p:txBody>
          <a:bodyPr/>
          <a:lstStyle/>
          <a:p>
            <a:r>
              <a:rPr lang="en-US"/>
              <a:t>DEPARTMENT OF COMPUTER SCIENCE AND ENGINEERING - INTERNET OF THINGS</a:t>
            </a:r>
          </a:p>
        </p:txBody>
      </p:sp>
    </p:spTree>
    <p:extLst>
      <p:ext uri="{BB962C8B-B14F-4D97-AF65-F5344CB8AC3E}">
        <p14:creationId xmlns:p14="http://schemas.microsoft.com/office/powerpoint/2010/main" val="263875863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C633-3A56-9D1B-9BE6-6DCCF1DBB674}"/>
              </a:ext>
            </a:extLst>
          </p:cNvPr>
          <p:cNvSpPr>
            <a:spLocks noGrp="1"/>
          </p:cNvSpPr>
          <p:nvPr>
            <p:ph type="title"/>
          </p:nvPr>
        </p:nvSpPr>
        <p:spPr/>
        <p:txBody>
          <a:bodyPr/>
          <a:lstStyle/>
          <a:p>
            <a:r>
              <a:rPr lang="en-IN"/>
              <a:t>Problem Statement</a:t>
            </a:r>
          </a:p>
        </p:txBody>
      </p:sp>
      <p:sp>
        <p:nvSpPr>
          <p:cNvPr id="3" name="Content Placeholder 2">
            <a:extLst>
              <a:ext uri="{FF2B5EF4-FFF2-40B4-BE49-F238E27FC236}">
                <a16:creationId xmlns:a16="http://schemas.microsoft.com/office/drawing/2014/main" id="{DF83693C-A22F-A053-BB95-398197301E1B}"/>
              </a:ext>
            </a:extLst>
          </p:cNvPr>
          <p:cNvSpPr>
            <a:spLocks noGrp="1"/>
          </p:cNvSpPr>
          <p:nvPr>
            <p:ph idx="1"/>
          </p:nvPr>
        </p:nvSpPr>
        <p:spPr/>
        <p:txBody>
          <a:bodyPr>
            <a:normAutofit/>
          </a:bodyPr>
          <a:lstStyle/>
          <a:p>
            <a:r>
              <a:rPr lang="en-US" sz="2000">
                <a:latin typeface="Times New Roman" panose="02020603050405020304" pitchFamily="18" charset="0"/>
                <a:cs typeface="Times New Roman" panose="02020603050405020304" pitchFamily="18" charset="0"/>
              </a:rPr>
              <a:t>The project's core challenge is predicting thyroid disease a globally prevalent health issue. It stems from the need for early identification of individuals at risk and timely intervention.</a:t>
            </a:r>
          </a:p>
          <a:p>
            <a:r>
              <a:rPr lang="en-US" sz="2000">
                <a:latin typeface="Times New Roman" panose="02020603050405020304" pitchFamily="18" charset="0"/>
                <a:cs typeface="Times New Roman" panose="02020603050405020304" pitchFamily="18" charset="0"/>
              </a:rPr>
              <a:t> The primary problem involves collecting and analyzing clinical and demographic data to create an effective prediction model.</a:t>
            </a:r>
          </a:p>
          <a:p>
            <a:r>
              <a:rPr lang="en-US" sz="2000">
                <a:latin typeface="Times New Roman" panose="02020603050405020304" pitchFamily="18" charset="0"/>
                <a:cs typeface="Times New Roman" panose="02020603050405020304" pitchFamily="18" charset="0"/>
              </a:rPr>
              <a:t>The primary aim is to develop an accurate heart failure prediction system capable of identifying high-risk individuals.</a:t>
            </a:r>
          </a:p>
          <a:p>
            <a:endParaRPr lang="en-IN" sz="200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5CDC233-C19C-DFC1-5F9C-0323A3364840}"/>
              </a:ext>
            </a:extLst>
          </p:cNvPr>
          <p:cNvSpPr>
            <a:spLocks noGrp="1"/>
          </p:cNvSpPr>
          <p:nvPr>
            <p:ph type="ftr" sz="quarter" idx="11"/>
          </p:nvPr>
        </p:nvSpPr>
        <p:spPr/>
        <p:txBody>
          <a:bodyPr/>
          <a:lstStyle/>
          <a:p>
            <a:r>
              <a:rPr lang="en-US"/>
              <a:t>DEPARTMENT OF COMPUTER SCIENCE AND ENGINEERING - INTERNET OF THINGS</a:t>
            </a:r>
          </a:p>
        </p:txBody>
      </p:sp>
    </p:spTree>
    <p:extLst>
      <p:ext uri="{BB962C8B-B14F-4D97-AF65-F5344CB8AC3E}">
        <p14:creationId xmlns:p14="http://schemas.microsoft.com/office/powerpoint/2010/main" val="213877491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4676-942D-2806-14C4-6C31CB61E340}"/>
              </a:ext>
            </a:extLst>
          </p:cNvPr>
          <p:cNvSpPr>
            <a:spLocks noGrp="1"/>
          </p:cNvSpPr>
          <p:nvPr>
            <p:ph type="title"/>
          </p:nvPr>
        </p:nvSpPr>
        <p:spPr/>
        <p:txBody>
          <a:bodyPr/>
          <a:lstStyle/>
          <a:p>
            <a:r>
              <a:rPr lang="en-IN"/>
              <a:t>Proposed Work</a:t>
            </a:r>
          </a:p>
        </p:txBody>
      </p:sp>
      <p:sp>
        <p:nvSpPr>
          <p:cNvPr id="3" name="Content Placeholder 2">
            <a:extLst>
              <a:ext uri="{FF2B5EF4-FFF2-40B4-BE49-F238E27FC236}">
                <a16:creationId xmlns:a16="http://schemas.microsoft.com/office/drawing/2014/main" id="{53BFFE84-2D8E-3108-1481-A48D958FE941}"/>
              </a:ext>
            </a:extLst>
          </p:cNvPr>
          <p:cNvSpPr>
            <a:spLocks noGrp="1"/>
          </p:cNvSpPr>
          <p:nvPr>
            <p:ph idx="1"/>
          </p:nvPr>
        </p:nvSpPr>
        <p:spPr/>
        <p:txBody>
          <a:bodyPr>
            <a:normAutofit/>
          </a:bodyPr>
          <a:lstStyle/>
          <a:p>
            <a:r>
              <a:rPr lang="en-US" sz="2000">
                <a:effectLst/>
                <a:latin typeface="Times New Roman" panose="02020603050405020304" pitchFamily="18" charset="0"/>
                <a:ea typeface="Calibri" panose="020F0502020204030204" pitchFamily="34" charset="0"/>
                <a:cs typeface="Times New Roman" panose="02020603050405020304" pitchFamily="18" charset="0"/>
              </a:rPr>
              <a:t>Proposed several machine learning models to classify thyroid disease, but none have adequately addressed this misdiagnosis problem. </a:t>
            </a:r>
          </a:p>
          <a:p>
            <a:r>
              <a:rPr lang="en-US" sz="2000">
                <a:effectLst/>
                <a:latin typeface="Times New Roman" panose="02020603050405020304" pitchFamily="18" charset="0"/>
                <a:ea typeface="Calibri" panose="020F0502020204030204" pitchFamily="34" charset="0"/>
                <a:cs typeface="Times New Roman" panose="02020603050405020304" pitchFamily="18" charset="0"/>
              </a:rPr>
              <a:t>Also, similar studies that have proposed models for evaluation of such disease classification mostly do not consider the heterogeneity and the size of the data. </a:t>
            </a:r>
          </a:p>
          <a:p>
            <a:r>
              <a:rPr lang="en-US" sz="2000">
                <a:effectLst/>
                <a:latin typeface="Times New Roman" panose="02020603050405020304" pitchFamily="18" charset="0"/>
                <a:ea typeface="Calibri" panose="020F0502020204030204" pitchFamily="34" charset="0"/>
                <a:cs typeface="Times New Roman" panose="02020603050405020304" pitchFamily="18" charset="0"/>
              </a:rPr>
              <a:t>Therefore, we propose a Decision Tree and Support Vector Machines. Machine learning and performing classifier tests based.</a:t>
            </a:r>
          </a:p>
          <a:p>
            <a:pPr marL="0" marR="0" indent="0" algn="just">
              <a:lnSpc>
                <a:spcPct val="150000"/>
              </a:lnSpc>
              <a:spcBef>
                <a:spcPct val="0"/>
              </a:spcBef>
              <a:spcAft>
                <a:spcPts val="1000"/>
              </a:spcAft>
              <a:buNone/>
            </a:pPr>
            <a:r>
              <a:rPr lang="en-IN" sz="2000" b="1">
                <a:effectLst/>
                <a:latin typeface="Times New Roman" panose="02020603050405020304" pitchFamily="18" charset="0"/>
                <a:ea typeface="Calibri" panose="020F0502020204030204" pitchFamily="34" charset="0"/>
                <a:cs typeface="Times New Roman" panose="02020603050405020304" pitchFamily="18" charset="0"/>
              </a:rPr>
              <a:t> Advantages</a:t>
            </a:r>
            <a:r>
              <a:rPr lang="en-IN" sz="2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buNone/>
            </a:pPr>
            <a:r>
              <a:rPr lang="en-US" sz="2000">
                <a:latin typeface="Times New Roman" panose="02020603050405020304" pitchFamily="18" charset="0"/>
                <a:cs typeface="Times New Roman" panose="02020603050405020304" pitchFamily="18" charset="0"/>
              </a:rPr>
              <a:t>     •	Highest accuracy </a:t>
            </a:r>
          </a:p>
          <a:p>
            <a:pPr marL="0" lvl="0" indent="0">
              <a:lnSpc>
                <a:spcPct val="150000"/>
              </a:lnSpc>
              <a:buNone/>
            </a:pPr>
            <a:r>
              <a:rPr lang="en-US" sz="2000">
                <a:latin typeface="Times New Roman" panose="02020603050405020304" pitchFamily="18" charset="0"/>
                <a:cs typeface="Times New Roman" panose="02020603050405020304" pitchFamily="18" charset="0"/>
              </a:rPr>
              <a:t>      •	Reduces time complexity.</a:t>
            </a:r>
          </a:p>
          <a:p>
            <a:pPr lvl="0">
              <a:lnSpc>
                <a:spcPct val="150000"/>
              </a:lnSpc>
            </a:pPr>
            <a:endParaRPr lang="en-US" sz="1200"/>
          </a:p>
          <a:p>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a:p>
        </p:txBody>
      </p:sp>
      <p:sp>
        <p:nvSpPr>
          <p:cNvPr id="4" name="Footer Placeholder 3">
            <a:extLst>
              <a:ext uri="{FF2B5EF4-FFF2-40B4-BE49-F238E27FC236}">
                <a16:creationId xmlns:a16="http://schemas.microsoft.com/office/drawing/2014/main" id="{223B7043-E43B-556A-CEF6-CBE0359A2436}"/>
              </a:ext>
            </a:extLst>
          </p:cNvPr>
          <p:cNvSpPr>
            <a:spLocks noGrp="1"/>
          </p:cNvSpPr>
          <p:nvPr>
            <p:ph type="ftr" sz="quarter" idx="11"/>
          </p:nvPr>
        </p:nvSpPr>
        <p:spPr/>
        <p:txBody>
          <a:bodyPr/>
          <a:lstStyle/>
          <a:p>
            <a:r>
              <a:rPr lang="en-US"/>
              <a:t>DEPARTMENT OF COMPUTER SCIENCE AND ENGINEERING - INTERNET OF THINGS</a:t>
            </a:r>
          </a:p>
        </p:txBody>
      </p:sp>
    </p:spTree>
    <p:extLst>
      <p:ext uri="{BB962C8B-B14F-4D97-AF65-F5344CB8AC3E}">
        <p14:creationId xmlns:p14="http://schemas.microsoft.com/office/powerpoint/2010/main" val="6422383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F924C-05E0-6B25-CD34-B14CB781F8E7}"/>
              </a:ext>
            </a:extLst>
          </p:cNvPr>
          <p:cNvSpPr>
            <a:spLocks noGrp="1"/>
          </p:cNvSpPr>
          <p:nvPr>
            <p:ph type="title"/>
          </p:nvPr>
        </p:nvSpPr>
        <p:spPr>
          <a:xfrm>
            <a:off x="457200" y="264478"/>
            <a:ext cx="8229600" cy="1143000"/>
          </a:xfrm>
        </p:spPr>
        <p:txBody>
          <a:bodyPr/>
          <a:lstStyle/>
          <a:p>
            <a:r>
              <a:rPr lang="en-IN"/>
              <a:t>Architecture diagram</a:t>
            </a:r>
          </a:p>
        </p:txBody>
      </p:sp>
      <p:sp>
        <p:nvSpPr>
          <p:cNvPr id="3" name="Footer Placeholder 2">
            <a:extLst>
              <a:ext uri="{FF2B5EF4-FFF2-40B4-BE49-F238E27FC236}">
                <a16:creationId xmlns:a16="http://schemas.microsoft.com/office/drawing/2014/main" id="{3B0D6DFF-3B5D-933F-AB3B-B15FCA972768}"/>
              </a:ext>
            </a:extLst>
          </p:cNvPr>
          <p:cNvSpPr>
            <a:spLocks noGrp="1"/>
          </p:cNvSpPr>
          <p:nvPr>
            <p:ph type="ftr" sz="quarter" idx="11"/>
          </p:nvPr>
        </p:nvSpPr>
        <p:spPr/>
        <p:txBody>
          <a:bodyPr/>
          <a:lstStyle/>
          <a:p>
            <a:r>
              <a:rPr lang="en-US"/>
              <a:t>DEPARTMENT OF COMPUTER SCIENCE AND ENGINEERING - INTERNET OF THINGS</a:t>
            </a:r>
          </a:p>
        </p:txBody>
      </p:sp>
      <p:pic>
        <p:nvPicPr>
          <p:cNvPr id="4" name="Picture 3">
            <a:extLst>
              <a:ext uri="{FF2B5EF4-FFF2-40B4-BE49-F238E27FC236}">
                <a16:creationId xmlns:a16="http://schemas.microsoft.com/office/drawing/2014/main" id="{C3C61B6B-5F25-476F-A6C3-7B301D509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42" y="1387158"/>
            <a:ext cx="8240158" cy="4532056"/>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396398288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D6FC-4623-DB0D-464A-023A669477C3}"/>
              </a:ext>
            </a:extLst>
          </p:cNvPr>
          <p:cNvSpPr>
            <a:spLocks noGrp="1"/>
          </p:cNvSpPr>
          <p:nvPr>
            <p:ph type="title"/>
          </p:nvPr>
        </p:nvSpPr>
        <p:spPr>
          <a:xfrm>
            <a:off x="609600" y="228600"/>
            <a:ext cx="8077200" cy="1143000"/>
          </a:xfrm>
        </p:spPr>
        <p:txBody>
          <a:bodyPr>
            <a:normAutofit fontScale="90000"/>
          </a:bodyPr>
          <a:lstStyle/>
          <a:p>
            <a:r>
              <a:rPr lang="en-IN"/>
              <a:t>Software &amp; Hardware Requirements</a:t>
            </a:r>
          </a:p>
        </p:txBody>
      </p:sp>
      <p:sp>
        <p:nvSpPr>
          <p:cNvPr id="4" name="Footer Placeholder 3">
            <a:extLst>
              <a:ext uri="{FF2B5EF4-FFF2-40B4-BE49-F238E27FC236}">
                <a16:creationId xmlns:a16="http://schemas.microsoft.com/office/drawing/2014/main" id="{DFD8FDE7-D628-D47F-A9DA-C23ED44C03D8}"/>
              </a:ext>
            </a:extLst>
          </p:cNvPr>
          <p:cNvSpPr>
            <a:spLocks noGrp="1"/>
          </p:cNvSpPr>
          <p:nvPr>
            <p:ph type="ftr" sz="quarter" idx="11"/>
          </p:nvPr>
        </p:nvSpPr>
        <p:spPr/>
        <p:txBody>
          <a:bodyPr/>
          <a:lstStyle/>
          <a:p>
            <a:r>
              <a:rPr lang="en-US"/>
              <a:t>DEPARTMENT OF COMPUTER SCIENCE AND ENGINEERING - INTERNET OF THINGS</a:t>
            </a:r>
          </a:p>
        </p:txBody>
      </p:sp>
      <p:sp>
        <p:nvSpPr>
          <p:cNvPr id="5" name="Content Placeholder 2">
            <a:extLst>
              <a:ext uri="{FF2B5EF4-FFF2-40B4-BE49-F238E27FC236}">
                <a16:creationId xmlns:a16="http://schemas.microsoft.com/office/drawing/2014/main" id="{980B3D70-B5CC-F41A-31E3-3A7759308098}"/>
              </a:ext>
            </a:extLst>
          </p:cNvPr>
          <p:cNvSpPr txBox="1">
            <a:spLocks noGrp="1"/>
          </p:cNvSpPr>
          <p:nvPr>
            <p:ph idx="1"/>
          </p:nvPr>
        </p:nvSpPr>
        <p:spPr>
          <a:xfrm>
            <a:off x="457200" y="1219200"/>
            <a:ext cx="8229600" cy="4906963"/>
          </a:xfrm>
          <a:prstGeom prst="rect">
            <a:avLst/>
          </a:prstGeom>
        </p:spPr>
        <p:txBody>
          <a:bodyPr>
            <a:norm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nSpc>
                <a:spcPct val="150000"/>
              </a:lnSpc>
              <a:buFont typeface="Arial" pitchFamily="34" charset="0"/>
              <a:buNone/>
            </a:pPr>
            <a:r>
              <a:rPr lang="en-IN" sz="2400" b="1">
                <a:latin typeface="Times New Roman" panose="02020603050405020304" pitchFamily="18" charset="0"/>
                <a:cs typeface="Times New Roman" panose="02020603050405020304" pitchFamily="18" charset="0"/>
              </a:rPr>
              <a:t>H/W Requirements:</a:t>
            </a:r>
          </a:p>
          <a:p>
            <a:pPr>
              <a:lnSpc>
                <a:spcPct val="150000"/>
              </a:lnSpc>
            </a:pPr>
            <a:r>
              <a:rPr lang="en-IN"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Operating system</a:t>
            </a:r>
            <a:r>
              <a:rPr lang="en-IN" sz="2000" b="1">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en-IN"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Windows 7 or 7+</a:t>
            </a:r>
          </a:p>
          <a:p>
            <a:pPr>
              <a:lnSpc>
                <a:spcPct val="150000"/>
              </a:lnSpc>
            </a:pPr>
            <a:r>
              <a:rPr lang="en-IN"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RAM		        :    8 GB</a:t>
            </a:r>
          </a:p>
          <a:p>
            <a:pPr>
              <a:lnSpc>
                <a:spcPct val="150000"/>
              </a:lnSpc>
            </a:pPr>
            <a:r>
              <a:rPr lang="en-IN"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 disc or SSD     :     More than 500 GB</a:t>
            </a:r>
          </a:p>
          <a:p>
            <a:pPr>
              <a:lnSpc>
                <a:spcPct val="150000"/>
              </a:lnSpc>
            </a:pPr>
            <a:r>
              <a:rPr lang="en-IN"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Processor	        :  Intel 3rd generation or high or Ryzen with 8 GB Ram</a:t>
            </a:r>
          </a:p>
          <a:p>
            <a:pPr marL="0" indent="0">
              <a:lnSpc>
                <a:spcPct val="150000"/>
              </a:lnSpc>
              <a:buNone/>
            </a:pPr>
            <a:r>
              <a:rPr lang="en-IN" sz="2400" b="1">
                <a:latin typeface="Times New Roman" panose="02020603050405020304" pitchFamily="18" charset="0"/>
                <a:cs typeface="Times New Roman" panose="02020603050405020304" pitchFamily="18" charset="0"/>
              </a:rPr>
              <a:t>S/W Requirements:</a:t>
            </a:r>
          </a:p>
          <a:p>
            <a:pPr>
              <a:lnSpc>
                <a:spcPct val="150000"/>
              </a:lnSpc>
            </a:pPr>
            <a:r>
              <a:rPr lang="en-IN"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Software’s	        :  Python 3.6 or high version</a:t>
            </a:r>
          </a:p>
          <a:p>
            <a:pPr>
              <a:lnSpc>
                <a:spcPct val="150000"/>
              </a:lnSpc>
            </a:pPr>
            <a:r>
              <a:rPr lang="en-IN"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IDE                              		:  PyCharm.</a:t>
            </a:r>
            <a:endParaRPr lang="en-IN" sz="200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200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2400" b="1">
              <a:latin typeface="Times New Roman" panose="02020603050405020304" pitchFamily="18" charset="0"/>
              <a:cs typeface="Times New Roman" panose="02020603050405020304" pitchFamily="18" charset="0"/>
            </a:endParaRPr>
          </a:p>
          <a:p>
            <a:pPr marL="0" indent="0">
              <a:lnSpc>
                <a:spcPct val="150000"/>
              </a:lnSpc>
              <a:buNone/>
            </a:pPr>
            <a:endParaRPr lang="en-IN" sz="2400" b="1">
              <a:latin typeface="Times New Roman" panose="02020603050405020304" pitchFamily="18" charset="0"/>
              <a:cs typeface="Times New Roman" panose="02020603050405020304" pitchFamily="18" charset="0"/>
            </a:endParaRPr>
          </a:p>
          <a:p>
            <a:pPr marL="0" indent="0">
              <a:lnSpc>
                <a:spcPct val="150000"/>
              </a:lnSpc>
              <a:buNone/>
            </a:pPr>
            <a:endParaRPr lang="en-IN" sz="2400" b="1">
              <a:latin typeface="Times New Roman" panose="02020603050405020304" pitchFamily="18" charset="0"/>
              <a:cs typeface="Times New Roman" panose="02020603050405020304" pitchFamily="18" charset="0"/>
            </a:endParaRPr>
          </a:p>
          <a:p>
            <a:pPr marL="0" indent="0">
              <a:lnSpc>
                <a:spcPct val="150000"/>
              </a:lnSpc>
              <a:buNone/>
            </a:pPr>
            <a:endParaRPr lang="en-IN" sz="200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IN" sz="200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20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200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46553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8DF7-1538-D574-6C6D-C80C8D6701D9}"/>
              </a:ext>
            </a:extLst>
          </p:cNvPr>
          <p:cNvSpPr>
            <a:spLocks noGrp="1"/>
          </p:cNvSpPr>
          <p:nvPr>
            <p:ph type="title"/>
          </p:nvPr>
        </p:nvSpPr>
        <p:spPr/>
        <p:txBody>
          <a:bodyPr/>
          <a:lstStyle/>
          <a:p>
            <a:r>
              <a:rPr lang="en-IN"/>
              <a:t>Implementation</a:t>
            </a:r>
          </a:p>
        </p:txBody>
      </p:sp>
      <p:sp>
        <p:nvSpPr>
          <p:cNvPr id="3" name="Content Placeholder 2">
            <a:extLst>
              <a:ext uri="{FF2B5EF4-FFF2-40B4-BE49-F238E27FC236}">
                <a16:creationId xmlns:a16="http://schemas.microsoft.com/office/drawing/2014/main" id="{852DA83A-8087-CF4A-1A30-3B8C9EEDC0BE}"/>
              </a:ext>
            </a:extLst>
          </p:cNvPr>
          <p:cNvSpPr>
            <a:spLocks noGrp="1"/>
          </p:cNvSpPr>
          <p:nvPr>
            <p:ph idx="1"/>
          </p:nvPr>
        </p:nvSpPr>
        <p:spPr/>
        <p:txBody>
          <a:bodyPr>
            <a:normAutofit/>
          </a:bodyPr>
          <a:lstStyle/>
          <a:p>
            <a:pPr marL="0" indent="0">
              <a:buNone/>
            </a:pPr>
            <a:r>
              <a:rPr lang="en-US" sz="2000" b="1">
                <a:effectLst/>
                <a:latin typeface="Times New Roman" panose="02020603050405020304" pitchFamily="18" charset="0"/>
                <a:ea typeface="Times New Roman" panose="02020603050405020304" pitchFamily="18" charset="0"/>
              </a:rPr>
              <a:t>1</a:t>
            </a:r>
            <a:r>
              <a:rPr lang="en-US" sz="2000" b="1" spc="135">
                <a:latin typeface="Times New Roman" panose="02020603050405020304" pitchFamily="18" charset="0"/>
                <a:ea typeface="Times New Roman" panose="02020603050405020304" pitchFamily="18" charset="0"/>
              </a:rPr>
              <a:t>.</a:t>
            </a:r>
            <a:r>
              <a:rPr lang="en-US" sz="2000" b="1">
                <a:effectLst/>
                <a:latin typeface="Times New Roman" panose="02020603050405020304" pitchFamily="18" charset="0"/>
                <a:ea typeface="Times New Roman" panose="02020603050405020304" pitchFamily="18" charset="0"/>
              </a:rPr>
              <a:t>Data</a:t>
            </a:r>
            <a:r>
              <a:rPr lang="en-US" sz="2000" b="1" spc="155">
                <a:effectLst/>
                <a:latin typeface="Times New Roman" panose="02020603050405020304" pitchFamily="18" charset="0"/>
                <a:ea typeface="Times New Roman" panose="02020603050405020304" pitchFamily="18" charset="0"/>
              </a:rPr>
              <a:t> </a:t>
            </a:r>
            <a:r>
              <a:rPr lang="en-US" sz="2000" b="1">
                <a:effectLst/>
                <a:latin typeface="Times New Roman" panose="02020603050405020304" pitchFamily="18" charset="0"/>
                <a:ea typeface="Times New Roman" panose="02020603050405020304" pitchFamily="18" charset="0"/>
              </a:rPr>
              <a:t>collecting: </a:t>
            </a:r>
            <a:r>
              <a:rPr lang="en-US" sz="1800">
                <a:effectLst/>
                <a:latin typeface="Times New Roman" panose="02020603050405020304" pitchFamily="18" charset="0"/>
                <a:ea typeface="Times New Roman" panose="02020603050405020304" pitchFamily="18" charset="0"/>
              </a:rPr>
              <a:t>Collecting data for thyroid detection using machine learning involves gathering a diverse and comprehensive dataset that includes various aspects of thyroid health. This dataset typically comprises a wide range of patient information, such as medical history, age, gender, family history of thyroid disorders, and lifestyle factors. In addition, it includes laboratory test results like thyroid hormone levels (T3, T4, TSH), ultrasound images of the thyroid gland, and potentially even genetic data if available. </a:t>
            </a:r>
          </a:p>
          <a:p>
            <a:pPr marL="0" indent="0">
              <a:buNone/>
            </a:pPr>
            <a:r>
              <a:rPr lang="en-US" sz="2000" b="1">
                <a:effectLst/>
                <a:latin typeface="Times New Roman" panose="02020603050405020304" pitchFamily="18" charset="0"/>
                <a:ea typeface="Times New Roman" panose="02020603050405020304" pitchFamily="18" charset="0"/>
              </a:rPr>
              <a:t>2</a:t>
            </a:r>
            <a:r>
              <a:rPr lang="en-US" sz="2000" b="1" spc="50">
                <a:latin typeface="Times New Roman" panose="02020603050405020304" pitchFamily="18" charset="0"/>
                <a:ea typeface="Times New Roman" panose="02020603050405020304" pitchFamily="18" charset="0"/>
              </a:rPr>
              <a:t>.</a:t>
            </a:r>
            <a:r>
              <a:rPr lang="en-US" sz="2000" b="1">
                <a:effectLst/>
                <a:latin typeface="Times New Roman" panose="02020603050405020304" pitchFamily="18" charset="0"/>
                <a:ea typeface="Times New Roman" panose="02020603050405020304" pitchFamily="18" charset="0"/>
              </a:rPr>
              <a:t>Processing</a:t>
            </a:r>
            <a:r>
              <a:rPr lang="en-US" sz="2000" b="1" spc="90">
                <a:effectLst/>
                <a:latin typeface="Times New Roman" panose="02020603050405020304" pitchFamily="18" charset="0"/>
                <a:ea typeface="Times New Roman" panose="02020603050405020304" pitchFamily="18" charset="0"/>
              </a:rPr>
              <a:t> </a:t>
            </a:r>
            <a:r>
              <a:rPr lang="en-US" sz="2000" b="1">
                <a:effectLst/>
                <a:latin typeface="Times New Roman" panose="02020603050405020304" pitchFamily="18" charset="0"/>
                <a:ea typeface="Times New Roman" panose="02020603050405020304" pitchFamily="18" charset="0"/>
              </a:rPr>
              <a:t>of</a:t>
            </a:r>
            <a:r>
              <a:rPr lang="en-US" sz="2000" b="1" spc="50">
                <a:effectLst/>
                <a:latin typeface="Times New Roman" panose="02020603050405020304" pitchFamily="18" charset="0"/>
                <a:ea typeface="Times New Roman" panose="02020603050405020304" pitchFamily="18" charset="0"/>
              </a:rPr>
              <a:t> </a:t>
            </a:r>
            <a:r>
              <a:rPr lang="en-US" sz="2000" b="1">
                <a:effectLst/>
                <a:latin typeface="Times New Roman" panose="02020603050405020304" pitchFamily="18" charset="0"/>
                <a:ea typeface="Times New Roman" panose="02020603050405020304" pitchFamily="18" charset="0"/>
              </a:rPr>
              <a:t>data: </a:t>
            </a:r>
            <a:r>
              <a:rPr lang="en-US" sz="1800">
                <a:effectLst/>
                <a:latin typeface="Times New Roman" panose="02020603050405020304" pitchFamily="18" charset="0"/>
                <a:ea typeface="Times New Roman" panose="02020603050405020304" pitchFamily="18" charset="0"/>
              </a:rPr>
              <a:t>First, relevant medical data such as patient history, symptoms, and laboratory test results are collected and organized. This data is then preprocessed to clean and standardize it, ensuring consistency and accuracy. </a:t>
            </a:r>
          </a:p>
          <a:p>
            <a:pPr marL="0" indent="0">
              <a:buNone/>
            </a:pPr>
            <a:r>
              <a:rPr lang="en-US" sz="2000" b="1" spc="70">
                <a:latin typeface="Times New Roman" panose="02020603050405020304" pitchFamily="18" charset="0"/>
                <a:ea typeface="Times New Roman" panose="02020603050405020304" pitchFamily="18" charset="0"/>
              </a:rPr>
              <a:t>3.</a:t>
            </a:r>
            <a:r>
              <a:rPr lang="en-US" sz="2000" b="1">
                <a:effectLst/>
                <a:latin typeface="Times New Roman" panose="02020603050405020304" pitchFamily="18" charset="0"/>
                <a:ea typeface="Times New Roman" panose="02020603050405020304" pitchFamily="18" charset="0"/>
              </a:rPr>
              <a:t>Split</a:t>
            </a:r>
            <a:r>
              <a:rPr lang="en-US" sz="2000" b="1" spc="75">
                <a:effectLst/>
                <a:latin typeface="Times New Roman" panose="02020603050405020304" pitchFamily="18" charset="0"/>
                <a:ea typeface="Times New Roman" panose="02020603050405020304" pitchFamily="18" charset="0"/>
              </a:rPr>
              <a:t> </a:t>
            </a:r>
            <a:r>
              <a:rPr lang="en-US" sz="2000" b="1">
                <a:effectLst/>
                <a:latin typeface="Times New Roman" panose="02020603050405020304" pitchFamily="18" charset="0"/>
                <a:ea typeface="Times New Roman" panose="02020603050405020304" pitchFamily="18" charset="0"/>
              </a:rPr>
              <a:t>the</a:t>
            </a:r>
            <a:r>
              <a:rPr lang="en-US" sz="2000" b="1" spc="40">
                <a:effectLst/>
                <a:latin typeface="Times New Roman" panose="02020603050405020304" pitchFamily="18" charset="0"/>
                <a:ea typeface="Times New Roman" panose="02020603050405020304" pitchFamily="18" charset="0"/>
              </a:rPr>
              <a:t> </a:t>
            </a:r>
            <a:r>
              <a:rPr lang="en-US" sz="2000" b="1" err="1">
                <a:effectLst/>
                <a:latin typeface="Times New Roman" panose="02020603050405020304" pitchFamily="18" charset="0"/>
                <a:ea typeface="Times New Roman" panose="02020603050405020304" pitchFamily="18" charset="0"/>
              </a:rPr>
              <a:t>Data:</a:t>
            </a:r>
            <a:r>
              <a:rPr lang="en-US" sz="1800" err="1">
                <a:effectLst/>
                <a:latin typeface="Times New Roman" panose="02020603050405020304" pitchFamily="18" charset="0"/>
                <a:ea typeface="Times New Roman" panose="02020603050405020304" pitchFamily="18" charset="0"/>
              </a:rPr>
              <a:t>After</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5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pre-processing</a:t>
            </a:r>
            <a:r>
              <a:rPr lang="en-US" sz="1800" spc="-5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part,</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information</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is</a:t>
            </a:r>
            <a:r>
              <a:rPr lang="en-US" sz="1800" spc="-5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split</a:t>
            </a:r>
            <a:r>
              <a:rPr lang="en-US" sz="1800" spc="-4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into</a:t>
            </a:r>
            <a:r>
              <a:rPr lang="en-US" sz="1800" spc="-5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2</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batches,</a:t>
            </a:r>
            <a:r>
              <a:rPr lang="en-US" sz="1800" spc="-4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that are training data specifically eighty percent, and the rest</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is testing knowledge. </a:t>
            </a:r>
          </a:p>
          <a:p>
            <a:pPr marL="0" indent="0">
              <a:buNone/>
            </a:pPr>
            <a:endParaRPr lang="en-US" sz="1800">
              <a:latin typeface="Times New Roman" panose="02020603050405020304" pitchFamily="18" charset="0"/>
              <a:ea typeface="Times New Roman" panose="02020603050405020304" pitchFamily="18" charset="0"/>
            </a:endParaRPr>
          </a:p>
        </p:txBody>
      </p:sp>
      <p:sp>
        <p:nvSpPr>
          <p:cNvPr id="4" name="Footer Placeholder 3">
            <a:extLst>
              <a:ext uri="{FF2B5EF4-FFF2-40B4-BE49-F238E27FC236}">
                <a16:creationId xmlns:a16="http://schemas.microsoft.com/office/drawing/2014/main" id="{8C0ECCDA-D625-C7EC-273B-878979777198}"/>
              </a:ext>
            </a:extLst>
          </p:cNvPr>
          <p:cNvSpPr>
            <a:spLocks noGrp="1"/>
          </p:cNvSpPr>
          <p:nvPr>
            <p:ph type="ftr" sz="quarter" idx="11"/>
          </p:nvPr>
        </p:nvSpPr>
        <p:spPr/>
        <p:txBody>
          <a:bodyPr/>
          <a:lstStyle/>
          <a:p>
            <a:r>
              <a:rPr lang="en-US"/>
              <a:t>DEPARTMENT OF COMPUTER SCIENCE AND ENGINEERING - INTERNET OF THINGS</a:t>
            </a:r>
          </a:p>
        </p:txBody>
      </p:sp>
    </p:spTree>
    <p:extLst>
      <p:ext uri="{BB962C8B-B14F-4D97-AF65-F5344CB8AC3E}">
        <p14:creationId xmlns:p14="http://schemas.microsoft.com/office/powerpoint/2010/main" val="367688776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3DA3A-96E8-19AF-8857-38588CC7F19A}"/>
              </a:ext>
            </a:extLst>
          </p:cNvPr>
          <p:cNvSpPr>
            <a:spLocks noGrp="1"/>
          </p:cNvSpPr>
          <p:nvPr>
            <p:ph type="title"/>
          </p:nvPr>
        </p:nvSpPr>
        <p:spPr/>
        <p:txBody>
          <a:bodyPr/>
          <a:lstStyle/>
          <a:p>
            <a:r>
              <a:rPr lang="en-IN"/>
              <a:t>Implementation</a:t>
            </a:r>
          </a:p>
        </p:txBody>
      </p:sp>
      <p:sp>
        <p:nvSpPr>
          <p:cNvPr id="3" name="Content Placeholder 2">
            <a:extLst>
              <a:ext uri="{FF2B5EF4-FFF2-40B4-BE49-F238E27FC236}">
                <a16:creationId xmlns:a16="http://schemas.microsoft.com/office/drawing/2014/main" id="{F10A5749-B3AE-C101-5E93-A96031BEC132}"/>
              </a:ext>
            </a:extLst>
          </p:cNvPr>
          <p:cNvSpPr>
            <a:spLocks noGrp="1"/>
          </p:cNvSpPr>
          <p:nvPr>
            <p:ph idx="1"/>
          </p:nvPr>
        </p:nvSpPr>
        <p:spPr>
          <a:xfrm>
            <a:off x="457200" y="1219200"/>
            <a:ext cx="8229600" cy="4906963"/>
          </a:xfrm>
        </p:spPr>
        <p:txBody>
          <a:bodyPr>
            <a:normAutofit/>
          </a:bodyPr>
          <a:lstStyle/>
          <a:p>
            <a:pPr marL="0" indent="0">
              <a:buNone/>
            </a:pPr>
            <a:r>
              <a:rPr lang="en-IN" sz="2000" b="1">
                <a:latin typeface="Times New Roman" panose="02020603050405020304" pitchFamily="18" charset="0"/>
                <a:ea typeface="Times New Roman" panose="02020603050405020304" pitchFamily="18" charset="0"/>
              </a:rPr>
              <a:t>4.Training the data: </a:t>
            </a:r>
            <a:r>
              <a:rPr lang="en-IN" sz="2000">
                <a:latin typeface="Times New Roman" panose="02020603050405020304" pitchFamily="18" charset="0"/>
                <a:ea typeface="Times New Roman" panose="02020603050405020304" pitchFamily="18" charset="0"/>
              </a:rPr>
              <a:t>In training model </a:t>
            </a:r>
            <a:r>
              <a:rPr lang="en-US" sz="2000">
                <a:effectLst/>
                <a:latin typeface="Times New Roman" panose="02020603050405020304" pitchFamily="18" charset="0"/>
                <a:ea typeface="Times New Roman" panose="02020603050405020304" pitchFamily="18" charset="0"/>
              </a:rPr>
              <a:t>the algorithm learns to recognize patterns and relationships within the data that indicate the presence of thyroid disorders. The model's performance is evaluated using metrics such as accuracy, sensitivity, specificity, and F1-score to ensure its reliability and effectiveness.</a:t>
            </a:r>
          </a:p>
          <a:p>
            <a:pPr marL="0" indent="0">
              <a:buNone/>
            </a:pP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2000" b="1" spc="45">
                <a:latin typeface="Times New Roman" panose="02020603050405020304" pitchFamily="18" charset="0"/>
                <a:ea typeface="Times New Roman" panose="02020603050405020304" pitchFamily="18" charset="0"/>
                <a:cs typeface="Times New Roman" panose="02020603050405020304" pitchFamily="18" charset="0"/>
              </a:rPr>
              <a:t>.</a:t>
            </a: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Testing</a:t>
            </a:r>
            <a:r>
              <a:rPr lang="en-US" sz="2000" b="1" spc="6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000" b="1" spc="2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Model: </a:t>
            </a:r>
            <a:r>
              <a:rPr lang="en-US" sz="1800">
                <a:effectLst/>
                <a:latin typeface="Times New Roman" panose="02020603050405020304" pitchFamily="18" charset="0"/>
                <a:ea typeface="Times New Roman" panose="02020603050405020304" pitchFamily="18" charset="0"/>
              </a:rPr>
              <a:t>This process involves subjecting the ML model to rigorous assessments to evaluate its accuracy, reliability, and overall performance. To begin, a diverse and representative dataset of thyroid-related medical records, including patient histories and diagnostic test results, is used to train the model. Subsequently, the model is fine-tuned and optimized through various iterations to enhance its predictive capabilities.</a:t>
            </a:r>
          </a:p>
          <a:p>
            <a:pPr marL="0" indent="0">
              <a:buNone/>
            </a:pPr>
            <a:r>
              <a:rPr lang="en-US" sz="2000" b="1">
                <a:effectLst/>
                <a:latin typeface="Times New Roman" panose="02020603050405020304" pitchFamily="18" charset="0"/>
                <a:ea typeface="Times New Roman" panose="02020603050405020304" pitchFamily="18" charset="0"/>
              </a:rPr>
              <a:t>6</a:t>
            </a:r>
            <a:r>
              <a:rPr lang="en-US" sz="2000" b="1" spc="90">
                <a:latin typeface="Times New Roman" panose="02020603050405020304" pitchFamily="18" charset="0"/>
                <a:ea typeface="Times New Roman" panose="02020603050405020304" pitchFamily="18" charset="0"/>
              </a:rPr>
              <a:t>.</a:t>
            </a:r>
            <a:r>
              <a:rPr lang="en-US" sz="2000" b="1">
                <a:effectLst/>
                <a:latin typeface="Times New Roman" panose="02020603050405020304" pitchFamily="18" charset="0"/>
                <a:ea typeface="Times New Roman" panose="02020603050405020304" pitchFamily="18" charset="0"/>
              </a:rPr>
              <a:t>Implementing</a:t>
            </a:r>
            <a:r>
              <a:rPr lang="en-US" sz="2000" b="1" spc="105">
                <a:effectLst/>
                <a:latin typeface="Times New Roman" panose="02020603050405020304" pitchFamily="18" charset="0"/>
                <a:ea typeface="Times New Roman" panose="02020603050405020304" pitchFamily="18" charset="0"/>
              </a:rPr>
              <a:t> </a:t>
            </a:r>
            <a:r>
              <a:rPr lang="en-US" sz="2000" b="1">
                <a:effectLst/>
                <a:latin typeface="Times New Roman" panose="02020603050405020304" pitchFamily="18" charset="0"/>
                <a:ea typeface="Times New Roman" panose="02020603050405020304" pitchFamily="18" charset="0"/>
              </a:rPr>
              <a:t>the</a:t>
            </a:r>
            <a:r>
              <a:rPr lang="en-US" sz="2000" b="1" spc="95">
                <a:effectLst/>
                <a:latin typeface="Times New Roman" panose="02020603050405020304" pitchFamily="18" charset="0"/>
                <a:ea typeface="Times New Roman" panose="02020603050405020304" pitchFamily="18" charset="0"/>
              </a:rPr>
              <a:t> </a:t>
            </a:r>
            <a:r>
              <a:rPr lang="en-US" sz="2000" b="1" err="1">
                <a:effectLst/>
                <a:latin typeface="Times New Roman" panose="02020603050405020304" pitchFamily="18" charset="0"/>
                <a:ea typeface="Times New Roman" panose="02020603050405020304" pitchFamily="18" charset="0"/>
              </a:rPr>
              <a:t>model:</a:t>
            </a:r>
            <a:r>
              <a:rPr lang="en-US" sz="1800" err="1">
                <a:effectLst/>
                <a:latin typeface="Times New Roman" panose="02020603050405020304" pitchFamily="18" charset="0"/>
                <a:ea typeface="Times New Roman" panose="02020603050405020304" pitchFamily="18" charset="0"/>
              </a:rPr>
              <a:t>Implementing a model for thyroid detection using machine learning is a complex and crucial endeavor in the realm of medical diagnostics. This process involves the utilization of advanced algorithms and techniques to analyze medical data, typically derived from various sources such as blood tests, ultrasound scans, and patient histories.</a:t>
            </a:r>
          </a:p>
          <a:p>
            <a:pPr marL="0" indent="0">
              <a:buNone/>
            </a:pPr>
            <a:endParaRPr lang="en-IN" sz="2000" b="1">
              <a:latin typeface="Times New Roman" panose="02020603050405020304" pitchFamily="18" charset="0"/>
              <a:cs typeface="Times New Roman" panose="02020603050405020304" pitchFamily="18" charset="0"/>
            </a:endParaRPr>
          </a:p>
          <a:p>
            <a:pPr marL="0" indent="0">
              <a:buNone/>
            </a:pPr>
            <a:endParaRPr lang="en-IN" sz="1800">
              <a:effectLst/>
              <a:latin typeface="Times New Roman" panose="02020603050405020304" pitchFamily="18" charset="0"/>
              <a:ea typeface="Times New Roman" panose="02020603050405020304" pitchFamily="18" charset="0"/>
            </a:endParaRPr>
          </a:p>
          <a:p>
            <a:pPr marL="0" indent="0">
              <a:buNone/>
            </a:pPr>
            <a:endParaRPr lang="en-IN" sz="2000"/>
          </a:p>
        </p:txBody>
      </p:sp>
      <p:sp>
        <p:nvSpPr>
          <p:cNvPr id="4" name="Footer Placeholder 3">
            <a:extLst>
              <a:ext uri="{FF2B5EF4-FFF2-40B4-BE49-F238E27FC236}">
                <a16:creationId xmlns:a16="http://schemas.microsoft.com/office/drawing/2014/main" id="{163D3B79-E7B4-0C18-F51C-F5B1F2F666CA}"/>
              </a:ext>
            </a:extLst>
          </p:cNvPr>
          <p:cNvSpPr>
            <a:spLocks noGrp="1"/>
          </p:cNvSpPr>
          <p:nvPr>
            <p:ph type="ftr" sz="quarter" idx="11"/>
          </p:nvPr>
        </p:nvSpPr>
        <p:spPr/>
        <p:txBody>
          <a:bodyPr/>
          <a:lstStyle/>
          <a:p>
            <a:r>
              <a:rPr lang="en-US"/>
              <a:t>DEPARTMENT OF COMPUTER SCIENCE AND ENGINEERING - INTERNET OF THINGS</a:t>
            </a:r>
          </a:p>
        </p:txBody>
      </p:sp>
    </p:spTree>
    <p:extLst>
      <p:ext uri="{BB962C8B-B14F-4D97-AF65-F5344CB8AC3E}">
        <p14:creationId xmlns:p14="http://schemas.microsoft.com/office/powerpoint/2010/main" val="137294058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1593F-D551-9C37-A197-0F323F2B0831}"/>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A8DB74F7-EF63-511D-7A0C-046B29618845}"/>
              </a:ext>
            </a:extLst>
          </p:cNvPr>
          <p:cNvSpPr>
            <a:spLocks noGrp="1"/>
          </p:cNvSpPr>
          <p:nvPr>
            <p:ph type="ftr" sz="quarter" idx="11"/>
          </p:nvPr>
        </p:nvSpPr>
        <p:spPr/>
        <p:txBody>
          <a:bodyPr/>
          <a:lstStyle/>
          <a:p>
            <a:r>
              <a:rPr lang="en-US"/>
              <a:t>DEPARTMENT OF COMPUTER SCIENCE AND ENGINEERING - INTERNET OF THINGS</a:t>
            </a:r>
          </a:p>
        </p:txBody>
      </p:sp>
      <p:sp>
        <p:nvSpPr>
          <p:cNvPr id="5" name="Rectangle 2">
            <a:extLst>
              <a:ext uri="{FF2B5EF4-FFF2-40B4-BE49-F238E27FC236}">
                <a16:creationId xmlns:a16="http://schemas.microsoft.com/office/drawing/2014/main" id="{E898552F-1EFC-397A-B109-18CF83325053}"/>
              </a:ext>
            </a:extLst>
          </p:cNvPr>
          <p:cNvSpPr>
            <a:spLocks noChangeArrowheads="1"/>
          </p:cNvSpPr>
          <p:nvPr/>
        </p:nvSpPr>
        <p:spPr bwMode="auto">
          <a:xfrm>
            <a:off x="914400" y="1143000"/>
            <a:ext cx="99313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025" name="Picture 1">
            <a:extLst>
              <a:ext uri="{FF2B5EF4-FFF2-40B4-BE49-F238E27FC236}">
                <a16:creationId xmlns:a16="http://schemas.microsoft.com/office/drawing/2014/main" id="{FA357E8D-0D50-4359-4863-A5A1BFE0A9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3728" y="1600200"/>
            <a:ext cx="7733071" cy="29114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CD8A68A4-0A12-F55D-0F40-5D1FD92B9FEF}"/>
              </a:ext>
            </a:extLst>
          </p:cNvPr>
          <p:cNvSpPr>
            <a:spLocks noChangeArrowheads="1"/>
          </p:cNvSpPr>
          <p:nvPr/>
        </p:nvSpPr>
        <p:spPr bwMode="auto">
          <a:xfrm>
            <a:off x="-3163529" y="4280843"/>
            <a:ext cx="150605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chemeClr val="tx1"/>
                </a:solidFill>
                <a:effectLst/>
                <a:latin typeface="Arial" pitchFamily="34" charset="0"/>
                <a:ea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chemeClr val="tx1"/>
                </a:solidFill>
                <a:effectLst/>
                <a:latin typeface="Arial" pitchFamily="34" charset="0"/>
                <a:ea typeface="Times New Roman" panose="02020603050405020304" pitchFamily="18" charset="0"/>
              </a:rPr>
              <a:t>Figure 4.7: </a:t>
            </a:r>
            <a:r>
              <a:rPr kumimoji="0" lang="en-US" altLang="en-US" sz="1200" b="1" i="0" u="none" strike="noStrike" cap="none" normalizeH="0" baseline="0">
                <a:ln>
                  <a:noFill/>
                </a:ln>
                <a:solidFill>
                  <a:schemeClr val="tx1"/>
                </a:solidFill>
                <a:effectLst/>
                <a:latin typeface="Arial" pitchFamily="34" charset="0"/>
                <a:ea typeface="Times New Roman" panose="02020603050405020304" pitchFamily="18" charset="0"/>
              </a:rPr>
              <a:t>Pre processing of Data</a:t>
            </a:r>
            <a:endParaRPr kumimoji="0" lang="en-US" altLang="en-US"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13269477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F09B-5398-A307-E53A-C30E7E9F0454}"/>
              </a:ext>
            </a:extLst>
          </p:cNvPr>
          <p:cNvSpPr>
            <a:spLocks noGrp="1"/>
          </p:cNvSpPr>
          <p:nvPr>
            <p:ph type="title"/>
          </p:nvPr>
        </p:nvSpPr>
        <p:spPr>
          <a:xfrm>
            <a:off x="457200" y="549941"/>
            <a:ext cx="8229600" cy="1143000"/>
          </a:xfrm>
        </p:spPr>
        <p:txBody>
          <a:bodyPr/>
          <a:lstStyle/>
          <a:p>
            <a:r>
              <a:rPr lang="en-US" sz="1800" b="1">
                <a:effectLst/>
                <a:latin typeface="Times New Roman" panose="02020603050405020304" pitchFamily="18" charset="0"/>
                <a:ea typeface="Times New Roman" panose="02020603050405020304" pitchFamily="18" charset="0"/>
              </a:rPr>
              <a:t>DATASETS</a:t>
            </a:r>
            <a:r>
              <a:rPr lang="en-US" sz="1800" b="1" spc="-15">
                <a:effectLst/>
                <a:latin typeface="Times New Roman" panose="02020603050405020304" pitchFamily="18" charset="0"/>
                <a:ea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rPr>
              <a:t>SAMPLE</a:t>
            </a:r>
            <a:endParaRPr lang="en-US"/>
          </a:p>
        </p:txBody>
      </p:sp>
      <p:sp>
        <p:nvSpPr>
          <p:cNvPr id="4" name="Footer Placeholder 3">
            <a:extLst>
              <a:ext uri="{FF2B5EF4-FFF2-40B4-BE49-F238E27FC236}">
                <a16:creationId xmlns:a16="http://schemas.microsoft.com/office/drawing/2014/main" id="{E0000B09-90C3-574B-F503-0FC85FC48126}"/>
              </a:ext>
            </a:extLst>
          </p:cNvPr>
          <p:cNvSpPr>
            <a:spLocks noGrp="1"/>
          </p:cNvSpPr>
          <p:nvPr>
            <p:ph type="ftr" sz="quarter" idx="11"/>
          </p:nvPr>
        </p:nvSpPr>
        <p:spPr/>
        <p:txBody>
          <a:bodyPr/>
          <a:lstStyle/>
          <a:p>
            <a:r>
              <a:rPr lang="en-US"/>
              <a:t>DEPARTMENT OF COMPUTER SCIENCE AND ENGINEERING - INTERNET OF THINGS</a:t>
            </a:r>
          </a:p>
        </p:txBody>
      </p:sp>
      <p:graphicFrame>
        <p:nvGraphicFramePr>
          <p:cNvPr id="9" name="Content Placeholder 8">
            <a:extLst>
              <a:ext uri="{FF2B5EF4-FFF2-40B4-BE49-F238E27FC236}">
                <a16:creationId xmlns:a16="http://schemas.microsoft.com/office/drawing/2014/main" id="{95F7D2C6-1A5D-8330-275A-F4B95AA39AFD}"/>
              </a:ext>
            </a:extLst>
          </p:cNvPr>
          <p:cNvGraphicFramePr>
            <a:graphicFrameLocks noGrp="1"/>
          </p:cNvGraphicFramePr>
          <p:nvPr>
            <p:ph idx="1"/>
          </p:nvPr>
        </p:nvGraphicFramePr>
        <p:xfrm>
          <a:off x="959485" y="2204561"/>
          <a:ext cx="7225029" cy="3317240"/>
        </p:xfrm>
        <a:graphic>
          <a:graphicData uri="http://schemas.openxmlformats.org/drawingml/2006/table">
            <a:tbl>
              <a:tblPr firstRow="1" firstCol="1" bandRow="1">
                <a:tableStyleId>{5C22544A-7EE6-4342-B048-85BDC9FD1C3A}</a:tableStyleId>
              </a:tblPr>
              <a:tblGrid>
                <a:gridCol w="2408343">
                  <a:extLst>
                    <a:ext uri="{9D8B030D-6E8A-4147-A177-3AD203B41FA5}">
                      <a16:colId xmlns:a16="http://schemas.microsoft.com/office/drawing/2014/main" val="926069981"/>
                    </a:ext>
                  </a:extLst>
                </a:gridCol>
                <a:gridCol w="2408343">
                  <a:extLst>
                    <a:ext uri="{9D8B030D-6E8A-4147-A177-3AD203B41FA5}">
                      <a16:colId xmlns:a16="http://schemas.microsoft.com/office/drawing/2014/main" val="1911942937"/>
                    </a:ext>
                  </a:extLst>
                </a:gridCol>
                <a:gridCol w="2408343">
                  <a:extLst>
                    <a:ext uri="{9D8B030D-6E8A-4147-A177-3AD203B41FA5}">
                      <a16:colId xmlns:a16="http://schemas.microsoft.com/office/drawing/2014/main" val="4108918809"/>
                    </a:ext>
                  </a:extLst>
                </a:gridCol>
              </a:tblGrid>
              <a:tr h="431800">
                <a:tc>
                  <a:txBody>
                    <a:bodyPr/>
                    <a:lstStyle/>
                    <a:p>
                      <a:pPr marL="0" marR="0">
                        <a:spcBef>
                          <a:spcPts val="2400"/>
                        </a:spcBef>
                        <a:spcAft>
                          <a:spcPct val="0"/>
                        </a:spcAft>
                      </a:pPr>
                      <a:r>
                        <a:rPr lang="en-US" sz="1050">
                          <a:effectLst/>
                        </a:rPr>
                        <a:t>Class</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0">
                        <a:spcBef>
                          <a:spcPts val="2400"/>
                        </a:spcBef>
                        <a:spcAft>
                          <a:spcPct val="0"/>
                        </a:spcAft>
                      </a:pPr>
                      <a:r>
                        <a:rPr lang="en-US" sz="1050">
                          <a:effectLst/>
                        </a:rPr>
                        <a:t>Hyper-Parameters</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0">
                        <a:spcBef>
                          <a:spcPts val="2400"/>
                        </a:spcBef>
                        <a:spcAft>
                          <a:spcPct val="0"/>
                        </a:spcAft>
                      </a:pPr>
                      <a:r>
                        <a:rPr lang="en-US" sz="1050">
                          <a:effectLst/>
                        </a:rPr>
                        <a:t>Tuning Range</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extLst>
                  <a:ext uri="{0D108BD9-81ED-4DB2-BD59-A6C34878D82A}">
                    <a16:rowId xmlns:a16="http://schemas.microsoft.com/office/drawing/2014/main" val="3939096828"/>
                  </a:ext>
                </a:extLst>
              </a:tr>
              <a:tr h="431800">
                <a:tc>
                  <a:txBody>
                    <a:bodyPr/>
                    <a:lstStyle/>
                    <a:p>
                      <a:pPr marL="0" marR="0" algn="ctr">
                        <a:spcBef>
                          <a:spcPts val="2400"/>
                        </a:spcBef>
                        <a:spcAft>
                          <a:spcPct val="0"/>
                        </a:spcAft>
                      </a:pPr>
                      <a:r>
                        <a:rPr lang="en-US" sz="1050">
                          <a:effectLst/>
                        </a:rPr>
                        <a:t>LR</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0" algn="ctr">
                        <a:spcBef>
                          <a:spcPts val="2400"/>
                        </a:spcBef>
                        <a:spcAft>
                          <a:spcPct val="0"/>
                        </a:spcAft>
                      </a:pPr>
                      <a:r>
                        <a:rPr lang="en-US" sz="1050">
                          <a:effectLst/>
                        </a:rPr>
                        <a:t>solver = liblinear, C = 5.0</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361950" algn="ctr">
                        <a:spcBef>
                          <a:spcPts val="2400"/>
                        </a:spcBef>
                        <a:spcAft>
                          <a:spcPct val="0"/>
                        </a:spcAft>
                      </a:pPr>
                      <a:r>
                        <a:rPr lang="en-US" sz="1050">
                          <a:effectLst/>
                        </a:rPr>
                        <a:t>solver = {liblinear, saga, sag}, C = {1.0 to 8.0}</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extLst>
                  <a:ext uri="{0D108BD9-81ED-4DB2-BD59-A6C34878D82A}">
                    <a16:rowId xmlns:a16="http://schemas.microsoft.com/office/drawing/2014/main" val="3423774932"/>
                  </a:ext>
                </a:extLst>
              </a:tr>
              <a:tr h="431800">
                <a:tc>
                  <a:txBody>
                    <a:bodyPr/>
                    <a:lstStyle/>
                    <a:p>
                      <a:pPr marL="0" marR="0" algn="ctr">
                        <a:spcBef>
                          <a:spcPts val="2400"/>
                        </a:spcBef>
                        <a:spcAft>
                          <a:spcPct val="0"/>
                        </a:spcAft>
                      </a:pPr>
                      <a:r>
                        <a:rPr lang="en-US" sz="1050">
                          <a:effectLst/>
                        </a:rPr>
                        <a:t>SVM</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0" algn="ctr">
                        <a:spcBef>
                          <a:spcPts val="2400"/>
                        </a:spcBef>
                        <a:spcAft>
                          <a:spcPct val="0"/>
                        </a:spcAft>
                      </a:pPr>
                      <a:r>
                        <a:rPr lang="en-US" sz="1050">
                          <a:effectLst/>
                        </a:rPr>
                        <a:t>kernel = ‘linear’, C = 5.0</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0" algn="ctr">
                        <a:spcBef>
                          <a:spcPts val="2400"/>
                        </a:spcBef>
                        <a:spcAft>
                          <a:spcPct val="0"/>
                        </a:spcAft>
                      </a:pPr>
                      <a:r>
                        <a:rPr lang="en-US" sz="1050">
                          <a:effectLst/>
                        </a:rPr>
                        <a:t>kernel = {‘linear’, ‘poly’, ‘sigmoid’} C = {1.0 to 8.0}</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extLst>
                  <a:ext uri="{0D108BD9-81ED-4DB2-BD59-A6C34878D82A}">
                    <a16:rowId xmlns:a16="http://schemas.microsoft.com/office/drawing/2014/main" val="695765290"/>
                  </a:ext>
                </a:extLst>
              </a:tr>
              <a:tr h="425450">
                <a:tc>
                  <a:txBody>
                    <a:bodyPr/>
                    <a:lstStyle/>
                    <a:p>
                      <a:pPr marL="0" marR="0" algn="ctr">
                        <a:spcBef>
                          <a:spcPts val="2400"/>
                        </a:spcBef>
                        <a:spcAft>
                          <a:spcPct val="0"/>
                        </a:spcAft>
                      </a:pPr>
                      <a:r>
                        <a:rPr lang="en-US" sz="1050">
                          <a:effectLst/>
                        </a:rPr>
                        <a:t>RF</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0" algn="ctr">
                        <a:spcBef>
                          <a:spcPts val="2400"/>
                        </a:spcBef>
                        <a:spcAft>
                          <a:spcPct val="0"/>
                        </a:spcAft>
                      </a:pPr>
                      <a:r>
                        <a:rPr lang="en-US" sz="1050">
                          <a:effectLst/>
                        </a:rPr>
                        <a:t>n_estimators = 200, max_depth = 20</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0" algn="ctr">
                        <a:spcBef>
                          <a:spcPts val="2400"/>
                        </a:spcBef>
                        <a:spcAft>
                          <a:spcPct val="0"/>
                        </a:spcAft>
                      </a:pPr>
                      <a:r>
                        <a:rPr lang="en-US" sz="1050">
                          <a:effectLst/>
                        </a:rPr>
                        <a:t>n_estimators = {10 to 300}, max_depth = {2 to 50}</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extLst>
                  <a:ext uri="{0D108BD9-81ED-4DB2-BD59-A6C34878D82A}">
                    <a16:rowId xmlns:a16="http://schemas.microsoft.com/office/drawing/2014/main" val="2759663204"/>
                  </a:ext>
                </a:extLst>
              </a:tr>
              <a:tr h="575310">
                <a:tc>
                  <a:txBody>
                    <a:bodyPr/>
                    <a:lstStyle/>
                    <a:p>
                      <a:pPr marL="0" marR="0" algn="ctr">
                        <a:spcBef>
                          <a:spcPts val="2400"/>
                        </a:spcBef>
                        <a:spcAft>
                          <a:spcPct val="0"/>
                        </a:spcAft>
                      </a:pPr>
                      <a:r>
                        <a:rPr lang="en-US" sz="1050">
                          <a:effectLst/>
                        </a:rPr>
                        <a:t>GBM</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0" algn="ctr">
                        <a:spcBef>
                          <a:spcPts val="2400"/>
                        </a:spcBef>
                        <a:spcAft>
                          <a:spcPct val="0"/>
                        </a:spcAft>
                      </a:pPr>
                      <a:r>
                        <a:rPr lang="en-US" sz="1050">
                          <a:effectLst/>
                        </a:rPr>
                        <a:t>n_estimators = 200, max_depth = 20, learning_rat = 0.5</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704850" algn="ctr">
                        <a:spcBef>
                          <a:spcPts val="2400"/>
                        </a:spcBef>
                        <a:spcAft>
                          <a:spcPct val="0"/>
                        </a:spcAft>
                      </a:pPr>
                      <a:r>
                        <a:rPr lang="en-US" sz="1050">
                          <a:effectLst/>
                        </a:rPr>
                        <a:t>n_estimators = {10 to 300}, max_depth = {2 to 50}, learning_rat = {0.1 to 0.9}</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extLst>
                  <a:ext uri="{0D108BD9-81ED-4DB2-BD59-A6C34878D82A}">
                    <a16:rowId xmlns:a16="http://schemas.microsoft.com/office/drawing/2014/main" val="1382801467"/>
                  </a:ext>
                </a:extLst>
              </a:tr>
              <a:tr h="581660">
                <a:tc>
                  <a:txBody>
                    <a:bodyPr/>
                    <a:lstStyle/>
                    <a:p>
                      <a:pPr marL="0" marR="0" algn="ctr">
                        <a:spcBef>
                          <a:spcPts val="2400"/>
                        </a:spcBef>
                        <a:spcAft>
                          <a:spcPct val="0"/>
                        </a:spcAft>
                      </a:pPr>
                      <a:r>
                        <a:rPr lang="en-US" sz="1050">
                          <a:effectLst/>
                        </a:rPr>
                        <a:t>ADA</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0" algn="ctr">
                        <a:spcBef>
                          <a:spcPts val="2400"/>
                        </a:spcBef>
                        <a:spcAft>
                          <a:spcPct val="0"/>
                        </a:spcAft>
                      </a:pPr>
                      <a:r>
                        <a:rPr lang="en-US" sz="1050">
                          <a:effectLst/>
                        </a:rPr>
                        <a:t>n_estimators = 200, max_depth = 20, learning_rat = 0.5</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tc>
                  <a:txBody>
                    <a:bodyPr/>
                    <a:lstStyle/>
                    <a:p>
                      <a:pPr marL="0" marR="1447800" algn="ctr">
                        <a:spcBef>
                          <a:spcPts val="2400"/>
                        </a:spcBef>
                        <a:spcAft>
                          <a:spcPct val="0"/>
                        </a:spcAft>
                      </a:pPr>
                      <a:r>
                        <a:rPr lang="en-US" sz="1050" err="1">
                          <a:effectLst/>
                        </a:rPr>
                        <a:t>n_estimators = {10 to 300}, max_depth = {2 to 50}, learning_rat = {0.1 to 0.9}</a:t>
                      </a:r>
                      <a:endParaRPr lang="en-US"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0960" marR="60960" marT="30480" marB="30480" anchor="ctr"/>
                </a:tc>
                <a:extLst>
                  <a:ext uri="{0D108BD9-81ED-4DB2-BD59-A6C34878D82A}">
                    <a16:rowId xmlns:a16="http://schemas.microsoft.com/office/drawing/2014/main" val="2442368270"/>
                  </a:ext>
                </a:extLst>
              </a:tr>
            </a:tbl>
          </a:graphicData>
        </a:graphic>
      </p:graphicFrame>
    </p:spTree>
    <p:extLst>
      <p:ext uri="{BB962C8B-B14F-4D97-AF65-F5344CB8AC3E}">
        <p14:creationId xmlns:p14="http://schemas.microsoft.com/office/powerpoint/2010/main" val="32747997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7C4AB-E9EE-09BB-B8B4-5F21C14F87AE}"/>
              </a:ext>
            </a:extLst>
          </p:cNvPr>
          <p:cNvSpPr>
            <a:spLocks noGrp="1"/>
          </p:cNvSpPr>
          <p:nvPr>
            <p:ph type="title"/>
          </p:nvPr>
        </p:nvSpPr>
        <p:spPr>
          <a:xfrm>
            <a:off x="609600" y="274638"/>
            <a:ext cx="8077200" cy="45719"/>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7C7D978B-65B5-C213-BF31-B98819E1AE71}"/>
              </a:ext>
            </a:extLst>
          </p:cNvPr>
          <p:cNvSpPr>
            <a:spLocks noGrp="1"/>
          </p:cNvSpPr>
          <p:nvPr>
            <p:ph idx="1"/>
          </p:nvPr>
        </p:nvSpPr>
        <p:spPr>
          <a:xfrm>
            <a:off x="0" y="457200"/>
            <a:ext cx="9067799" cy="6248400"/>
          </a:xfrm>
        </p:spPr>
        <p:txBody>
          <a:bodyPr>
            <a:normAutofit/>
          </a:bodyPr>
          <a:lstStyle/>
          <a:p>
            <a:pPr marL="0" marR="0">
              <a:spcBef>
                <a:spcPct val="0"/>
              </a:spcBef>
              <a:spcAft>
                <a:spcPct val="0"/>
              </a:spcAft>
            </a:pPr>
            <a:r>
              <a:rPr lang="en-US" sz="1800" b="1">
                <a:effectLst/>
                <a:latin typeface="Times New Roman" panose="02020603050405020304" pitchFamily="18" charset="0"/>
                <a:ea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a:p>
            <a:pPr marL="0" indent="0">
              <a:buNone/>
            </a:pPr>
            <a:endParaRPr lang="en-US"/>
          </a:p>
        </p:txBody>
      </p:sp>
      <p:pic>
        <p:nvPicPr>
          <p:cNvPr id="6" name="Picture 5">
            <a:extLst>
              <a:ext uri="{FF2B5EF4-FFF2-40B4-BE49-F238E27FC236}">
                <a16:creationId xmlns:a16="http://schemas.microsoft.com/office/drawing/2014/main" id="{FE20334B-9E6C-2C01-8040-DD300968F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40" y="1219200"/>
            <a:ext cx="8980159" cy="5364162"/>
          </a:xfrm>
          <a:prstGeom prst="rect">
            <a:avLst/>
          </a:prstGeom>
        </p:spPr>
      </p:pic>
    </p:spTree>
    <p:extLst>
      <p:ext uri="{BB962C8B-B14F-4D97-AF65-F5344CB8AC3E}">
        <p14:creationId xmlns:p14="http://schemas.microsoft.com/office/powerpoint/2010/main" val="38882096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Agenda</a:t>
            </a:r>
          </a:p>
        </p:txBody>
      </p:sp>
      <p:sp>
        <p:nvSpPr>
          <p:cNvPr id="3" name="Content Placeholder 2"/>
          <p:cNvSpPr>
            <a:spLocks noGrp="1"/>
          </p:cNvSpPr>
          <p:nvPr>
            <p:ph idx="1"/>
          </p:nvPr>
        </p:nvSpPr>
        <p:spPr/>
        <p:txBody>
          <a:bodyPr>
            <a:normAutofit fontScale="92500" lnSpcReduction="20000"/>
          </a:bodyPr>
          <a:lstStyle/>
          <a:p>
            <a:pPr rtl="0" fontAlgn="base">
              <a:spcBef>
                <a:spcPct val="0"/>
              </a:spcBef>
              <a:spcAft>
                <a:spcPct val="0"/>
              </a:spcAft>
              <a:buFont typeface="Arial" pitchFamily="34" charset="0"/>
              <a:buChar char="•"/>
            </a:pPr>
            <a:r>
              <a:rPr lang="en-US" sz="1800" b="0" i="0" u="none" strike="noStrike">
                <a:solidFill>
                  <a:srgbClr val="000000"/>
                </a:solidFill>
                <a:effectLst/>
                <a:latin typeface="Calibri" panose="020F0502020204030204" pitchFamily="34" charset="0"/>
              </a:rPr>
              <a:t>Abstract</a:t>
            </a:r>
            <a:endParaRPr lang="en-US" sz="1800" b="0" i="0" u="none" strike="noStrike">
              <a:solidFill>
                <a:srgbClr val="000000"/>
              </a:solidFill>
              <a:effectLst/>
              <a:latin typeface="Arial" pitchFamily="34" charset="0"/>
            </a:endParaRPr>
          </a:p>
          <a:p>
            <a:pPr rtl="0" fontAlgn="base">
              <a:spcBef>
                <a:spcPts val="1000"/>
              </a:spcBef>
              <a:spcAft>
                <a:spcPct val="0"/>
              </a:spcAft>
              <a:buFont typeface="Arial" pitchFamily="34" charset="0"/>
              <a:buChar char="•"/>
            </a:pPr>
            <a:r>
              <a:rPr lang="en-US" sz="1800" b="0" i="0" u="none" strike="noStrike">
                <a:solidFill>
                  <a:srgbClr val="000000"/>
                </a:solidFill>
                <a:effectLst/>
                <a:latin typeface="Calibri" panose="020F0502020204030204" pitchFamily="34" charset="0"/>
              </a:rPr>
              <a:t>Scope and Motivation</a:t>
            </a:r>
            <a:endParaRPr lang="en-US" sz="1800" b="0" i="0" u="none" strike="noStrike">
              <a:solidFill>
                <a:srgbClr val="000000"/>
              </a:solidFill>
              <a:effectLst/>
              <a:latin typeface="Arial" pitchFamily="34" charset="0"/>
            </a:endParaRPr>
          </a:p>
          <a:p>
            <a:pPr rtl="0" fontAlgn="base">
              <a:spcBef>
                <a:spcPts val="1000"/>
              </a:spcBef>
              <a:spcAft>
                <a:spcPct val="0"/>
              </a:spcAft>
              <a:buFont typeface="Arial" pitchFamily="34" charset="0"/>
              <a:buChar char="•"/>
            </a:pPr>
            <a:r>
              <a:rPr lang="en-US" sz="1800">
                <a:solidFill>
                  <a:srgbClr val="000000"/>
                </a:solidFill>
                <a:latin typeface="Calibri" panose="020F0502020204030204" pitchFamily="34" charset="0"/>
              </a:rPr>
              <a:t>Introduction</a:t>
            </a:r>
          </a:p>
          <a:p>
            <a:pPr rtl="0" fontAlgn="base">
              <a:spcBef>
                <a:spcPts val="1000"/>
              </a:spcBef>
              <a:spcAft>
                <a:spcPct val="0"/>
              </a:spcAft>
              <a:buFont typeface="Arial" pitchFamily="34" charset="0"/>
              <a:buChar char="•"/>
            </a:pPr>
            <a:r>
              <a:rPr lang="en-US" sz="1800" b="0" i="0" u="none" strike="noStrike">
                <a:solidFill>
                  <a:srgbClr val="000000"/>
                </a:solidFill>
                <a:effectLst/>
                <a:latin typeface="Calibri" panose="020F0502020204030204" pitchFamily="34" charset="0"/>
              </a:rPr>
              <a:t>Literature Survey ( Table)</a:t>
            </a:r>
          </a:p>
          <a:p>
            <a:pPr rtl="0" fontAlgn="base">
              <a:spcBef>
                <a:spcPts val="1000"/>
              </a:spcBef>
              <a:spcAft>
                <a:spcPct val="0"/>
              </a:spcAft>
              <a:buFont typeface="Arial" pitchFamily="34" charset="0"/>
              <a:buChar char="•"/>
            </a:pPr>
            <a:r>
              <a:rPr lang="en-US" sz="1800">
                <a:solidFill>
                  <a:srgbClr val="000000"/>
                </a:solidFill>
                <a:latin typeface="Calibri" panose="020F0502020204030204" pitchFamily="34" charset="0"/>
              </a:rPr>
              <a:t>Objective</a:t>
            </a:r>
            <a:endParaRPr lang="en-US" sz="1800" b="0" i="0" u="none" strike="noStrike">
              <a:solidFill>
                <a:srgbClr val="000000"/>
              </a:solidFill>
              <a:effectLst/>
              <a:latin typeface="Calibri" panose="020F0502020204030204" pitchFamily="34" charset="0"/>
            </a:endParaRPr>
          </a:p>
          <a:p>
            <a:pPr rtl="0" fontAlgn="base">
              <a:spcBef>
                <a:spcPts val="1000"/>
              </a:spcBef>
              <a:spcAft>
                <a:spcPct val="0"/>
              </a:spcAft>
              <a:buFont typeface="Arial" pitchFamily="34" charset="0"/>
              <a:buChar char="•"/>
            </a:pPr>
            <a:r>
              <a:rPr lang="en-US" sz="1800">
                <a:solidFill>
                  <a:srgbClr val="000000"/>
                </a:solidFill>
                <a:latin typeface="Calibri" panose="020F0502020204030204" pitchFamily="34" charset="0"/>
              </a:rPr>
              <a:t>Problem Statement</a:t>
            </a:r>
          </a:p>
          <a:p>
            <a:pPr rtl="0" fontAlgn="base">
              <a:spcBef>
                <a:spcPts val="1000"/>
              </a:spcBef>
              <a:spcAft>
                <a:spcPct val="0"/>
              </a:spcAft>
              <a:buFont typeface="Arial" pitchFamily="34" charset="0"/>
              <a:buChar char="•"/>
            </a:pPr>
            <a:r>
              <a:rPr lang="en-US" sz="1800">
                <a:solidFill>
                  <a:srgbClr val="000000"/>
                </a:solidFill>
                <a:latin typeface="Calibri" panose="020F0502020204030204" pitchFamily="34" charset="0"/>
              </a:rPr>
              <a:t>Proposed Work</a:t>
            </a:r>
          </a:p>
          <a:p>
            <a:pPr lvl="1" fontAlgn="base">
              <a:spcBef>
                <a:spcPts val="1000"/>
              </a:spcBef>
              <a:buFont typeface="Arial" pitchFamily="34" charset="0"/>
              <a:buChar char="•"/>
            </a:pPr>
            <a:r>
              <a:rPr lang="en-US" sz="1400" b="0" i="0" u="none" strike="noStrike">
                <a:solidFill>
                  <a:srgbClr val="000000"/>
                </a:solidFill>
                <a:effectLst/>
                <a:latin typeface="Calibri" panose="020F0502020204030204" pitchFamily="34" charset="0"/>
              </a:rPr>
              <a:t>Architecture Diagram/Flow Diagram/Block Diagram</a:t>
            </a:r>
          </a:p>
          <a:p>
            <a:pPr lvl="1" fontAlgn="base">
              <a:spcBef>
                <a:spcPts val="1000"/>
              </a:spcBef>
              <a:buFont typeface="Arial" pitchFamily="34" charset="0"/>
              <a:buChar char="•"/>
            </a:pPr>
            <a:r>
              <a:rPr lang="en-US" sz="1400">
                <a:solidFill>
                  <a:srgbClr val="000000"/>
                </a:solidFill>
                <a:latin typeface="Calibri" panose="020F0502020204030204" pitchFamily="34" charset="0"/>
              </a:rPr>
              <a:t>Novel idea</a:t>
            </a:r>
          </a:p>
          <a:p>
            <a:pPr lvl="1" fontAlgn="base">
              <a:spcBef>
                <a:spcPts val="1000"/>
              </a:spcBef>
              <a:buFont typeface="Arial" pitchFamily="34" charset="0"/>
              <a:buChar char="•"/>
            </a:pPr>
            <a:r>
              <a:rPr lang="en-US" sz="1400">
                <a:solidFill>
                  <a:srgbClr val="000000"/>
                </a:solidFill>
                <a:latin typeface="Calibri" panose="020F0502020204030204" pitchFamily="34" charset="0"/>
              </a:rPr>
              <a:t>Modules</a:t>
            </a:r>
          </a:p>
          <a:p>
            <a:pPr lvl="1" fontAlgn="base">
              <a:spcBef>
                <a:spcPts val="1000"/>
              </a:spcBef>
              <a:buFont typeface="Arial" pitchFamily="34" charset="0"/>
              <a:buChar char="•"/>
            </a:pPr>
            <a:r>
              <a:rPr lang="en-US" sz="1400">
                <a:solidFill>
                  <a:srgbClr val="000000"/>
                </a:solidFill>
                <a:latin typeface="Calibri" panose="020F0502020204030204" pitchFamily="34" charset="0"/>
              </a:rPr>
              <a:t>Module Description</a:t>
            </a:r>
          </a:p>
          <a:p>
            <a:pPr rtl="0" fontAlgn="base">
              <a:spcBef>
                <a:spcPts val="1000"/>
              </a:spcBef>
              <a:spcAft>
                <a:spcPct val="0"/>
              </a:spcAft>
              <a:buFont typeface="Arial" pitchFamily="34" charset="0"/>
              <a:buChar char="•"/>
            </a:pPr>
            <a:r>
              <a:rPr lang="en-US" sz="1800" b="0" i="0" u="none" strike="noStrike">
                <a:solidFill>
                  <a:srgbClr val="000000"/>
                </a:solidFill>
                <a:effectLst/>
                <a:latin typeface="Calibri" panose="020F0502020204030204" pitchFamily="34" charset="0"/>
              </a:rPr>
              <a:t>Software &amp; Hardware Requirements</a:t>
            </a:r>
          </a:p>
          <a:p>
            <a:pPr rtl="0" fontAlgn="base">
              <a:spcBef>
                <a:spcPts val="1000"/>
              </a:spcBef>
              <a:spcAft>
                <a:spcPct val="0"/>
              </a:spcAft>
              <a:buFont typeface="Arial" pitchFamily="34" charset="0"/>
              <a:buChar char="•"/>
            </a:pPr>
            <a:r>
              <a:rPr lang="en-US" sz="1800" b="0" i="0" u="none" strike="noStrike">
                <a:solidFill>
                  <a:srgbClr val="000000"/>
                </a:solidFill>
                <a:effectLst/>
                <a:latin typeface="Calibri" panose="020F0502020204030204" pitchFamily="34" charset="0"/>
              </a:rPr>
              <a:t>References (Base paper hard copy to be submitted to the supervisor.)</a:t>
            </a:r>
          </a:p>
          <a:p>
            <a:pPr rtl="0" fontAlgn="base">
              <a:spcBef>
                <a:spcPts val="1000"/>
              </a:spcBef>
              <a:spcAft>
                <a:spcPct val="0"/>
              </a:spcAft>
              <a:buFont typeface="Arial" pitchFamily="34" charset="0"/>
              <a:buChar char="•"/>
            </a:pPr>
            <a:r>
              <a:rPr lang="en-US" sz="1800">
                <a:solidFill>
                  <a:srgbClr val="000000"/>
                </a:solidFill>
                <a:latin typeface="Calibri" panose="020F0502020204030204" pitchFamily="34" charset="0"/>
              </a:rPr>
              <a:t>Way forward towards Outcome (Research Paper/Patent)</a:t>
            </a:r>
            <a:endParaRPr lang="en-US" sz="1800" b="0" i="0" u="none" strike="noStrike">
              <a:solidFill>
                <a:srgbClr val="000000"/>
              </a:solidFill>
              <a:effectLst/>
              <a:latin typeface="Arial" pitchFamily="34" charset="0"/>
            </a:endParaRPr>
          </a:p>
          <a:p>
            <a:endParaRPr lang="en-US"/>
          </a:p>
        </p:txBody>
      </p:sp>
      <p:sp>
        <p:nvSpPr>
          <p:cNvPr id="4" name="Footer Placeholder 3"/>
          <p:cNvSpPr>
            <a:spLocks noGrp="1"/>
          </p:cNvSpPr>
          <p:nvPr>
            <p:ph type="ftr" sz="quarter" idx="11"/>
          </p:nvPr>
        </p:nvSpPr>
        <p:spPr>
          <a:xfrm>
            <a:off x="457200" y="6356350"/>
            <a:ext cx="8229600" cy="425450"/>
          </a:xfrm>
        </p:spPr>
        <p:txBody>
          <a:bodyPr/>
          <a:lstStyle/>
          <a:p>
            <a:r>
              <a:rPr lang="en-US"/>
              <a:t>DEPARTMENT OF COMPUTER SCIENCE AND ENGINEERING </a:t>
            </a:r>
          </a:p>
        </p:txBody>
      </p:sp>
    </p:spTree>
    <p:extLst>
      <p:ext uri="{BB962C8B-B14F-4D97-AF65-F5344CB8AC3E}">
        <p14:creationId xmlns:p14="http://schemas.microsoft.com/office/powerpoint/2010/main" val="423583041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7419466E-E8E5-9FE7-CF78-32B3860664EA}"/>
              </a:ext>
            </a:extLst>
          </p:cNvPr>
          <p:cNvSpPr>
            <a:spLocks noChangeArrowheads="1"/>
          </p:cNvSpPr>
          <p:nvPr/>
        </p:nvSpPr>
        <p:spPr bwMode="auto">
          <a:xfrm>
            <a:off x="0" y="15874"/>
            <a:ext cx="11572068"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3073" name="Picture 1">
            <a:extLst>
              <a:ext uri="{FF2B5EF4-FFF2-40B4-BE49-F238E27FC236}">
                <a16:creationId xmlns:a16="http://schemas.microsoft.com/office/drawing/2014/main" id="{C9B68A7A-A9A4-E814-78E2-60240D3255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600" y="510457"/>
            <a:ext cx="8534400" cy="60408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0D30A7DD-A0F6-4302-3C79-69364B974474}"/>
              </a:ext>
            </a:extLst>
          </p:cNvPr>
          <p:cNvSpPr>
            <a:spLocks noChangeArrowheads="1"/>
          </p:cNvSpPr>
          <p:nvPr/>
        </p:nvSpPr>
        <p:spPr bwMode="auto">
          <a:xfrm>
            <a:off x="0" y="4724399"/>
            <a:ext cx="11572068"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421363582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a:t>References</a:t>
            </a:r>
          </a:p>
        </p:txBody>
      </p:sp>
      <p:sp>
        <p:nvSpPr>
          <p:cNvPr id="3" name="Content Placeholder 2"/>
          <p:cNvSpPr>
            <a:spLocks noGrp="1"/>
          </p:cNvSpPr>
          <p:nvPr>
            <p:ph idx="1"/>
          </p:nvPr>
        </p:nvSpPr>
        <p:spPr>
          <a:xfrm>
            <a:off x="457200" y="1066800"/>
            <a:ext cx="8229600" cy="5059363"/>
          </a:xfrm>
        </p:spPr>
        <p:txBody>
          <a:bodyPr>
            <a:noAutofit/>
          </a:bodyPr>
          <a:lstStyle/>
          <a:p>
            <a:pPr algn="l">
              <a:spcBef>
                <a:spcPts val="1000"/>
              </a:spcBef>
              <a:spcAft>
                <a:spcPts val="1000"/>
              </a:spcAft>
            </a:pPr>
            <a:r>
              <a:rPr lang="en-IN" sz="1600" b="0" i="0">
                <a:solidFill>
                  <a:srgbClr val="212121"/>
                </a:solidFill>
                <a:effectLst/>
                <a:latin typeface="Times New Roman" panose="02020603050405020304" pitchFamily="18" charset="0"/>
                <a:cs typeface="Times New Roman" panose="02020603050405020304" pitchFamily="18" charset="0"/>
              </a:rPr>
              <a:t>1. Shrivas A., Ambastha P. An ensemble approach for classification of thyroid disease with feature optimization. </a:t>
            </a:r>
            <a:r>
              <a:rPr lang="en-IN" sz="1600" b="0" i="1">
                <a:solidFill>
                  <a:srgbClr val="212121"/>
                </a:solidFill>
                <a:effectLst/>
                <a:latin typeface="Times New Roman" panose="02020603050405020304" pitchFamily="18" charset="0"/>
                <a:cs typeface="Times New Roman" panose="02020603050405020304" pitchFamily="18" charset="0"/>
              </a:rPr>
              <a:t>International Education and Research Journal . </a:t>
            </a:r>
            <a:r>
              <a:rPr lang="en-IN" sz="1600" b="0" i="0">
                <a:solidFill>
                  <a:srgbClr val="212121"/>
                </a:solidFill>
                <a:effectLst/>
                <a:latin typeface="Times New Roman" panose="02020603050405020304" pitchFamily="18" charset="0"/>
                <a:cs typeface="Times New Roman" panose="02020603050405020304" pitchFamily="18" charset="0"/>
              </a:rPr>
              <a:t>2019;3(5):1–4. </a:t>
            </a:r>
          </a:p>
          <a:p>
            <a:pPr algn="l">
              <a:spcBef>
                <a:spcPts val="1000"/>
              </a:spcBef>
              <a:spcAft>
                <a:spcPts val="1000"/>
              </a:spcAft>
            </a:pPr>
            <a:r>
              <a:rPr lang="en-IN" sz="1600" b="0" i="0">
                <a:solidFill>
                  <a:srgbClr val="212121"/>
                </a:solidFill>
                <a:effectLst/>
                <a:latin typeface="Times New Roman" panose="02020603050405020304" pitchFamily="18" charset="0"/>
                <a:cs typeface="Times New Roman" panose="02020603050405020304" pitchFamily="18" charset="0"/>
              </a:rPr>
              <a:t>2. Chaubey G., Bisen D., Arjaria S., Yadav V. Thyroid disease prediction using machine learning approaches. </a:t>
            </a:r>
            <a:r>
              <a:rPr lang="en-IN" sz="1600" b="0" i="1">
                <a:solidFill>
                  <a:srgbClr val="212121"/>
                </a:solidFill>
                <a:effectLst/>
                <a:latin typeface="Times New Roman" panose="02020603050405020304" pitchFamily="18" charset="0"/>
                <a:cs typeface="Times New Roman" panose="02020603050405020304" pitchFamily="18" charset="0"/>
              </a:rPr>
              <a:t>National Academy Science Letters . </a:t>
            </a:r>
            <a:r>
              <a:rPr lang="en-IN" sz="1600" b="0" i="0">
                <a:solidFill>
                  <a:srgbClr val="212121"/>
                </a:solidFill>
                <a:effectLst/>
                <a:latin typeface="Times New Roman" panose="02020603050405020304" pitchFamily="18" charset="0"/>
                <a:cs typeface="Times New Roman" panose="02020603050405020304" pitchFamily="18" charset="0"/>
              </a:rPr>
              <a:t>2021;3:128–133. doi: 10.1007/s40009-020-00979-z. </a:t>
            </a:r>
          </a:p>
          <a:p>
            <a:pPr algn="l">
              <a:spcBef>
                <a:spcPts val="1000"/>
              </a:spcBef>
              <a:spcAft>
                <a:spcPts val="1000"/>
              </a:spcAft>
            </a:pPr>
            <a:r>
              <a:rPr lang="en-IN" sz="1600" b="0" i="0">
                <a:solidFill>
                  <a:srgbClr val="212121"/>
                </a:solidFill>
                <a:effectLst/>
                <a:latin typeface="Times New Roman" panose="02020603050405020304" pitchFamily="18" charset="0"/>
                <a:cs typeface="Times New Roman" panose="02020603050405020304" pitchFamily="18" charset="0"/>
              </a:rPr>
              <a:t>3. Dewangan A., Shrivas A., Kumar P. Classification of thyroid disease with feature selection technique. </a:t>
            </a:r>
            <a:r>
              <a:rPr lang="en-IN" sz="1600" b="0" i="1">
                <a:solidFill>
                  <a:srgbClr val="212121"/>
                </a:solidFill>
                <a:effectLst/>
                <a:latin typeface="Times New Roman" panose="02020603050405020304" pitchFamily="18" charset="0"/>
                <a:cs typeface="Times New Roman" panose="02020603050405020304" pitchFamily="18" charset="0"/>
              </a:rPr>
              <a:t>International Journal of Engineering &amp; Technology . </a:t>
            </a:r>
            <a:r>
              <a:rPr lang="en-IN" sz="1600" b="0" i="0">
                <a:solidFill>
                  <a:srgbClr val="212121"/>
                </a:solidFill>
                <a:effectLst/>
                <a:latin typeface="Times New Roman" panose="02020603050405020304" pitchFamily="18" charset="0"/>
                <a:cs typeface="Times New Roman" panose="02020603050405020304" pitchFamily="18" charset="0"/>
              </a:rPr>
              <a:t>2016;2(3):128–133.</a:t>
            </a:r>
          </a:p>
          <a:p>
            <a:pPr algn="l">
              <a:spcBef>
                <a:spcPts val="1000"/>
              </a:spcBef>
              <a:spcAft>
                <a:spcPts val="1000"/>
              </a:spcAft>
            </a:pPr>
            <a:r>
              <a:rPr lang="en-IN" sz="1600" b="0" i="0">
                <a:solidFill>
                  <a:srgbClr val="212121"/>
                </a:solidFill>
                <a:effectLst/>
                <a:latin typeface="Times New Roman" panose="02020603050405020304" pitchFamily="18" charset="0"/>
                <a:cs typeface="Times New Roman" panose="02020603050405020304" pitchFamily="18" charset="0"/>
              </a:rPr>
              <a:t>4. Begum A., Parkavi A. Prediction of thyroid disease using data mining techniques. International Conference on Advanced Computing &amp; Communication Systems (ICACCS); 2019; Coimbatore, India. pp. 342–345. </a:t>
            </a:r>
          </a:p>
          <a:p>
            <a:pPr algn="l">
              <a:spcBef>
                <a:spcPts val="1000"/>
              </a:spcBef>
              <a:spcAft>
                <a:spcPts val="1000"/>
              </a:spcAft>
            </a:pPr>
            <a:r>
              <a:rPr lang="en-IN" sz="1600" b="0" i="0">
                <a:solidFill>
                  <a:srgbClr val="212121"/>
                </a:solidFill>
                <a:effectLst/>
                <a:latin typeface="Times New Roman" panose="02020603050405020304" pitchFamily="18" charset="0"/>
                <a:cs typeface="Times New Roman" panose="02020603050405020304" pitchFamily="18" charset="0"/>
              </a:rPr>
              <a:t>5. Moon J. H., Steinhubl S. Digital medicine in thyroidology: a new era of managing thyroid disease. </a:t>
            </a:r>
            <a:r>
              <a:rPr lang="en-IN" sz="1600" b="0" i="1">
                <a:solidFill>
                  <a:srgbClr val="212121"/>
                </a:solidFill>
                <a:effectLst/>
                <a:latin typeface="Times New Roman" panose="02020603050405020304" pitchFamily="18" charset="0"/>
                <a:cs typeface="Times New Roman" panose="02020603050405020304" pitchFamily="18" charset="0"/>
              </a:rPr>
              <a:t>Endocrinology and Metabolism . </a:t>
            </a:r>
            <a:r>
              <a:rPr lang="en-IN" sz="1600" b="0" i="0">
                <a:solidFill>
                  <a:srgbClr val="212121"/>
                </a:solidFill>
                <a:effectLst/>
                <a:latin typeface="Times New Roman" panose="02020603050405020304" pitchFamily="18" charset="0"/>
                <a:cs typeface="Times New Roman" panose="02020603050405020304" pitchFamily="18" charset="0"/>
              </a:rPr>
              <a:t>2019;34(2):124–131. doi: 10.3803/EnM.2019.34.2.124. </a:t>
            </a:r>
          </a:p>
          <a:p>
            <a:endParaRPr lang="en-US" sz="160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685800" y="6356351"/>
            <a:ext cx="7620000" cy="273049"/>
          </a:xfrm>
        </p:spPr>
        <p:txBody>
          <a:bodyPr/>
          <a:lstStyle/>
          <a:p>
            <a:r>
              <a:rPr lang="en-US"/>
              <a:t>DEPARTMENT OF COMPUTER SCIENCE AND ENGINEERING - INTERNET OF THINGS</a:t>
            </a:r>
          </a:p>
        </p:txBody>
      </p:sp>
    </p:spTree>
    <p:extLst>
      <p:ext uri="{BB962C8B-B14F-4D97-AF65-F5344CB8AC3E}">
        <p14:creationId xmlns:p14="http://schemas.microsoft.com/office/powerpoint/2010/main" val="75512857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Autofit/>
          </a:bodyPr>
          <a:lstStyle/>
          <a:p>
            <a:pPr algn="just"/>
            <a:r>
              <a:rPr lang="en-US" sz="2000">
                <a:latin typeface="Times New Roman" panose="02020603050405020304" pitchFamily="18" charset="0"/>
                <a:cs typeface="Times New Roman" panose="02020603050405020304" pitchFamily="18" charset="0"/>
              </a:rPr>
              <a:t>The outcome of this project holds significant potential.</a:t>
            </a:r>
          </a:p>
          <a:p>
            <a:pPr algn="just"/>
            <a:r>
              <a:rPr lang="en-US" sz="2000">
                <a:latin typeface="Times New Roman" panose="02020603050405020304" pitchFamily="18" charset="0"/>
                <a:cs typeface="Times New Roman" panose="02020603050405020304" pitchFamily="18" charset="0"/>
              </a:rPr>
              <a:t> It primarily aims to save lives by predicting thyroid disease in individuals at risk and enabling early intervention. </a:t>
            </a:r>
          </a:p>
          <a:p>
            <a:pPr algn="just"/>
            <a:r>
              <a:rPr lang="en-US" sz="2000">
                <a:latin typeface="Times New Roman" panose="02020603050405020304" pitchFamily="18" charset="0"/>
                <a:cs typeface="Times New Roman" panose="02020603050405020304" pitchFamily="18" charset="0"/>
              </a:rPr>
              <a:t>By using machine learning techniques and comprehensive datasets, the system can provide accurate predictions based on vital clinical and demographic data, including factors like </a:t>
            </a:r>
            <a:r>
              <a:rPr lang="en-IN" sz="2000">
                <a:latin typeface="Times New Roman" panose="02020603050405020304" pitchFamily="18" charset="0"/>
                <a:ea typeface="Calibri" panose="020F0502020204030204" pitchFamily="34" charset="0"/>
                <a:cs typeface="Times New Roman" panose="02020603050405020304" pitchFamily="18" charset="0"/>
              </a:rPr>
              <a:t>dry skin, elevated temperature sensitivity, hair thinning, weight loss, increased heart rate, high blood pressure, heavy sweating.</a:t>
            </a:r>
          </a:p>
          <a:p>
            <a:pPr algn="just"/>
            <a:r>
              <a:rPr lang="en-US" sz="2000">
                <a:latin typeface="Times New Roman" panose="02020603050405020304" pitchFamily="18" charset="0"/>
                <a:cs typeface="Times New Roman" panose="02020603050405020304" pitchFamily="18" charset="0"/>
              </a:rPr>
              <a:t>This system's successful implementation would not only improve patient outcomes but also contribute to reducing healthcare costs by identifying those in need of medical attention.</a:t>
            </a:r>
            <a:endParaRPr lang="en-IN" sz="200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457200" y="274638"/>
            <a:ext cx="8229600" cy="715962"/>
          </a:xfrm>
        </p:spPr>
        <p:txBody>
          <a:bodyPr>
            <a:normAutofit fontScale="90000"/>
          </a:bodyPr>
          <a:lstStyle/>
          <a:p>
            <a:r>
              <a:rPr lang="en-US"/>
              <a:t>Outcome</a:t>
            </a:r>
          </a:p>
        </p:txBody>
      </p:sp>
      <p:sp>
        <p:nvSpPr>
          <p:cNvPr id="5" name="Footer Placeholder 4"/>
          <p:cNvSpPr>
            <a:spLocks noGrp="1"/>
          </p:cNvSpPr>
          <p:nvPr>
            <p:ph type="ftr" sz="quarter" idx="11"/>
          </p:nvPr>
        </p:nvSpPr>
        <p:spPr>
          <a:xfrm>
            <a:off x="914400" y="6356351"/>
            <a:ext cx="7696200" cy="273049"/>
          </a:xfrm>
        </p:spPr>
        <p:txBody>
          <a:bodyPr/>
          <a:lstStyle/>
          <a:p>
            <a:r>
              <a:rPr lang="en-US"/>
              <a:t>DEPARTMENT OF COMPUTER SCIENCE AND ENGINEERING - INTERNET OF THINGS</a:t>
            </a:r>
          </a:p>
        </p:txBody>
      </p:sp>
    </p:spTree>
    <p:extLst>
      <p:ext uri="{BB962C8B-B14F-4D97-AF65-F5344CB8AC3E}">
        <p14:creationId xmlns:p14="http://schemas.microsoft.com/office/powerpoint/2010/main" val="246992643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13C5-35C8-DD13-0169-F08568FB1DF9}"/>
              </a:ext>
            </a:extLst>
          </p:cNvPr>
          <p:cNvSpPr>
            <a:spLocks noGrp="1"/>
          </p:cNvSpPr>
          <p:nvPr>
            <p:ph type="title"/>
          </p:nvPr>
        </p:nvSpPr>
        <p:spPr>
          <a:xfrm>
            <a:off x="304800" y="136525"/>
            <a:ext cx="8382000" cy="1311275"/>
          </a:xfrm>
        </p:spPr>
        <p:txBody>
          <a:bodyPr>
            <a:normAutofit/>
          </a:bodyPr>
          <a:lstStyle/>
          <a:p>
            <a:r>
              <a:rPr lang="en-IN" sz="540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D796DD2-E023-A768-5C91-3614BF6A8691}"/>
              </a:ext>
            </a:extLst>
          </p:cNvPr>
          <p:cNvSpPr>
            <a:spLocks noGrp="1"/>
          </p:cNvSpPr>
          <p:nvPr>
            <p:ph idx="1"/>
          </p:nvPr>
        </p:nvSpPr>
        <p:spPr>
          <a:xfrm>
            <a:off x="533400" y="1371600"/>
            <a:ext cx="8229600" cy="4525963"/>
          </a:xfrm>
        </p:spPr>
        <p:txBody>
          <a:bodyPr>
            <a:normAutofit lnSpcReduction="10000"/>
          </a:bodyPr>
          <a:lstStyle/>
          <a:p>
            <a:pPr algn="l" fontAlgn="base">
              <a:buFont typeface="Wingdings" panose="05000000000000000000" pitchFamily="2" charset="2"/>
              <a:buChar char="§"/>
            </a:pPr>
            <a:r>
              <a:rPr lang="en-US" sz="1600">
                <a:solidFill>
                  <a:srgbClr val="444444"/>
                </a:solidFill>
                <a:latin typeface="Times New Roman" panose="02020603050405020304" pitchFamily="18" charset="0"/>
                <a:cs typeface="Times New Roman" panose="02020603050405020304" pitchFamily="18" charset="0"/>
              </a:rPr>
              <a:t>T</a:t>
            </a:r>
            <a:r>
              <a:rPr lang="en-US" sz="1600" b="0" i="0">
                <a:solidFill>
                  <a:srgbClr val="444444"/>
                </a:solidFill>
                <a:effectLst/>
                <a:latin typeface="Times New Roman" panose="02020603050405020304" pitchFamily="18" charset="0"/>
                <a:cs typeface="Times New Roman" panose="02020603050405020304" pitchFamily="18" charset="0"/>
              </a:rPr>
              <a:t>hyroid is a small, butterfly-shaped gland in the front of your neck. It makes </a:t>
            </a:r>
            <a:r>
              <a:rPr lang="en-US" sz="1600" b="0" i="0" u="none" strike="noStrike">
                <a:solidFill>
                  <a:srgbClr val="006699"/>
                </a:solidFill>
                <a:effectLst/>
                <a:latin typeface="Times New Roman" panose="02020603050405020304" pitchFamily="18" charset="0"/>
                <a:cs typeface="Times New Roman" panose="02020603050405020304" pitchFamily="18" charset="0"/>
                <a:hlinkClick r:id="rId2"/>
              </a:rPr>
              <a:t>hormones</a:t>
            </a:r>
            <a:r>
              <a:rPr lang="en-US" sz="1600" b="0" i="0">
                <a:solidFill>
                  <a:srgbClr val="444444"/>
                </a:solidFill>
                <a:effectLst/>
                <a:latin typeface="Times New Roman" panose="02020603050405020304" pitchFamily="18" charset="0"/>
                <a:cs typeface="Times New Roman" panose="02020603050405020304" pitchFamily="18" charset="0"/>
              </a:rPr>
              <a:t> that control the way the body uses energy. These hormones affect nearly every organ in your body and control many of your body's most important functions. For example, they affect your breathing, heart rate, weight, digestion, and moods.</a:t>
            </a:r>
          </a:p>
          <a:p>
            <a:pPr algn="l" fontAlgn="base">
              <a:buFont typeface="Wingdings" panose="05000000000000000000" pitchFamily="2" charset="2"/>
              <a:buChar char="§"/>
            </a:pPr>
            <a:r>
              <a:rPr lang="en-US" sz="1600" b="0" i="0">
                <a:solidFill>
                  <a:srgbClr val="444444"/>
                </a:solidFill>
                <a:effectLst/>
                <a:latin typeface="Times New Roman" panose="02020603050405020304" pitchFamily="18" charset="0"/>
                <a:cs typeface="Times New Roman" panose="02020603050405020304" pitchFamily="18" charset="0"/>
              </a:rPr>
              <a:t>Thyroid diseases cause your thyroid to make either too much or too little of the hormones.              Some of the different thyroid diseases include:</a:t>
            </a:r>
          </a:p>
          <a:p>
            <a:pPr algn="l" fontAlgn="base">
              <a:buFont typeface="Courier New" panose="02070309020205020404" pitchFamily="49" charset="0"/>
              <a:buChar char="o"/>
            </a:pPr>
            <a:r>
              <a:rPr lang="en-US" sz="1600" b="0" i="0">
                <a:solidFill>
                  <a:srgbClr val="444444"/>
                </a:solidFill>
                <a:effectLst/>
                <a:latin typeface="Times New Roman" panose="02020603050405020304" pitchFamily="18" charset="0"/>
                <a:cs typeface="Times New Roman" panose="02020603050405020304" pitchFamily="18" charset="0"/>
              </a:rPr>
              <a:t>Goiter, an enlargement of the thyroid gland</a:t>
            </a:r>
          </a:p>
          <a:p>
            <a:pPr algn="l" fontAlgn="base">
              <a:buFont typeface="Courier New" panose="02070309020205020404" pitchFamily="49" charset="0"/>
              <a:buChar char="o"/>
            </a:pPr>
            <a:r>
              <a:rPr lang="en-US" sz="1600" b="0" i="0" u="none" strike="noStrike">
                <a:solidFill>
                  <a:srgbClr val="006699"/>
                </a:solidFill>
                <a:effectLst/>
                <a:latin typeface="Times New Roman" panose="02020603050405020304" pitchFamily="18" charset="0"/>
                <a:cs typeface="Times New Roman" panose="02020603050405020304" pitchFamily="18" charset="0"/>
                <a:hlinkClick r:id="rId3"/>
              </a:rPr>
              <a:t>Hyperthyroidism</a:t>
            </a:r>
            <a:r>
              <a:rPr lang="en-US" sz="1600" b="0" i="0">
                <a:solidFill>
                  <a:srgbClr val="444444"/>
                </a:solidFill>
                <a:effectLst/>
                <a:latin typeface="Times New Roman" panose="02020603050405020304" pitchFamily="18" charset="0"/>
                <a:cs typeface="Times New Roman" panose="02020603050405020304" pitchFamily="18" charset="0"/>
              </a:rPr>
              <a:t>, which happens when your thyroid gland makes more thyroid hormones than your body needs</a:t>
            </a:r>
          </a:p>
          <a:p>
            <a:pPr algn="l" fontAlgn="base">
              <a:buFont typeface="Courier New" panose="02070309020205020404" pitchFamily="49" charset="0"/>
              <a:buChar char="o"/>
            </a:pPr>
            <a:r>
              <a:rPr lang="en-US" sz="1600" b="0" i="0" u="none" strike="noStrike">
                <a:solidFill>
                  <a:srgbClr val="006699"/>
                </a:solidFill>
                <a:effectLst/>
                <a:latin typeface="Times New Roman" panose="02020603050405020304" pitchFamily="18" charset="0"/>
                <a:cs typeface="Times New Roman" panose="02020603050405020304" pitchFamily="18" charset="0"/>
                <a:hlinkClick r:id="rId4"/>
              </a:rPr>
              <a:t>Hypothyroidism</a:t>
            </a:r>
            <a:r>
              <a:rPr lang="en-US" sz="1600" b="0" i="0">
                <a:solidFill>
                  <a:srgbClr val="444444"/>
                </a:solidFill>
                <a:effectLst/>
                <a:latin typeface="Times New Roman" panose="02020603050405020304" pitchFamily="18" charset="0"/>
                <a:cs typeface="Times New Roman" panose="02020603050405020304" pitchFamily="18" charset="0"/>
              </a:rPr>
              <a:t>, which happens when your thyroid gland does not make enough thyroid hormones</a:t>
            </a:r>
          </a:p>
          <a:p>
            <a:pPr algn="l" fontAlgn="base">
              <a:buFont typeface="Courier New" panose="02070309020205020404" pitchFamily="49" charset="0"/>
              <a:buChar char="o"/>
            </a:pPr>
            <a:r>
              <a:rPr lang="en-US" sz="1600" b="0" i="0" u="none" strike="noStrike">
                <a:solidFill>
                  <a:srgbClr val="006699"/>
                </a:solidFill>
                <a:effectLst/>
                <a:latin typeface="Times New Roman" panose="02020603050405020304" pitchFamily="18" charset="0"/>
                <a:cs typeface="Times New Roman" panose="02020603050405020304" pitchFamily="18" charset="0"/>
                <a:hlinkClick r:id="rId5"/>
              </a:rPr>
              <a:t>Thyroid cancer</a:t>
            </a:r>
            <a:endParaRPr lang="en-US" sz="1600" b="0" i="0">
              <a:solidFill>
                <a:srgbClr val="444444"/>
              </a:solidFill>
              <a:effectLst/>
              <a:latin typeface="Times New Roman" panose="02020603050405020304" pitchFamily="18" charset="0"/>
              <a:cs typeface="Times New Roman" panose="02020603050405020304" pitchFamily="18" charset="0"/>
            </a:endParaRPr>
          </a:p>
          <a:p>
            <a:pPr algn="l" fontAlgn="base">
              <a:buFont typeface="Courier New" panose="02070309020205020404" pitchFamily="49" charset="0"/>
              <a:buChar char="o"/>
            </a:pPr>
            <a:r>
              <a:rPr lang="en-US" sz="1600" b="0" i="0">
                <a:solidFill>
                  <a:srgbClr val="444444"/>
                </a:solidFill>
                <a:effectLst/>
                <a:latin typeface="Times New Roman" panose="02020603050405020304" pitchFamily="18" charset="0"/>
                <a:cs typeface="Times New Roman" panose="02020603050405020304" pitchFamily="18" charset="0"/>
              </a:rPr>
              <a:t>Thyroid nodules, lumps in the thyroid gland</a:t>
            </a:r>
          </a:p>
          <a:p>
            <a:pPr algn="l" fontAlgn="base">
              <a:buFont typeface="Courier New" panose="02070309020205020404" pitchFamily="49" charset="0"/>
              <a:buChar char="o"/>
            </a:pPr>
            <a:r>
              <a:rPr lang="en-US" sz="1600" b="0" i="0">
                <a:solidFill>
                  <a:srgbClr val="444444"/>
                </a:solidFill>
                <a:effectLst/>
                <a:latin typeface="Times New Roman" panose="02020603050405020304" pitchFamily="18" charset="0"/>
                <a:cs typeface="Times New Roman" panose="02020603050405020304" pitchFamily="18" charset="0"/>
              </a:rPr>
              <a:t>Thyroiditis, swelling of the thyroid</a:t>
            </a:r>
          </a:p>
          <a:p>
            <a:pPr algn="l" fontAlgn="base">
              <a:buFont typeface="Wingdings" panose="05000000000000000000" pitchFamily="2" charset="2"/>
              <a:buChar char="§"/>
            </a:pPr>
            <a:r>
              <a:rPr lang="en-US" sz="1600" b="0" i="0">
                <a:solidFill>
                  <a:srgbClr val="444444"/>
                </a:solidFill>
                <a:effectLst/>
                <a:latin typeface="Times New Roman" panose="02020603050405020304" pitchFamily="18" charset="0"/>
                <a:cs typeface="Times New Roman" panose="02020603050405020304" pitchFamily="18" charset="0"/>
              </a:rPr>
              <a:t>To diagnose thyroid diseases, your health care provider may use a medical history, physical exam, and </a:t>
            </a:r>
            <a:r>
              <a:rPr lang="en-US" sz="1600" b="0" i="0" u="none" strike="noStrike">
                <a:solidFill>
                  <a:srgbClr val="006699"/>
                </a:solidFill>
                <a:effectLst/>
                <a:latin typeface="Times New Roman" panose="02020603050405020304" pitchFamily="18" charset="0"/>
                <a:cs typeface="Times New Roman" panose="02020603050405020304" pitchFamily="18" charset="0"/>
                <a:hlinkClick r:id="rId6"/>
              </a:rPr>
              <a:t>thyroid tests</a:t>
            </a:r>
            <a:r>
              <a:rPr lang="en-US" sz="1600" b="0" i="0">
                <a:solidFill>
                  <a:srgbClr val="444444"/>
                </a:solidFill>
                <a:effectLst/>
                <a:latin typeface="Times New Roman" panose="02020603050405020304" pitchFamily="18" charset="0"/>
                <a:cs typeface="Times New Roman" panose="02020603050405020304" pitchFamily="18" charset="0"/>
              </a:rPr>
              <a:t>. In some cases, your provider may also do a </a:t>
            </a:r>
            <a:r>
              <a:rPr lang="en-US" sz="1600" b="0" i="0" u="none" strike="noStrike">
                <a:solidFill>
                  <a:srgbClr val="006699"/>
                </a:solidFill>
                <a:effectLst/>
                <a:latin typeface="Times New Roman" panose="02020603050405020304" pitchFamily="18" charset="0"/>
                <a:cs typeface="Times New Roman" panose="02020603050405020304" pitchFamily="18" charset="0"/>
                <a:hlinkClick r:id="rId7"/>
              </a:rPr>
              <a:t>biopsy</a:t>
            </a:r>
            <a:r>
              <a:rPr lang="en-US" sz="1600" b="0" i="0">
                <a:solidFill>
                  <a:srgbClr val="444444"/>
                </a:solidFill>
                <a:effectLst/>
                <a:latin typeface="Times New Roman" panose="02020603050405020304" pitchFamily="18" charset="0"/>
                <a:cs typeface="Times New Roman" panose="02020603050405020304" pitchFamily="18" charset="0"/>
              </a:rPr>
              <a:t>.</a:t>
            </a:r>
          </a:p>
          <a:p>
            <a:pPr algn="l" fontAlgn="base">
              <a:buFont typeface="Wingdings" panose="05000000000000000000" pitchFamily="2" charset="2"/>
              <a:buChar char="§"/>
            </a:pPr>
            <a:r>
              <a:rPr lang="en-US" sz="1600" b="0" i="0">
                <a:solidFill>
                  <a:srgbClr val="444444"/>
                </a:solidFill>
                <a:effectLst/>
                <a:latin typeface="Times New Roman" panose="02020603050405020304" pitchFamily="18" charset="0"/>
                <a:cs typeface="Times New Roman" panose="02020603050405020304" pitchFamily="18" charset="0"/>
              </a:rPr>
              <a:t>Treatment depends on the problem, how severe it is, and what your symptoms are. Possible treatments may include medicines, radioiodine therapy, or thyroid surgery</a:t>
            </a:r>
          </a:p>
          <a:p>
            <a:endParaRPr lang="en-IN" sz="2000"/>
          </a:p>
        </p:txBody>
      </p:sp>
      <p:sp>
        <p:nvSpPr>
          <p:cNvPr id="4" name="Footer Placeholder 3">
            <a:extLst>
              <a:ext uri="{FF2B5EF4-FFF2-40B4-BE49-F238E27FC236}">
                <a16:creationId xmlns:a16="http://schemas.microsoft.com/office/drawing/2014/main" id="{4C76CB56-4FFD-0343-7F71-2F7508171601}"/>
              </a:ext>
            </a:extLst>
          </p:cNvPr>
          <p:cNvSpPr>
            <a:spLocks noGrp="1"/>
          </p:cNvSpPr>
          <p:nvPr>
            <p:ph type="ftr" sz="quarter" idx="11"/>
          </p:nvPr>
        </p:nvSpPr>
        <p:spPr/>
        <p:txBody>
          <a:bodyPr/>
          <a:lstStyle/>
          <a:p>
            <a:r>
              <a:rPr lang="en-US"/>
              <a:t>DEPARTMENT OF COMPUTER SCIENCE AND ENGINEERING - INTERNET OF THINGS</a:t>
            </a:r>
          </a:p>
        </p:txBody>
      </p:sp>
    </p:spTree>
    <p:extLst>
      <p:ext uri="{BB962C8B-B14F-4D97-AF65-F5344CB8AC3E}">
        <p14:creationId xmlns:p14="http://schemas.microsoft.com/office/powerpoint/2010/main" val="402504519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80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r>
              <a:rPr lang="en-US" sz="1800" b="0" i="0">
                <a:solidFill>
                  <a:srgbClr val="212121"/>
                </a:solidFill>
                <a:effectLst/>
                <a:latin typeface="Times New Roman" panose="02020603050405020304" pitchFamily="18" charset="0"/>
                <a:cs typeface="Times New Roman" panose="02020603050405020304" pitchFamily="18" charset="0"/>
              </a:rPr>
              <a:t>Disorders of thyroid function are common, and screening, diagnosis, and management are often performed by primary care providers. While management of significant biochemical abnormalities is reasonably straight forward, laboratory tests only slightly outside, or even within, the normal range are becoming more difficult to appropriately manage. A large part of this increasing difficulty in appropriate management is caused by patients requesting, and even demanding, certain tests or treatments that may not be indicated. Symptoms of thyroid dysfunction are non-specific and extremely prevalent in the general population. This, along with a growing body of information available to patients via the lay press and internet suggesting that traditional thyroid function testing is not reliable, has fostered some degree of patient mistrust. Increasingly, when a physician informs a patient that their thyroid is not the cause of their symptoms, the patient is dissatisfied and even angry. This review aims to clarify the interpretation of normal and mild abnormalities of thyroid function tests by describing pituitary-thyroid physiology and through an in depth review of, arguably, the three most important biochemical tests of thyroid function: TSH, free T4, and anti-TPO antibodies</a:t>
            </a:r>
            <a:endParaRPr lang="en-US" sz="180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57200" y="6356351"/>
            <a:ext cx="8229600" cy="349249"/>
          </a:xfrm>
        </p:spPr>
        <p:txBody>
          <a:bodyPr/>
          <a:lstStyle/>
          <a:p>
            <a:r>
              <a:rPr lang="en-US"/>
              <a:t>DEPARTMENT OF COMPUTER SCIENCE AND ENGINEERING </a:t>
            </a:r>
          </a:p>
          <a:p>
            <a:endParaRPr lang="en-US"/>
          </a:p>
        </p:txBody>
      </p:sp>
    </p:spTree>
    <p:extLst>
      <p:ext uri="{BB962C8B-B14F-4D97-AF65-F5344CB8AC3E}">
        <p14:creationId xmlns:p14="http://schemas.microsoft.com/office/powerpoint/2010/main" val="46881225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EE3B-EF69-0977-AFB9-235BDA5C72E9}"/>
              </a:ext>
            </a:extLst>
          </p:cNvPr>
          <p:cNvSpPr>
            <a:spLocks noGrp="1"/>
          </p:cNvSpPr>
          <p:nvPr>
            <p:ph type="title"/>
          </p:nvPr>
        </p:nvSpPr>
        <p:spPr/>
        <p:txBody>
          <a:bodyPr/>
          <a:lstStyle/>
          <a:p>
            <a:r>
              <a:rPr lang="en-US"/>
              <a:t>Scope and Motivation</a:t>
            </a:r>
            <a:endParaRPr lang="en-IN"/>
          </a:p>
        </p:txBody>
      </p:sp>
      <p:sp>
        <p:nvSpPr>
          <p:cNvPr id="3" name="Content Placeholder 2">
            <a:extLst>
              <a:ext uri="{FF2B5EF4-FFF2-40B4-BE49-F238E27FC236}">
                <a16:creationId xmlns:a16="http://schemas.microsoft.com/office/drawing/2014/main" id="{019A989F-FD18-DCF6-CF7A-D71DEBBB3FF4}"/>
              </a:ext>
            </a:extLst>
          </p:cNvPr>
          <p:cNvSpPr>
            <a:spLocks noGrp="1"/>
          </p:cNvSpPr>
          <p:nvPr>
            <p:ph idx="1"/>
          </p:nvPr>
        </p:nvSpPr>
        <p:spPr/>
        <p:txBody>
          <a:bodyPr>
            <a:normAutofit/>
          </a:bodyPr>
          <a:lstStyle/>
          <a:p>
            <a:pPr marL="0" indent="0">
              <a:buNone/>
            </a:pPr>
            <a:r>
              <a:rPr lang="en-IN">
                <a:latin typeface="Times New Roman" panose="02020603050405020304" pitchFamily="18" charset="0"/>
                <a:cs typeface="Times New Roman" panose="02020603050405020304" pitchFamily="18" charset="0"/>
              </a:rPr>
              <a:t>Scope</a:t>
            </a:r>
          </a:p>
          <a:p>
            <a:r>
              <a:rPr lang="en-US" sz="2000" b="0" i="0">
                <a:solidFill>
                  <a:srgbClr val="343536"/>
                </a:solidFill>
                <a:effectLst/>
                <a:latin typeface="Times New Roman" panose="02020603050405020304" pitchFamily="18" charset="0"/>
                <a:cs typeface="Times New Roman" panose="02020603050405020304" pitchFamily="18" charset="0"/>
              </a:rPr>
              <a:t>check for hormones and proteins like antibodies and thyroglobulin. These tests can tell you if you have conditions like hypothyroidism (underactive thyroid) or hyperthyroidism (overactive thyroid). There are several types of thyroid blood tests, including TSH, T3 and T4, and thyroid antibodies</a:t>
            </a:r>
          </a:p>
          <a:p>
            <a:pPr marL="0" indent="0">
              <a:buNone/>
            </a:pPr>
            <a:r>
              <a:rPr lang="en-US">
                <a:solidFill>
                  <a:srgbClr val="343536"/>
                </a:solidFill>
                <a:latin typeface="Times New Roman" panose="02020603050405020304" pitchFamily="18" charset="0"/>
                <a:cs typeface="Times New Roman" panose="02020603050405020304" pitchFamily="18" charset="0"/>
              </a:rPr>
              <a:t>Motivation</a:t>
            </a:r>
            <a:endParaRPr lang="en-US" b="0" i="0">
              <a:solidFill>
                <a:srgbClr val="343536"/>
              </a:solidFill>
              <a:effectLst/>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ea typeface="+mn-lt"/>
                <a:cs typeface="Times New Roman" panose="02020603050405020304" pitchFamily="18" charset="0"/>
              </a:rPr>
              <a:t>The main motivation of doing this research is to present a thyroid disease prediction model for the prediction of occurrence of thyroid disease. Further, this research work is aimed towards identifying the best classification algorithm for identifying the possibility of thyroid disease in a patient.</a:t>
            </a:r>
            <a:endParaRPr lang="en-IN" sz="2000">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a:p>
        </p:txBody>
      </p:sp>
      <p:sp>
        <p:nvSpPr>
          <p:cNvPr id="4" name="Footer Placeholder 3">
            <a:extLst>
              <a:ext uri="{FF2B5EF4-FFF2-40B4-BE49-F238E27FC236}">
                <a16:creationId xmlns:a16="http://schemas.microsoft.com/office/drawing/2014/main" id="{11EB3DD1-2143-723E-138B-B167BB8E9E07}"/>
              </a:ext>
            </a:extLst>
          </p:cNvPr>
          <p:cNvSpPr>
            <a:spLocks noGrp="1"/>
          </p:cNvSpPr>
          <p:nvPr>
            <p:ph type="ftr" sz="quarter" idx="11"/>
          </p:nvPr>
        </p:nvSpPr>
        <p:spPr/>
        <p:txBody>
          <a:bodyPr/>
          <a:lstStyle/>
          <a:p>
            <a:r>
              <a:rPr lang="en-US"/>
              <a:t>DEPARTMENT OF COMPUTER SCIENCE AND ENGINEERING - INTERNET OF THINGS</a:t>
            </a:r>
          </a:p>
        </p:txBody>
      </p:sp>
    </p:spTree>
    <p:extLst>
      <p:ext uri="{BB962C8B-B14F-4D97-AF65-F5344CB8AC3E}">
        <p14:creationId xmlns:p14="http://schemas.microsoft.com/office/powerpoint/2010/main" val="179691346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4BFA-EF7A-2726-E18D-8EC26A5041F7}"/>
              </a:ext>
            </a:extLst>
          </p:cNvPr>
          <p:cNvSpPr>
            <a:spLocks noGrp="1"/>
          </p:cNvSpPr>
          <p:nvPr>
            <p:ph type="title"/>
          </p:nvPr>
        </p:nvSpPr>
        <p:spPr/>
        <p:txBody>
          <a:bodyPr/>
          <a:lstStyle/>
          <a:p>
            <a:r>
              <a:rPr lang="en-IN"/>
              <a:t>Literature Survey</a:t>
            </a:r>
          </a:p>
        </p:txBody>
      </p:sp>
      <p:graphicFrame>
        <p:nvGraphicFramePr>
          <p:cNvPr id="5" name="Table 5">
            <a:extLst>
              <a:ext uri="{FF2B5EF4-FFF2-40B4-BE49-F238E27FC236}">
                <a16:creationId xmlns:a16="http://schemas.microsoft.com/office/drawing/2014/main" id="{E92485E8-B03D-466E-3351-604518A9B06B}"/>
              </a:ext>
            </a:extLst>
          </p:cNvPr>
          <p:cNvGraphicFramePr>
            <a:graphicFrameLocks noGrp="1"/>
          </p:cNvGraphicFramePr>
          <p:nvPr>
            <p:ph idx="1"/>
            <p:extLst>
              <p:ext uri="{D42A27DB-BD31-4B8C-83A1-F6EECF244321}">
                <p14:modId xmlns:p14="http://schemas.microsoft.com/office/powerpoint/2010/main" val="1616020051"/>
              </p:ext>
            </p:extLst>
          </p:nvPr>
        </p:nvGraphicFramePr>
        <p:xfrm>
          <a:off x="417871" y="365760"/>
          <a:ext cx="8153400" cy="5852160"/>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118388853"/>
                    </a:ext>
                  </a:extLst>
                </a:gridCol>
                <a:gridCol w="1630680">
                  <a:extLst>
                    <a:ext uri="{9D8B030D-6E8A-4147-A177-3AD203B41FA5}">
                      <a16:colId xmlns:a16="http://schemas.microsoft.com/office/drawing/2014/main" val="2270197206"/>
                    </a:ext>
                  </a:extLst>
                </a:gridCol>
                <a:gridCol w="1630680">
                  <a:extLst>
                    <a:ext uri="{9D8B030D-6E8A-4147-A177-3AD203B41FA5}">
                      <a16:colId xmlns:a16="http://schemas.microsoft.com/office/drawing/2014/main" val="2951581292"/>
                    </a:ext>
                  </a:extLst>
                </a:gridCol>
                <a:gridCol w="1630680">
                  <a:extLst>
                    <a:ext uri="{9D8B030D-6E8A-4147-A177-3AD203B41FA5}">
                      <a16:colId xmlns:a16="http://schemas.microsoft.com/office/drawing/2014/main" val="561052809"/>
                    </a:ext>
                  </a:extLst>
                </a:gridCol>
                <a:gridCol w="1630680">
                  <a:extLst>
                    <a:ext uri="{9D8B030D-6E8A-4147-A177-3AD203B41FA5}">
                      <a16:colId xmlns:a16="http://schemas.microsoft.com/office/drawing/2014/main" val="3531675469"/>
                    </a:ext>
                  </a:extLst>
                </a:gridCol>
              </a:tblGrid>
              <a:tr h="533400">
                <a:tc>
                  <a:txBody>
                    <a:bodyPr/>
                    <a:lstStyle/>
                    <a:p>
                      <a:r>
                        <a:rPr lang="en-IN" err="1"/>
                        <a:t>S.No.</a:t>
                      </a:r>
                    </a:p>
                  </a:txBody>
                  <a:tcPr/>
                </a:tc>
                <a:tc>
                  <a:txBody>
                    <a:bodyPr/>
                    <a:lstStyle/>
                    <a:p>
                      <a:r>
                        <a:rPr lang="en-IN"/>
                        <a:t>Title of the Paper</a:t>
                      </a:r>
                    </a:p>
                  </a:txBody>
                  <a:tcPr/>
                </a:tc>
                <a:tc>
                  <a:txBody>
                    <a:bodyPr/>
                    <a:lstStyle/>
                    <a:p>
                      <a:r>
                        <a:rPr lang="en-IN"/>
                        <a:t>Year</a:t>
                      </a:r>
                    </a:p>
                  </a:txBody>
                  <a:tcPr/>
                </a:tc>
                <a:tc>
                  <a:txBody>
                    <a:bodyPr/>
                    <a:lstStyle/>
                    <a:p>
                      <a:r>
                        <a:rPr lang="en-IN"/>
                        <a:t>Journal/Conference Name</a:t>
                      </a:r>
                    </a:p>
                  </a:txBody>
                  <a:tcPr/>
                </a:tc>
                <a:tc>
                  <a:txBody>
                    <a:bodyPr/>
                    <a:lstStyle/>
                    <a:p>
                      <a:r>
                        <a:rPr lang="en-IN"/>
                        <a:t>Inferences</a:t>
                      </a:r>
                    </a:p>
                  </a:txBody>
                  <a:tcPr/>
                </a:tc>
                <a:extLst>
                  <a:ext uri="{0D108BD9-81ED-4DB2-BD59-A6C34878D82A}">
                    <a16:rowId xmlns:a16="http://schemas.microsoft.com/office/drawing/2014/main" val="2280627976"/>
                  </a:ext>
                </a:extLst>
              </a:tr>
              <a:tr h="4876800">
                <a:tc>
                  <a:txBody>
                    <a:bodyPr/>
                    <a:lstStyle/>
                    <a:p>
                      <a:r>
                        <a:rPr lang="en-IN"/>
                        <a:t>1.</a:t>
                      </a:r>
                    </a:p>
                  </a:txBody>
                  <a:tcPr/>
                </a:tc>
                <a:tc>
                  <a:txBody>
                    <a:bodyPr/>
                    <a:lstStyle/>
                    <a:p>
                      <a:r>
                        <a:rPr lang="en-IN" sz="1800" b="1">
                          <a:effectLst/>
                          <a:latin typeface="Times New Roman" panose="02020603050405020304" pitchFamily="18" charset="0"/>
                          <a:ea typeface="Calibri" panose="020F0502020204030204" pitchFamily="34" charset="0"/>
                          <a:cs typeface="Times New Roman" panose="02020603050405020304" pitchFamily="18" charset="0"/>
                        </a:rPr>
                        <a:t>Expert system based on neural fuzzy rules for thyroid diseases diagnosis</a:t>
                      </a:r>
                      <a:endParaRPr lang="en-IN"/>
                    </a:p>
                  </a:txBody>
                  <a:tcPr/>
                </a:tc>
                <a:tc>
                  <a:txBody>
                    <a:bodyPr/>
                    <a:lstStyle/>
                    <a:p>
                      <a:r>
                        <a:rPr lang="en-IN"/>
                        <a:t>2012</a:t>
                      </a:r>
                    </a:p>
                  </a:txBody>
                  <a:tcPr/>
                </a:tc>
                <a:tc>
                  <a:txBody>
                    <a:bodyPr/>
                    <a:lstStyle/>
                    <a:p>
                      <a:r>
                        <a:rPr lang="en-IN" sz="1800" b="1">
                          <a:effectLst/>
                          <a:latin typeface="Times New Roman" panose="02020603050405020304" pitchFamily="18" charset="0"/>
                          <a:ea typeface="Calibri" panose="020F0502020204030204" pitchFamily="34" charset="0"/>
                          <a:cs typeface="Times New Roman" panose="02020603050405020304" pitchFamily="18" charset="0"/>
                        </a:rPr>
                        <a:t>Azar, a.T, Hassanien, A.E. and Kim</a:t>
                      </a:r>
                      <a:endParaRPr lang="en-IN"/>
                    </a:p>
                  </a:txBody>
                  <a:tcPr/>
                </a:tc>
                <a:tc>
                  <a:txBody>
                    <a:bodyPr/>
                    <a:lstStyle/>
                    <a:p>
                      <a:r>
                        <a:rPr lang="en-US" sz="1600" b="0" i="0" kern="1200">
                          <a:solidFill>
                            <a:schemeClr val="dk1"/>
                          </a:solidFill>
                          <a:effectLst/>
                          <a:latin typeface="+mn-lt"/>
                          <a:ea typeface="+mn-ea"/>
                          <a:cs typeface="+mn-cs"/>
                        </a:rPr>
                        <a:t>The study leveraged the least absolute shrinkage and selection operator (LASSO) and LR model to select the malignant thyroid nodule-associated ultrasonic characteristics. Then, RF is applied along with a scoring system to classify the malignant thyroid nodules and acquracy of 56%.</a:t>
                      </a:r>
                    </a:p>
                  </a:txBody>
                  <a:tcPr/>
                </a:tc>
                <a:extLst>
                  <a:ext uri="{0D108BD9-81ED-4DB2-BD59-A6C34878D82A}">
                    <a16:rowId xmlns:a16="http://schemas.microsoft.com/office/drawing/2014/main" val="3998672782"/>
                  </a:ext>
                </a:extLst>
              </a:tr>
            </a:tbl>
          </a:graphicData>
        </a:graphic>
      </p:graphicFrame>
      <p:sp>
        <p:nvSpPr>
          <p:cNvPr id="4" name="Footer Placeholder 3">
            <a:extLst>
              <a:ext uri="{FF2B5EF4-FFF2-40B4-BE49-F238E27FC236}">
                <a16:creationId xmlns:a16="http://schemas.microsoft.com/office/drawing/2014/main" id="{8FEB1930-5961-06BA-9BF9-0FC3F96FA322}"/>
              </a:ext>
            </a:extLst>
          </p:cNvPr>
          <p:cNvSpPr>
            <a:spLocks noGrp="1"/>
          </p:cNvSpPr>
          <p:nvPr>
            <p:ph type="ftr" sz="quarter" idx="11"/>
          </p:nvPr>
        </p:nvSpPr>
        <p:spPr>
          <a:xfrm>
            <a:off x="3084871" y="5121910"/>
            <a:ext cx="2895600" cy="365125"/>
          </a:xfrm>
        </p:spPr>
        <p:txBody>
          <a:bodyPr/>
          <a:lstStyle/>
          <a:p>
            <a:r>
              <a:rPr lang="en-US" sz="800"/>
              <a:t>DEPARTMENT OF COMPUTER SCIENCE AND ENGINEERING </a:t>
            </a:r>
          </a:p>
        </p:txBody>
      </p:sp>
    </p:spTree>
    <p:extLst>
      <p:ext uri="{BB962C8B-B14F-4D97-AF65-F5344CB8AC3E}">
        <p14:creationId xmlns:p14="http://schemas.microsoft.com/office/powerpoint/2010/main" val="75346196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6FC873-DF8F-A982-34FD-00F18F8265D2}"/>
              </a:ext>
            </a:extLst>
          </p:cNvPr>
          <p:cNvSpPr>
            <a:spLocks noGrp="1"/>
          </p:cNvSpPr>
          <p:nvPr>
            <p:ph type="ftr" sz="quarter" idx="11"/>
          </p:nvPr>
        </p:nvSpPr>
        <p:spPr/>
        <p:txBody>
          <a:bodyPr/>
          <a:lstStyle/>
          <a:p>
            <a:r>
              <a:rPr lang="en-US"/>
              <a:t>DEPARTMENT OF COMPUTER SCIENCE AND ENGINEERING - INTERNET OF THINGS</a:t>
            </a:r>
          </a:p>
        </p:txBody>
      </p:sp>
      <p:graphicFrame>
        <p:nvGraphicFramePr>
          <p:cNvPr id="3" name="Table 3">
            <a:extLst>
              <a:ext uri="{FF2B5EF4-FFF2-40B4-BE49-F238E27FC236}">
                <a16:creationId xmlns:a16="http://schemas.microsoft.com/office/drawing/2014/main" id="{C6A098EA-B3B1-007F-433D-68DDFD41657D}"/>
              </a:ext>
            </a:extLst>
          </p:cNvPr>
          <p:cNvGraphicFramePr>
            <a:graphicFrameLocks noGrp="1"/>
          </p:cNvGraphicFramePr>
          <p:nvPr>
            <p:extLst>
              <p:ext uri="{D42A27DB-BD31-4B8C-83A1-F6EECF244321}">
                <p14:modId xmlns:p14="http://schemas.microsoft.com/office/powerpoint/2010/main" val="3892012593"/>
              </p:ext>
            </p:extLst>
          </p:nvPr>
        </p:nvGraphicFramePr>
        <p:xfrm>
          <a:off x="914400" y="381000"/>
          <a:ext cx="7620000" cy="5936884"/>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3325773579"/>
                    </a:ext>
                  </a:extLst>
                </a:gridCol>
                <a:gridCol w="2286000">
                  <a:extLst>
                    <a:ext uri="{9D8B030D-6E8A-4147-A177-3AD203B41FA5}">
                      <a16:colId xmlns:a16="http://schemas.microsoft.com/office/drawing/2014/main" val="3374592013"/>
                    </a:ext>
                  </a:extLst>
                </a:gridCol>
                <a:gridCol w="685800">
                  <a:extLst>
                    <a:ext uri="{9D8B030D-6E8A-4147-A177-3AD203B41FA5}">
                      <a16:colId xmlns:a16="http://schemas.microsoft.com/office/drawing/2014/main" val="575181666"/>
                    </a:ext>
                  </a:extLst>
                </a:gridCol>
                <a:gridCol w="2057400">
                  <a:extLst>
                    <a:ext uri="{9D8B030D-6E8A-4147-A177-3AD203B41FA5}">
                      <a16:colId xmlns:a16="http://schemas.microsoft.com/office/drawing/2014/main" val="2881938242"/>
                    </a:ext>
                  </a:extLst>
                </a:gridCol>
                <a:gridCol w="2133600">
                  <a:extLst>
                    <a:ext uri="{9D8B030D-6E8A-4147-A177-3AD203B41FA5}">
                      <a16:colId xmlns:a16="http://schemas.microsoft.com/office/drawing/2014/main" val="2499103823"/>
                    </a:ext>
                  </a:extLst>
                </a:gridCol>
              </a:tblGrid>
              <a:tr h="72480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97791033"/>
                  </a:ext>
                </a:extLst>
              </a:tr>
              <a:tr h="2706736">
                <a:tc>
                  <a:txBody>
                    <a:bodyPr/>
                    <a:lstStyle/>
                    <a:p>
                      <a:r>
                        <a:rPr lang="en-US" sz="1400"/>
                        <a:t>2.</a:t>
                      </a:r>
                    </a:p>
                  </a:txBody>
                  <a:tcPr/>
                </a:tc>
                <a:tc>
                  <a:txBody>
                    <a:bodyPr/>
                    <a:lstStyle/>
                    <a:p>
                      <a:r>
                        <a:rPr lang="en-US" sz="1400" b="1">
                          <a:effectLst/>
                          <a:latin typeface="Times New Roman" panose="02020603050405020304" pitchFamily="18" charset="0"/>
                          <a:ea typeface="Calibri" panose="020F0502020204030204" pitchFamily="34" charset="0"/>
                          <a:cs typeface="Times New Roman" panose="02020603050405020304" pitchFamily="18" charset="0"/>
                        </a:rPr>
                        <a:t>Machine learning applications in cancer prognosis and prediction</a:t>
                      </a:r>
                      <a:endParaRPr lang="en-US" sz="1400"/>
                    </a:p>
                  </a:txBody>
                  <a:tcPr/>
                </a:tc>
                <a:tc>
                  <a:txBody>
                    <a:bodyPr/>
                    <a:lstStyle/>
                    <a:p>
                      <a:r>
                        <a:rPr lang="en-US" sz="1400"/>
                        <a:t>2015</a:t>
                      </a:r>
                    </a:p>
                  </a:txBody>
                  <a:tcPr/>
                </a:tc>
                <a:tc>
                  <a:txBody>
                    <a:bodyPr/>
                    <a:lstStyle/>
                    <a:p>
                      <a:r>
                        <a:rPr lang="en-US" sz="1400" b="1" err="1">
                          <a:effectLst/>
                          <a:latin typeface="Times New Roman" panose="02020603050405020304" pitchFamily="18" charset="0"/>
                          <a:ea typeface="Calibri" panose="020F0502020204030204" pitchFamily="34" charset="0"/>
                          <a:cs typeface="Times New Roman" panose="02020603050405020304" pitchFamily="18" charset="0"/>
                        </a:rPr>
                        <a:t>Kouroua, K., Exarchosa, T.P. Exarchosa, K.P., Karamouzisc, M.V. and Fotiadisa</a:t>
                      </a:r>
                      <a:endParaRPr lang="en-US" sz="1400"/>
                    </a:p>
                  </a:txBody>
                  <a:tcPr/>
                </a:tc>
                <a:tc>
                  <a:txBody>
                    <a:bodyPr/>
                    <a:lstStyle/>
                    <a:p>
                      <a:r>
                        <a:rPr lang="en-US" sz="1400" b="0" i="0" kern="1200">
                          <a:solidFill>
                            <a:schemeClr val="dk1"/>
                          </a:solidFill>
                          <a:effectLst/>
                          <a:latin typeface="+mn-lt"/>
                          <a:ea typeface="+mn-ea"/>
                          <a:cs typeface="+mn-cs"/>
                        </a:rPr>
                        <a:t>predicted the high probable molecules initiating the thyroid hormone homeostasis using machine learning algorithms RF, LR, GBM, SVM, and deep neural networks (DNN). The early prediction of the molecules is helpful for further testing in the first stages of thyroid disease. The molecular events were obtained from ToxCast datasets for running the experiments. The article reported that Thyroid Peroxidase (TPO) and Thyroid Hormone receptor (TR) achieved the best predictive performance with an F1 score of 0.83 and 0.81, respectively</a:t>
                      </a:r>
                      <a:endParaRPr lang="en-US" sz="1400"/>
                    </a:p>
                  </a:txBody>
                  <a:tcPr/>
                </a:tc>
                <a:extLst>
                  <a:ext uri="{0D108BD9-81ED-4DB2-BD59-A6C34878D82A}">
                    <a16:rowId xmlns:a16="http://schemas.microsoft.com/office/drawing/2014/main" val="1104107367"/>
                  </a:ext>
                </a:extLst>
              </a:tr>
            </a:tbl>
          </a:graphicData>
        </a:graphic>
      </p:graphicFrame>
    </p:spTree>
    <p:extLst>
      <p:ext uri="{BB962C8B-B14F-4D97-AF65-F5344CB8AC3E}">
        <p14:creationId xmlns:p14="http://schemas.microsoft.com/office/powerpoint/2010/main" val="321024809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335718-66A0-72C5-9B39-079C6F21C6E7}"/>
              </a:ext>
            </a:extLst>
          </p:cNvPr>
          <p:cNvSpPr>
            <a:spLocks noGrp="1"/>
          </p:cNvSpPr>
          <p:nvPr>
            <p:ph type="ftr" sz="quarter" idx="11"/>
          </p:nvPr>
        </p:nvSpPr>
        <p:spPr/>
        <p:txBody>
          <a:bodyPr/>
          <a:lstStyle/>
          <a:p>
            <a:r>
              <a:rPr lang="en-US"/>
              <a:t>DEPARTMENT OF COMPUTER SCIENCE AND ENGINEERING - INTERNET OF THINGS</a:t>
            </a:r>
          </a:p>
        </p:txBody>
      </p:sp>
      <p:graphicFrame>
        <p:nvGraphicFramePr>
          <p:cNvPr id="3" name="Table 3">
            <a:extLst>
              <a:ext uri="{FF2B5EF4-FFF2-40B4-BE49-F238E27FC236}">
                <a16:creationId xmlns:a16="http://schemas.microsoft.com/office/drawing/2014/main" id="{1EE04CCA-581F-A703-8E19-9783E440B39A}"/>
              </a:ext>
            </a:extLst>
          </p:cNvPr>
          <p:cNvGraphicFramePr>
            <a:graphicFrameLocks noGrp="1"/>
          </p:cNvGraphicFramePr>
          <p:nvPr>
            <p:extLst>
              <p:ext uri="{D42A27DB-BD31-4B8C-83A1-F6EECF244321}">
                <p14:modId xmlns:p14="http://schemas.microsoft.com/office/powerpoint/2010/main" val="2432892678"/>
              </p:ext>
            </p:extLst>
          </p:nvPr>
        </p:nvGraphicFramePr>
        <p:xfrm>
          <a:off x="609601" y="533400"/>
          <a:ext cx="8229601" cy="5410200"/>
        </p:xfrm>
        <a:graphic>
          <a:graphicData uri="http://schemas.openxmlformats.org/drawingml/2006/table">
            <a:tbl>
              <a:tblPr firstRow="1" bandRow="1">
                <a:tableStyleId>{5C22544A-7EE6-4342-B048-85BDC9FD1C3A}</a:tableStyleId>
              </a:tblPr>
              <a:tblGrid>
                <a:gridCol w="846034">
                  <a:extLst>
                    <a:ext uri="{9D8B030D-6E8A-4147-A177-3AD203B41FA5}">
                      <a16:colId xmlns:a16="http://schemas.microsoft.com/office/drawing/2014/main" val="3692203329"/>
                    </a:ext>
                  </a:extLst>
                </a:gridCol>
                <a:gridCol w="2153540">
                  <a:extLst>
                    <a:ext uri="{9D8B030D-6E8A-4147-A177-3AD203B41FA5}">
                      <a16:colId xmlns:a16="http://schemas.microsoft.com/office/drawing/2014/main" val="792518067"/>
                    </a:ext>
                  </a:extLst>
                </a:gridCol>
                <a:gridCol w="1384419">
                  <a:extLst>
                    <a:ext uri="{9D8B030D-6E8A-4147-A177-3AD203B41FA5}">
                      <a16:colId xmlns:a16="http://schemas.microsoft.com/office/drawing/2014/main" val="3667008218"/>
                    </a:ext>
                  </a:extLst>
                </a:gridCol>
                <a:gridCol w="999858">
                  <a:extLst>
                    <a:ext uri="{9D8B030D-6E8A-4147-A177-3AD203B41FA5}">
                      <a16:colId xmlns:a16="http://schemas.microsoft.com/office/drawing/2014/main" val="2768823917"/>
                    </a:ext>
                  </a:extLst>
                </a:gridCol>
                <a:gridCol w="2845750">
                  <a:extLst>
                    <a:ext uri="{9D8B030D-6E8A-4147-A177-3AD203B41FA5}">
                      <a16:colId xmlns:a16="http://schemas.microsoft.com/office/drawing/2014/main" val="2658448352"/>
                    </a:ext>
                  </a:extLst>
                </a:gridCol>
              </a:tblGrid>
              <a:tr h="654446">
                <a:tc>
                  <a:txBody>
                    <a:bodyPr/>
                    <a:lstStyle/>
                    <a:p>
                      <a:r>
                        <a:rPr lang="en-US"/>
                        <a:t>S.no</a:t>
                      </a:r>
                    </a:p>
                  </a:txBody>
                  <a:tcPr/>
                </a:tc>
                <a:tc>
                  <a:txBody>
                    <a:bodyPr/>
                    <a:lstStyle/>
                    <a:p>
                      <a:r>
                        <a:rPr lang="en-US"/>
                        <a:t>Title</a:t>
                      </a:r>
                    </a:p>
                  </a:txBody>
                  <a:tcPr/>
                </a:tc>
                <a:tc>
                  <a:txBody>
                    <a:bodyPr/>
                    <a:lstStyle/>
                    <a:p>
                      <a:r>
                        <a:rPr lang="en-US" err="1"/>
                        <a:t>Authour</a:t>
                      </a:r>
                      <a:endParaRPr lang="en-US"/>
                    </a:p>
                  </a:txBody>
                  <a:tcPr/>
                </a:tc>
                <a:tc>
                  <a:txBody>
                    <a:bodyPr/>
                    <a:lstStyle/>
                    <a:p>
                      <a:r>
                        <a:rPr lang="en-US"/>
                        <a:t>Year</a:t>
                      </a:r>
                    </a:p>
                  </a:txBody>
                  <a:tcPr/>
                </a:tc>
                <a:tc>
                  <a:txBody>
                    <a:bodyPr/>
                    <a:lstStyle/>
                    <a:p>
                      <a:r>
                        <a:rPr lang="en-US"/>
                        <a:t>Inference</a:t>
                      </a:r>
                    </a:p>
                  </a:txBody>
                  <a:tcPr/>
                </a:tc>
                <a:extLst>
                  <a:ext uri="{0D108BD9-81ED-4DB2-BD59-A6C34878D82A}">
                    <a16:rowId xmlns:a16="http://schemas.microsoft.com/office/drawing/2014/main" val="2210376706"/>
                  </a:ext>
                </a:extLst>
              </a:tr>
              <a:tr h="4755754">
                <a:tc>
                  <a:txBody>
                    <a:bodyPr/>
                    <a:lstStyle/>
                    <a:p>
                      <a:r>
                        <a:rPr lang="en-US"/>
                        <a:t>3</a:t>
                      </a:r>
                    </a:p>
                  </a:txBody>
                  <a:tcPr/>
                </a:tc>
                <a:tc>
                  <a:txBody>
                    <a:bodyPr/>
                    <a:lstStyle/>
                    <a:p>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Diagnosis of thyroid disorders using artificial neural networks</a:t>
                      </a:r>
                      <a:endParaRPr lang="en-US"/>
                    </a:p>
                  </a:txBody>
                  <a:tcPr/>
                </a:tc>
                <a:tc>
                  <a:txBody>
                    <a:bodyPr/>
                    <a:lstStyle/>
                    <a:p>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Shukla, A. &amp; Kaur</a:t>
                      </a:r>
                      <a:endParaRPr lang="en-US"/>
                    </a:p>
                  </a:txBody>
                  <a:tcPr/>
                </a:tc>
                <a:tc>
                  <a:txBody>
                    <a:bodyPr/>
                    <a:lstStyle/>
                    <a:p>
                      <a:r>
                        <a:rPr lang="en-US"/>
                        <a:t>2009</a:t>
                      </a:r>
                    </a:p>
                  </a:txBody>
                  <a:tcPr/>
                </a:tc>
                <a:tc>
                  <a:txBody>
                    <a:bodyPr/>
                    <a:lstStyle/>
                    <a:p>
                      <a:r>
                        <a:rPr lang="en-US" sz="1800" b="0" i="0" kern="1200">
                          <a:solidFill>
                            <a:schemeClr val="dk1"/>
                          </a:solidFill>
                          <a:effectLst/>
                          <a:latin typeface="+mn-lt"/>
                          <a:ea typeface="+mn-ea"/>
                          <a:cs typeface="+mn-cs"/>
                        </a:rPr>
                        <a:t>The authors [</a:t>
                      </a:r>
                      <a:r>
                        <a:rPr lang="en-US" sz="1800" b="0" i="0" u="sng" kern="1200">
                          <a:solidFill>
                            <a:schemeClr val="dk1"/>
                          </a:solidFill>
                          <a:effectLst/>
                          <a:latin typeface="+mn-lt"/>
                          <a:ea typeface="+mn-ea"/>
                          <a:cs typeface="+mn-cs"/>
                          <a:hlinkClick r:id="rId2"/>
                        </a:rPr>
                        <a:t>15</a:t>
                      </a:r>
                      <a:r>
                        <a:rPr lang="en-US" sz="1800" b="0" i="0" kern="1200">
                          <a:solidFill>
                            <a:schemeClr val="dk1"/>
                          </a:solidFill>
                          <a:effectLst/>
                          <a:latin typeface="+mn-lt"/>
                          <a:ea typeface="+mn-ea"/>
                          <a:cs typeface="+mn-cs"/>
                        </a:rPr>
                        <a:t>] evaluated the performance of the thyroid disease classification using various machine learning algorithms. SVM, RF, DT, NB, LR, K nearest neighbor (KNN), and MLP are used for disease prediction. A dataset sample of 1250 is taken from hospitals and laboratories in Iraq. The MLP predicted the thyroid classification with 96.4% accuracy.</a:t>
                      </a:r>
                    </a:p>
                    <a:p>
                      <a:endParaRPr lang="en-US"/>
                    </a:p>
                  </a:txBody>
                  <a:tcPr/>
                </a:tc>
                <a:extLst>
                  <a:ext uri="{0D108BD9-81ED-4DB2-BD59-A6C34878D82A}">
                    <a16:rowId xmlns:a16="http://schemas.microsoft.com/office/drawing/2014/main" val="871814739"/>
                  </a:ext>
                </a:extLst>
              </a:tr>
            </a:tbl>
          </a:graphicData>
        </a:graphic>
      </p:graphicFrame>
    </p:spTree>
    <p:extLst>
      <p:ext uri="{BB962C8B-B14F-4D97-AF65-F5344CB8AC3E}">
        <p14:creationId xmlns:p14="http://schemas.microsoft.com/office/powerpoint/2010/main" val="267103976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51C350E-9580-6466-F74B-47B58B350F99}"/>
              </a:ext>
            </a:extLst>
          </p:cNvPr>
          <p:cNvSpPr>
            <a:spLocks noGrp="1"/>
          </p:cNvSpPr>
          <p:nvPr>
            <p:ph type="ftr" sz="quarter" idx="11"/>
          </p:nvPr>
        </p:nvSpPr>
        <p:spPr>
          <a:xfrm>
            <a:off x="3124200" y="6356350"/>
            <a:ext cx="2895600" cy="365125"/>
          </a:xfrm>
        </p:spPr>
        <p:txBody>
          <a:bodyPr/>
          <a:lstStyle/>
          <a:p>
            <a:r>
              <a:rPr lang="en-US"/>
              <a:t>DEPARTMENT OF COMPUTER SCIENCE AND ENGINEERING - INTERNET OF THINGS</a:t>
            </a:r>
          </a:p>
        </p:txBody>
      </p:sp>
      <p:graphicFrame>
        <p:nvGraphicFramePr>
          <p:cNvPr id="5" name="Table 5">
            <a:extLst>
              <a:ext uri="{FF2B5EF4-FFF2-40B4-BE49-F238E27FC236}">
                <a16:creationId xmlns:a16="http://schemas.microsoft.com/office/drawing/2014/main" id="{0416A098-BB1F-E929-FBE7-D166274ACFA6}"/>
              </a:ext>
            </a:extLst>
          </p:cNvPr>
          <p:cNvGraphicFramePr>
            <a:graphicFrameLocks noGrp="1"/>
          </p:cNvGraphicFramePr>
          <p:nvPr>
            <p:extLst>
              <p:ext uri="{D42A27DB-BD31-4B8C-83A1-F6EECF244321}">
                <p14:modId xmlns:p14="http://schemas.microsoft.com/office/powerpoint/2010/main" val="1728983748"/>
              </p:ext>
            </p:extLst>
          </p:nvPr>
        </p:nvGraphicFramePr>
        <p:xfrm>
          <a:off x="990600" y="0"/>
          <a:ext cx="7257100" cy="7064450"/>
        </p:xfrm>
        <a:graphic>
          <a:graphicData uri="http://schemas.openxmlformats.org/drawingml/2006/table">
            <a:tbl>
              <a:tblPr firstRow="1" bandRow="1">
                <a:tableStyleId>{5C22544A-7EE6-4342-B048-85BDC9FD1C3A}</a:tableStyleId>
              </a:tblPr>
              <a:tblGrid>
                <a:gridCol w="708343">
                  <a:extLst>
                    <a:ext uri="{9D8B030D-6E8A-4147-A177-3AD203B41FA5}">
                      <a16:colId xmlns:a16="http://schemas.microsoft.com/office/drawing/2014/main" val="2306214104"/>
                    </a:ext>
                  </a:extLst>
                </a:gridCol>
                <a:gridCol w="1938655">
                  <a:extLst>
                    <a:ext uri="{9D8B030D-6E8A-4147-A177-3AD203B41FA5}">
                      <a16:colId xmlns:a16="http://schemas.microsoft.com/office/drawing/2014/main" val="3897547037"/>
                    </a:ext>
                  </a:extLst>
                </a:gridCol>
                <a:gridCol w="1592580">
                  <a:extLst>
                    <a:ext uri="{9D8B030D-6E8A-4147-A177-3AD203B41FA5}">
                      <a16:colId xmlns:a16="http://schemas.microsoft.com/office/drawing/2014/main" val="2299539385"/>
                    </a:ext>
                  </a:extLst>
                </a:gridCol>
                <a:gridCol w="1508761">
                  <a:extLst>
                    <a:ext uri="{9D8B030D-6E8A-4147-A177-3AD203B41FA5}">
                      <a16:colId xmlns:a16="http://schemas.microsoft.com/office/drawing/2014/main" val="2418523494"/>
                    </a:ext>
                  </a:extLst>
                </a:gridCol>
                <a:gridCol w="1508761">
                  <a:extLst>
                    <a:ext uri="{9D8B030D-6E8A-4147-A177-3AD203B41FA5}">
                      <a16:colId xmlns:a16="http://schemas.microsoft.com/office/drawing/2014/main" val="1631627176"/>
                    </a:ext>
                  </a:extLst>
                </a:gridCol>
              </a:tblGrid>
              <a:tr h="556970">
                <a:tc>
                  <a:txBody>
                    <a:bodyPr/>
                    <a:lstStyle/>
                    <a:p>
                      <a:r>
                        <a:rPr lang="en-US"/>
                        <a:t>S.NO</a:t>
                      </a:r>
                    </a:p>
                  </a:txBody>
                  <a:tcPr/>
                </a:tc>
                <a:tc>
                  <a:txBody>
                    <a:bodyPr/>
                    <a:lstStyle/>
                    <a:p>
                      <a:r>
                        <a:rPr lang="en-US"/>
                        <a:t>Title</a:t>
                      </a:r>
                    </a:p>
                  </a:txBody>
                  <a:tcPr/>
                </a:tc>
                <a:tc>
                  <a:txBody>
                    <a:bodyPr/>
                    <a:lstStyle/>
                    <a:p>
                      <a:r>
                        <a:rPr lang="en-US"/>
                        <a:t>Year</a:t>
                      </a:r>
                    </a:p>
                  </a:txBody>
                  <a:tcPr/>
                </a:tc>
                <a:tc>
                  <a:txBody>
                    <a:bodyPr/>
                    <a:lstStyle/>
                    <a:p>
                      <a:r>
                        <a:rPr lang="en-US" err="1"/>
                        <a:t>Authour</a:t>
                      </a:r>
                      <a:endParaRPr lang="en-US"/>
                    </a:p>
                  </a:txBody>
                  <a:tcPr/>
                </a:tc>
                <a:tc>
                  <a:txBody>
                    <a:bodyPr/>
                    <a:lstStyle/>
                    <a:p>
                      <a:r>
                        <a:rPr lang="en-US"/>
                        <a:t>Inference</a:t>
                      </a:r>
                    </a:p>
                  </a:txBody>
                  <a:tcPr/>
                </a:tc>
                <a:extLst>
                  <a:ext uri="{0D108BD9-81ED-4DB2-BD59-A6C34878D82A}">
                    <a16:rowId xmlns:a16="http://schemas.microsoft.com/office/drawing/2014/main" val="2508149564"/>
                  </a:ext>
                </a:extLst>
              </a:tr>
              <a:tr h="3457855">
                <a:tc>
                  <a:txBody>
                    <a:bodyPr/>
                    <a:lstStyle/>
                    <a:p>
                      <a:r>
                        <a:rPr lang="en-US" sz="1100"/>
                        <a:t>4</a:t>
                      </a:r>
                    </a:p>
                  </a:txBody>
                  <a:tcPr/>
                </a:tc>
                <a:tc>
                  <a:txBody>
                    <a:bodyPr/>
                    <a:lstStyle/>
                    <a:p>
                      <a:r>
                        <a:rPr lang="en-IN" sz="11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Diagnosis of Thyroid Disease</a:t>
                      </a:r>
                      <a:endParaRPr lang="en-US" sz="1100"/>
                    </a:p>
                  </a:txBody>
                  <a:tcPr/>
                </a:tc>
                <a:tc>
                  <a:txBody>
                    <a:bodyPr/>
                    <a:lstStyle/>
                    <a:p>
                      <a:r>
                        <a:rPr lang="en-US" sz="1100"/>
                        <a:t>2016</a:t>
                      </a:r>
                    </a:p>
                  </a:txBody>
                  <a:tcPr/>
                </a:tc>
                <a:tc>
                  <a:txBody>
                    <a:bodyPr/>
                    <a:lstStyle/>
                    <a:p>
                      <a:r>
                        <a:rPr lang="en-IN" sz="1100" b="1"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Dr. Srinivasan B, Pavya K </a:t>
                      </a:r>
                      <a:endParaRPr lang="en-US" sz="1100"/>
                    </a:p>
                  </a:txBody>
                  <a:tcPr/>
                </a:tc>
                <a:tc>
                  <a:txBody>
                    <a:bodyPr/>
                    <a:lstStyle/>
                    <a:p>
                      <a:r>
                        <a:rPr lang="en-US" sz="1100"/>
                        <a:t>propose a data mining-based method for enhancing the precision of hypothyroidism diagnosis by integrating patient questions with test results during the diagnosis process. Another goal is to reduce the risks that come with dialysis interventional trials. The logical conclusion It was determined if the new samples were hypothyroid using data from the UCI machine learning database, which included 3163 samples, 151 of which were hypothyroid and the others were hypothyroid-97.8%</a:t>
                      </a:r>
                    </a:p>
                  </a:txBody>
                  <a:tcPr/>
                </a:tc>
                <a:extLst>
                  <a:ext uri="{0D108BD9-81ED-4DB2-BD59-A6C34878D82A}">
                    <a16:rowId xmlns:a16="http://schemas.microsoft.com/office/drawing/2014/main" val="4287869400"/>
                  </a:ext>
                </a:extLst>
              </a:tr>
              <a:tr h="556970">
                <a:tc>
                  <a:txBody>
                    <a:bodyPr/>
                    <a:lstStyle/>
                    <a:p>
                      <a:r>
                        <a:rPr lang="en-US"/>
                        <a:t>5</a:t>
                      </a:r>
                    </a:p>
                  </a:txBody>
                  <a:tcPr/>
                </a:tc>
                <a:tc>
                  <a:txBody>
                    <a:bodyPr/>
                    <a:lstStyle/>
                    <a:p>
                      <a:r>
                        <a:rPr lang="en-US" sz="1400" b="1">
                          <a:effectLst/>
                          <a:latin typeface="Times New Roman" panose="02020603050405020304" pitchFamily="18" charset="0"/>
                          <a:ea typeface="Calibri" panose="020F0502020204030204" pitchFamily="34" charset="0"/>
                          <a:cs typeface="Times New Roman" panose="02020603050405020304" pitchFamily="18" charset="0"/>
                        </a:rPr>
                        <a:t>Predictive Data Mining for Diagnosis of Thyroid Disease using Neural Network</a:t>
                      </a:r>
                      <a:endParaRPr lang="en-US" sz="1400"/>
                    </a:p>
                  </a:txBody>
                  <a:tcPr/>
                </a:tc>
                <a:tc>
                  <a:txBody>
                    <a:bodyPr/>
                    <a:lstStyle/>
                    <a:p>
                      <a:r>
                        <a:rPr lang="en-US"/>
                        <a:t>2016</a:t>
                      </a:r>
                    </a:p>
                  </a:txBody>
                  <a:tcPr/>
                </a:tc>
                <a:tc>
                  <a:txBody>
                    <a:bodyPr/>
                    <a:lstStyle/>
                    <a:p>
                      <a:r>
                        <a:rPr lang="en-US" sz="1000" b="1">
                          <a:effectLst/>
                          <a:latin typeface="Times New Roman" panose="02020603050405020304" pitchFamily="18" charset="0"/>
                          <a:ea typeface="Calibri" panose="020F0502020204030204" pitchFamily="34" charset="0"/>
                          <a:cs typeface="Times New Roman" panose="02020603050405020304" pitchFamily="18" charset="0"/>
                        </a:rPr>
                        <a:t>Khushboo Taneja, Parveen Sehgal, Prerana </a:t>
                      </a:r>
                      <a:endParaRPr lang="en-US" sz="1000"/>
                    </a:p>
                  </a:txBody>
                  <a:tcPr/>
                </a:tc>
                <a:tc>
                  <a:txBody>
                    <a:bodyPr/>
                    <a:lstStyle/>
                    <a:p>
                      <a:r>
                        <a:rPr lang="en-IN" sz="1000">
                          <a:effectLst/>
                          <a:latin typeface="Times New Roman" panose="02020603050405020304" pitchFamily="18" charset="0"/>
                          <a:ea typeface="Calibri" panose="020F0502020204030204" pitchFamily="34" charset="0"/>
                          <a:cs typeface="Times New Roman" panose="02020603050405020304" pitchFamily="18" charset="0"/>
                        </a:rPr>
                        <a:t>In this paper hypothyroid disease is to be predicted using data mining. The dataset used for the study on hypothyroid is taken from UCI repository. Classification of this thyroid disease is a considerable task. An experimental study is carried out using Linear  Discriminant  Analysis (LDA)  to  achieve  better accuracy</a:t>
                      </a:r>
                      <a:endParaRPr lang="en-US" sz="1000"/>
                    </a:p>
                  </a:txBody>
                  <a:tcPr/>
                </a:tc>
                <a:extLst>
                  <a:ext uri="{0D108BD9-81ED-4DB2-BD59-A6C34878D82A}">
                    <a16:rowId xmlns:a16="http://schemas.microsoft.com/office/drawing/2014/main" val="81379603"/>
                  </a:ext>
                </a:extLst>
              </a:tr>
            </a:tbl>
          </a:graphicData>
        </a:graphic>
      </p:graphicFrame>
    </p:spTree>
    <p:extLst>
      <p:ext uri="{BB962C8B-B14F-4D97-AF65-F5344CB8AC3E}">
        <p14:creationId xmlns:p14="http://schemas.microsoft.com/office/powerpoint/2010/main" val="193678411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2"/>
  <p:tag name="AS_OS" val="Unix 6.2.0.1012"/>
  <p:tag name="AS_RELEASE_DATE" val="2023.01.14"/>
  <p:tag name="AS_TITLE" val="Aspose.Slides for .NET5"/>
  <p:tag name="AS_VERSION" val="2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2474</Words>
  <Application>Microsoft Office PowerPoint</Application>
  <PresentationFormat>On-screen Show (4:3)</PresentationFormat>
  <Paragraphs>182</Paragraphs>
  <Slides>22</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22</vt:i4>
      </vt:variant>
    </vt:vector>
  </HeadingPairs>
  <TitlesOfParts>
    <vt:vector size="30" baseType="lpstr">
      <vt:lpstr>Arial</vt:lpstr>
      <vt:lpstr>Calibri</vt:lpstr>
      <vt:lpstr>Courier New</vt:lpstr>
      <vt:lpstr>Times New Roman</vt:lpstr>
      <vt:lpstr>Wingdings</vt:lpstr>
      <vt:lpstr>Office Theme</vt:lpstr>
      <vt:lpstr>Office Theme</vt:lpstr>
      <vt:lpstr>Office Theme</vt:lpstr>
      <vt:lpstr>SRM INSTITUTE OF SCIENCE AND TECHNOLOGY Ramapuram Campus , Chennai – 600 089 DEPARTMENT OF COMPUTER SCIENCE AND ENGINEERING</vt:lpstr>
      <vt:lpstr>Agenda</vt:lpstr>
      <vt:lpstr>Introduction</vt:lpstr>
      <vt:lpstr>ABSTRACT</vt:lpstr>
      <vt:lpstr>Scope and Motivation</vt:lpstr>
      <vt:lpstr>Literature Survey</vt:lpstr>
      <vt:lpstr>PowerPoint Presentation</vt:lpstr>
      <vt:lpstr>PowerPoint Presentation</vt:lpstr>
      <vt:lpstr>PowerPoint Presentation</vt:lpstr>
      <vt:lpstr>Objective</vt:lpstr>
      <vt:lpstr>Problem Statement</vt:lpstr>
      <vt:lpstr>Proposed Work</vt:lpstr>
      <vt:lpstr>Architecture diagram</vt:lpstr>
      <vt:lpstr>Software &amp; Hardware Requirements</vt:lpstr>
      <vt:lpstr>Implementation</vt:lpstr>
      <vt:lpstr>Implementation</vt:lpstr>
      <vt:lpstr>PowerPoint Presentation</vt:lpstr>
      <vt:lpstr>DATASETS SAMPLE</vt:lpstr>
      <vt:lpstr>PowerPoint Presentation</vt:lpstr>
      <vt:lpstr>PowerPoint Presentation</vt:lpstr>
      <vt:lpstr>References</vt:lpstr>
      <vt:lpstr>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Ramapuram Campus , Chennai – 600 089 DEPARTMENT OF COMPUTER SCIENCE AND ENGINEERING</dc:title>
  <dc:creator>SHAIK MAHAMMAD SAJID</dc:creator>
  <cp:lastModifiedBy>SHAIK MAHAMMAD SAJID</cp:lastModifiedBy>
  <cp:revision>2</cp:revision>
  <cp:lastPrinted>2023-10-04T18:18:20Z</cp:lastPrinted>
  <dcterms:created xsi:type="dcterms:W3CDTF">2023-10-04T18:18:20Z</dcterms:created>
  <dcterms:modified xsi:type="dcterms:W3CDTF">2023-10-04T18:25:31Z</dcterms:modified>
</cp:coreProperties>
</file>