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8" r:id="rId2"/>
    <p:sldId id="269" r:id="rId3"/>
    <p:sldId id="257" r:id="rId4"/>
    <p:sldId id="258" r:id="rId5"/>
    <p:sldId id="259" r:id="rId6"/>
    <p:sldId id="260" r:id="rId7"/>
    <p:sldId id="261" r:id="rId8"/>
    <p:sldId id="262" r:id="rId9"/>
    <p:sldId id="270" r:id="rId10"/>
    <p:sldId id="263" r:id="rId11"/>
    <p:sldId id="264" r:id="rId12"/>
    <p:sldId id="265"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FDA9F-294F-EBA5-D0AA-214B921DFAAF}" name="sreekanth kavali" initials="sk" userId="719499378d182c5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4DAD2-CDFD-456B-AFE8-2C755A1725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9F0928-680E-41B1-B481-0AF3BF4E4D96}">
      <dgm:prSet/>
      <dgm:spPr/>
      <dgm:t>
        <a:bodyPr/>
        <a:lstStyle/>
        <a:p>
          <a:pPr>
            <a:lnSpc>
              <a:spcPct val="100000"/>
            </a:lnSpc>
          </a:pPr>
          <a:r>
            <a:rPr lang="en-US" b="0" i="0"/>
            <a:t>Generate a </a:t>
          </a:r>
          <a:r>
            <a:rPr lang="en-IN" b="0" i="0"/>
            <a:t>Result</a:t>
          </a:r>
          <a:r>
            <a:rPr lang="en-US" b="0" i="0"/>
            <a:t> to check the </a:t>
          </a:r>
          <a:r>
            <a:rPr lang="en-IN" b="0" i="0"/>
            <a:t>efficiency</a:t>
          </a:r>
          <a:r>
            <a:rPr lang="en-US" b="0" i="0"/>
            <a:t> of </a:t>
          </a:r>
          <a:r>
            <a:rPr lang="en-IN" b="0" i="0"/>
            <a:t>algorithms</a:t>
          </a:r>
          <a:r>
            <a:rPr lang="en-US" b="0" i="0"/>
            <a:t>.</a:t>
          </a:r>
          <a:endParaRPr lang="en-US"/>
        </a:p>
      </dgm:t>
    </dgm:pt>
    <dgm:pt modelId="{3229456D-DE2D-46CE-A991-B0C0F3FFD5B6}" type="parTrans" cxnId="{BFAE3923-2F61-48A0-9339-CC78657DFD85}">
      <dgm:prSet/>
      <dgm:spPr/>
      <dgm:t>
        <a:bodyPr/>
        <a:lstStyle/>
        <a:p>
          <a:endParaRPr lang="en-US"/>
        </a:p>
      </dgm:t>
    </dgm:pt>
    <dgm:pt modelId="{2E2C38EA-FC90-42EB-87B4-DB224E1459E2}" type="sibTrans" cxnId="{BFAE3923-2F61-48A0-9339-CC78657DFD85}">
      <dgm:prSet/>
      <dgm:spPr/>
      <dgm:t>
        <a:bodyPr/>
        <a:lstStyle/>
        <a:p>
          <a:endParaRPr lang="en-US"/>
        </a:p>
      </dgm:t>
    </dgm:pt>
    <dgm:pt modelId="{1870D46A-7098-4A1E-BC73-7FEC29AFE85D}">
      <dgm:prSet/>
      <dgm:spPr/>
      <dgm:t>
        <a:bodyPr/>
        <a:lstStyle/>
        <a:p>
          <a:pPr>
            <a:lnSpc>
              <a:spcPct val="100000"/>
            </a:lnSpc>
          </a:pPr>
          <a:r>
            <a:rPr lang="en-US" b="0" i="0"/>
            <a:t>Verify if Solutions adhere to Sudoku rules. Measure the time taken taken to solve puzzles.</a:t>
          </a:r>
          <a:endParaRPr lang="en-US"/>
        </a:p>
      </dgm:t>
    </dgm:pt>
    <dgm:pt modelId="{5C22743B-6EEF-4BC5-B8C1-DD7DF8F7E60E}" type="parTrans" cxnId="{112D5A19-E5CE-477F-9DB9-60998ACEA13A}">
      <dgm:prSet/>
      <dgm:spPr/>
      <dgm:t>
        <a:bodyPr/>
        <a:lstStyle/>
        <a:p>
          <a:endParaRPr lang="en-US"/>
        </a:p>
      </dgm:t>
    </dgm:pt>
    <dgm:pt modelId="{3E57B9B3-E18B-4237-8855-46C093C1B618}" type="sibTrans" cxnId="{112D5A19-E5CE-477F-9DB9-60998ACEA13A}">
      <dgm:prSet/>
      <dgm:spPr/>
      <dgm:t>
        <a:bodyPr/>
        <a:lstStyle/>
        <a:p>
          <a:endParaRPr lang="en-US"/>
        </a:p>
      </dgm:t>
    </dgm:pt>
    <dgm:pt modelId="{38DF2204-B1DC-45A8-9C0E-0F788D9D3030}">
      <dgm:prSet/>
      <dgm:spPr/>
      <dgm:t>
        <a:bodyPr/>
        <a:lstStyle/>
        <a:p>
          <a:pPr>
            <a:lnSpc>
              <a:spcPct val="100000"/>
            </a:lnSpc>
          </a:pPr>
          <a:r>
            <a:rPr lang="en-US" b="0" i="0"/>
            <a:t>Ensure each generated puzzle is unique and has a single solution.</a:t>
          </a:r>
          <a:endParaRPr lang="en-US"/>
        </a:p>
      </dgm:t>
    </dgm:pt>
    <dgm:pt modelId="{749531F9-0E9F-4C77-B3C8-25D90AEA642A}" type="parTrans" cxnId="{5A4EFAF9-6232-43C5-A8DB-E1D500293174}">
      <dgm:prSet/>
      <dgm:spPr/>
      <dgm:t>
        <a:bodyPr/>
        <a:lstStyle/>
        <a:p>
          <a:endParaRPr lang="en-US"/>
        </a:p>
      </dgm:t>
    </dgm:pt>
    <dgm:pt modelId="{F86904A7-A0EB-4AC5-BB64-4698EAF60737}" type="sibTrans" cxnId="{5A4EFAF9-6232-43C5-A8DB-E1D500293174}">
      <dgm:prSet/>
      <dgm:spPr/>
      <dgm:t>
        <a:bodyPr/>
        <a:lstStyle/>
        <a:p>
          <a:endParaRPr lang="en-US"/>
        </a:p>
      </dgm:t>
    </dgm:pt>
    <dgm:pt modelId="{8FA15BE5-9D3D-46B5-8692-48A86CB17D55}" type="pres">
      <dgm:prSet presAssocID="{F324DAD2-CDFD-456B-AFE8-2C755A172544}" presName="root" presStyleCnt="0">
        <dgm:presLayoutVars>
          <dgm:dir/>
          <dgm:resizeHandles val="exact"/>
        </dgm:presLayoutVars>
      </dgm:prSet>
      <dgm:spPr/>
    </dgm:pt>
    <dgm:pt modelId="{DBF5D3BF-E520-4A5C-BB3C-44D1B78EA9FA}" type="pres">
      <dgm:prSet presAssocID="{039F0928-680E-41B1-B481-0AF3BF4E4D96}" presName="compNode" presStyleCnt="0"/>
      <dgm:spPr/>
    </dgm:pt>
    <dgm:pt modelId="{16ACBA21-E42E-479B-8A6F-44D6BC9C6E23}" type="pres">
      <dgm:prSet presAssocID="{039F0928-680E-41B1-B481-0AF3BF4E4D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40C8CF9-17D1-4C35-8B8D-76C30586B9F8}" type="pres">
      <dgm:prSet presAssocID="{039F0928-680E-41B1-B481-0AF3BF4E4D96}" presName="spaceRect" presStyleCnt="0"/>
      <dgm:spPr/>
    </dgm:pt>
    <dgm:pt modelId="{3226C41A-B136-4C6A-96D5-DD8FB7BF01E3}" type="pres">
      <dgm:prSet presAssocID="{039F0928-680E-41B1-B481-0AF3BF4E4D96}" presName="textRect" presStyleLbl="revTx" presStyleIdx="0" presStyleCnt="3">
        <dgm:presLayoutVars>
          <dgm:chMax val="1"/>
          <dgm:chPref val="1"/>
        </dgm:presLayoutVars>
      </dgm:prSet>
      <dgm:spPr/>
    </dgm:pt>
    <dgm:pt modelId="{0B63DAD3-07E7-4D8B-963F-0A8799BE4D65}" type="pres">
      <dgm:prSet presAssocID="{2E2C38EA-FC90-42EB-87B4-DB224E1459E2}" presName="sibTrans" presStyleCnt="0"/>
      <dgm:spPr/>
    </dgm:pt>
    <dgm:pt modelId="{8B1DE9F7-C208-466E-B3E2-DC41F58C95EA}" type="pres">
      <dgm:prSet presAssocID="{1870D46A-7098-4A1E-BC73-7FEC29AFE85D}" presName="compNode" presStyleCnt="0"/>
      <dgm:spPr/>
    </dgm:pt>
    <dgm:pt modelId="{62421D83-2F72-4406-9351-7E23016F1AB1}" type="pres">
      <dgm:prSet presAssocID="{1870D46A-7098-4A1E-BC73-7FEC29AFE8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16E9FBB7-4EF4-45BF-9936-F1939DB50E79}" type="pres">
      <dgm:prSet presAssocID="{1870D46A-7098-4A1E-BC73-7FEC29AFE85D}" presName="spaceRect" presStyleCnt="0"/>
      <dgm:spPr/>
    </dgm:pt>
    <dgm:pt modelId="{953D149D-F869-4405-969B-75E9078B5051}" type="pres">
      <dgm:prSet presAssocID="{1870D46A-7098-4A1E-BC73-7FEC29AFE85D}" presName="textRect" presStyleLbl="revTx" presStyleIdx="1" presStyleCnt="3">
        <dgm:presLayoutVars>
          <dgm:chMax val="1"/>
          <dgm:chPref val="1"/>
        </dgm:presLayoutVars>
      </dgm:prSet>
      <dgm:spPr/>
    </dgm:pt>
    <dgm:pt modelId="{24738037-06B3-49A3-BD71-C4A323726A4D}" type="pres">
      <dgm:prSet presAssocID="{3E57B9B3-E18B-4237-8855-46C093C1B618}" presName="sibTrans" presStyleCnt="0"/>
      <dgm:spPr/>
    </dgm:pt>
    <dgm:pt modelId="{2D652216-F021-4D77-B895-6A6943445E03}" type="pres">
      <dgm:prSet presAssocID="{38DF2204-B1DC-45A8-9C0E-0F788D9D3030}" presName="compNode" presStyleCnt="0"/>
      <dgm:spPr/>
    </dgm:pt>
    <dgm:pt modelId="{4695748A-F592-4169-829F-936C50A44465}" type="pres">
      <dgm:prSet presAssocID="{38DF2204-B1DC-45A8-9C0E-0F788D9D30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13C83512-D014-4889-90B3-D5944F430CCA}" type="pres">
      <dgm:prSet presAssocID="{38DF2204-B1DC-45A8-9C0E-0F788D9D3030}" presName="spaceRect" presStyleCnt="0"/>
      <dgm:spPr/>
    </dgm:pt>
    <dgm:pt modelId="{5C276EF7-C0FB-4467-9809-FACEF0D9C435}" type="pres">
      <dgm:prSet presAssocID="{38DF2204-B1DC-45A8-9C0E-0F788D9D3030}" presName="textRect" presStyleLbl="revTx" presStyleIdx="2" presStyleCnt="3">
        <dgm:presLayoutVars>
          <dgm:chMax val="1"/>
          <dgm:chPref val="1"/>
        </dgm:presLayoutVars>
      </dgm:prSet>
      <dgm:spPr/>
    </dgm:pt>
  </dgm:ptLst>
  <dgm:cxnLst>
    <dgm:cxn modelId="{112D5A19-E5CE-477F-9DB9-60998ACEA13A}" srcId="{F324DAD2-CDFD-456B-AFE8-2C755A172544}" destId="{1870D46A-7098-4A1E-BC73-7FEC29AFE85D}" srcOrd="1" destOrd="0" parTransId="{5C22743B-6EEF-4BC5-B8C1-DD7DF8F7E60E}" sibTransId="{3E57B9B3-E18B-4237-8855-46C093C1B618}"/>
    <dgm:cxn modelId="{BFAE3923-2F61-48A0-9339-CC78657DFD85}" srcId="{F324DAD2-CDFD-456B-AFE8-2C755A172544}" destId="{039F0928-680E-41B1-B481-0AF3BF4E4D96}" srcOrd="0" destOrd="0" parTransId="{3229456D-DE2D-46CE-A991-B0C0F3FFD5B6}" sibTransId="{2E2C38EA-FC90-42EB-87B4-DB224E1459E2}"/>
    <dgm:cxn modelId="{4560AE5F-BE83-4662-BC57-AE004889FBA4}" type="presOf" srcId="{38DF2204-B1DC-45A8-9C0E-0F788D9D3030}" destId="{5C276EF7-C0FB-4467-9809-FACEF0D9C435}" srcOrd="0" destOrd="0" presId="urn:microsoft.com/office/officeart/2018/2/layout/IconLabelList"/>
    <dgm:cxn modelId="{31693D75-B9CA-4035-BF07-AA7C43687984}" type="presOf" srcId="{1870D46A-7098-4A1E-BC73-7FEC29AFE85D}" destId="{953D149D-F869-4405-969B-75E9078B5051}" srcOrd="0" destOrd="0" presId="urn:microsoft.com/office/officeart/2018/2/layout/IconLabelList"/>
    <dgm:cxn modelId="{80FE7C8E-CE9C-423C-BA56-2240A6F1EDD6}" type="presOf" srcId="{039F0928-680E-41B1-B481-0AF3BF4E4D96}" destId="{3226C41A-B136-4C6A-96D5-DD8FB7BF01E3}" srcOrd="0" destOrd="0" presId="urn:microsoft.com/office/officeart/2018/2/layout/IconLabelList"/>
    <dgm:cxn modelId="{9E2B3CA9-2DB4-4458-827F-3C3B068A793B}" type="presOf" srcId="{F324DAD2-CDFD-456B-AFE8-2C755A172544}" destId="{8FA15BE5-9D3D-46B5-8692-48A86CB17D55}" srcOrd="0" destOrd="0" presId="urn:microsoft.com/office/officeart/2018/2/layout/IconLabelList"/>
    <dgm:cxn modelId="{5A4EFAF9-6232-43C5-A8DB-E1D500293174}" srcId="{F324DAD2-CDFD-456B-AFE8-2C755A172544}" destId="{38DF2204-B1DC-45A8-9C0E-0F788D9D3030}" srcOrd="2" destOrd="0" parTransId="{749531F9-0E9F-4C77-B3C8-25D90AEA642A}" sibTransId="{F86904A7-A0EB-4AC5-BB64-4698EAF60737}"/>
    <dgm:cxn modelId="{675322FC-1DFB-44E0-BFDF-C624E92D25A8}" type="presParOf" srcId="{8FA15BE5-9D3D-46B5-8692-48A86CB17D55}" destId="{DBF5D3BF-E520-4A5C-BB3C-44D1B78EA9FA}" srcOrd="0" destOrd="0" presId="urn:microsoft.com/office/officeart/2018/2/layout/IconLabelList"/>
    <dgm:cxn modelId="{39B38839-1A38-459D-A9F1-CBB40316AF7F}" type="presParOf" srcId="{DBF5D3BF-E520-4A5C-BB3C-44D1B78EA9FA}" destId="{16ACBA21-E42E-479B-8A6F-44D6BC9C6E23}" srcOrd="0" destOrd="0" presId="urn:microsoft.com/office/officeart/2018/2/layout/IconLabelList"/>
    <dgm:cxn modelId="{5A567E2E-D780-48D8-B281-AB76BAD1E4C6}" type="presParOf" srcId="{DBF5D3BF-E520-4A5C-BB3C-44D1B78EA9FA}" destId="{740C8CF9-17D1-4C35-8B8D-76C30586B9F8}" srcOrd="1" destOrd="0" presId="urn:microsoft.com/office/officeart/2018/2/layout/IconLabelList"/>
    <dgm:cxn modelId="{50451F30-3376-4A64-9936-96B8ED1B47F8}" type="presParOf" srcId="{DBF5D3BF-E520-4A5C-BB3C-44D1B78EA9FA}" destId="{3226C41A-B136-4C6A-96D5-DD8FB7BF01E3}" srcOrd="2" destOrd="0" presId="urn:microsoft.com/office/officeart/2018/2/layout/IconLabelList"/>
    <dgm:cxn modelId="{420B36A0-F6A4-4498-B9A8-2F5CE41AB8A8}" type="presParOf" srcId="{8FA15BE5-9D3D-46B5-8692-48A86CB17D55}" destId="{0B63DAD3-07E7-4D8B-963F-0A8799BE4D65}" srcOrd="1" destOrd="0" presId="urn:microsoft.com/office/officeart/2018/2/layout/IconLabelList"/>
    <dgm:cxn modelId="{2E4D445C-6239-4097-B0B7-79B9C87B3CF5}" type="presParOf" srcId="{8FA15BE5-9D3D-46B5-8692-48A86CB17D55}" destId="{8B1DE9F7-C208-466E-B3E2-DC41F58C95EA}" srcOrd="2" destOrd="0" presId="urn:microsoft.com/office/officeart/2018/2/layout/IconLabelList"/>
    <dgm:cxn modelId="{049E3E8E-4ADC-493F-81C9-BBC42B43F444}" type="presParOf" srcId="{8B1DE9F7-C208-466E-B3E2-DC41F58C95EA}" destId="{62421D83-2F72-4406-9351-7E23016F1AB1}" srcOrd="0" destOrd="0" presId="urn:microsoft.com/office/officeart/2018/2/layout/IconLabelList"/>
    <dgm:cxn modelId="{84E84A4A-E532-411B-8697-F371990DA53D}" type="presParOf" srcId="{8B1DE9F7-C208-466E-B3E2-DC41F58C95EA}" destId="{16E9FBB7-4EF4-45BF-9936-F1939DB50E79}" srcOrd="1" destOrd="0" presId="urn:microsoft.com/office/officeart/2018/2/layout/IconLabelList"/>
    <dgm:cxn modelId="{DC8DEB0C-A384-4950-B8DA-628E1A2E7EA6}" type="presParOf" srcId="{8B1DE9F7-C208-466E-B3E2-DC41F58C95EA}" destId="{953D149D-F869-4405-969B-75E9078B5051}" srcOrd="2" destOrd="0" presId="urn:microsoft.com/office/officeart/2018/2/layout/IconLabelList"/>
    <dgm:cxn modelId="{82CF98C4-4A8D-4965-A371-9298A452E90E}" type="presParOf" srcId="{8FA15BE5-9D3D-46B5-8692-48A86CB17D55}" destId="{24738037-06B3-49A3-BD71-C4A323726A4D}" srcOrd="3" destOrd="0" presId="urn:microsoft.com/office/officeart/2018/2/layout/IconLabelList"/>
    <dgm:cxn modelId="{135C0999-3BF8-47BA-A2E7-75EA6D8B5B1C}" type="presParOf" srcId="{8FA15BE5-9D3D-46B5-8692-48A86CB17D55}" destId="{2D652216-F021-4D77-B895-6A6943445E03}" srcOrd="4" destOrd="0" presId="urn:microsoft.com/office/officeart/2018/2/layout/IconLabelList"/>
    <dgm:cxn modelId="{62A9A466-6566-4D33-AC7B-A50ABF4D1C55}" type="presParOf" srcId="{2D652216-F021-4D77-B895-6A6943445E03}" destId="{4695748A-F592-4169-829F-936C50A44465}" srcOrd="0" destOrd="0" presId="urn:microsoft.com/office/officeart/2018/2/layout/IconLabelList"/>
    <dgm:cxn modelId="{B2E485BB-07BC-4590-9D80-CC46019BA5CB}" type="presParOf" srcId="{2D652216-F021-4D77-B895-6A6943445E03}" destId="{13C83512-D014-4889-90B3-D5944F430CCA}" srcOrd="1" destOrd="0" presId="urn:microsoft.com/office/officeart/2018/2/layout/IconLabelList"/>
    <dgm:cxn modelId="{74D07563-DBDD-4E1D-8B9B-71516C7BBBC6}" type="presParOf" srcId="{2D652216-F021-4D77-B895-6A6943445E03}" destId="{5C276EF7-C0FB-4467-9809-FACEF0D9C43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CBA21-E42E-479B-8A6F-44D6BC9C6E23}">
      <dsp:nvSpPr>
        <dsp:cNvPr id="0" name=""/>
        <dsp:cNvSpPr/>
      </dsp:nvSpPr>
      <dsp:spPr>
        <a:xfrm>
          <a:off x="1098372" y="1027504"/>
          <a:ext cx="1489593" cy="1489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6C41A-B136-4C6A-96D5-DD8FB7BF01E3}">
      <dsp:nvSpPr>
        <dsp:cNvPr id="0" name=""/>
        <dsp:cNvSpPr/>
      </dsp:nvSpPr>
      <dsp:spPr>
        <a:xfrm>
          <a:off x="188065" y="2907102"/>
          <a:ext cx="33102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Generate a </a:t>
          </a:r>
          <a:r>
            <a:rPr lang="en-IN" sz="1500" b="0" i="0" kern="1200"/>
            <a:t>Result</a:t>
          </a:r>
          <a:r>
            <a:rPr lang="en-US" sz="1500" b="0" i="0" kern="1200"/>
            <a:t> to check the </a:t>
          </a:r>
          <a:r>
            <a:rPr lang="en-IN" sz="1500" b="0" i="0" kern="1200"/>
            <a:t>efficiency</a:t>
          </a:r>
          <a:r>
            <a:rPr lang="en-US" sz="1500" b="0" i="0" kern="1200"/>
            <a:t> of </a:t>
          </a:r>
          <a:r>
            <a:rPr lang="en-IN" sz="1500" b="0" i="0" kern="1200"/>
            <a:t>algorithms</a:t>
          </a:r>
          <a:r>
            <a:rPr lang="en-US" sz="1500" b="0" i="0" kern="1200"/>
            <a:t>.</a:t>
          </a:r>
          <a:endParaRPr lang="en-US" sz="1500" kern="1200"/>
        </a:p>
      </dsp:txBody>
      <dsp:txXfrm>
        <a:off x="188065" y="2907102"/>
        <a:ext cx="3310207" cy="720000"/>
      </dsp:txXfrm>
    </dsp:sp>
    <dsp:sp modelId="{62421D83-2F72-4406-9351-7E23016F1AB1}">
      <dsp:nvSpPr>
        <dsp:cNvPr id="0" name=""/>
        <dsp:cNvSpPr/>
      </dsp:nvSpPr>
      <dsp:spPr>
        <a:xfrm>
          <a:off x="4987866" y="1027504"/>
          <a:ext cx="1489593" cy="1489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3D149D-F869-4405-969B-75E9078B5051}">
      <dsp:nvSpPr>
        <dsp:cNvPr id="0" name=""/>
        <dsp:cNvSpPr/>
      </dsp:nvSpPr>
      <dsp:spPr>
        <a:xfrm>
          <a:off x="4077559" y="2907102"/>
          <a:ext cx="33102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Verify if Solutions adhere to Sudoku rules. Measure the time taken taken to solve puzzles.</a:t>
          </a:r>
          <a:endParaRPr lang="en-US" sz="1500" kern="1200"/>
        </a:p>
      </dsp:txBody>
      <dsp:txXfrm>
        <a:off x="4077559" y="2907102"/>
        <a:ext cx="3310207" cy="720000"/>
      </dsp:txXfrm>
    </dsp:sp>
    <dsp:sp modelId="{4695748A-F592-4169-829F-936C50A44465}">
      <dsp:nvSpPr>
        <dsp:cNvPr id="0" name=""/>
        <dsp:cNvSpPr/>
      </dsp:nvSpPr>
      <dsp:spPr>
        <a:xfrm>
          <a:off x="8877359" y="1027504"/>
          <a:ext cx="1489593" cy="1489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76EF7-C0FB-4467-9809-FACEF0D9C435}">
      <dsp:nvSpPr>
        <dsp:cNvPr id="0" name=""/>
        <dsp:cNvSpPr/>
      </dsp:nvSpPr>
      <dsp:spPr>
        <a:xfrm>
          <a:off x="7967052" y="2907102"/>
          <a:ext cx="33102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Ensure each generated puzzle is unique and has a single solution.</a:t>
          </a:r>
          <a:endParaRPr lang="en-US" sz="1500" kern="1200"/>
        </a:p>
      </dsp:txBody>
      <dsp:txXfrm>
        <a:off x="7967052" y="2907102"/>
        <a:ext cx="331020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23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940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69958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4572000" y="3261361"/>
            <a:ext cx="5147564" cy="3322319"/>
          </a:xfrm>
          <a:prstGeom prst="rect">
            <a:avLst/>
          </a:prstGeom>
        </p:spPr>
      </p:pic>
      <p:sp>
        <p:nvSpPr>
          <p:cNvPr id="3" name="object 3"/>
          <p:cNvSpPr txBox="1">
            <a:spLocks noGrp="1"/>
          </p:cNvSpPr>
          <p:nvPr>
            <p:ph type="title"/>
          </p:nvPr>
        </p:nvSpPr>
        <p:spPr>
          <a:xfrm>
            <a:off x="3055112" y="2129673"/>
            <a:ext cx="9194292" cy="738664"/>
          </a:xfrm>
          <a:prstGeom prst="rect">
            <a:avLst/>
          </a:prstGeom>
        </p:spPr>
        <p:txBody>
          <a:bodyPr vert="horz" wrap="square" lIns="0" tIns="12192" rIns="0" bIns="0" rtlCol="0">
            <a:spAutoFit/>
          </a:bodyPr>
          <a:lstStyle/>
          <a:p>
            <a:pPr marL="10160">
              <a:spcBef>
                <a:spcPts val="96"/>
              </a:spcBef>
            </a:pPr>
            <a:r>
              <a:rPr sz="4720" spc="52" dirty="0"/>
              <a:t>SMARTGRID</a:t>
            </a:r>
            <a:r>
              <a:rPr sz="4720" spc="20" dirty="0"/>
              <a:t> </a:t>
            </a:r>
            <a:r>
              <a:rPr sz="4720" spc="160" dirty="0"/>
              <a:t>PUZZLE</a:t>
            </a:r>
            <a:r>
              <a:rPr sz="4720" spc="24" dirty="0"/>
              <a:t> </a:t>
            </a:r>
            <a:r>
              <a:rPr sz="4720" spc="48" dirty="0"/>
              <a:t>SOLVER</a:t>
            </a:r>
            <a:endParaRPr sz="4720" dirty="0"/>
          </a:p>
        </p:txBody>
      </p:sp>
      <p:sp>
        <p:nvSpPr>
          <p:cNvPr id="4" name="object 4"/>
          <p:cNvSpPr txBox="1"/>
          <p:nvPr/>
        </p:nvSpPr>
        <p:spPr>
          <a:xfrm>
            <a:off x="6659880" y="6614160"/>
            <a:ext cx="5147564" cy="1345497"/>
          </a:xfrm>
          <a:prstGeom prst="rect">
            <a:avLst/>
          </a:prstGeom>
        </p:spPr>
        <p:txBody>
          <a:bodyPr vert="horz" wrap="square" lIns="0" tIns="214884" rIns="0" bIns="0" rtlCol="0">
            <a:spAutoFit/>
          </a:bodyPr>
          <a:lstStyle/>
          <a:p>
            <a:pPr algn="ctr">
              <a:spcBef>
                <a:spcPts val="1692"/>
              </a:spcBef>
              <a:tabLst>
                <a:tab pos="2399792" algn="l"/>
                <a:tab pos="3348228" algn="l"/>
              </a:tabLst>
            </a:pPr>
            <a:r>
              <a:rPr lang="en-US" sz="3000" b="1" spc="-28" dirty="0">
                <a:solidFill>
                  <a:srgbClr val="333331"/>
                </a:solidFill>
                <a:latin typeface="Times New Roman"/>
                <a:cs typeface="Times New Roman"/>
              </a:rPr>
              <a:t>SHAIK MURTHAZA</a:t>
            </a:r>
            <a:endParaRPr sz="3000" dirty="0">
              <a:latin typeface="Times New Roman"/>
              <a:cs typeface="Times New Roman"/>
            </a:endParaRPr>
          </a:p>
          <a:p>
            <a:pPr marL="438912" algn="ctr">
              <a:spcBef>
                <a:spcPts val="1616"/>
              </a:spcBef>
            </a:pPr>
            <a:r>
              <a:rPr lang="en-US" sz="3000" b="1" spc="264" dirty="0">
                <a:solidFill>
                  <a:srgbClr val="333331"/>
                </a:solidFill>
                <a:latin typeface="Times New Roman"/>
                <a:cs typeface="Times New Roman"/>
              </a:rPr>
              <a:t>GANESH KAVALI</a:t>
            </a:r>
            <a:endParaRPr sz="3000" dirty="0">
              <a:latin typeface="Times New Roman"/>
              <a:cs typeface="Times New Roman"/>
            </a:endParaRPr>
          </a:p>
        </p:txBody>
      </p:sp>
      <p:pic>
        <p:nvPicPr>
          <p:cNvPr id="10" name="Picture 9">
            <a:extLst>
              <a:ext uri="{FF2B5EF4-FFF2-40B4-BE49-F238E27FC236}">
                <a16:creationId xmlns:a16="http://schemas.microsoft.com/office/drawing/2014/main" id="{D716B8F7-3270-E80B-7E9C-8019F8DB7C10}"/>
              </a:ext>
            </a:extLst>
          </p:cNvPr>
          <p:cNvPicPr>
            <a:picLocks noChangeAspect="1"/>
          </p:cNvPicPr>
          <p:nvPr/>
        </p:nvPicPr>
        <p:blipFill>
          <a:blip r:embed="rId3">
            <a:alphaModFix amt="78000"/>
            <a:extLst>
              <a:ext uri="{28A0092B-C50C-407E-A947-70E740481C1C}">
                <a14:useLocalDpi xmlns:a14="http://schemas.microsoft.com/office/drawing/2010/main" val="0"/>
              </a:ext>
            </a:extLst>
          </a:blip>
          <a:stretch>
            <a:fillRect/>
          </a:stretch>
        </p:blipFill>
        <p:spPr>
          <a:xfrm>
            <a:off x="13142976" y="0"/>
            <a:ext cx="1463040" cy="1463040"/>
          </a:xfrm>
          <a:prstGeom prst="rect">
            <a:avLst/>
          </a:prstGeom>
        </p:spPr>
      </p:pic>
      <p:sp>
        <p:nvSpPr>
          <p:cNvPr id="14" name="object 4">
            <a:extLst>
              <a:ext uri="{FF2B5EF4-FFF2-40B4-BE49-F238E27FC236}">
                <a16:creationId xmlns:a16="http://schemas.microsoft.com/office/drawing/2014/main" id="{75B48D31-7F9F-1A6D-9514-E317E377C95C}"/>
              </a:ext>
            </a:extLst>
          </p:cNvPr>
          <p:cNvSpPr txBox="1"/>
          <p:nvPr/>
        </p:nvSpPr>
        <p:spPr>
          <a:xfrm>
            <a:off x="3142996" y="6794520"/>
            <a:ext cx="3269997" cy="678647"/>
          </a:xfrm>
          <a:prstGeom prst="rect">
            <a:avLst/>
          </a:prstGeom>
        </p:spPr>
        <p:txBody>
          <a:bodyPr vert="horz" wrap="square" lIns="0" tIns="214884" rIns="0" bIns="0" rtlCol="0">
            <a:spAutoFit/>
          </a:bodyPr>
          <a:lstStyle/>
          <a:p>
            <a:pPr algn="ctr">
              <a:spcBef>
                <a:spcPts val="1692"/>
              </a:spcBef>
              <a:tabLst>
                <a:tab pos="2399792" algn="l"/>
                <a:tab pos="3348228" algn="l"/>
              </a:tabLst>
            </a:pPr>
            <a:r>
              <a:rPr lang="en-IN" sz="3000" b="1" spc="-28" dirty="0">
                <a:solidFill>
                  <a:srgbClr val="FF0000"/>
                </a:solidFill>
                <a:latin typeface="Times New Roman"/>
                <a:cs typeface="Times New Roman"/>
              </a:rPr>
              <a:t>Submitted by:</a:t>
            </a:r>
            <a:endParaRPr sz="3000" dirty="0">
              <a:solidFill>
                <a:srgbClr val="FF0000"/>
              </a:solidFill>
              <a:latin typeface="Times New Roman"/>
              <a:cs typeface="Times New Roman"/>
            </a:endParaRPr>
          </a:p>
        </p:txBody>
      </p:sp>
      <p:sp>
        <p:nvSpPr>
          <p:cNvPr id="15" name="object 3">
            <a:extLst>
              <a:ext uri="{FF2B5EF4-FFF2-40B4-BE49-F238E27FC236}">
                <a16:creationId xmlns:a16="http://schemas.microsoft.com/office/drawing/2014/main" id="{F23E5778-2AF9-201C-F8D2-56D033744C4A}"/>
              </a:ext>
            </a:extLst>
          </p:cNvPr>
          <p:cNvSpPr txBox="1">
            <a:spLocks/>
          </p:cNvSpPr>
          <p:nvPr/>
        </p:nvSpPr>
        <p:spPr>
          <a:xfrm>
            <a:off x="3413760" y="1051635"/>
            <a:ext cx="9194292" cy="566309"/>
          </a:xfrm>
          <a:prstGeom prst="rect">
            <a:avLst/>
          </a:prstGeom>
        </p:spPr>
        <p:txBody>
          <a:bodyPr vert="horz" wrap="square" lIns="0" tIns="12192" rIns="0" bIns="0" rtlCol="0">
            <a:spAutoFit/>
          </a:bodyPr>
          <a:lstStyle>
            <a:lvl1pPr>
              <a:defRPr sz="6400" b="1" i="0">
                <a:solidFill>
                  <a:srgbClr val="8F5D42"/>
                </a:solidFill>
                <a:latin typeface="Times New Roman"/>
                <a:ea typeface="+mj-ea"/>
                <a:cs typeface="Times New Roman"/>
              </a:defRPr>
            </a:lvl1pPr>
          </a:lstStyle>
          <a:p>
            <a:pPr marL="10160">
              <a:spcBef>
                <a:spcPts val="96"/>
              </a:spcBef>
            </a:pPr>
            <a:r>
              <a:rPr lang="en-IN" sz="3600" spc="52" dirty="0">
                <a:solidFill>
                  <a:srgbClr val="FF0000"/>
                </a:solidFill>
              </a:rPr>
              <a:t>DSCI-6612-01: Intro to Artificial Intelligence</a:t>
            </a:r>
            <a:endParaRPr lang="en-IN" sz="36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582108"/>
            <a:ext cx="6991231"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Deployment and Accessibility</a:t>
            </a:r>
            <a:endParaRPr lang="en-US" sz="4374" dirty="0"/>
          </a:p>
        </p:txBody>
      </p:sp>
      <p:sp>
        <p:nvSpPr>
          <p:cNvPr id="5" name="Shape 2"/>
          <p:cNvSpPr/>
          <p:nvPr/>
        </p:nvSpPr>
        <p:spPr>
          <a:xfrm>
            <a:off x="2348389" y="3720822"/>
            <a:ext cx="9933503" cy="1926550"/>
          </a:xfrm>
          <a:prstGeom prst="roundRect">
            <a:avLst>
              <a:gd name="adj" fmla="val 5190"/>
            </a:avLst>
          </a:prstGeom>
          <a:noFill/>
          <a:ln w="7620">
            <a:solidFill>
              <a:srgbClr val="000000">
                <a:alpha val="8000"/>
              </a:srgbClr>
            </a:solidFill>
            <a:prstDash val="solid"/>
          </a:ln>
        </p:spPr>
      </p:sp>
      <p:sp>
        <p:nvSpPr>
          <p:cNvPr id="6" name="Shape 3"/>
          <p:cNvSpPr/>
          <p:nvPr/>
        </p:nvSpPr>
        <p:spPr>
          <a:xfrm>
            <a:off x="2356009" y="3728442"/>
            <a:ext cx="9917192" cy="637103"/>
          </a:xfrm>
          <a:prstGeom prst="rect">
            <a:avLst/>
          </a:prstGeom>
          <a:solidFill>
            <a:srgbClr val="FFFFFF">
              <a:alpha val="4000"/>
            </a:srgbClr>
          </a:solidFill>
          <a:ln/>
        </p:spPr>
      </p:sp>
      <p:sp>
        <p:nvSpPr>
          <p:cNvPr id="7" name="Text 4"/>
          <p:cNvSpPr/>
          <p:nvPr/>
        </p:nvSpPr>
        <p:spPr>
          <a:xfrm>
            <a:off x="2579489" y="3869293"/>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Platform</a:t>
            </a:r>
            <a:endParaRPr lang="en-US" sz="1750" dirty="0"/>
          </a:p>
        </p:txBody>
      </p:sp>
      <p:sp>
        <p:nvSpPr>
          <p:cNvPr id="8" name="Text 5"/>
          <p:cNvSpPr/>
          <p:nvPr/>
        </p:nvSpPr>
        <p:spPr>
          <a:xfrm>
            <a:off x="5888593" y="3869293"/>
            <a:ext cx="285333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Cloud-based Architecture</a:t>
            </a:r>
            <a:endParaRPr lang="en-US" sz="1750" dirty="0"/>
          </a:p>
        </p:txBody>
      </p:sp>
      <p:sp>
        <p:nvSpPr>
          <p:cNvPr id="9" name="Text 6"/>
          <p:cNvSpPr/>
          <p:nvPr/>
        </p:nvSpPr>
        <p:spPr>
          <a:xfrm>
            <a:off x="9193887" y="3869293"/>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Scalable and Reliable</a:t>
            </a:r>
            <a:endParaRPr lang="en-US" sz="1750" dirty="0"/>
          </a:p>
        </p:txBody>
      </p:sp>
      <p:sp>
        <p:nvSpPr>
          <p:cNvPr id="10" name="Shape 7"/>
          <p:cNvSpPr/>
          <p:nvPr/>
        </p:nvSpPr>
        <p:spPr>
          <a:xfrm>
            <a:off x="2356009" y="4365546"/>
            <a:ext cx="9917192" cy="637103"/>
          </a:xfrm>
          <a:prstGeom prst="rect">
            <a:avLst/>
          </a:prstGeom>
          <a:solidFill>
            <a:srgbClr val="000000">
              <a:alpha val="4000"/>
            </a:srgbClr>
          </a:solidFill>
          <a:ln/>
        </p:spPr>
      </p:sp>
      <p:sp>
        <p:nvSpPr>
          <p:cNvPr id="11" name="Text 8"/>
          <p:cNvSpPr/>
          <p:nvPr/>
        </p:nvSpPr>
        <p:spPr>
          <a:xfrm>
            <a:off x="2579489" y="4506397"/>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Accessibility</a:t>
            </a:r>
            <a:endParaRPr lang="en-US" sz="1750" dirty="0"/>
          </a:p>
        </p:txBody>
      </p:sp>
      <p:sp>
        <p:nvSpPr>
          <p:cNvPr id="12" name="Text 9"/>
          <p:cNvSpPr/>
          <p:nvPr/>
        </p:nvSpPr>
        <p:spPr>
          <a:xfrm>
            <a:off x="5888593" y="4506397"/>
            <a:ext cx="285333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Web Application</a:t>
            </a:r>
            <a:endParaRPr lang="en-US" sz="1750" dirty="0"/>
          </a:p>
        </p:txBody>
      </p:sp>
      <p:sp>
        <p:nvSpPr>
          <p:cNvPr id="13" name="Text 10"/>
          <p:cNvSpPr/>
          <p:nvPr/>
        </p:nvSpPr>
        <p:spPr>
          <a:xfrm>
            <a:off x="9193887" y="4506397"/>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Mobile-friendly Design</a:t>
            </a:r>
            <a:endParaRPr lang="en-US" sz="1750" dirty="0"/>
          </a:p>
        </p:txBody>
      </p:sp>
      <p:sp>
        <p:nvSpPr>
          <p:cNvPr id="14" name="Shape 11"/>
          <p:cNvSpPr/>
          <p:nvPr/>
        </p:nvSpPr>
        <p:spPr>
          <a:xfrm>
            <a:off x="2356009" y="5002649"/>
            <a:ext cx="9917192" cy="637103"/>
          </a:xfrm>
          <a:prstGeom prst="rect">
            <a:avLst/>
          </a:prstGeom>
          <a:solidFill>
            <a:srgbClr val="FFFFFF">
              <a:alpha val="4000"/>
            </a:srgbClr>
          </a:solidFill>
          <a:ln/>
        </p:spPr>
      </p:sp>
      <p:sp>
        <p:nvSpPr>
          <p:cNvPr id="15" name="Text 12"/>
          <p:cNvSpPr/>
          <p:nvPr/>
        </p:nvSpPr>
        <p:spPr>
          <a:xfrm>
            <a:off x="2579489" y="5143500"/>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Deployment</a:t>
            </a:r>
            <a:endParaRPr lang="en-US" sz="1750" dirty="0"/>
          </a:p>
        </p:txBody>
      </p:sp>
      <p:sp>
        <p:nvSpPr>
          <p:cNvPr id="16" name="Text 13"/>
          <p:cNvSpPr/>
          <p:nvPr/>
        </p:nvSpPr>
        <p:spPr>
          <a:xfrm>
            <a:off x="5888593" y="5143500"/>
            <a:ext cx="285333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Containerization and CI/CD</a:t>
            </a:r>
            <a:endParaRPr lang="en-US" sz="1750" dirty="0"/>
          </a:p>
        </p:txBody>
      </p:sp>
      <p:sp>
        <p:nvSpPr>
          <p:cNvPr id="17" name="Text 14"/>
          <p:cNvSpPr/>
          <p:nvPr/>
        </p:nvSpPr>
        <p:spPr>
          <a:xfrm>
            <a:off x="9193887" y="5143500"/>
            <a:ext cx="285714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Seamless Updates</a:t>
            </a:r>
            <a:endParaRPr lang="en-US" sz="1750" dirty="0"/>
          </a:p>
        </p:txBody>
      </p:sp>
      <p:pic>
        <p:nvPicPr>
          <p:cNvPr id="19" name="Picture 18">
            <a:extLst>
              <a:ext uri="{FF2B5EF4-FFF2-40B4-BE49-F238E27FC236}">
                <a16:creationId xmlns:a16="http://schemas.microsoft.com/office/drawing/2014/main" id="{FAE1BBA5-80BC-248A-AD71-6B8561648B39}"/>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410"/>
          </a:xfrm>
          <a:prstGeom prst="rect">
            <a:avLst/>
          </a:prstGeom>
          <a:solidFill>
            <a:srgbClr val="FFFFFF">
              <a:alpha val="75000"/>
            </a:srgbClr>
          </a:solidFill>
          <a:ln/>
        </p:spPr>
      </p:sp>
      <p:sp>
        <p:nvSpPr>
          <p:cNvPr id="4" name="Text 1"/>
          <p:cNvSpPr/>
          <p:nvPr/>
        </p:nvSpPr>
        <p:spPr>
          <a:xfrm>
            <a:off x="2429828" y="601028"/>
            <a:ext cx="9770745" cy="1365885"/>
          </a:xfrm>
          <a:prstGeom prst="rect">
            <a:avLst/>
          </a:prstGeom>
          <a:noFill/>
          <a:ln/>
        </p:spPr>
        <p:txBody>
          <a:bodyPr wrap="square" rtlCol="0" anchor="t"/>
          <a:lstStyle/>
          <a:p>
            <a:pPr marL="0" indent="0">
              <a:lnSpc>
                <a:spcPts val="5378"/>
              </a:lnSpc>
              <a:buNone/>
            </a:pPr>
            <a:r>
              <a:rPr lang="en-US" sz="4302" b="1" kern="0" spc="-34" dirty="0">
                <a:solidFill>
                  <a:srgbClr val="FF75D3"/>
                </a:solidFill>
                <a:latin typeface="adonis-web" pitchFamily="34" charset="0"/>
                <a:ea typeface="adonis-web" pitchFamily="34" charset="-122"/>
                <a:cs typeface="adonis-web" pitchFamily="34" charset="-120"/>
              </a:rPr>
              <a:t>Project Roadmap and Future Enhancements</a:t>
            </a:r>
            <a:endParaRPr lang="en-US" sz="4302" dirty="0"/>
          </a:p>
        </p:txBody>
      </p:sp>
      <p:sp>
        <p:nvSpPr>
          <p:cNvPr id="5" name="Shape 2"/>
          <p:cNvSpPr/>
          <p:nvPr/>
        </p:nvSpPr>
        <p:spPr>
          <a:xfrm>
            <a:off x="7293412" y="2403991"/>
            <a:ext cx="43696" cy="5228392"/>
          </a:xfrm>
          <a:prstGeom prst="roundRect">
            <a:avLst>
              <a:gd name="adj" fmla="val 225078"/>
            </a:avLst>
          </a:prstGeom>
          <a:solidFill>
            <a:srgbClr val="D1B6E1"/>
          </a:solidFill>
          <a:ln/>
        </p:spPr>
      </p:sp>
      <p:sp>
        <p:nvSpPr>
          <p:cNvPr id="6" name="Shape 3"/>
          <p:cNvSpPr/>
          <p:nvPr/>
        </p:nvSpPr>
        <p:spPr>
          <a:xfrm>
            <a:off x="6304478" y="2798743"/>
            <a:ext cx="764858" cy="43696"/>
          </a:xfrm>
          <a:prstGeom prst="roundRect">
            <a:avLst>
              <a:gd name="adj" fmla="val 225078"/>
            </a:avLst>
          </a:prstGeom>
          <a:solidFill>
            <a:srgbClr val="D1B6E1"/>
          </a:solidFill>
          <a:ln/>
        </p:spPr>
      </p:sp>
      <p:sp>
        <p:nvSpPr>
          <p:cNvPr id="7" name="Shape 4"/>
          <p:cNvSpPr/>
          <p:nvPr/>
        </p:nvSpPr>
        <p:spPr>
          <a:xfrm>
            <a:off x="7069336" y="2574727"/>
            <a:ext cx="491728" cy="491728"/>
          </a:xfrm>
          <a:prstGeom prst="roundRect">
            <a:avLst>
              <a:gd name="adj" fmla="val 20001"/>
            </a:avLst>
          </a:prstGeom>
          <a:noFill/>
          <a:ln w="7620">
            <a:solidFill>
              <a:srgbClr val="D1B6E1"/>
            </a:solidFill>
            <a:prstDash val="solid"/>
          </a:ln>
        </p:spPr>
      </p:sp>
      <p:sp>
        <p:nvSpPr>
          <p:cNvPr id="8" name="Text 5"/>
          <p:cNvSpPr/>
          <p:nvPr/>
        </p:nvSpPr>
        <p:spPr>
          <a:xfrm>
            <a:off x="7224117" y="2615684"/>
            <a:ext cx="182166" cy="409694"/>
          </a:xfrm>
          <a:prstGeom prst="rect">
            <a:avLst/>
          </a:prstGeom>
          <a:noFill/>
          <a:ln/>
        </p:spPr>
        <p:txBody>
          <a:bodyPr wrap="none" rtlCol="0" anchor="t"/>
          <a:lstStyle/>
          <a:p>
            <a:pPr marL="0" indent="0" algn="ctr">
              <a:lnSpc>
                <a:spcPts val="3227"/>
              </a:lnSpc>
              <a:buNone/>
            </a:pPr>
            <a:r>
              <a:rPr lang="en-US" sz="2581" b="1" kern="0" spc="-34" dirty="0">
                <a:solidFill>
                  <a:srgbClr val="272525"/>
                </a:solidFill>
                <a:latin typeface="adonis-web" pitchFamily="34" charset="0"/>
                <a:ea typeface="adonis-web" pitchFamily="34" charset="-122"/>
                <a:cs typeface="adonis-web" pitchFamily="34" charset="-120"/>
              </a:rPr>
              <a:t>1</a:t>
            </a:r>
            <a:endParaRPr lang="en-US" sz="2581" dirty="0"/>
          </a:p>
        </p:txBody>
      </p:sp>
      <p:sp>
        <p:nvSpPr>
          <p:cNvPr id="9" name="Text 6"/>
          <p:cNvSpPr/>
          <p:nvPr/>
        </p:nvSpPr>
        <p:spPr>
          <a:xfrm>
            <a:off x="3381256" y="2622471"/>
            <a:ext cx="2731889" cy="341471"/>
          </a:xfrm>
          <a:prstGeom prst="rect">
            <a:avLst/>
          </a:prstGeom>
          <a:noFill/>
          <a:ln/>
        </p:spPr>
        <p:txBody>
          <a:bodyPr wrap="none" rtlCol="0" anchor="t"/>
          <a:lstStyle/>
          <a:p>
            <a:pPr marL="0" indent="0" algn="r">
              <a:lnSpc>
                <a:spcPts val="2689"/>
              </a:lnSpc>
              <a:buNone/>
            </a:pPr>
            <a:r>
              <a:rPr lang="en-US" sz="2151" b="1" kern="0" spc="-34" dirty="0">
                <a:solidFill>
                  <a:srgbClr val="272525"/>
                </a:solidFill>
                <a:latin typeface="adonis-web" pitchFamily="34" charset="0"/>
                <a:ea typeface="adonis-web" pitchFamily="34" charset="-122"/>
                <a:cs typeface="adonis-web" pitchFamily="34" charset="-120"/>
              </a:rPr>
              <a:t>Initial Release</a:t>
            </a:r>
            <a:endParaRPr lang="en-US" sz="2151" dirty="0"/>
          </a:p>
        </p:txBody>
      </p:sp>
      <p:sp>
        <p:nvSpPr>
          <p:cNvPr id="10" name="Text 7"/>
          <p:cNvSpPr/>
          <p:nvPr/>
        </p:nvSpPr>
        <p:spPr>
          <a:xfrm>
            <a:off x="2429828" y="3095030"/>
            <a:ext cx="3683318" cy="1049060"/>
          </a:xfrm>
          <a:prstGeom prst="rect">
            <a:avLst/>
          </a:prstGeom>
          <a:noFill/>
          <a:ln/>
        </p:spPr>
        <p:txBody>
          <a:bodyPr wrap="square" rtlCol="0" anchor="t"/>
          <a:lstStyle/>
          <a:p>
            <a:pPr marL="0" indent="0" algn="r">
              <a:lnSpc>
                <a:spcPts val="2753"/>
              </a:lnSpc>
              <a:buNone/>
            </a:pPr>
            <a:r>
              <a:rPr lang="en-US" sz="1721" kern="0" spc="-34" dirty="0">
                <a:solidFill>
                  <a:srgbClr val="272525"/>
                </a:solidFill>
                <a:latin typeface="Source Sans Pro" pitchFamily="34" charset="0"/>
                <a:ea typeface="Source Sans Pro" pitchFamily="34" charset="-122"/>
                <a:cs typeface="Source Sans Pro" pitchFamily="34" charset="-120"/>
              </a:rPr>
              <a:t>Launch the core Sudoku puzzle generation and solving capabilities as a Python module.</a:t>
            </a:r>
            <a:endParaRPr lang="en-US" sz="1721" dirty="0"/>
          </a:p>
        </p:txBody>
      </p:sp>
      <p:sp>
        <p:nvSpPr>
          <p:cNvPr id="11" name="Shape 8"/>
          <p:cNvSpPr/>
          <p:nvPr/>
        </p:nvSpPr>
        <p:spPr>
          <a:xfrm>
            <a:off x="7561064" y="3891379"/>
            <a:ext cx="764858" cy="43696"/>
          </a:xfrm>
          <a:prstGeom prst="roundRect">
            <a:avLst>
              <a:gd name="adj" fmla="val 225078"/>
            </a:avLst>
          </a:prstGeom>
          <a:solidFill>
            <a:srgbClr val="D1B6E1"/>
          </a:solidFill>
          <a:ln/>
        </p:spPr>
      </p:sp>
      <p:sp>
        <p:nvSpPr>
          <p:cNvPr id="12" name="Shape 9"/>
          <p:cNvSpPr/>
          <p:nvPr/>
        </p:nvSpPr>
        <p:spPr>
          <a:xfrm>
            <a:off x="7069336" y="3667363"/>
            <a:ext cx="491728" cy="491728"/>
          </a:xfrm>
          <a:prstGeom prst="roundRect">
            <a:avLst>
              <a:gd name="adj" fmla="val 20001"/>
            </a:avLst>
          </a:prstGeom>
          <a:noFill/>
          <a:ln w="7620">
            <a:solidFill>
              <a:srgbClr val="D1B6E1"/>
            </a:solidFill>
            <a:prstDash val="solid"/>
          </a:ln>
        </p:spPr>
      </p:sp>
      <p:sp>
        <p:nvSpPr>
          <p:cNvPr id="13" name="Text 10"/>
          <p:cNvSpPr/>
          <p:nvPr/>
        </p:nvSpPr>
        <p:spPr>
          <a:xfrm>
            <a:off x="7224117" y="3708321"/>
            <a:ext cx="182166" cy="409694"/>
          </a:xfrm>
          <a:prstGeom prst="rect">
            <a:avLst/>
          </a:prstGeom>
          <a:noFill/>
          <a:ln/>
        </p:spPr>
        <p:txBody>
          <a:bodyPr wrap="none" rtlCol="0" anchor="t"/>
          <a:lstStyle/>
          <a:p>
            <a:pPr marL="0" indent="0" algn="ctr">
              <a:lnSpc>
                <a:spcPts val="3227"/>
              </a:lnSpc>
              <a:buNone/>
            </a:pPr>
            <a:r>
              <a:rPr lang="en-US" sz="2581" b="1" kern="0" spc="-34" dirty="0">
                <a:solidFill>
                  <a:srgbClr val="272525"/>
                </a:solidFill>
                <a:latin typeface="adonis-web" pitchFamily="34" charset="0"/>
                <a:ea typeface="adonis-web" pitchFamily="34" charset="-122"/>
                <a:cs typeface="adonis-web" pitchFamily="34" charset="-120"/>
              </a:rPr>
              <a:t>2</a:t>
            </a:r>
            <a:endParaRPr lang="en-US" sz="2581" dirty="0"/>
          </a:p>
        </p:txBody>
      </p:sp>
      <p:sp>
        <p:nvSpPr>
          <p:cNvPr id="14" name="Text 11"/>
          <p:cNvSpPr/>
          <p:nvPr/>
        </p:nvSpPr>
        <p:spPr>
          <a:xfrm>
            <a:off x="8517255" y="3715107"/>
            <a:ext cx="2731889" cy="341471"/>
          </a:xfrm>
          <a:prstGeom prst="rect">
            <a:avLst/>
          </a:prstGeom>
          <a:noFill/>
          <a:ln/>
        </p:spPr>
        <p:txBody>
          <a:bodyPr wrap="none" rtlCol="0" anchor="t"/>
          <a:lstStyle/>
          <a:p>
            <a:pPr marL="0" indent="0" algn="l">
              <a:lnSpc>
                <a:spcPts val="2689"/>
              </a:lnSpc>
              <a:buNone/>
            </a:pPr>
            <a:r>
              <a:rPr lang="en-US" sz="2151" b="1" kern="0" spc="-34" dirty="0">
                <a:solidFill>
                  <a:srgbClr val="272525"/>
                </a:solidFill>
                <a:latin typeface="adonis-web" pitchFamily="34" charset="0"/>
                <a:ea typeface="adonis-web" pitchFamily="34" charset="-122"/>
                <a:cs typeface="adonis-web" pitchFamily="34" charset="-120"/>
              </a:rPr>
              <a:t>Web Application</a:t>
            </a:r>
            <a:endParaRPr lang="en-US" sz="2151" dirty="0"/>
          </a:p>
        </p:txBody>
      </p:sp>
      <p:sp>
        <p:nvSpPr>
          <p:cNvPr id="15" name="Text 12"/>
          <p:cNvSpPr/>
          <p:nvPr/>
        </p:nvSpPr>
        <p:spPr>
          <a:xfrm>
            <a:off x="8517255" y="4187666"/>
            <a:ext cx="3683318" cy="1049060"/>
          </a:xfrm>
          <a:prstGeom prst="rect">
            <a:avLst/>
          </a:prstGeom>
          <a:noFill/>
          <a:ln/>
        </p:spPr>
        <p:txBody>
          <a:bodyPr wrap="square" rtlCol="0" anchor="t"/>
          <a:lstStyle/>
          <a:p>
            <a:pPr marL="0" indent="0" algn="l">
              <a:lnSpc>
                <a:spcPts val="2753"/>
              </a:lnSpc>
              <a:buNone/>
            </a:pPr>
            <a:r>
              <a:rPr lang="en-US" sz="1721" kern="0" spc="-34" dirty="0">
                <a:solidFill>
                  <a:srgbClr val="272525"/>
                </a:solidFill>
                <a:latin typeface="Source Sans Pro" pitchFamily="34" charset="0"/>
                <a:ea typeface="Source Sans Pro" pitchFamily="34" charset="-122"/>
                <a:cs typeface="Source Sans Pro" pitchFamily="34" charset="-120"/>
              </a:rPr>
              <a:t>Develop a user-friendly web-based application that leverages the underlying algorithms.</a:t>
            </a:r>
            <a:endParaRPr lang="en-US" sz="1721" dirty="0"/>
          </a:p>
        </p:txBody>
      </p:sp>
      <p:sp>
        <p:nvSpPr>
          <p:cNvPr id="16" name="Shape 13"/>
          <p:cNvSpPr/>
          <p:nvPr/>
        </p:nvSpPr>
        <p:spPr>
          <a:xfrm>
            <a:off x="6304478" y="4979849"/>
            <a:ext cx="764858" cy="43696"/>
          </a:xfrm>
          <a:prstGeom prst="roundRect">
            <a:avLst>
              <a:gd name="adj" fmla="val 225078"/>
            </a:avLst>
          </a:prstGeom>
          <a:solidFill>
            <a:srgbClr val="D1B6E1"/>
          </a:solidFill>
          <a:ln/>
        </p:spPr>
      </p:sp>
      <p:sp>
        <p:nvSpPr>
          <p:cNvPr id="17" name="Shape 14"/>
          <p:cNvSpPr/>
          <p:nvPr/>
        </p:nvSpPr>
        <p:spPr>
          <a:xfrm>
            <a:off x="7069336" y="4755833"/>
            <a:ext cx="491728" cy="491728"/>
          </a:xfrm>
          <a:prstGeom prst="roundRect">
            <a:avLst>
              <a:gd name="adj" fmla="val 20001"/>
            </a:avLst>
          </a:prstGeom>
          <a:noFill/>
          <a:ln w="7620">
            <a:solidFill>
              <a:srgbClr val="D1B6E1"/>
            </a:solidFill>
            <a:prstDash val="solid"/>
          </a:ln>
        </p:spPr>
      </p:sp>
      <p:sp>
        <p:nvSpPr>
          <p:cNvPr id="18" name="Text 15"/>
          <p:cNvSpPr/>
          <p:nvPr/>
        </p:nvSpPr>
        <p:spPr>
          <a:xfrm>
            <a:off x="7224117" y="4796790"/>
            <a:ext cx="182166" cy="409694"/>
          </a:xfrm>
          <a:prstGeom prst="rect">
            <a:avLst/>
          </a:prstGeom>
          <a:noFill/>
          <a:ln/>
        </p:spPr>
        <p:txBody>
          <a:bodyPr wrap="none" rtlCol="0" anchor="t"/>
          <a:lstStyle/>
          <a:p>
            <a:pPr marL="0" indent="0" algn="ctr">
              <a:lnSpc>
                <a:spcPts val="3227"/>
              </a:lnSpc>
              <a:buNone/>
            </a:pPr>
            <a:r>
              <a:rPr lang="en-US" sz="2581" b="1" kern="0" spc="-34" dirty="0">
                <a:solidFill>
                  <a:srgbClr val="272525"/>
                </a:solidFill>
                <a:latin typeface="adonis-web" pitchFamily="34" charset="0"/>
                <a:ea typeface="adonis-web" pitchFamily="34" charset="-122"/>
                <a:cs typeface="adonis-web" pitchFamily="34" charset="-120"/>
              </a:rPr>
              <a:t>3</a:t>
            </a:r>
            <a:endParaRPr lang="en-US" sz="2581" dirty="0"/>
          </a:p>
        </p:txBody>
      </p:sp>
      <p:sp>
        <p:nvSpPr>
          <p:cNvPr id="19" name="Text 16"/>
          <p:cNvSpPr/>
          <p:nvPr/>
        </p:nvSpPr>
        <p:spPr>
          <a:xfrm>
            <a:off x="3381256" y="4803577"/>
            <a:ext cx="2731889" cy="341471"/>
          </a:xfrm>
          <a:prstGeom prst="rect">
            <a:avLst/>
          </a:prstGeom>
          <a:noFill/>
          <a:ln/>
        </p:spPr>
        <p:txBody>
          <a:bodyPr wrap="none" rtlCol="0" anchor="t"/>
          <a:lstStyle/>
          <a:p>
            <a:pPr marL="0" indent="0" algn="r">
              <a:lnSpc>
                <a:spcPts val="2689"/>
              </a:lnSpc>
              <a:buNone/>
            </a:pPr>
            <a:r>
              <a:rPr lang="en-US" sz="2151" b="1" kern="0" spc="-34" dirty="0">
                <a:solidFill>
                  <a:srgbClr val="272525"/>
                </a:solidFill>
                <a:latin typeface="adonis-web" pitchFamily="34" charset="0"/>
                <a:ea typeface="adonis-web" pitchFamily="34" charset="-122"/>
                <a:cs typeface="adonis-web" pitchFamily="34" charset="-120"/>
              </a:rPr>
              <a:t>Mobile Integration</a:t>
            </a:r>
            <a:endParaRPr lang="en-US" sz="2151" dirty="0"/>
          </a:p>
        </p:txBody>
      </p:sp>
      <p:sp>
        <p:nvSpPr>
          <p:cNvPr id="20" name="Text 17"/>
          <p:cNvSpPr/>
          <p:nvPr/>
        </p:nvSpPr>
        <p:spPr>
          <a:xfrm>
            <a:off x="2429828" y="5276136"/>
            <a:ext cx="3683318" cy="1049060"/>
          </a:xfrm>
          <a:prstGeom prst="rect">
            <a:avLst/>
          </a:prstGeom>
          <a:noFill/>
          <a:ln/>
        </p:spPr>
        <p:txBody>
          <a:bodyPr wrap="square" rtlCol="0" anchor="t"/>
          <a:lstStyle/>
          <a:p>
            <a:pPr marL="0" indent="0" algn="r">
              <a:lnSpc>
                <a:spcPts val="2753"/>
              </a:lnSpc>
              <a:buNone/>
            </a:pPr>
            <a:r>
              <a:rPr lang="en-US" sz="1721" kern="0" spc="-34" dirty="0">
                <a:solidFill>
                  <a:srgbClr val="272525"/>
                </a:solidFill>
                <a:latin typeface="Source Sans Pro" pitchFamily="34" charset="0"/>
                <a:ea typeface="Source Sans Pro" pitchFamily="34" charset="-122"/>
                <a:cs typeface="Source Sans Pro" pitchFamily="34" charset="-120"/>
              </a:rPr>
              <a:t>Extend the platform to mobile devices, providing a seamless Sudoku experience on the go.</a:t>
            </a:r>
            <a:endParaRPr lang="en-US" sz="1721" dirty="0"/>
          </a:p>
        </p:txBody>
      </p:sp>
      <p:sp>
        <p:nvSpPr>
          <p:cNvPr id="21" name="Shape 18"/>
          <p:cNvSpPr/>
          <p:nvPr/>
        </p:nvSpPr>
        <p:spPr>
          <a:xfrm>
            <a:off x="7561064" y="6068437"/>
            <a:ext cx="764858" cy="43696"/>
          </a:xfrm>
          <a:prstGeom prst="roundRect">
            <a:avLst>
              <a:gd name="adj" fmla="val 225078"/>
            </a:avLst>
          </a:prstGeom>
          <a:solidFill>
            <a:srgbClr val="D1B6E1"/>
          </a:solidFill>
          <a:ln/>
        </p:spPr>
      </p:sp>
      <p:sp>
        <p:nvSpPr>
          <p:cNvPr id="22" name="Shape 19"/>
          <p:cNvSpPr/>
          <p:nvPr/>
        </p:nvSpPr>
        <p:spPr>
          <a:xfrm>
            <a:off x="7069336" y="5844421"/>
            <a:ext cx="491728" cy="491728"/>
          </a:xfrm>
          <a:prstGeom prst="roundRect">
            <a:avLst>
              <a:gd name="adj" fmla="val 20001"/>
            </a:avLst>
          </a:prstGeom>
          <a:noFill/>
          <a:ln w="7620">
            <a:solidFill>
              <a:srgbClr val="D1B6E1"/>
            </a:solidFill>
            <a:prstDash val="solid"/>
          </a:ln>
        </p:spPr>
      </p:sp>
      <p:sp>
        <p:nvSpPr>
          <p:cNvPr id="23" name="Text 20"/>
          <p:cNvSpPr/>
          <p:nvPr/>
        </p:nvSpPr>
        <p:spPr>
          <a:xfrm>
            <a:off x="7224117" y="5885378"/>
            <a:ext cx="182166" cy="409694"/>
          </a:xfrm>
          <a:prstGeom prst="rect">
            <a:avLst/>
          </a:prstGeom>
          <a:noFill/>
          <a:ln/>
        </p:spPr>
        <p:txBody>
          <a:bodyPr wrap="none" rtlCol="0" anchor="t"/>
          <a:lstStyle/>
          <a:p>
            <a:pPr marL="0" indent="0" algn="ctr">
              <a:lnSpc>
                <a:spcPts val="3227"/>
              </a:lnSpc>
              <a:buNone/>
            </a:pPr>
            <a:r>
              <a:rPr lang="en-US" sz="2581" b="1" kern="0" spc="-34" dirty="0">
                <a:solidFill>
                  <a:srgbClr val="272525"/>
                </a:solidFill>
                <a:latin typeface="adonis-web" pitchFamily="34" charset="0"/>
                <a:ea typeface="adonis-web" pitchFamily="34" charset="-122"/>
                <a:cs typeface="adonis-web" pitchFamily="34" charset="-120"/>
              </a:rPr>
              <a:t>4</a:t>
            </a:r>
            <a:endParaRPr lang="en-US" sz="2581" dirty="0"/>
          </a:p>
        </p:txBody>
      </p:sp>
      <p:sp>
        <p:nvSpPr>
          <p:cNvPr id="24" name="Text 21"/>
          <p:cNvSpPr/>
          <p:nvPr/>
        </p:nvSpPr>
        <p:spPr>
          <a:xfrm>
            <a:off x="8517255" y="5892165"/>
            <a:ext cx="2731889" cy="341471"/>
          </a:xfrm>
          <a:prstGeom prst="rect">
            <a:avLst/>
          </a:prstGeom>
          <a:noFill/>
          <a:ln/>
        </p:spPr>
        <p:txBody>
          <a:bodyPr wrap="none" rtlCol="0" anchor="t"/>
          <a:lstStyle/>
          <a:p>
            <a:pPr marL="0" indent="0" algn="l">
              <a:lnSpc>
                <a:spcPts val="2689"/>
              </a:lnSpc>
              <a:buNone/>
            </a:pPr>
            <a:r>
              <a:rPr lang="en-US" sz="2151" b="1" kern="0" spc="-34" dirty="0">
                <a:solidFill>
                  <a:srgbClr val="272525"/>
                </a:solidFill>
                <a:latin typeface="adonis-web" pitchFamily="34" charset="0"/>
                <a:ea typeface="adonis-web" pitchFamily="34" charset="-122"/>
                <a:cs typeface="adonis-web" pitchFamily="34" charset="-120"/>
              </a:rPr>
              <a:t>Advanced Features</a:t>
            </a:r>
            <a:endParaRPr lang="en-US" sz="2151" dirty="0"/>
          </a:p>
        </p:txBody>
      </p:sp>
      <p:sp>
        <p:nvSpPr>
          <p:cNvPr id="25" name="Text 22"/>
          <p:cNvSpPr/>
          <p:nvPr/>
        </p:nvSpPr>
        <p:spPr>
          <a:xfrm>
            <a:off x="8517255" y="6364724"/>
            <a:ext cx="3683318" cy="1049060"/>
          </a:xfrm>
          <a:prstGeom prst="rect">
            <a:avLst/>
          </a:prstGeom>
          <a:noFill/>
          <a:ln/>
        </p:spPr>
        <p:txBody>
          <a:bodyPr wrap="square" rtlCol="0" anchor="t"/>
          <a:lstStyle/>
          <a:p>
            <a:pPr marL="0" indent="0" algn="l">
              <a:lnSpc>
                <a:spcPts val="2753"/>
              </a:lnSpc>
              <a:buNone/>
            </a:pPr>
            <a:r>
              <a:rPr lang="en-US" sz="1721" kern="0" spc="-34" dirty="0">
                <a:solidFill>
                  <a:srgbClr val="272525"/>
                </a:solidFill>
                <a:latin typeface="Source Sans Pro" pitchFamily="34" charset="0"/>
                <a:ea typeface="Source Sans Pro" pitchFamily="34" charset="-122"/>
                <a:cs typeface="Source Sans Pro" pitchFamily="34" charset="-120"/>
              </a:rPr>
              <a:t>Introduce new capabilities, such as collaborative puzzle-solving and personalized difficulty settings.</a:t>
            </a:r>
            <a:endParaRPr lang="en-US" sz="1721" dirty="0"/>
          </a:p>
        </p:txBody>
      </p:sp>
      <p:pic>
        <p:nvPicPr>
          <p:cNvPr id="27" name="Picture 26">
            <a:extLst>
              <a:ext uri="{FF2B5EF4-FFF2-40B4-BE49-F238E27FC236}">
                <a16:creationId xmlns:a16="http://schemas.microsoft.com/office/drawing/2014/main" id="{EF86FCE7-CA9F-3217-75D4-DB5C6DDF0445}"/>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890123"/>
            <a:ext cx="5554980"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Conclusion</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"SmartGrid Puzzle Solver" project combines the power of AI and optimization techniques to revolutionize the world of Sudoku. From generating unique puzzles to efficiently solving them, our comprehensive solution delivers a cutting-edge experience for Sudoku enthusiasts and algorithm aficionados alike.</a:t>
            </a:r>
            <a:endParaRPr lang="en-US" sz="1750" dirty="0"/>
          </a:p>
        </p:txBody>
      </p:sp>
      <p:pic>
        <p:nvPicPr>
          <p:cNvPr id="8" name="Picture 7">
            <a:extLst>
              <a:ext uri="{FF2B5EF4-FFF2-40B4-BE49-F238E27FC236}">
                <a16:creationId xmlns:a16="http://schemas.microsoft.com/office/drawing/2014/main" id="{06D9DEAF-9383-360D-804D-7AD54CE28B23}"/>
              </a:ext>
            </a:extLst>
          </p:cNvPr>
          <p:cNvPicPr>
            <a:picLocks noChangeAspect="1"/>
          </p:cNvPicPr>
          <p:nvPr/>
        </p:nvPicPr>
        <p:blipFill>
          <a:blip r:embed="rId5">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5946" y="1737360"/>
            <a:ext cx="5702879" cy="3995497"/>
          </a:xfrm>
          <a:prstGeom prst="rect">
            <a:avLst/>
          </a:prstGeom>
        </p:spPr>
        <p:txBody>
          <a:bodyPr vert="horz" lIns="73152" tIns="36576" rIns="73152" bIns="36576" rtlCol="0" anchor="b">
            <a:normAutofit/>
          </a:bodyPr>
          <a:lstStyle/>
          <a:p>
            <a:pPr defTabSz="365760"/>
            <a:endParaRPr lang="en-US" sz="5760" dirty="0">
              <a:solidFill>
                <a:srgbClr val="EBEBEB"/>
              </a:solidFill>
            </a:endParaRPr>
          </a:p>
          <a:p>
            <a:pPr marL="3048" defTabSz="365760"/>
            <a:r>
              <a:rPr lang="en-US" sz="5760" spc="292" dirty="0">
                <a:solidFill>
                  <a:srgbClr val="EBEBEB"/>
                </a:solidFill>
              </a:rPr>
              <a:t>THANK</a:t>
            </a:r>
            <a:r>
              <a:rPr lang="en-US" sz="5760" spc="576" dirty="0">
                <a:solidFill>
                  <a:srgbClr val="EBEBEB"/>
                </a:solidFill>
              </a:rPr>
              <a:t> </a:t>
            </a:r>
            <a:r>
              <a:rPr lang="en-US" sz="5760" spc="260" dirty="0">
                <a:solidFill>
                  <a:srgbClr val="EBEBEB"/>
                </a:solidFill>
              </a:rPr>
              <a:t>YOU</a:t>
            </a:r>
            <a:endParaRPr lang="en-US" sz="5760" dirty="0">
              <a:solidFill>
                <a:srgbClr val="EBEBEB"/>
              </a:solidFill>
            </a:endParaRPr>
          </a:p>
        </p:txBody>
      </p:sp>
      <p:pic>
        <p:nvPicPr>
          <p:cNvPr id="7" name="Graphic 6" descr="Smiling Face with No Fill">
            <a:extLst>
              <a:ext uri="{FF2B5EF4-FFF2-40B4-BE49-F238E27FC236}">
                <a16:creationId xmlns:a16="http://schemas.microsoft.com/office/drawing/2014/main" id="{0A829C4E-AEBD-A3C1-5A0D-97AE19660E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44025" y="2489859"/>
            <a:ext cx="3524203" cy="3524203"/>
          </a:xfrm>
          <a:prstGeom prst="rect">
            <a:avLst/>
          </a:prstGeom>
          <a:effectLst/>
        </p:spPr>
      </p:pic>
      <p:pic>
        <p:nvPicPr>
          <p:cNvPr id="3" name="Picture 2">
            <a:extLst>
              <a:ext uri="{FF2B5EF4-FFF2-40B4-BE49-F238E27FC236}">
                <a16:creationId xmlns:a16="http://schemas.microsoft.com/office/drawing/2014/main" id="{FBE5C934-4FE0-22EC-E2B2-519DF0E204F3}"/>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3142976" y="0"/>
            <a:ext cx="1463040" cy="146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22960" y="6200075"/>
            <a:ext cx="1226819" cy="1203959"/>
          </a:xfrm>
          <a:prstGeom prst="rect">
            <a:avLst/>
          </a:prstGeom>
        </p:spPr>
      </p:pic>
      <p:sp>
        <p:nvSpPr>
          <p:cNvPr id="5" name="object 5"/>
          <p:cNvSpPr txBox="1">
            <a:spLocks noGrp="1"/>
          </p:cNvSpPr>
          <p:nvPr>
            <p:ph type="title"/>
          </p:nvPr>
        </p:nvSpPr>
        <p:spPr>
          <a:xfrm>
            <a:off x="-1" y="-1"/>
            <a:ext cx="45719" cy="7675961"/>
          </a:xfrm>
          <a:prstGeom prst="rect">
            <a:avLst/>
          </a:prstGeom>
        </p:spPr>
        <p:txBody>
          <a:bodyPr vert="horz" wrap="square" lIns="0" tIns="408445" rIns="0" bIns="0" rtlCol="0">
            <a:spAutoFit/>
          </a:bodyPr>
          <a:lstStyle/>
          <a:p>
            <a:pPr marL="754888">
              <a:spcBef>
                <a:spcPts val="96"/>
              </a:spcBef>
            </a:pPr>
            <a:r>
              <a:rPr lang="en-US" sz="4720" dirty="0"/>
              <a:t>OBJECTIVES</a:t>
            </a:r>
            <a:endParaRPr sz="4720" dirty="0"/>
          </a:p>
        </p:txBody>
      </p:sp>
      <p:pic>
        <p:nvPicPr>
          <p:cNvPr id="6" name="object 6"/>
          <p:cNvPicPr/>
          <p:nvPr/>
        </p:nvPicPr>
        <p:blipFill>
          <a:blip r:embed="rId3" cstate="print"/>
          <a:stretch>
            <a:fillRect/>
          </a:stretch>
        </p:blipFill>
        <p:spPr>
          <a:xfrm>
            <a:off x="1123645" y="3575569"/>
            <a:ext cx="106679" cy="106679"/>
          </a:xfrm>
          <a:prstGeom prst="rect">
            <a:avLst/>
          </a:prstGeom>
        </p:spPr>
      </p:pic>
      <p:pic>
        <p:nvPicPr>
          <p:cNvPr id="7" name="object 7"/>
          <p:cNvPicPr/>
          <p:nvPr/>
        </p:nvPicPr>
        <p:blipFill>
          <a:blip r:embed="rId3" cstate="print"/>
          <a:stretch>
            <a:fillRect/>
          </a:stretch>
        </p:blipFill>
        <p:spPr>
          <a:xfrm>
            <a:off x="1123645" y="5113086"/>
            <a:ext cx="106679" cy="106679"/>
          </a:xfrm>
          <a:prstGeom prst="rect">
            <a:avLst/>
          </a:prstGeom>
        </p:spPr>
      </p:pic>
      <p:sp>
        <p:nvSpPr>
          <p:cNvPr id="8" name="object 8"/>
          <p:cNvSpPr txBox="1"/>
          <p:nvPr/>
        </p:nvSpPr>
        <p:spPr>
          <a:xfrm>
            <a:off x="1381733" y="3183693"/>
            <a:ext cx="13258800" cy="2789610"/>
          </a:xfrm>
          <a:prstGeom prst="rect">
            <a:avLst/>
          </a:prstGeom>
        </p:spPr>
        <p:txBody>
          <a:bodyPr vert="horz" wrap="square" lIns="0" tIns="9652" rIns="0" bIns="0" rtlCol="0">
            <a:spAutoFit/>
          </a:bodyPr>
          <a:lstStyle/>
          <a:p>
            <a:pPr marL="10160" marR="1658111">
              <a:lnSpc>
                <a:spcPct val="116599"/>
              </a:lnSpc>
              <a:spcBef>
                <a:spcPts val="76"/>
              </a:spcBef>
            </a:pPr>
            <a:r>
              <a:rPr sz="3560" b="1" dirty="0">
                <a:solidFill>
                  <a:srgbClr val="242424"/>
                </a:solidFill>
                <a:latin typeface="Times New Roman"/>
                <a:cs typeface="Times New Roman"/>
              </a:rPr>
              <a:t>Create</a:t>
            </a:r>
            <a:r>
              <a:rPr sz="3560" b="1" spc="-163" dirty="0">
                <a:solidFill>
                  <a:srgbClr val="242424"/>
                </a:solidFill>
                <a:latin typeface="Times New Roman"/>
                <a:cs typeface="Times New Roman"/>
              </a:rPr>
              <a:t> </a:t>
            </a:r>
            <a:r>
              <a:rPr sz="3560" b="1" dirty="0">
                <a:solidFill>
                  <a:srgbClr val="242424"/>
                </a:solidFill>
                <a:latin typeface="Times New Roman"/>
                <a:cs typeface="Times New Roman"/>
              </a:rPr>
              <a:t>an</a:t>
            </a:r>
            <a:r>
              <a:rPr sz="3560" b="1" spc="-136" dirty="0">
                <a:solidFill>
                  <a:srgbClr val="242424"/>
                </a:solidFill>
                <a:latin typeface="Times New Roman"/>
                <a:cs typeface="Times New Roman"/>
              </a:rPr>
              <a:t> </a:t>
            </a:r>
            <a:r>
              <a:rPr sz="3560" b="1" dirty="0">
                <a:solidFill>
                  <a:srgbClr val="242424"/>
                </a:solidFill>
                <a:latin typeface="Times New Roman"/>
                <a:cs typeface="Times New Roman"/>
              </a:rPr>
              <a:t>AI</a:t>
            </a:r>
            <a:r>
              <a:rPr sz="3560" b="1" spc="-140" dirty="0">
                <a:solidFill>
                  <a:srgbClr val="242424"/>
                </a:solidFill>
                <a:latin typeface="Times New Roman"/>
                <a:cs typeface="Times New Roman"/>
              </a:rPr>
              <a:t> </a:t>
            </a:r>
            <a:r>
              <a:rPr sz="3560" b="1" spc="-56" dirty="0">
                <a:solidFill>
                  <a:srgbClr val="242424"/>
                </a:solidFill>
                <a:latin typeface="Times New Roman"/>
                <a:cs typeface="Times New Roman"/>
              </a:rPr>
              <a:t>algorithm</a:t>
            </a:r>
            <a:r>
              <a:rPr sz="3560" b="1" spc="-136" dirty="0">
                <a:solidFill>
                  <a:srgbClr val="242424"/>
                </a:solidFill>
                <a:latin typeface="Times New Roman"/>
                <a:cs typeface="Times New Roman"/>
              </a:rPr>
              <a:t> </a:t>
            </a:r>
            <a:r>
              <a:rPr sz="3560" b="1" dirty="0">
                <a:solidFill>
                  <a:srgbClr val="242424"/>
                </a:solidFill>
                <a:latin typeface="Times New Roman"/>
                <a:cs typeface="Times New Roman"/>
              </a:rPr>
              <a:t>that</a:t>
            </a:r>
            <a:r>
              <a:rPr sz="3560" b="1" spc="-136" dirty="0">
                <a:solidFill>
                  <a:srgbClr val="242424"/>
                </a:solidFill>
                <a:latin typeface="Times New Roman"/>
                <a:cs typeface="Times New Roman"/>
              </a:rPr>
              <a:t> </a:t>
            </a:r>
            <a:r>
              <a:rPr sz="3560" b="1" dirty="0">
                <a:solidFill>
                  <a:srgbClr val="242424"/>
                </a:solidFill>
                <a:latin typeface="Times New Roman"/>
                <a:cs typeface="Times New Roman"/>
              </a:rPr>
              <a:t>can</a:t>
            </a:r>
            <a:r>
              <a:rPr sz="3560" b="1" spc="-136" dirty="0">
                <a:solidFill>
                  <a:srgbClr val="242424"/>
                </a:solidFill>
                <a:latin typeface="Times New Roman"/>
                <a:cs typeface="Times New Roman"/>
              </a:rPr>
              <a:t> </a:t>
            </a:r>
            <a:r>
              <a:rPr sz="3560" b="1" spc="-28" dirty="0">
                <a:solidFill>
                  <a:srgbClr val="242424"/>
                </a:solidFill>
                <a:latin typeface="Times New Roman"/>
                <a:cs typeface="Times New Roman"/>
              </a:rPr>
              <a:t>generate</a:t>
            </a:r>
            <a:r>
              <a:rPr sz="3560" b="1" spc="-136" dirty="0">
                <a:solidFill>
                  <a:srgbClr val="242424"/>
                </a:solidFill>
                <a:latin typeface="Times New Roman"/>
                <a:cs typeface="Times New Roman"/>
              </a:rPr>
              <a:t> </a:t>
            </a:r>
            <a:r>
              <a:rPr sz="3560" b="1" spc="-112" dirty="0">
                <a:solidFill>
                  <a:srgbClr val="242424"/>
                </a:solidFill>
                <a:latin typeface="Times New Roman"/>
                <a:cs typeface="Times New Roman"/>
              </a:rPr>
              <a:t>unique </a:t>
            </a:r>
            <a:r>
              <a:rPr sz="3560" b="1" spc="-52" dirty="0">
                <a:solidFill>
                  <a:srgbClr val="242424"/>
                </a:solidFill>
                <a:latin typeface="Times New Roman"/>
                <a:cs typeface="Times New Roman"/>
              </a:rPr>
              <a:t>and</a:t>
            </a:r>
            <a:r>
              <a:rPr sz="3560" b="1" spc="-136" dirty="0">
                <a:solidFill>
                  <a:srgbClr val="242424"/>
                </a:solidFill>
                <a:latin typeface="Times New Roman"/>
                <a:cs typeface="Times New Roman"/>
              </a:rPr>
              <a:t> </a:t>
            </a:r>
            <a:r>
              <a:rPr sz="3560" b="1" spc="-20" dirty="0">
                <a:solidFill>
                  <a:srgbClr val="242424"/>
                </a:solidFill>
                <a:latin typeface="Times New Roman"/>
                <a:cs typeface="Times New Roman"/>
              </a:rPr>
              <a:t>solvable </a:t>
            </a:r>
            <a:r>
              <a:rPr sz="3560" b="1" spc="-56" dirty="0">
                <a:solidFill>
                  <a:srgbClr val="242424"/>
                </a:solidFill>
                <a:latin typeface="Times New Roman"/>
                <a:cs typeface="Times New Roman"/>
              </a:rPr>
              <a:t>Sudoku</a:t>
            </a:r>
            <a:r>
              <a:rPr sz="3560" b="1" spc="-140" dirty="0">
                <a:solidFill>
                  <a:srgbClr val="242424"/>
                </a:solidFill>
                <a:latin typeface="Times New Roman"/>
                <a:cs typeface="Times New Roman"/>
              </a:rPr>
              <a:t> </a:t>
            </a:r>
            <a:r>
              <a:rPr sz="3560" b="1" spc="-8" dirty="0">
                <a:solidFill>
                  <a:srgbClr val="242424"/>
                </a:solidFill>
                <a:latin typeface="Times New Roman"/>
                <a:cs typeface="Times New Roman"/>
              </a:rPr>
              <a:t>puzzles</a:t>
            </a:r>
            <a:endParaRPr sz="3560" dirty="0">
              <a:latin typeface="Times New Roman"/>
              <a:cs typeface="Times New Roman"/>
            </a:endParaRPr>
          </a:p>
          <a:p>
            <a:pPr marL="10668" marR="4064">
              <a:lnSpc>
                <a:spcPct val="116599"/>
              </a:lnSpc>
              <a:spcBef>
                <a:spcPts val="2144"/>
              </a:spcBef>
            </a:pPr>
            <a:r>
              <a:rPr sz="3560" b="1" dirty="0">
                <a:solidFill>
                  <a:srgbClr val="242424"/>
                </a:solidFill>
                <a:latin typeface="Times New Roman"/>
                <a:cs typeface="Times New Roman"/>
              </a:rPr>
              <a:t>Develop</a:t>
            </a:r>
            <a:r>
              <a:rPr sz="3560" b="1" spc="-104" dirty="0">
                <a:solidFill>
                  <a:srgbClr val="242424"/>
                </a:solidFill>
                <a:latin typeface="Times New Roman"/>
                <a:cs typeface="Times New Roman"/>
              </a:rPr>
              <a:t> </a:t>
            </a:r>
            <a:r>
              <a:rPr sz="3560" b="1" dirty="0">
                <a:solidFill>
                  <a:srgbClr val="242424"/>
                </a:solidFill>
                <a:latin typeface="Times New Roman"/>
                <a:cs typeface="Times New Roman"/>
              </a:rPr>
              <a:t>an</a:t>
            </a:r>
            <a:r>
              <a:rPr sz="3560" b="1" spc="-104" dirty="0">
                <a:solidFill>
                  <a:srgbClr val="242424"/>
                </a:solidFill>
                <a:latin typeface="Times New Roman"/>
                <a:cs typeface="Times New Roman"/>
              </a:rPr>
              <a:t> </a:t>
            </a:r>
            <a:r>
              <a:rPr sz="3560" b="1" dirty="0">
                <a:solidFill>
                  <a:srgbClr val="242424"/>
                </a:solidFill>
                <a:latin typeface="Times New Roman"/>
                <a:cs typeface="Times New Roman"/>
              </a:rPr>
              <a:t>AI</a:t>
            </a:r>
            <a:r>
              <a:rPr sz="3560" b="1" spc="-100" dirty="0">
                <a:solidFill>
                  <a:srgbClr val="242424"/>
                </a:solidFill>
                <a:latin typeface="Times New Roman"/>
                <a:cs typeface="Times New Roman"/>
              </a:rPr>
              <a:t> </a:t>
            </a:r>
            <a:r>
              <a:rPr sz="3560" b="1" spc="-48" dirty="0">
                <a:solidFill>
                  <a:srgbClr val="242424"/>
                </a:solidFill>
                <a:latin typeface="Times New Roman"/>
                <a:cs typeface="Times New Roman"/>
              </a:rPr>
              <a:t>algorithm</a:t>
            </a:r>
            <a:r>
              <a:rPr sz="3560" b="1" spc="-104" dirty="0">
                <a:solidFill>
                  <a:srgbClr val="242424"/>
                </a:solidFill>
                <a:latin typeface="Times New Roman"/>
                <a:cs typeface="Times New Roman"/>
              </a:rPr>
              <a:t> </a:t>
            </a:r>
            <a:r>
              <a:rPr sz="3560" b="1" spc="-24" dirty="0">
                <a:solidFill>
                  <a:srgbClr val="242424"/>
                </a:solidFill>
                <a:latin typeface="Times New Roman"/>
                <a:cs typeface="Times New Roman"/>
              </a:rPr>
              <a:t>capable</a:t>
            </a:r>
            <a:r>
              <a:rPr sz="3560" b="1" spc="-100" dirty="0">
                <a:solidFill>
                  <a:srgbClr val="242424"/>
                </a:solidFill>
                <a:latin typeface="Times New Roman"/>
                <a:cs typeface="Times New Roman"/>
              </a:rPr>
              <a:t> </a:t>
            </a:r>
            <a:r>
              <a:rPr sz="3560" b="1" dirty="0">
                <a:solidFill>
                  <a:srgbClr val="242424"/>
                </a:solidFill>
                <a:latin typeface="Times New Roman"/>
                <a:cs typeface="Times New Roman"/>
              </a:rPr>
              <a:t>of</a:t>
            </a:r>
            <a:r>
              <a:rPr sz="3560" b="1" spc="-104" dirty="0">
                <a:solidFill>
                  <a:srgbClr val="242424"/>
                </a:solidFill>
                <a:latin typeface="Times New Roman"/>
                <a:cs typeface="Times New Roman"/>
              </a:rPr>
              <a:t> </a:t>
            </a:r>
            <a:r>
              <a:rPr sz="3560" b="1" spc="-8" dirty="0">
                <a:solidFill>
                  <a:srgbClr val="242424"/>
                </a:solidFill>
                <a:latin typeface="Times New Roman"/>
                <a:cs typeface="Times New Roman"/>
              </a:rPr>
              <a:t>efficiently</a:t>
            </a:r>
            <a:r>
              <a:rPr sz="3560" b="1" spc="-104" dirty="0">
                <a:solidFill>
                  <a:srgbClr val="242424"/>
                </a:solidFill>
                <a:latin typeface="Times New Roman"/>
                <a:cs typeface="Times New Roman"/>
              </a:rPr>
              <a:t> </a:t>
            </a:r>
            <a:r>
              <a:rPr sz="3560" b="1" spc="-32" dirty="0">
                <a:solidFill>
                  <a:srgbClr val="242424"/>
                </a:solidFill>
                <a:latin typeface="Times New Roman"/>
                <a:cs typeface="Times New Roman"/>
              </a:rPr>
              <a:t>solving</a:t>
            </a:r>
            <a:r>
              <a:rPr sz="3560" b="1" spc="-100" dirty="0">
                <a:solidFill>
                  <a:srgbClr val="242424"/>
                </a:solidFill>
                <a:latin typeface="Times New Roman"/>
                <a:cs typeface="Times New Roman"/>
              </a:rPr>
              <a:t> </a:t>
            </a:r>
            <a:r>
              <a:rPr sz="3560" b="1" spc="-24" dirty="0">
                <a:solidFill>
                  <a:srgbClr val="242424"/>
                </a:solidFill>
                <a:latin typeface="Times New Roman"/>
                <a:cs typeface="Times New Roman"/>
              </a:rPr>
              <a:t>Sudoku</a:t>
            </a:r>
            <a:r>
              <a:rPr sz="3560" b="1" spc="-104" dirty="0">
                <a:solidFill>
                  <a:srgbClr val="242424"/>
                </a:solidFill>
                <a:latin typeface="Times New Roman"/>
                <a:cs typeface="Times New Roman"/>
              </a:rPr>
              <a:t> </a:t>
            </a:r>
            <a:r>
              <a:rPr sz="3560" b="1" spc="-8" dirty="0">
                <a:solidFill>
                  <a:srgbClr val="242424"/>
                </a:solidFill>
                <a:latin typeface="Times New Roman"/>
                <a:cs typeface="Times New Roman"/>
              </a:rPr>
              <a:t>puzzles </a:t>
            </a:r>
            <a:r>
              <a:rPr sz="3560" b="1" dirty="0">
                <a:solidFill>
                  <a:srgbClr val="242424"/>
                </a:solidFill>
                <a:latin typeface="Times New Roman"/>
                <a:cs typeface="Times New Roman"/>
              </a:rPr>
              <a:t>of</a:t>
            </a:r>
            <a:r>
              <a:rPr sz="3560" b="1" spc="-104" dirty="0">
                <a:solidFill>
                  <a:srgbClr val="242424"/>
                </a:solidFill>
                <a:latin typeface="Times New Roman"/>
                <a:cs typeface="Times New Roman"/>
              </a:rPr>
              <a:t> </a:t>
            </a:r>
            <a:r>
              <a:rPr sz="3560" b="1" spc="-80" dirty="0">
                <a:solidFill>
                  <a:srgbClr val="242424"/>
                </a:solidFill>
                <a:latin typeface="Times New Roman"/>
                <a:cs typeface="Times New Roman"/>
              </a:rPr>
              <a:t>varying</a:t>
            </a:r>
            <a:r>
              <a:rPr sz="3560" b="1" spc="-104" dirty="0">
                <a:solidFill>
                  <a:srgbClr val="242424"/>
                </a:solidFill>
                <a:latin typeface="Times New Roman"/>
                <a:cs typeface="Times New Roman"/>
              </a:rPr>
              <a:t> </a:t>
            </a:r>
            <a:r>
              <a:rPr sz="3560" b="1" spc="-36" dirty="0">
                <a:solidFill>
                  <a:srgbClr val="242424"/>
                </a:solidFill>
                <a:latin typeface="Times New Roman"/>
                <a:cs typeface="Times New Roman"/>
              </a:rPr>
              <a:t>difficulty</a:t>
            </a:r>
            <a:r>
              <a:rPr sz="3560" b="1" spc="-104" dirty="0">
                <a:solidFill>
                  <a:srgbClr val="242424"/>
                </a:solidFill>
                <a:latin typeface="Times New Roman"/>
                <a:cs typeface="Times New Roman"/>
              </a:rPr>
              <a:t> </a:t>
            </a:r>
            <a:r>
              <a:rPr sz="3560" b="1" spc="-8" dirty="0">
                <a:solidFill>
                  <a:srgbClr val="242424"/>
                </a:solidFill>
                <a:latin typeface="Times New Roman"/>
                <a:cs typeface="Times New Roman"/>
              </a:rPr>
              <a:t>levels</a:t>
            </a:r>
            <a:endParaRPr sz="3560" dirty="0">
              <a:latin typeface="Times New Roman"/>
              <a:cs typeface="Times New Roman"/>
            </a:endParaRPr>
          </a:p>
        </p:txBody>
      </p:sp>
      <p:pic>
        <p:nvPicPr>
          <p:cNvPr id="9" name="Picture 8">
            <a:extLst>
              <a:ext uri="{FF2B5EF4-FFF2-40B4-BE49-F238E27FC236}">
                <a16:creationId xmlns:a16="http://schemas.microsoft.com/office/drawing/2014/main" id="{2F36EBB5-81C0-DCFD-0BCB-1B99B20310C0}"/>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3142976" y="0"/>
            <a:ext cx="1463040" cy="1463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5"/>
          <a:stretch>
            <a:fillRect/>
          </a:stretch>
        </p:blipFill>
        <p:spPr>
          <a:xfrm>
            <a:off x="10980420" y="0"/>
            <a:ext cx="3657600" cy="8229600"/>
          </a:xfrm>
          <a:prstGeom prst="rect">
            <a:avLst/>
          </a:prstGeom>
        </p:spPr>
      </p:pic>
      <p:sp>
        <p:nvSpPr>
          <p:cNvPr id="5" name="Text 1"/>
          <p:cNvSpPr/>
          <p:nvPr/>
        </p:nvSpPr>
        <p:spPr>
          <a:xfrm>
            <a:off x="833199" y="1661398"/>
            <a:ext cx="7532132"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Representing the Sudoku Board</a:t>
            </a:r>
            <a:endParaRPr lang="en-US" sz="4374" dirty="0"/>
          </a:p>
        </p:txBody>
      </p:sp>
      <p:sp>
        <p:nvSpPr>
          <p:cNvPr id="6" name="Shape 2"/>
          <p:cNvSpPr/>
          <p:nvPr/>
        </p:nvSpPr>
        <p:spPr>
          <a:xfrm>
            <a:off x="833199" y="2689027"/>
            <a:ext cx="4542115" cy="2006203"/>
          </a:xfrm>
          <a:prstGeom prst="roundRect">
            <a:avLst>
              <a:gd name="adj" fmla="val 4984"/>
            </a:avLst>
          </a:prstGeom>
          <a:noFill/>
          <a:ln w="7620">
            <a:solidFill>
              <a:srgbClr val="D1B6E1"/>
            </a:solidFill>
            <a:prstDash val="solid"/>
          </a:ln>
        </p:spPr>
      </p:sp>
      <p:sp>
        <p:nvSpPr>
          <p:cNvPr id="7" name="Text 3"/>
          <p:cNvSpPr/>
          <p:nvPr/>
        </p:nvSpPr>
        <p:spPr>
          <a:xfrm>
            <a:off x="1062990" y="2918817"/>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Efficient Data Structure</a:t>
            </a:r>
            <a:endParaRPr lang="en-US" sz="2187" dirty="0"/>
          </a:p>
        </p:txBody>
      </p:sp>
      <p:sp>
        <p:nvSpPr>
          <p:cNvPr id="8" name="Text 4"/>
          <p:cNvSpPr/>
          <p:nvPr/>
        </p:nvSpPr>
        <p:spPr>
          <a:xfrm>
            <a:off x="1062990" y="3399234"/>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use a NumPy array to represent the Sudoku board, allowing for fast and flexible manipulation of the grid.</a:t>
            </a:r>
            <a:endParaRPr lang="en-US" sz="1750" dirty="0"/>
          </a:p>
        </p:txBody>
      </p:sp>
      <p:sp>
        <p:nvSpPr>
          <p:cNvPr id="9" name="Shape 5"/>
          <p:cNvSpPr/>
          <p:nvPr/>
        </p:nvSpPr>
        <p:spPr>
          <a:xfrm>
            <a:off x="5597485" y="2689027"/>
            <a:ext cx="4542115" cy="2006203"/>
          </a:xfrm>
          <a:prstGeom prst="roundRect">
            <a:avLst>
              <a:gd name="adj" fmla="val 4984"/>
            </a:avLst>
          </a:prstGeom>
          <a:noFill/>
          <a:ln w="7620">
            <a:solidFill>
              <a:srgbClr val="D1B6E1"/>
            </a:solidFill>
            <a:prstDash val="solid"/>
          </a:ln>
        </p:spPr>
      </p:sp>
      <p:sp>
        <p:nvSpPr>
          <p:cNvPr id="10" name="Text 6"/>
          <p:cNvSpPr/>
          <p:nvPr/>
        </p:nvSpPr>
        <p:spPr>
          <a:xfrm>
            <a:off x="5827276" y="2918817"/>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Constraint Tracking</a:t>
            </a:r>
            <a:endParaRPr lang="en-US" sz="2187" dirty="0"/>
          </a:p>
        </p:txBody>
      </p:sp>
      <p:sp>
        <p:nvSpPr>
          <p:cNvPr id="11" name="Text 7"/>
          <p:cNvSpPr/>
          <p:nvPr/>
        </p:nvSpPr>
        <p:spPr>
          <a:xfrm>
            <a:off x="5827276" y="3399234"/>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tracking the constraints for each cell, we can quickly identify valid options and prune the search space.</a:t>
            </a:r>
            <a:endParaRPr lang="en-US" sz="1750" dirty="0"/>
          </a:p>
        </p:txBody>
      </p:sp>
      <p:sp>
        <p:nvSpPr>
          <p:cNvPr id="12" name="Shape 8"/>
          <p:cNvSpPr/>
          <p:nvPr/>
        </p:nvSpPr>
        <p:spPr>
          <a:xfrm>
            <a:off x="833199" y="4917400"/>
            <a:ext cx="9306401" cy="1650802"/>
          </a:xfrm>
          <a:prstGeom prst="roundRect">
            <a:avLst>
              <a:gd name="adj" fmla="val 6057"/>
            </a:avLst>
          </a:prstGeom>
          <a:noFill/>
          <a:ln w="7620">
            <a:solidFill>
              <a:srgbClr val="D1B6E1"/>
            </a:solidFill>
            <a:prstDash val="solid"/>
          </a:ln>
        </p:spPr>
      </p:sp>
      <p:sp>
        <p:nvSpPr>
          <p:cNvPr id="13" name="Text 9"/>
          <p:cNvSpPr/>
          <p:nvPr/>
        </p:nvSpPr>
        <p:spPr>
          <a:xfrm>
            <a:off x="1062990" y="5147191"/>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Visualizing the Board</a:t>
            </a:r>
            <a:endParaRPr lang="en-US" sz="2187" dirty="0"/>
          </a:p>
        </p:txBody>
      </p:sp>
      <p:sp>
        <p:nvSpPr>
          <p:cNvPr id="14" name="Text 10"/>
          <p:cNvSpPr/>
          <p:nvPr/>
        </p:nvSpPr>
        <p:spPr>
          <a:xfrm>
            <a:off x="1062990" y="5627608"/>
            <a:ext cx="8846820"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Matplotlib helps us create clear visualizations of the Sudoku grid making it easier to understand the problem and track progress.</a:t>
            </a:r>
            <a:endParaRPr lang="en-US" sz="1750" dirty="0"/>
          </a:p>
        </p:txBody>
      </p:sp>
      <p:pic>
        <p:nvPicPr>
          <p:cNvPr id="16" name="Picture 15">
            <a:extLst>
              <a:ext uri="{FF2B5EF4-FFF2-40B4-BE49-F238E27FC236}">
                <a16:creationId xmlns:a16="http://schemas.microsoft.com/office/drawing/2014/main" id="{CDE59D9F-20CD-A943-AA99-7D95A620A888}"/>
              </a:ext>
            </a:extLst>
          </p:cNvPr>
          <p:cNvPicPr>
            <a:picLocks noChangeAspect="1"/>
          </p:cNvPicPr>
          <p:nvPr/>
        </p:nvPicPr>
        <p:blipFill>
          <a:blip r:embed="rId6">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218404" y="0"/>
            <a:ext cx="3657600" cy="8229600"/>
          </a:xfrm>
          <a:prstGeom prst="rect">
            <a:avLst/>
          </a:prstGeom>
        </p:spPr>
      </p:pic>
      <p:sp>
        <p:nvSpPr>
          <p:cNvPr id="5" name="Text 1"/>
          <p:cNvSpPr/>
          <p:nvPr/>
        </p:nvSpPr>
        <p:spPr>
          <a:xfrm>
            <a:off x="4490799" y="925473"/>
            <a:ext cx="5554980"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Exploring Possibilities</a:t>
            </a:r>
            <a:endParaRPr lang="en-US" sz="4374" dirty="0"/>
          </a:p>
        </p:txBody>
      </p:sp>
      <p:sp>
        <p:nvSpPr>
          <p:cNvPr id="6" name="Shape 2"/>
          <p:cNvSpPr/>
          <p:nvPr/>
        </p:nvSpPr>
        <p:spPr>
          <a:xfrm>
            <a:off x="4801910" y="1953101"/>
            <a:ext cx="44410" cy="5351026"/>
          </a:xfrm>
          <a:prstGeom prst="roundRect">
            <a:avLst>
              <a:gd name="adj" fmla="val 225151"/>
            </a:avLst>
          </a:prstGeom>
          <a:solidFill>
            <a:srgbClr val="D1B6E1"/>
          </a:solidFill>
          <a:ln/>
        </p:spPr>
      </p:sp>
      <p:sp>
        <p:nvSpPr>
          <p:cNvPr id="7" name="Shape 3"/>
          <p:cNvSpPr/>
          <p:nvPr/>
        </p:nvSpPr>
        <p:spPr>
          <a:xfrm>
            <a:off x="5074027" y="2354401"/>
            <a:ext cx="777597" cy="44410"/>
          </a:xfrm>
          <a:prstGeom prst="roundRect">
            <a:avLst>
              <a:gd name="adj" fmla="val 225151"/>
            </a:avLst>
          </a:prstGeom>
          <a:solidFill>
            <a:srgbClr val="D1B6E1"/>
          </a:solidFill>
          <a:ln/>
        </p:spPr>
      </p:sp>
      <p:sp>
        <p:nvSpPr>
          <p:cNvPr id="8" name="Shape 4"/>
          <p:cNvSpPr/>
          <p:nvPr/>
        </p:nvSpPr>
        <p:spPr>
          <a:xfrm>
            <a:off x="4574084" y="2126694"/>
            <a:ext cx="499943" cy="499943"/>
          </a:xfrm>
          <a:prstGeom prst="roundRect">
            <a:avLst>
              <a:gd name="adj" fmla="val 20000"/>
            </a:avLst>
          </a:prstGeom>
          <a:noFill/>
          <a:ln w="7620">
            <a:solidFill>
              <a:srgbClr val="D1B6E1"/>
            </a:solidFill>
            <a:prstDash val="solid"/>
          </a:ln>
        </p:spPr>
      </p:sp>
      <p:sp>
        <p:nvSpPr>
          <p:cNvPr id="9" name="Text 5"/>
          <p:cNvSpPr/>
          <p:nvPr/>
        </p:nvSpPr>
        <p:spPr>
          <a:xfrm>
            <a:off x="4731365" y="2168366"/>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Candidate Generation</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systematically generate all possible candidates for each empty cell, considering the constraints of the grid.</a:t>
            </a:r>
            <a:endParaRPr lang="en-US" sz="1750" dirty="0"/>
          </a:p>
        </p:txBody>
      </p:sp>
      <p:sp>
        <p:nvSpPr>
          <p:cNvPr id="12" name="Shape 8"/>
          <p:cNvSpPr/>
          <p:nvPr/>
        </p:nvSpPr>
        <p:spPr>
          <a:xfrm>
            <a:off x="5074027" y="4212134"/>
            <a:ext cx="777597" cy="44410"/>
          </a:xfrm>
          <a:prstGeom prst="roundRect">
            <a:avLst>
              <a:gd name="adj" fmla="val 225151"/>
            </a:avLst>
          </a:prstGeom>
          <a:solidFill>
            <a:srgbClr val="D1B6E1"/>
          </a:solidFill>
          <a:ln/>
        </p:spPr>
      </p:sp>
      <p:sp>
        <p:nvSpPr>
          <p:cNvPr id="13" name="Shape 9"/>
          <p:cNvSpPr/>
          <p:nvPr/>
        </p:nvSpPr>
        <p:spPr>
          <a:xfrm>
            <a:off x="4574084" y="3984427"/>
            <a:ext cx="499943" cy="499943"/>
          </a:xfrm>
          <a:prstGeom prst="roundRect">
            <a:avLst>
              <a:gd name="adj" fmla="val 20000"/>
            </a:avLst>
          </a:prstGeom>
          <a:noFill/>
          <a:ln w="7620">
            <a:solidFill>
              <a:srgbClr val="D1B6E1"/>
            </a:solidFill>
            <a:prstDash val="solid"/>
          </a:ln>
        </p:spPr>
      </p:sp>
      <p:sp>
        <p:nvSpPr>
          <p:cNvPr id="14" name="Text 10"/>
          <p:cNvSpPr/>
          <p:nvPr/>
        </p:nvSpPr>
        <p:spPr>
          <a:xfrm>
            <a:off x="4731365" y="4026098"/>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Constraint Propagation</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updating the constraints after each candidate placement, we can quickly eliminate invalid options and streamline the search.</a:t>
            </a:r>
            <a:endParaRPr lang="en-US" sz="1750" dirty="0"/>
          </a:p>
        </p:txBody>
      </p:sp>
      <p:sp>
        <p:nvSpPr>
          <p:cNvPr id="17" name="Shape 13"/>
          <p:cNvSpPr/>
          <p:nvPr/>
        </p:nvSpPr>
        <p:spPr>
          <a:xfrm>
            <a:off x="5074027" y="6069866"/>
            <a:ext cx="777597" cy="44410"/>
          </a:xfrm>
          <a:prstGeom prst="roundRect">
            <a:avLst>
              <a:gd name="adj" fmla="val 225151"/>
            </a:avLst>
          </a:prstGeom>
          <a:solidFill>
            <a:srgbClr val="D1B6E1"/>
          </a:solidFill>
          <a:ln/>
        </p:spPr>
      </p:sp>
      <p:sp>
        <p:nvSpPr>
          <p:cNvPr id="18" name="Shape 14"/>
          <p:cNvSpPr/>
          <p:nvPr/>
        </p:nvSpPr>
        <p:spPr>
          <a:xfrm>
            <a:off x="4574084" y="5842159"/>
            <a:ext cx="499943" cy="499943"/>
          </a:xfrm>
          <a:prstGeom prst="roundRect">
            <a:avLst>
              <a:gd name="adj" fmla="val 20000"/>
            </a:avLst>
          </a:prstGeom>
          <a:noFill/>
          <a:ln w="7620">
            <a:solidFill>
              <a:srgbClr val="D1B6E1"/>
            </a:solidFill>
            <a:prstDash val="solid"/>
          </a:ln>
        </p:spPr>
      </p:sp>
      <p:sp>
        <p:nvSpPr>
          <p:cNvPr id="19" name="Text 15"/>
          <p:cNvSpPr/>
          <p:nvPr/>
        </p:nvSpPr>
        <p:spPr>
          <a:xfrm>
            <a:off x="4731365" y="588383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6"/>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Backtracking Strategy</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When a dead end is reached, our algorithm intelligently backtracks to explore alternative paths, ensuring a comprehensive search.</a:t>
            </a:r>
            <a:endParaRPr lang="en-US" sz="1750" dirty="0"/>
          </a:p>
        </p:txBody>
      </p:sp>
      <p:pic>
        <p:nvPicPr>
          <p:cNvPr id="23" name="Picture 22">
            <a:extLst>
              <a:ext uri="{FF2B5EF4-FFF2-40B4-BE49-F238E27FC236}">
                <a16:creationId xmlns:a16="http://schemas.microsoft.com/office/drawing/2014/main" id="{52A5C483-4CF8-D101-5908-D4BBF743A8D3}"/>
              </a:ext>
            </a:extLst>
          </p:cNvPr>
          <p:cNvPicPr>
            <a:picLocks noChangeAspect="1"/>
          </p:cNvPicPr>
          <p:nvPr/>
        </p:nvPicPr>
        <p:blipFill>
          <a:blip r:embed="rId5">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394466"/>
            <a:ext cx="6350198"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Generating Unique Puzzles</a:t>
            </a:r>
            <a:endParaRPr lang="en-US" sz="4374" dirty="0"/>
          </a:p>
        </p:txBody>
      </p:sp>
      <p:sp>
        <p:nvSpPr>
          <p:cNvPr id="5" name="Text 2"/>
          <p:cNvSpPr/>
          <p:nvPr/>
        </p:nvSpPr>
        <p:spPr>
          <a:xfrm>
            <a:off x="2348389" y="3644265"/>
            <a:ext cx="2927628"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Randomized Initialization</a:t>
            </a:r>
            <a:endParaRPr lang="en-US" sz="2187" dirty="0"/>
          </a:p>
        </p:txBody>
      </p:sp>
      <p:sp>
        <p:nvSpPr>
          <p:cNvPr id="6" name="Text 3"/>
          <p:cNvSpPr/>
          <p:nvPr/>
        </p:nvSpPr>
        <p:spPr>
          <a:xfrm>
            <a:off x="2348389"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start with a completely empty grid and randomly place numbers, ensuring each puzzle is unique.</a:t>
            </a:r>
            <a:endParaRPr lang="en-US" sz="1750" dirty="0"/>
          </a:p>
        </p:txBody>
      </p:sp>
      <p:sp>
        <p:nvSpPr>
          <p:cNvPr id="7" name="Text 4"/>
          <p:cNvSpPr/>
          <p:nvPr/>
        </p:nvSpPr>
        <p:spPr>
          <a:xfrm>
            <a:off x="5847398" y="3644265"/>
            <a:ext cx="2777490"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Backtracking Validation</a:t>
            </a:r>
            <a:endParaRPr lang="en-US" sz="2187" dirty="0"/>
          </a:p>
        </p:txBody>
      </p:sp>
      <p:sp>
        <p:nvSpPr>
          <p:cNvPr id="8" name="Text 5"/>
          <p:cNvSpPr/>
          <p:nvPr/>
        </p:nvSpPr>
        <p:spPr>
          <a:xfrm>
            <a:off x="5847398"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After each number placement, we thoroughly validate the grid to confirm the solution is valid and unique.</a:t>
            </a:r>
            <a:endParaRPr lang="en-US" sz="1750" dirty="0"/>
          </a:p>
        </p:txBody>
      </p:sp>
      <p:sp>
        <p:nvSpPr>
          <p:cNvPr id="9" name="Text 6"/>
          <p:cNvSpPr/>
          <p:nvPr/>
        </p:nvSpPr>
        <p:spPr>
          <a:xfrm>
            <a:off x="9346406" y="3644265"/>
            <a:ext cx="2777490" cy="347186"/>
          </a:xfrm>
          <a:prstGeom prst="rect">
            <a:avLst/>
          </a:prstGeom>
          <a:noFill/>
          <a:ln/>
        </p:spPr>
        <p:txBody>
          <a:bodyPr wrap="none" rtlCol="0" anchor="t"/>
          <a:lstStyle/>
          <a:p>
            <a:pPr marL="0" indent="0">
              <a:lnSpc>
                <a:spcPts val="2734"/>
              </a:lnSpc>
              <a:buNone/>
            </a:pPr>
            <a:r>
              <a:rPr lang="en-US" sz="2187" b="1" kern="0" spc="-35" dirty="0">
                <a:solidFill>
                  <a:srgbClr val="FF75D3"/>
                </a:solidFill>
                <a:latin typeface="adonis-web" pitchFamily="34" charset="0"/>
                <a:ea typeface="adonis-web" pitchFamily="34" charset="-122"/>
                <a:cs typeface="adonis-web" pitchFamily="34" charset="-120"/>
              </a:rPr>
              <a:t>Controlled Difficulty</a:t>
            </a:r>
            <a:endParaRPr lang="en-US" sz="2187" dirty="0"/>
          </a:p>
        </p:txBody>
      </p:sp>
      <p:sp>
        <p:nvSpPr>
          <p:cNvPr id="10" name="Text 7"/>
          <p:cNvSpPr/>
          <p:nvPr/>
        </p:nvSpPr>
        <p:spPr>
          <a:xfrm>
            <a:off x="9346406"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adjusting the number of clues provided, we can generate Sudoku puzzles of varying difficulty levels.</a:t>
            </a:r>
            <a:endParaRPr lang="en-US" sz="1750" dirty="0"/>
          </a:p>
        </p:txBody>
      </p:sp>
      <p:pic>
        <p:nvPicPr>
          <p:cNvPr id="12" name="Picture 11">
            <a:extLst>
              <a:ext uri="{FF2B5EF4-FFF2-40B4-BE49-F238E27FC236}">
                <a16:creationId xmlns:a16="http://schemas.microsoft.com/office/drawing/2014/main" id="{D8B0FBFF-4CDD-DDBF-CA6C-718707E5F624}"/>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34760"/>
            <a:ext cx="7089458"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Optimized Solving Algorithms</a:t>
            </a:r>
            <a:endParaRPr lang="en-US" sz="4374" dirty="0"/>
          </a:p>
        </p:txBody>
      </p:sp>
      <p:pic>
        <p:nvPicPr>
          <p:cNvPr id="6" name="Image 2" descr="preencoded.png"/>
          <p:cNvPicPr>
            <a:picLocks noChangeAspect="1"/>
          </p:cNvPicPr>
          <p:nvPr/>
        </p:nvPicPr>
        <p:blipFill>
          <a:blip r:embed="rId5"/>
          <a:stretch>
            <a:fillRect/>
          </a:stretch>
        </p:blipFill>
        <p:spPr>
          <a:xfrm>
            <a:off x="4490799" y="1962388"/>
            <a:ext cx="1110972" cy="1777484"/>
          </a:xfrm>
          <a:prstGeom prst="rect">
            <a:avLst/>
          </a:prstGeom>
        </p:spPr>
      </p:pic>
      <p:sp>
        <p:nvSpPr>
          <p:cNvPr id="7" name="Text 2"/>
          <p:cNvSpPr/>
          <p:nvPr/>
        </p:nvSpPr>
        <p:spPr>
          <a:xfrm>
            <a:off x="5935028" y="2184559"/>
            <a:ext cx="30822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Backtracking Optimization</a:t>
            </a:r>
            <a:endParaRPr lang="en-US" sz="2187" dirty="0"/>
          </a:p>
        </p:txBody>
      </p:sp>
      <p:sp>
        <p:nvSpPr>
          <p:cNvPr id="8" name="Text 3"/>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advanced backtracking algorithm leverages heuristics and constraint propagation to significantly reduce the search space and improve solving times.</a:t>
            </a:r>
            <a:endParaRPr lang="en-US" sz="175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Concurrent Solving</a:t>
            </a:r>
            <a:endParaRPr lang="en-US" sz="2187" dirty="0"/>
          </a:p>
        </p:txBody>
      </p:sp>
      <p:sp>
        <p:nvSpPr>
          <p:cNvPr id="11"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employing parallel processing, we can solve multiple puzzles simultaneously, further enhancing the efficiency of our solution.</a:t>
            </a:r>
            <a:endParaRPr lang="en-US" sz="1750" dirty="0"/>
          </a:p>
        </p:txBody>
      </p:sp>
      <p:pic>
        <p:nvPicPr>
          <p:cNvPr id="12" name="Image 4" descr="preencoded.png"/>
          <p:cNvPicPr>
            <a:picLocks noChangeAspect="1"/>
          </p:cNvPicPr>
          <p:nvPr/>
        </p:nvPicPr>
        <p:blipFill>
          <a:blip r:embed="rId7"/>
          <a:stretch>
            <a:fillRect/>
          </a:stretch>
        </p:blipFill>
        <p:spPr>
          <a:xfrm>
            <a:off x="4490799" y="5517356"/>
            <a:ext cx="1110972" cy="1777484"/>
          </a:xfrm>
          <a:prstGeom prst="rect">
            <a:avLst/>
          </a:prstGeom>
        </p:spPr>
      </p:pic>
      <p:sp>
        <p:nvSpPr>
          <p:cNvPr id="13" name="Text 6"/>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Adaptive Difficulty</a:t>
            </a:r>
            <a:endParaRPr lang="en-US" sz="2187" dirty="0"/>
          </a:p>
        </p:txBody>
      </p:sp>
      <p:sp>
        <p:nvSpPr>
          <p:cNvPr id="14" name="Text 7"/>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solver dynamically adjusts its strategies based on the puzzle's difficulty, ensuring optimal performance across a wide range of challenges.</a:t>
            </a:r>
            <a:endParaRPr lang="en-US" sz="1750" dirty="0"/>
          </a:p>
        </p:txBody>
      </p:sp>
      <p:pic>
        <p:nvPicPr>
          <p:cNvPr id="16" name="Picture 15">
            <a:extLst>
              <a:ext uri="{FF2B5EF4-FFF2-40B4-BE49-F238E27FC236}">
                <a16:creationId xmlns:a16="http://schemas.microsoft.com/office/drawing/2014/main" id="{0EAA3F53-54F1-0DE0-CC30-32D90C2D9B31}"/>
              </a:ext>
            </a:extLst>
          </p:cNvPr>
          <p:cNvPicPr>
            <a:picLocks noChangeAspect="1"/>
          </p:cNvPicPr>
          <p:nvPr/>
        </p:nvPicPr>
        <p:blipFill>
          <a:blip r:embed="rId8">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33199" y="1693307"/>
            <a:ext cx="8189833"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Evaluating Algorithm Performance</a:t>
            </a:r>
            <a:endParaRPr lang="en-US" sz="4374" dirty="0"/>
          </a:p>
        </p:txBody>
      </p:sp>
      <p:sp>
        <p:nvSpPr>
          <p:cNvPr id="6" name="Shape 2"/>
          <p:cNvSpPr/>
          <p:nvPr/>
        </p:nvSpPr>
        <p:spPr>
          <a:xfrm>
            <a:off x="833199" y="2894528"/>
            <a:ext cx="499943" cy="499943"/>
          </a:xfrm>
          <a:prstGeom prst="roundRect">
            <a:avLst>
              <a:gd name="adj" fmla="val 20000"/>
            </a:avLst>
          </a:prstGeom>
          <a:noFill/>
          <a:ln w="7620">
            <a:solidFill>
              <a:srgbClr val="D1B6E1"/>
            </a:solidFill>
            <a:prstDash val="solid"/>
          </a:ln>
        </p:spPr>
      </p:sp>
      <p:sp>
        <p:nvSpPr>
          <p:cNvPr id="7" name="Text 3"/>
          <p:cNvSpPr/>
          <p:nvPr/>
        </p:nvSpPr>
        <p:spPr>
          <a:xfrm>
            <a:off x="990481" y="2936200"/>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1555313" y="2970848"/>
            <a:ext cx="2995613"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Time Complexity Analysis</a:t>
            </a:r>
            <a:endParaRPr lang="en-US" sz="2187" dirty="0"/>
          </a:p>
        </p:txBody>
      </p:sp>
      <p:sp>
        <p:nvSpPr>
          <p:cNvPr id="9" name="Text 5"/>
          <p:cNvSpPr/>
          <p:nvPr/>
        </p:nvSpPr>
        <p:spPr>
          <a:xfrm>
            <a:off x="1555313" y="3451265"/>
            <a:ext cx="38200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measure the time taken to solve puzzles, comparing our optimized algorithm against standard backtracking approaches.</a:t>
            </a:r>
            <a:endParaRPr lang="en-US" sz="1750" dirty="0"/>
          </a:p>
        </p:txBody>
      </p:sp>
      <p:sp>
        <p:nvSpPr>
          <p:cNvPr id="10" name="Shape 6"/>
          <p:cNvSpPr/>
          <p:nvPr/>
        </p:nvSpPr>
        <p:spPr>
          <a:xfrm>
            <a:off x="5597485" y="2894528"/>
            <a:ext cx="499943" cy="499943"/>
          </a:xfrm>
          <a:prstGeom prst="roundRect">
            <a:avLst>
              <a:gd name="adj" fmla="val 20000"/>
            </a:avLst>
          </a:prstGeom>
          <a:noFill/>
          <a:ln w="7620">
            <a:solidFill>
              <a:srgbClr val="D1B6E1"/>
            </a:solidFill>
            <a:prstDash val="solid"/>
          </a:ln>
        </p:spPr>
      </p:sp>
      <p:sp>
        <p:nvSpPr>
          <p:cNvPr id="11" name="Text 7"/>
          <p:cNvSpPr/>
          <p:nvPr/>
        </p:nvSpPr>
        <p:spPr>
          <a:xfrm>
            <a:off x="5754767" y="2936200"/>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319599" y="2970848"/>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Uniqueness Verification</a:t>
            </a:r>
            <a:endParaRPr lang="en-US" sz="2187" dirty="0"/>
          </a:p>
        </p:txBody>
      </p:sp>
      <p:sp>
        <p:nvSpPr>
          <p:cNvPr id="13" name="Text 9"/>
          <p:cNvSpPr/>
          <p:nvPr/>
        </p:nvSpPr>
        <p:spPr>
          <a:xfrm>
            <a:off x="6319599" y="3451265"/>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solution ensures that each generated puzzle has a single valid solution, meeting the Sudoku rules.</a:t>
            </a:r>
            <a:endParaRPr lang="en-US" sz="1750" dirty="0"/>
          </a:p>
        </p:txBody>
      </p:sp>
      <p:sp>
        <p:nvSpPr>
          <p:cNvPr id="14" name="Shape 10"/>
          <p:cNvSpPr/>
          <p:nvPr/>
        </p:nvSpPr>
        <p:spPr>
          <a:xfrm>
            <a:off x="833199" y="5268635"/>
            <a:ext cx="499943" cy="499943"/>
          </a:xfrm>
          <a:prstGeom prst="roundRect">
            <a:avLst>
              <a:gd name="adj" fmla="val 20000"/>
            </a:avLst>
          </a:prstGeom>
          <a:noFill/>
          <a:ln w="7620">
            <a:solidFill>
              <a:srgbClr val="D1B6E1"/>
            </a:solidFill>
            <a:prstDash val="solid"/>
          </a:ln>
        </p:spPr>
      </p:sp>
      <p:sp>
        <p:nvSpPr>
          <p:cNvPr id="15" name="Text 11"/>
          <p:cNvSpPr/>
          <p:nvPr/>
        </p:nvSpPr>
        <p:spPr>
          <a:xfrm>
            <a:off x="990481" y="531030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1555313" y="534495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Scalability Testing</a:t>
            </a:r>
            <a:endParaRPr lang="en-US" sz="2187" dirty="0"/>
          </a:p>
        </p:txBody>
      </p:sp>
      <p:sp>
        <p:nvSpPr>
          <p:cNvPr id="17" name="Text 13"/>
          <p:cNvSpPr/>
          <p:nvPr/>
        </p:nvSpPr>
        <p:spPr>
          <a:xfrm>
            <a:off x="1555313" y="5825371"/>
            <a:ext cx="858428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test the robustness of our algorithms by solving puzzles of increasing complexity, ensuring consistent performance.</a:t>
            </a:r>
            <a:endParaRPr lang="en-US" sz="1750" dirty="0"/>
          </a:p>
        </p:txBody>
      </p:sp>
      <p:pic>
        <p:nvPicPr>
          <p:cNvPr id="20" name="Picture 19">
            <a:extLst>
              <a:ext uri="{FF2B5EF4-FFF2-40B4-BE49-F238E27FC236}">
                <a16:creationId xmlns:a16="http://schemas.microsoft.com/office/drawing/2014/main" id="{F5A6C21F-6F45-56FD-2F9A-34EECA9620C9}"/>
              </a:ext>
            </a:extLst>
          </p:cNvPr>
          <p:cNvPicPr>
            <a:picLocks noChangeAspect="1"/>
          </p:cNvPicPr>
          <p:nvPr/>
        </p:nvPicPr>
        <p:blipFill>
          <a:blip r:embed="rId4">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854279"/>
            <a:ext cx="7342823" cy="694373"/>
          </a:xfrm>
          <a:prstGeom prst="rect">
            <a:avLst/>
          </a:prstGeom>
          <a:noFill/>
          <a:ln/>
        </p:spPr>
        <p:txBody>
          <a:bodyPr wrap="none" rtlCol="0" anchor="t"/>
          <a:lstStyle/>
          <a:p>
            <a:pPr marL="0" indent="0">
              <a:lnSpc>
                <a:spcPts val="5468"/>
              </a:lnSpc>
              <a:buNone/>
            </a:pPr>
            <a:r>
              <a:rPr lang="en-US" sz="4374" b="1" kern="0" spc="-35" dirty="0">
                <a:solidFill>
                  <a:srgbClr val="FF75D3"/>
                </a:solidFill>
                <a:latin typeface="adonis-web" pitchFamily="34" charset="0"/>
                <a:ea typeface="adonis-web" pitchFamily="34" charset="-122"/>
                <a:cs typeface="adonis-web" pitchFamily="34" charset="-120"/>
              </a:rPr>
              <a:t>Enhancing the User Experience</a:t>
            </a:r>
            <a:endParaRPr lang="en-US" sz="4374" dirty="0"/>
          </a:p>
        </p:txBody>
      </p:sp>
      <p:pic>
        <p:nvPicPr>
          <p:cNvPr id="5" name="Image 1" descr="preencoded.png"/>
          <p:cNvPicPr>
            <a:picLocks noChangeAspect="1"/>
          </p:cNvPicPr>
          <p:nvPr/>
        </p:nvPicPr>
        <p:blipFill>
          <a:blip r:embed="rId4"/>
          <a:stretch>
            <a:fillRect/>
          </a:stretch>
        </p:blipFill>
        <p:spPr>
          <a:xfrm>
            <a:off x="2348389" y="2992993"/>
            <a:ext cx="555427" cy="555427"/>
          </a:xfrm>
          <a:prstGeom prst="rect">
            <a:avLst/>
          </a:prstGeom>
        </p:spPr>
      </p:pic>
      <p:sp>
        <p:nvSpPr>
          <p:cNvPr id="6" name="Text 2"/>
          <p:cNvSpPr/>
          <p:nvPr/>
        </p:nvSpPr>
        <p:spPr>
          <a:xfrm>
            <a:off x="2348389" y="3770590"/>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Interactive Puzzle</a:t>
            </a:r>
            <a:endParaRPr lang="en-US" sz="2187" dirty="0"/>
          </a:p>
        </p:txBody>
      </p:sp>
      <p:sp>
        <p:nvSpPr>
          <p:cNvPr id="7" name="Text 3"/>
          <p:cNvSpPr/>
          <p:nvPr/>
        </p:nvSpPr>
        <p:spPr>
          <a:xfrm>
            <a:off x="2348389" y="4251008"/>
            <a:ext cx="2233374"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app offers an engaging puzzle-solving experience, with interactive grids and intuitive controls.</a:t>
            </a:r>
            <a:endParaRPr lang="en-US" sz="1750" dirty="0"/>
          </a:p>
        </p:txBody>
      </p:sp>
      <p:pic>
        <p:nvPicPr>
          <p:cNvPr id="8" name="Image 2" descr="preencoded.png"/>
          <p:cNvPicPr>
            <a:picLocks noChangeAspect="1"/>
          </p:cNvPicPr>
          <p:nvPr/>
        </p:nvPicPr>
        <p:blipFill>
          <a:blip r:embed="rId5"/>
          <a:stretch>
            <a:fillRect/>
          </a:stretch>
        </p:blipFill>
        <p:spPr>
          <a:xfrm>
            <a:off x="4915019" y="2992993"/>
            <a:ext cx="555427" cy="555427"/>
          </a:xfrm>
          <a:prstGeom prst="rect">
            <a:avLst/>
          </a:prstGeom>
        </p:spPr>
      </p:pic>
      <p:sp>
        <p:nvSpPr>
          <p:cNvPr id="9" name="Text 4"/>
          <p:cNvSpPr/>
          <p:nvPr/>
        </p:nvSpPr>
        <p:spPr>
          <a:xfrm>
            <a:off x="4915019" y="3770590"/>
            <a:ext cx="2233493"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Performance Tracking</a:t>
            </a:r>
            <a:endParaRPr lang="en-US" sz="2187" dirty="0"/>
          </a:p>
        </p:txBody>
      </p:sp>
      <p:sp>
        <p:nvSpPr>
          <p:cNvPr id="10" name="Text 5"/>
          <p:cNvSpPr/>
          <p:nvPr/>
        </p:nvSpPr>
        <p:spPr>
          <a:xfrm>
            <a:off x="4915019" y="4598194"/>
            <a:ext cx="2233493"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Users can track their solving times and progress, helping them improve their skills over time.</a:t>
            </a:r>
            <a:endParaRPr lang="en-US" sz="1750" dirty="0"/>
          </a:p>
        </p:txBody>
      </p:sp>
      <p:pic>
        <p:nvPicPr>
          <p:cNvPr id="11" name="Image 3" descr="preencoded.png"/>
          <p:cNvPicPr>
            <a:picLocks noChangeAspect="1"/>
          </p:cNvPicPr>
          <p:nvPr/>
        </p:nvPicPr>
        <p:blipFill>
          <a:blip r:embed="rId6"/>
          <a:stretch>
            <a:fillRect/>
          </a:stretch>
        </p:blipFill>
        <p:spPr>
          <a:xfrm>
            <a:off x="7481768" y="2992993"/>
            <a:ext cx="555427" cy="555427"/>
          </a:xfrm>
          <a:prstGeom prst="rect">
            <a:avLst/>
          </a:prstGeom>
        </p:spPr>
      </p:pic>
      <p:sp>
        <p:nvSpPr>
          <p:cNvPr id="12" name="Text 6"/>
          <p:cNvSpPr/>
          <p:nvPr/>
        </p:nvSpPr>
        <p:spPr>
          <a:xfrm>
            <a:off x="7481768" y="3770590"/>
            <a:ext cx="2233374"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Puzzle Variety</a:t>
            </a:r>
            <a:endParaRPr lang="en-US" sz="2187" dirty="0"/>
          </a:p>
        </p:txBody>
      </p:sp>
      <p:sp>
        <p:nvSpPr>
          <p:cNvPr id="13" name="Text 7"/>
          <p:cNvSpPr/>
          <p:nvPr/>
        </p:nvSpPr>
        <p:spPr>
          <a:xfrm>
            <a:off x="7481768" y="4251008"/>
            <a:ext cx="2233374"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app provides a diverse set of Sudoku puzzles, catering to players of all skill levels.</a:t>
            </a:r>
            <a:endParaRPr lang="en-US" sz="1750" dirty="0"/>
          </a:p>
        </p:txBody>
      </p:sp>
      <p:pic>
        <p:nvPicPr>
          <p:cNvPr id="14" name="Image 4" descr="preencoded.png"/>
          <p:cNvPicPr>
            <a:picLocks noChangeAspect="1"/>
          </p:cNvPicPr>
          <p:nvPr/>
        </p:nvPicPr>
        <p:blipFill>
          <a:blip r:embed="rId7"/>
          <a:stretch>
            <a:fillRect/>
          </a:stretch>
        </p:blipFill>
        <p:spPr>
          <a:xfrm>
            <a:off x="10048399" y="2992993"/>
            <a:ext cx="555427" cy="555427"/>
          </a:xfrm>
          <a:prstGeom prst="rect">
            <a:avLst/>
          </a:prstGeom>
        </p:spPr>
      </p:pic>
      <p:sp>
        <p:nvSpPr>
          <p:cNvPr id="15" name="Text 8"/>
          <p:cNvSpPr/>
          <p:nvPr/>
        </p:nvSpPr>
        <p:spPr>
          <a:xfrm>
            <a:off x="10048399" y="3770590"/>
            <a:ext cx="2233493"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Social Features</a:t>
            </a:r>
            <a:endParaRPr lang="en-US" sz="2187" dirty="0"/>
          </a:p>
        </p:txBody>
      </p:sp>
      <p:sp>
        <p:nvSpPr>
          <p:cNvPr id="16" name="Text 9"/>
          <p:cNvSpPr/>
          <p:nvPr/>
        </p:nvSpPr>
        <p:spPr>
          <a:xfrm>
            <a:off x="10048399" y="4251008"/>
            <a:ext cx="2233493"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Users can share their achievements, compete against friends, and connect with the broader Sudoku community.</a:t>
            </a:r>
            <a:endParaRPr lang="en-US" sz="1750" dirty="0"/>
          </a:p>
        </p:txBody>
      </p:sp>
      <p:pic>
        <p:nvPicPr>
          <p:cNvPr id="18" name="Picture 17">
            <a:extLst>
              <a:ext uri="{FF2B5EF4-FFF2-40B4-BE49-F238E27FC236}">
                <a16:creationId xmlns:a16="http://schemas.microsoft.com/office/drawing/2014/main" id="{9AF69A51-336A-2BD5-B48E-8966EE2A7DED}"/>
              </a:ext>
            </a:extLst>
          </p:cNvPr>
          <p:cNvPicPr>
            <a:picLocks noChangeAspect="1"/>
          </p:cNvPicPr>
          <p:nvPr/>
        </p:nvPicPr>
        <p:blipFill>
          <a:blip r:embed="rId8">
            <a:alphaModFix amt="78000"/>
            <a:extLst>
              <a:ext uri="{28A0092B-C50C-407E-A947-70E740481C1C}">
                <a14:useLocalDpi xmlns:a14="http://schemas.microsoft.com/office/drawing/2010/main" val="0"/>
              </a:ext>
            </a:extLst>
          </a:blip>
          <a:stretch>
            <a:fillRect/>
          </a:stretch>
        </p:blipFill>
        <p:spPr>
          <a:xfrm>
            <a:off x="11897591" y="0"/>
            <a:ext cx="2473036" cy="182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22960" y="6200075"/>
            <a:ext cx="1226819" cy="1203959"/>
          </a:xfrm>
          <a:prstGeom prst="rect">
            <a:avLst/>
          </a:prstGeom>
        </p:spPr>
      </p:pic>
      <p:sp>
        <p:nvSpPr>
          <p:cNvPr id="5" name="object 5"/>
          <p:cNvSpPr txBox="1">
            <a:spLocks noGrp="1"/>
          </p:cNvSpPr>
          <p:nvPr>
            <p:ph type="title"/>
          </p:nvPr>
        </p:nvSpPr>
        <p:spPr>
          <a:xfrm>
            <a:off x="3591760" y="883920"/>
            <a:ext cx="7124868" cy="689420"/>
          </a:xfrm>
          <a:prstGeom prst="rect">
            <a:avLst/>
          </a:prstGeom>
        </p:spPr>
        <p:txBody>
          <a:bodyPr vert="horz" wrap="square" lIns="0" tIns="12192" rIns="0" bIns="0" rtlCol="0">
            <a:spAutoFit/>
          </a:bodyPr>
          <a:lstStyle/>
          <a:p>
            <a:pPr marL="35052">
              <a:spcBef>
                <a:spcPts val="96"/>
              </a:spcBef>
            </a:pPr>
            <a:r>
              <a:rPr spc="-80" dirty="0"/>
              <a:t>Evaluation</a:t>
            </a:r>
            <a:r>
              <a:rPr spc="-196" dirty="0"/>
              <a:t> </a:t>
            </a:r>
            <a:r>
              <a:rPr spc="-28" dirty="0"/>
              <a:t>Methodologies</a:t>
            </a:r>
          </a:p>
        </p:txBody>
      </p:sp>
      <p:graphicFrame>
        <p:nvGraphicFramePr>
          <p:cNvPr id="14" name="object 10">
            <a:extLst>
              <a:ext uri="{FF2B5EF4-FFF2-40B4-BE49-F238E27FC236}">
                <a16:creationId xmlns:a16="http://schemas.microsoft.com/office/drawing/2014/main" id="{36184EAC-AC39-035D-3E1F-2DEB8C1EBCA5}"/>
              </a:ext>
            </a:extLst>
          </p:cNvPr>
          <p:cNvGraphicFramePr>
            <a:graphicFrameLocks noGrp="1"/>
          </p:cNvGraphicFramePr>
          <p:nvPr>
            <p:ph idx="1"/>
          </p:nvPr>
        </p:nvGraphicFramePr>
        <p:xfrm>
          <a:off x="1677651" y="2932381"/>
          <a:ext cx="11465326" cy="4654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E5053C73-E819-0E0D-3712-396D83365C0C}"/>
              </a:ext>
            </a:extLst>
          </p:cNvPr>
          <p:cNvPicPr>
            <a:picLocks noChangeAspect="1"/>
          </p:cNvPicPr>
          <p:nvPr/>
        </p:nvPicPr>
        <p:blipFill>
          <a:blip r:embed="rId8">
            <a:alphaModFix amt="78000"/>
            <a:extLst>
              <a:ext uri="{28A0092B-C50C-407E-A947-70E740481C1C}">
                <a14:useLocalDpi xmlns:a14="http://schemas.microsoft.com/office/drawing/2010/main" val="0"/>
              </a:ext>
            </a:extLst>
          </a:blip>
          <a:stretch>
            <a:fillRect/>
          </a:stretch>
        </p:blipFill>
        <p:spPr>
          <a:xfrm>
            <a:off x="13142976" y="0"/>
            <a:ext cx="1463040" cy="1463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661</Words>
  <Application>Microsoft Office PowerPoint</Application>
  <PresentationFormat>Custom</PresentationFormat>
  <Paragraphs>98</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adonis-web</vt:lpstr>
      <vt:lpstr>Arial</vt:lpstr>
      <vt:lpstr>Source Sans Pro</vt:lpstr>
      <vt:lpstr>Times New Roman</vt:lpstr>
      <vt:lpstr>Office Theme</vt:lpstr>
      <vt:lpstr>SMARTGRID PUZZLE SOLVER</vt:lpstr>
      <vt:lpstr>OBJECTIVES</vt:lpstr>
      <vt:lpstr>PowerPoint Presentation</vt:lpstr>
      <vt:lpstr>PowerPoint Presentation</vt:lpstr>
      <vt:lpstr>PowerPoint Presentation</vt:lpstr>
      <vt:lpstr>PowerPoint Presentation</vt:lpstr>
      <vt:lpstr>PowerPoint Presentation</vt:lpstr>
      <vt:lpstr>PowerPoint Presentation</vt:lpstr>
      <vt:lpstr>Evaluation Methodologies</vt:lpstr>
      <vt:lpstr>PowerPoint Presentation</vt:lpstr>
      <vt:lpstr>PowerPoint Presentation</vt:lpstr>
      <vt:lpstr>PowerPoint Presentation</vt:lpstr>
      <vt:lpstr> 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sreekanth kavali</cp:lastModifiedBy>
  <cp:revision>4</cp:revision>
  <dcterms:created xsi:type="dcterms:W3CDTF">2024-04-27T04:14:02Z</dcterms:created>
  <dcterms:modified xsi:type="dcterms:W3CDTF">2024-04-27T04:48:41Z</dcterms:modified>
</cp:coreProperties>
</file>