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23"/>
  </p:notesMasterIdLst>
  <p:handoutMasterIdLst>
    <p:handoutMasterId r:id="rId24"/>
  </p:handoutMasterIdLst>
  <p:sldIdLst>
    <p:sldId id="256" r:id="rId2"/>
    <p:sldId id="257" r:id="rId3"/>
    <p:sldId id="278" r:id="rId4"/>
    <p:sldId id="273" r:id="rId5"/>
    <p:sldId id="274" r:id="rId6"/>
    <p:sldId id="292" r:id="rId7"/>
    <p:sldId id="280" r:id="rId8"/>
    <p:sldId id="275" r:id="rId9"/>
    <p:sldId id="281" r:id="rId10"/>
    <p:sldId id="282" r:id="rId11"/>
    <p:sldId id="296" r:id="rId12"/>
    <p:sldId id="284" r:id="rId13"/>
    <p:sldId id="288" r:id="rId14"/>
    <p:sldId id="289" r:id="rId15"/>
    <p:sldId id="285" r:id="rId16"/>
    <p:sldId id="301" r:id="rId17"/>
    <p:sldId id="302" r:id="rId18"/>
    <p:sldId id="303" r:id="rId19"/>
    <p:sldId id="276" r:id="rId20"/>
    <p:sldId id="277" r:id="rId21"/>
    <p:sldId id="27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993300"/>
    <a:srgbClr val="006666"/>
    <a:srgbClr val="0099FF"/>
    <a:srgbClr val="008080"/>
    <a:srgbClr val="009900"/>
    <a:srgbClr val="0F9F7D"/>
    <a:srgbClr val="008000"/>
    <a:srgbClr val="373545"/>
    <a:srgbClr val="AFAB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44" autoAdjust="0"/>
    <p:restoredTop sz="94660"/>
  </p:normalViewPr>
  <p:slideViewPr>
    <p:cSldViewPr snapToGrid="0">
      <p:cViewPr varScale="1">
        <p:scale>
          <a:sx n="82" d="100"/>
          <a:sy n="82" d="100"/>
        </p:scale>
        <p:origin x="994" y="14"/>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680"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YIMA KHATUN" userId="9d076d51d75719b1" providerId="LiveId" clId="{D81BBD17-865B-4838-A9BE-ACF77FA50E82}"/>
    <pc:docChg chg="modSld">
      <pc:chgData name="NAYIMA KHATUN" userId="9d076d51d75719b1" providerId="LiveId" clId="{D81BBD17-865B-4838-A9BE-ACF77FA50E82}" dt="2025-05-05T06:25:40.733" v="40" actId="20577"/>
      <pc:docMkLst>
        <pc:docMk/>
      </pc:docMkLst>
      <pc:sldChg chg="modSp mod">
        <pc:chgData name="NAYIMA KHATUN" userId="9d076d51d75719b1" providerId="LiveId" clId="{D81BBD17-865B-4838-A9BE-ACF77FA50E82}" dt="2025-05-05T06:25:40.733" v="40" actId="20577"/>
        <pc:sldMkLst>
          <pc:docMk/>
          <pc:sldMk cId="1751120584" sldId="257"/>
        </pc:sldMkLst>
        <pc:spChg chg="mod">
          <ac:chgData name="NAYIMA KHATUN" userId="9d076d51d75719b1" providerId="LiveId" clId="{D81BBD17-865B-4838-A9BE-ACF77FA50E82}" dt="2025-05-05T06:25:40.733" v="40" actId="20577"/>
          <ac:spMkLst>
            <pc:docMk/>
            <pc:sldMk cId="1751120584" sldId="257"/>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E5FBE0-5C21-4E83-8069-52D09BCDD71E}" type="datetimeFigureOut">
              <a:rPr lang="en-IN" smtClean="0"/>
              <a:pPr/>
              <a:t>05-05-2025</a:t>
            </a:fld>
            <a:endParaRPr lang="en-IN"/>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36C5872-5BF2-424D-ADD9-174D7927D36A}" type="slidenum">
              <a:rPr lang="en-IN" smtClean="0"/>
              <a:pPr/>
              <a:t>‹#›</a:t>
            </a:fld>
            <a:endParaRPr lang="en-IN"/>
          </a:p>
        </p:txBody>
      </p:sp>
    </p:spTree>
    <p:extLst>
      <p:ext uri="{BB962C8B-B14F-4D97-AF65-F5344CB8AC3E}">
        <p14:creationId xmlns:p14="http://schemas.microsoft.com/office/powerpoint/2010/main" val="32565292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846DD5-0A30-46AD-B2E1-F25508726044}" type="datetimeFigureOut">
              <a:rPr lang="en-IN" smtClean="0"/>
              <a:pPr/>
              <a:t>05-05-2025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FFBC11-2ED2-450E-A0CC-CEA7380C613F}" type="slidenum">
              <a:rPr lang="en-IN" smtClean="0"/>
              <a:pPr/>
              <a:t>‹#›</a:t>
            </a:fld>
            <a:endParaRPr lang="en-IN"/>
          </a:p>
        </p:txBody>
      </p:sp>
    </p:spTree>
    <p:extLst>
      <p:ext uri="{BB962C8B-B14F-4D97-AF65-F5344CB8AC3E}">
        <p14:creationId xmlns:p14="http://schemas.microsoft.com/office/powerpoint/2010/main" val="168595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Date Placeholder 3">
            <a:extLst>
              <a:ext uri="{FF2B5EF4-FFF2-40B4-BE49-F238E27FC236}">
                <a16:creationId xmlns:a16="http://schemas.microsoft.com/office/drawing/2014/main" id="{959A3652-50D4-4FDF-8386-41D9AF3698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B31DCAD4-E344-44EC-AB07-C9E97F2AF1A1}"/>
              </a:ext>
            </a:extLst>
          </p:cNvPr>
          <p:cNvSpPr txBox="1">
            <a:spLocks/>
          </p:cNvSpPr>
          <p:nvPr userDrawn="1"/>
        </p:nvSpPr>
        <p:spPr>
          <a:xfrm>
            <a:off x="6096000" y="6625242"/>
            <a:ext cx="5658195" cy="232758"/>
          </a:xfrm>
          <a:prstGeom prst="rect">
            <a:avLst/>
          </a:prstGeom>
          <a:solidFill>
            <a:srgbClr val="FF000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2F22E408-EF1D-4BD0-98E0-8FC4C9B3A82C}"/>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53DAF229-1A5A-F012-C330-21BF9EBD1E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1999" cy="736846"/>
          </a:xfrm>
          <a:prstGeom prst="rect">
            <a:avLst/>
          </a:prstGeom>
        </p:spPr>
      </p:pic>
    </p:spTree>
    <p:extLst>
      <p:ext uri="{BB962C8B-B14F-4D97-AF65-F5344CB8AC3E}">
        <p14:creationId xmlns:p14="http://schemas.microsoft.com/office/powerpoint/2010/main" val="27097320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05B0CEB-DD04-5181-B8E6-14C54E295B71}"/>
              </a:ext>
            </a:extLst>
          </p:cNvPr>
          <p:cNvSpPr txBox="1">
            <a:spLocks/>
          </p:cNvSpPr>
          <p:nvPr userDrawn="1"/>
        </p:nvSpPr>
        <p:spPr>
          <a:xfrm>
            <a:off x="-6928" y="0"/>
            <a:ext cx="12192000" cy="232757"/>
          </a:xfrm>
          <a:prstGeom prst="rect">
            <a:avLst/>
          </a:prstGeom>
          <a:solidFill>
            <a:schemeClr val="accent5">
              <a:lumMod val="50000"/>
            </a:schemeClr>
          </a:solidFill>
          <a:ln>
            <a:noFill/>
          </a:ln>
          <a:effectLst>
            <a:outerShdw blurRad="44450" dist="27940" dir="5400000" algn="ctr">
              <a:srgbClr val="000000">
                <a:alpha val="32000"/>
              </a:srgbClr>
            </a:outerShdw>
          </a:effectLst>
        </p:spPr>
        <p:txBody>
          <a:bodyPr lIns="72000" tIns="36000"/>
          <a:lstStyle>
            <a:lvl1pPr algn="l" defTabSz="914400" rtl="0" eaLnBrk="1" latinLnBrk="0" hangingPunct="1">
              <a:lnSpc>
                <a:spcPct val="90000"/>
              </a:lnSpc>
              <a:spcBef>
                <a:spcPct val="0"/>
              </a:spcBef>
              <a:buNone/>
              <a:defRPr sz="3600" b="0" kern="1200" cap="none" spc="0">
                <a:ln w="0"/>
                <a:solidFill>
                  <a:schemeClr val="bg1"/>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defRPr>
            </a:lvl1pPr>
          </a:lstStyle>
          <a:p>
            <a:pPr algn="ctr"/>
            <a:endParaRPr lang="en-IN" sz="1200" i="1" dirty="0"/>
          </a:p>
        </p:txBody>
      </p:sp>
      <p:sp>
        <p:nvSpPr>
          <p:cNvPr id="2" name="Title 1"/>
          <p:cNvSpPr>
            <a:spLocks noGrp="1"/>
          </p:cNvSpPr>
          <p:nvPr>
            <p:ph type="title"/>
          </p:nvPr>
        </p:nvSpPr>
        <p:spPr>
          <a:xfrm>
            <a:off x="-2" y="232759"/>
            <a:ext cx="12192000" cy="714892"/>
          </a:xfrm>
          <a:prstGeom prst="rect">
            <a:avLst/>
          </a:prstGeom>
          <a:solidFill>
            <a:srgbClr val="FF0000"/>
          </a:solidFill>
          <a:ln>
            <a:noFill/>
          </a:ln>
          <a:effectLst>
            <a:outerShdw blurRad="44450" dist="27940" dir="5400000" algn="ctr">
              <a:srgbClr val="000000">
                <a:alpha val="32000"/>
              </a:srgbClr>
            </a:outerShdw>
          </a:effectLst>
        </p:spPr>
        <p:txBody>
          <a:bodyPr lIns="72000" tIns="72000"/>
          <a:lstStyle>
            <a:lvl1pPr>
              <a:defRPr sz="3600"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3" name="Content Placeholder 2"/>
          <p:cNvSpPr>
            <a:spLocks noGrp="1"/>
          </p:cNvSpPr>
          <p:nvPr>
            <p:ph idx="1"/>
          </p:nvPr>
        </p:nvSpPr>
        <p:spPr>
          <a:xfrm>
            <a:off x="199505" y="1097279"/>
            <a:ext cx="11779135" cy="5394960"/>
          </a:xfrm>
        </p:spPr>
        <p:txBody>
          <a:bodyPr/>
          <a:lstStyle>
            <a:lvl1pPr marL="228600" indent="-228600">
              <a:buFont typeface="Wingdings" panose="05000000000000000000" pitchFamily="2" charset="2"/>
              <a:buChar char="q"/>
              <a:defRPr/>
            </a:lvl1pPr>
            <a:lvl3pPr marL="1143000" indent="-228600">
              <a:buFont typeface="Courier New" panose="02070309020205020404" pitchFamily="49" charset="0"/>
              <a:buChar char="o"/>
              <a:defRPr/>
            </a:lvl3pPr>
            <a:lvl4pPr marL="1600200" indent="-228600">
              <a:buFont typeface="Wingdings" panose="05000000000000000000" pitchFamily="2" charset="2"/>
              <a:buChar char="§"/>
              <a:defRPr/>
            </a:lvl4pPr>
            <a:lvl5pPr marL="2057400" indent="-2286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5" name="Date Placeholder 3">
            <a:extLst>
              <a:ext uri="{FF2B5EF4-FFF2-40B4-BE49-F238E27FC236}">
                <a16:creationId xmlns:a16="http://schemas.microsoft.com/office/drawing/2014/main" id="{BB998037-E035-4CAB-833F-75CAE5A73D0B}"/>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7" name="Date Placeholder 3">
            <a:extLst>
              <a:ext uri="{FF2B5EF4-FFF2-40B4-BE49-F238E27FC236}">
                <a16:creationId xmlns:a16="http://schemas.microsoft.com/office/drawing/2014/main" id="{BC5DB233-EECA-4CB3-99D6-5066ABF08F18}"/>
              </a:ext>
            </a:extLst>
          </p:cNvPr>
          <p:cNvSpPr txBox="1">
            <a:spLocks/>
          </p:cNvSpPr>
          <p:nvPr userDrawn="1"/>
        </p:nvSpPr>
        <p:spPr>
          <a:xfrm>
            <a:off x="6096000" y="6625242"/>
            <a:ext cx="5658195" cy="232758"/>
          </a:xfrm>
          <a:prstGeom prst="rect">
            <a:avLst/>
          </a:prstGeom>
          <a:solidFill>
            <a:srgbClr val="FF000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VAAGDEVI COLLEGE OF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8" name="Date Placeholder 3">
            <a:extLst>
              <a:ext uri="{FF2B5EF4-FFF2-40B4-BE49-F238E27FC236}">
                <a16:creationId xmlns:a16="http://schemas.microsoft.com/office/drawing/2014/main" id="{CB262772-2230-41D2-9B79-2AECA3A31396}"/>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B62F1232-FE70-9E93-A3A7-8876D49D4EF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3107" y="5796992"/>
            <a:ext cx="659388" cy="761748"/>
          </a:xfrm>
          <a:prstGeom prst="rect">
            <a:avLst/>
          </a:prstGeom>
        </p:spPr>
      </p:pic>
    </p:spTree>
    <p:extLst>
      <p:ext uri="{BB962C8B-B14F-4D97-AF65-F5344CB8AC3E}">
        <p14:creationId xmlns:p14="http://schemas.microsoft.com/office/powerpoint/2010/main" val="1585597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15BC794-52C6-7043-0C20-C86F03797DB2}"/>
              </a:ext>
            </a:extLst>
          </p:cNvPr>
          <p:cNvSpPr txBox="1">
            <a:spLocks/>
          </p:cNvSpPr>
          <p:nvPr userDrawn="1"/>
        </p:nvSpPr>
        <p:spPr>
          <a:xfrm>
            <a:off x="-6928" y="0"/>
            <a:ext cx="12192000" cy="232757"/>
          </a:xfrm>
          <a:prstGeom prst="rect">
            <a:avLst/>
          </a:prstGeom>
          <a:solidFill>
            <a:schemeClr val="accent5">
              <a:lumMod val="50000"/>
            </a:schemeClr>
          </a:solidFill>
          <a:ln>
            <a:noFill/>
          </a:ln>
          <a:effectLst>
            <a:outerShdw blurRad="44450" dist="27940" dir="5400000" algn="ctr">
              <a:srgbClr val="000000">
                <a:alpha val="32000"/>
              </a:srgbClr>
            </a:outerShdw>
          </a:effectLst>
        </p:spPr>
        <p:txBody>
          <a:bodyPr lIns="72000" tIns="36000"/>
          <a:lstStyle>
            <a:lvl1pPr algn="l" defTabSz="914400" rtl="0" eaLnBrk="1" latinLnBrk="0" hangingPunct="1">
              <a:lnSpc>
                <a:spcPct val="90000"/>
              </a:lnSpc>
              <a:spcBef>
                <a:spcPct val="0"/>
              </a:spcBef>
              <a:buNone/>
              <a:defRPr sz="3600" b="0" kern="1200" cap="none" spc="0">
                <a:ln w="0"/>
                <a:solidFill>
                  <a:schemeClr val="bg1"/>
                </a:solidFill>
                <a:effectLst>
                  <a:outerShdw blurRad="38100" dist="25400" dir="5400000" algn="ctr" rotWithShape="0">
                    <a:srgbClr val="6E747A">
                      <a:alpha val="43000"/>
                    </a:srgbClr>
                  </a:outerShdw>
                </a:effectLst>
                <a:latin typeface="Times New Roman" panose="02020603050405020304" pitchFamily="18" charset="0"/>
                <a:ea typeface="+mj-ea"/>
                <a:cs typeface="Times New Roman" panose="02020603050405020304" pitchFamily="18" charset="0"/>
              </a:defRPr>
            </a:lvl1pPr>
          </a:lstStyle>
          <a:p>
            <a:pPr algn="ctr"/>
            <a:endParaRPr lang="en-IN" sz="1200" i="1" dirty="0"/>
          </a:p>
        </p:txBody>
      </p:sp>
      <p:sp>
        <p:nvSpPr>
          <p:cNvPr id="4" name="Title 1">
            <a:extLst>
              <a:ext uri="{FF2B5EF4-FFF2-40B4-BE49-F238E27FC236}">
                <a16:creationId xmlns:a16="http://schemas.microsoft.com/office/drawing/2014/main" id="{FD833D6F-8D98-F5DF-E522-215414126582}"/>
              </a:ext>
            </a:extLst>
          </p:cNvPr>
          <p:cNvSpPr>
            <a:spLocks noGrp="1"/>
          </p:cNvSpPr>
          <p:nvPr>
            <p:ph type="title"/>
          </p:nvPr>
        </p:nvSpPr>
        <p:spPr>
          <a:xfrm>
            <a:off x="-2" y="232759"/>
            <a:ext cx="12192000" cy="714892"/>
          </a:xfrm>
          <a:prstGeom prst="rect">
            <a:avLst/>
          </a:prstGeom>
          <a:solidFill>
            <a:srgbClr val="FF0000"/>
          </a:solidFill>
          <a:ln>
            <a:noFill/>
          </a:ln>
          <a:effectLst>
            <a:outerShdw blurRad="44450" dist="27940" dir="5400000" algn="ctr">
              <a:srgbClr val="000000">
                <a:alpha val="32000"/>
              </a:srgbClr>
            </a:outerShdw>
          </a:effectLst>
        </p:spPr>
        <p:txBody>
          <a:bodyPr lIns="72000" tIns="72000"/>
          <a:lstStyle>
            <a:lvl1pPr>
              <a:defRPr sz="3600" b="0" cap="none" spc="0">
                <a:ln w="0"/>
                <a:solidFill>
                  <a:schemeClr val="bg1"/>
                </a:solidFill>
                <a:effectLst>
                  <a:outerShdw blurRad="38100" dist="25400" dir="5400000" algn="ctr" rotWithShape="0">
                    <a:srgbClr val="6E747A">
                      <a:alpha val="43000"/>
                    </a:srgbClr>
                  </a:outerShdw>
                </a:effectLst>
              </a:defRPr>
            </a:lvl1pPr>
          </a:lstStyle>
          <a:p>
            <a:r>
              <a:rPr lang="en-US" dirty="0"/>
              <a:t>Click to edit Master title style</a:t>
            </a:r>
            <a:endParaRPr lang="en-IN" dirty="0"/>
          </a:p>
        </p:txBody>
      </p:sp>
      <p:sp>
        <p:nvSpPr>
          <p:cNvPr id="5" name="Date Placeholder 3">
            <a:extLst>
              <a:ext uri="{FF2B5EF4-FFF2-40B4-BE49-F238E27FC236}">
                <a16:creationId xmlns:a16="http://schemas.microsoft.com/office/drawing/2014/main" id="{D43513C9-5628-FA1A-94D1-B8F6073EA914}"/>
              </a:ext>
            </a:extLst>
          </p:cNvPr>
          <p:cNvSpPr txBox="1">
            <a:spLocks/>
          </p:cNvSpPr>
          <p:nvPr userDrawn="1"/>
        </p:nvSpPr>
        <p:spPr>
          <a:xfrm>
            <a:off x="0" y="6625241"/>
            <a:ext cx="6096000" cy="232758"/>
          </a:xfrm>
          <a:prstGeom prst="rect">
            <a:avLst/>
          </a:prstGeom>
          <a:solidFill>
            <a:srgbClr val="00206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Dept. of Computer Science and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sp>
        <p:nvSpPr>
          <p:cNvPr id="6" name="Date Placeholder 3">
            <a:extLst>
              <a:ext uri="{FF2B5EF4-FFF2-40B4-BE49-F238E27FC236}">
                <a16:creationId xmlns:a16="http://schemas.microsoft.com/office/drawing/2014/main" id="{4E4C9B7E-28FB-01F9-B9E5-EA70A4218AB6}"/>
              </a:ext>
            </a:extLst>
          </p:cNvPr>
          <p:cNvSpPr txBox="1">
            <a:spLocks/>
          </p:cNvSpPr>
          <p:nvPr userDrawn="1"/>
        </p:nvSpPr>
        <p:spPr>
          <a:xfrm>
            <a:off x="6096000" y="6625242"/>
            <a:ext cx="5658195" cy="232758"/>
          </a:xfrm>
          <a:prstGeom prst="rect">
            <a:avLst/>
          </a:prstGeom>
          <a:solidFill>
            <a:srgbClr val="FF0000"/>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600" b="0" cap="small" baseline="0" dirty="0">
                <a:solidFill>
                  <a:schemeClr val="bg1"/>
                </a:solidFill>
                <a:latin typeface="Times New Roman" panose="02020603050405020304" pitchFamily="18" charset="0"/>
                <a:cs typeface="Times New Roman" panose="02020603050405020304" pitchFamily="18" charset="0"/>
              </a:rPr>
              <a:t>VAAGDEVI COLLEGE OF ENGINEERING</a:t>
            </a:r>
            <a:endParaRPr lang="en-IN" sz="1600" b="0" cap="small" baseline="0" dirty="0">
              <a:solidFill>
                <a:schemeClr val="bg1"/>
              </a:solidFill>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1CB8B59-6D45-A331-A383-46987626D826}"/>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33107" y="5796992"/>
            <a:ext cx="659388" cy="761748"/>
          </a:xfrm>
          <a:prstGeom prst="rect">
            <a:avLst/>
          </a:prstGeom>
        </p:spPr>
      </p:pic>
      <p:sp>
        <p:nvSpPr>
          <p:cNvPr id="8" name="Date Placeholder 3">
            <a:extLst>
              <a:ext uri="{FF2B5EF4-FFF2-40B4-BE49-F238E27FC236}">
                <a16:creationId xmlns:a16="http://schemas.microsoft.com/office/drawing/2014/main" id="{E821EFA9-C438-6573-9C61-4AECB978A27A}"/>
              </a:ext>
            </a:extLst>
          </p:cNvPr>
          <p:cNvSpPr txBox="1">
            <a:spLocks/>
          </p:cNvSpPr>
          <p:nvPr userDrawn="1"/>
        </p:nvSpPr>
        <p:spPr>
          <a:xfrm>
            <a:off x="11754196" y="6625242"/>
            <a:ext cx="437803" cy="232757"/>
          </a:xfrm>
          <a:prstGeom prst="rect">
            <a:avLst/>
          </a:prstGeom>
          <a:solidFill>
            <a:schemeClr val="accent4"/>
          </a:solidFill>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DDAC095C-C545-42F9-B93D-2B3224753C51}" type="slidenum">
              <a:rPr lang="en-US" sz="1600" b="1" smtClean="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pPr algn="ctr"/>
              <a:t>‹#›</a:t>
            </a:fld>
            <a:endParaRPr lang="en-IN" sz="1600" b="1" dirty="0">
              <a:solidFill>
                <a:srgbClr val="00206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481246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Tree>
    <p:extLst>
      <p:ext uri="{BB962C8B-B14F-4D97-AF65-F5344CB8AC3E}">
        <p14:creationId xmlns:p14="http://schemas.microsoft.com/office/powerpoint/2010/main" val="114516546"/>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53" r:id="rId3"/>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just" defTabSz="914400" rtl="0" eaLnBrk="1" latinLnBrk="0" hangingPunct="1">
        <a:lnSpc>
          <a:spcPct val="90000"/>
        </a:lnSpc>
        <a:spcBef>
          <a:spcPts val="1000"/>
        </a:spcBef>
        <a:buFont typeface="Wingdings" panose="05000000000000000000" pitchFamily="2" charset="2"/>
        <a:buChar char="q"/>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just"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just" defTabSz="914400" rtl="0" eaLnBrk="1" latinLnBrk="0" hangingPunct="1">
        <a:lnSpc>
          <a:spcPct val="90000"/>
        </a:lnSpc>
        <a:spcBef>
          <a:spcPts val="500"/>
        </a:spcBef>
        <a:buFont typeface="Courier New" panose="02070309020205020404" pitchFamily="49" charset="0"/>
        <a:buChar char="o"/>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just"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just"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11"/>
          <p:cNvSpPr txBox="1">
            <a:spLocks/>
          </p:cNvSpPr>
          <p:nvPr/>
        </p:nvSpPr>
        <p:spPr>
          <a:xfrm>
            <a:off x="6313454" y="2362486"/>
            <a:ext cx="2382924" cy="60704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S.Swetha</a:t>
            </a:r>
            <a:endParaRPr lang="en-US" sz="2600" b="0" dirty="0">
              <a:effectLst>
                <a:outerShdw blurRad="38100" dist="38100" dir="2700000" algn="tl">
                  <a:srgbClr val="000000">
                    <a:alpha val="43137"/>
                  </a:srgbClr>
                </a:outerShdw>
              </a:effectLst>
            </a:endParaRPr>
          </a:p>
          <a:p>
            <a:pPr>
              <a:spcBef>
                <a:spcPts val="300"/>
              </a:spcBef>
            </a:pPr>
            <a:r>
              <a:rPr lang="en-US" sz="1200" b="0" i="1" dirty="0"/>
              <a:t>Hall Ticket No. 22641A0587</a:t>
            </a:r>
          </a:p>
        </p:txBody>
      </p:sp>
      <p:sp>
        <p:nvSpPr>
          <p:cNvPr id="6" name="Subtitle 11"/>
          <p:cNvSpPr txBox="1">
            <a:spLocks/>
          </p:cNvSpPr>
          <p:nvPr/>
        </p:nvSpPr>
        <p:spPr>
          <a:xfrm>
            <a:off x="3759656" y="3028493"/>
            <a:ext cx="4672674" cy="898049"/>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1400" b="0" i="1" dirty="0"/>
              <a:t>Under the guidance of</a:t>
            </a:r>
          </a:p>
          <a:p>
            <a:pPr>
              <a:spcBef>
                <a:spcPts val="200"/>
              </a:spcBef>
            </a:pPr>
            <a:r>
              <a:rPr lang="en-US" sz="2000" b="0" dirty="0">
                <a:effectLst>
                  <a:outerShdw blurRad="38100" dist="38100" dir="2700000" algn="tl">
                    <a:srgbClr val="000000">
                      <a:alpha val="43137"/>
                    </a:srgbClr>
                  </a:outerShdw>
                </a:effectLst>
              </a:rPr>
              <a:t>Mr. </a:t>
            </a:r>
            <a:r>
              <a:rPr lang="en-US" sz="2000" b="0" dirty="0" err="1">
                <a:effectLst>
                  <a:outerShdw blurRad="38100" dist="38100" dir="2700000" algn="tl">
                    <a:srgbClr val="000000">
                      <a:alpha val="43137"/>
                    </a:srgbClr>
                  </a:outerShdw>
                </a:effectLst>
              </a:rPr>
              <a:t>Ch.Aravind</a:t>
            </a:r>
            <a:r>
              <a:rPr lang="en-US" sz="2000" b="0" dirty="0">
                <a:effectLst>
                  <a:outerShdw blurRad="38100" dist="38100" dir="2700000" algn="tl">
                    <a:srgbClr val="000000">
                      <a:alpha val="43137"/>
                    </a:srgbClr>
                  </a:outerShdw>
                </a:effectLst>
              </a:rPr>
              <a:t> Kumar</a:t>
            </a:r>
            <a:endParaRPr lang="en-IN" sz="2000" b="0" dirty="0">
              <a:effectLst>
                <a:outerShdw blurRad="38100" dist="38100" dir="2700000" algn="tl">
                  <a:srgbClr val="000000">
                    <a:alpha val="43137"/>
                  </a:srgbClr>
                </a:outerShdw>
              </a:effectLst>
            </a:endParaRPr>
          </a:p>
          <a:p>
            <a:pPr>
              <a:spcBef>
                <a:spcPts val="200"/>
              </a:spcBef>
            </a:pPr>
            <a:r>
              <a:rPr lang="en-IN" sz="1400" b="0" dirty="0"/>
              <a:t>Assistant Professor</a:t>
            </a:r>
          </a:p>
        </p:txBody>
      </p:sp>
      <p:sp>
        <p:nvSpPr>
          <p:cNvPr id="7" name="Subtitle 11"/>
          <p:cNvSpPr txBox="1">
            <a:spLocks/>
          </p:cNvSpPr>
          <p:nvPr/>
        </p:nvSpPr>
        <p:spPr>
          <a:xfrm>
            <a:off x="2478174" y="5277773"/>
            <a:ext cx="7081851" cy="1244956"/>
          </a:xfrm>
          <a:prstGeom prst="rect">
            <a:avLst/>
          </a:prstGeom>
        </p:spPr>
        <p:txBody>
          <a:bodyPr vert="horz" lIns="91440" tIns="45720" rIns="91440" bIns="45720" rtlCol="0">
            <a:normAutofit fontScale="4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500"/>
              </a:spcBef>
            </a:pPr>
            <a:r>
              <a:rPr lang="en-US" sz="5500" b="0" dirty="0">
                <a:effectLst>
                  <a:outerShdw blurRad="38100" dist="38100" dir="2700000" algn="tl">
                    <a:srgbClr val="000000">
                      <a:alpha val="43137"/>
                    </a:srgbClr>
                  </a:outerShdw>
                </a:effectLst>
              </a:rPr>
              <a:t>Department of Computer Science and Engineering</a:t>
            </a:r>
          </a:p>
          <a:p>
            <a:pPr>
              <a:spcBef>
                <a:spcPts val="500"/>
              </a:spcBef>
            </a:pPr>
            <a:r>
              <a:rPr lang="en-US" sz="3800" dirty="0">
                <a:effectLst>
                  <a:outerShdw blurRad="38100" dist="38100" dir="2700000" algn="tl">
                    <a:srgbClr val="000000">
                      <a:alpha val="43137"/>
                    </a:srgbClr>
                  </a:outerShdw>
                </a:effectLst>
              </a:rPr>
              <a:t>Vaagdevi College of Engineering</a:t>
            </a:r>
          </a:p>
          <a:p>
            <a:pPr>
              <a:spcBef>
                <a:spcPts val="600"/>
              </a:spcBef>
            </a:pPr>
            <a:r>
              <a:rPr lang="en-US" sz="2400" b="0" dirty="0"/>
              <a:t>(UGC Autonomous, Accredited by NBA &amp; NAAC with “A”) </a:t>
            </a:r>
          </a:p>
          <a:p>
            <a:pPr>
              <a:spcBef>
                <a:spcPts val="600"/>
              </a:spcBef>
            </a:pPr>
            <a:r>
              <a:rPr lang="en-US" sz="2400" b="0" dirty="0" err="1"/>
              <a:t>Bollikunta</a:t>
            </a:r>
            <a:r>
              <a:rPr lang="en-US" sz="2400" b="0" dirty="0"/>
              <a:t>, </a:t>
            </a:r>
            <a:r>
              <a:rPr lang="en-US" sz="2400" b="0" dirty="0" err="1"/>
              <a:t>Khila</a:t>
            </a:r>
            <a:r>
              <a:rPr lang="en-US" sz="2400" b="0" dirty="0"/>
              <a:t> Warangal (Mandal), Warangal Urban – 506005(T.S) </a:t>
            </a:r>
          </a:p>
          <a:p>
            <a:pPr>
              <a:spcBef>
                <a:spcPts val="600"/>
              </a:spcBef>
            </a:pPr>
            <a:r>
              <a:rPr lang="en-US" sz="2500" dirty="0">
                <a:solidFill>
                  <a:schemeClr val="accent1">
                    <a:lumMod val="50000"/>
                  </a:schemeClr>
                </a:solidFill>
              </a:rPr>
              <a:t>2025-2026</a:t>
            </a:r>
            <a:endParaRPr lang="en-US" sz="2500" dirty="0"/>
          </a:p>
          <a:p>
            <a:endParaRPr lang="en-IN" b="0" dirty="0"/>
          </a:p>
        </p:txBody>
      </p:sp>
      <p:sp>
        <p:nvSpPr>
          <p:cNvPr id="12" name="Subtitle 11">
            <a:extLst>
              <a:ext uri="{FF2B5EF4-FFF2-40B4-BE49-F238E27FC236}">
                <a16:creationId xmlns:a16="http://schemas.microsoft.com/office/drawing/2014/main" id="{76632DCF-444C-4AB9-A9A9-24B78326A786}"/>
              </a:ext>
            </a:extLst>
          </p:cNvPr>
          <p:cNvSpPr txBox="1">
            <a:spLocks/>
          </p:cNvSpPr>
          <p:nvPr/>
        </p:nvSpPr>
        <p:spPr>
          <a:xfrm>
            <a:off x="3636175" y="2354104"/>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T.Sravya</a:t>
            </a:r>
            <a:endParaRPr lang="en-US" sz="2600" b="0" dirty="0">
              <a:effectLst>
                <a:outerShdw blurRad="38100" dist="38100" dir="2700000" algn="tl">
                  <a:srgbClr val="000000">
                    <a:alpha val="43137"/>
                  </a:srgbClr>
                </a:outerShdw>
              </a:effectLst>
            </a:endParaRPr>
          </a:p>
          <a:p>
            <a:pPr>
              <a:spcBef>
                <a:spcPts val="300"/>
              </a:spcBef>
            </a:pPr>
            <a:r>
              <a:rPr lang="en-US" sz="1200" b="0" i="1" dirty="0"/>
              <a:t>Hall Ticket No. 22641A0595</a:t>
            </a:r>
          </a:p>
        </p:txBody>
      </p:sp>
      <p:sp>
        <p:nvSpPr>
          <p:cNvPr id="13" name="Subtitle 11">
            <a:extLst>
              <a:ext uri="{FF2B5EF4-FFF2-40B4-BE49-F238E27FC236}">
                <a16:creationId xmlns:a16="http://schemas.microsoft.com/office/drawing/2014/main" id="{F3C3CADE-4DE0-4FED-8446-912E92DB0292}"/>
              </a:ext>
            </a:extLst>
          </p:cNvPr>
          <p:cNvSpPr txBox="1">
            <a:spLocks/>
          </p:cNvSpPr>
          <p:nvPr/>
        </p:nvSpPr>
        <p:spPr>
          <a:xfrm>
            <a:off x="8910982" y="2384996"/>
            <a:ext cx="2382924"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A.Ajay</a:t>
            </a:r>
            <a:endParaRPr lang="en-US" sz="2600" b="0" dirty="0">
              <a:effectLst>
                <a:outerShdw blurRad="38100" dist="38100" dir="2700000" algn="tl">
                  <a:srgbClr val="000000">
                    <a:alpha val="43137"/>
                  </a:srgbClr>
                </a:outerShdw>
              </a:effectLst>
            </a:endParaRPr>
          </a:p>
          <a:p>
            <a:pPr>
              <a:spcBef>
                <a:spcPts val="300"/>
              </a:spcBef>
            </a:pPr>
            <a:r>
              <a:rPr lang="en-US" sz="1200" b="0" i="1" dirty="0"/>
              <a:t>Hall Ticket No. 22641A05A8</a:t>
            </a:r>
          </a:p>
        </p:txBody>
      </p:sp>
      <p:sp>
        <p:nvSpPr>
          <p:cNvPr id="14" name="Subtitle 11">
            <a:extLst>
              <a:ext uri="{FF2B5EF4-FFF2-40B4-BE49-F238E27FC236}">
                <a16:creationId xmlns:a16="http://schemas.microsoft.com/office/drawing/2014/main" id="{7DD300AE-D81E-4AC8-BC57-566B57D6C660}"/>
              </a:ext>
            </a:extLst>
          </p:cNvPr>
          <p:cNvSpPr txBox="1">
            <a:spLocks/>
          </p:cNvSpPr>
          <p:nvPr/>
        </p:nvSpPr>
        <p:spPr>
          <a:xfrm>
            <a:off x="898094" y="2349515"/>
            <a:ext cx="2778166" cy="584534"/>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800" b="1" kern="1200" baseline="0">
                <a:solidFill>
                  <a:schemeClr val="tx1"/>
                </a:solidFill>
                <a:latin typeface="Times New Roman" panose="02020603050405020304" pitchFamily="18" charset="0"/>
                <a:ea typeface="+mn-ea"/>
                <a:cs typeface="Times New Roman" panose="02020603050405020304" pitchFamily="18"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Times New Roman" panose="02020603050405020304" pitchFamily="18" charset="0"/>
                <a:ea typeface="+mn-ea"/>
                <a:cs typeface="Times New Roman" panose="02020603050405020304" pitchFamily="18"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Times New Roman" panose="02020603050405020304" pitchFamily="18" charset="0"/>
                <a:ea typeface="+mn-ea"/>
                <a:cs typeface="Times New Roman" panose="02020603050405020304" pitchFamily="18"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Times New Roman" panose="02020603050405020304" pitchFamily="18" charset="0"/>
                <a:ea typeface="+mn-ea"/>
                <a:cs typeface="Times New Roman" panose="02020603050405020304" pitchFamily="18"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spcBef>
                <a:spcPts val="300"/>
              </a:spcBef>
            </a:pPr>
            <a:r>
              <a:rPr lang="en-US" sz="2600" b="0" dirty="0" err="1">
                <a:effectLst>
                  <a:outerShdw blurRad="38100" dist="38100" dir="2700000" algn="tl">
                    <a:srgbClr val="000000">
                      <a:alpha val="43137"/>
                    </a:srgbClr>
                  </a:outerShdw>
                </a:effectLst>
              </a:rPr>
              <a:t>Sk.Nayima</a:t>
            </a:r>
            <a:r>
              <a:rPr lang="en-US" sz="2600" b="0" dirty="0">
                <a:effectLst>
                  <a:outerShdw blurRad="38100" dist="38100" dir="2700000" algn="tl">
                    <a:srgbClr val="000000">
                      <a:alpha val="43137"/>
                    </a:srgbClr>
                  </a:outerShdw>
                </a:effectLst>
              </a:rPr>
              <a:t> Khatun</a:t>
            </a:r>
          </a:p>
          <a:p>
            <a:pPr>
              <a:spcBef>
                <a:spcPts val="300"/>
              </a:spcBef>
            </a:pPr>
            <a:r>
              <a:rPr lang="en-US" sz="1200" b="0" i="1" dirty="0"/>
              <a:t>Hall Ticket No. 22641A0591</a:t>
            </a:r>
          </a:p>
        </p:txBody>
      </p:sp>
      <p:sp>
        <p:nvSpPr>
          <p:cNvPr id="17" name="Rectangle: Rounded Corners 16">
            <a:extLst>
              <a:ext uri="{FF2B5EF4-FFF2-40B4-BE49-F238E27FC236}">
                <a16:creationId xmlns:a16="http://schemas.microsoft.com/office/drawing/2014/main" id="{F2213882-6464-4A96-96D5-EA4F95F404DE}"/>
              </a:ext>
            </a:extLst>
          </p:cNvPr>
          <p:cNvSpPr/>
          <p:nvPr/>
        </p:nvSpPr>
        <p:spPr>
          <a:xfrm>
            <a:off x="755007" y="797859"/>
            <a:ext cx="10728781" cy="670310"/>
          </a:xfrm>
          <a:prstGeom prst="roundRect">
            <a:avLst/>
          </a:prstGeom>
          <a:solidFill>
            <a:srgbClr val="FF0000"/>
          </a:solidFill>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Build &amp; Crew</a:t>
            </a:r>
            <a:endParaRPr lang="en-IN" sz="32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6C50F0CE-B0FB-48DA-AD7D-E96A1D3BC2A8}"/>
              </a:ext>
            </a:extLst>
          </p:cNvPr>
          <p:cNvSpPr/>
          <p:nvPr/>
        </p:nvSpPr>
        <p:spPr>
          <a:xfrm>
            <a:off x="2714842" y="1468169"/>
            <a:ext cx="6762303" cy="857864"/>
          </a:xfrm>
          <a:prstGeom prst="rect">
            <a:avLst/>
          </a:prstGeom>
        </p:spPr>
        <p:txBody>
          <a:bodyPr wrap="square">
            <a:spAutoFit/>
          </a:bodyPr>
          <a:lstStyle/>
          <a:p>
            <a:pPr algn="ctr">
              <a:lnSpc>
                <a:spcPct val="107000"/>
              </a:lnSpc>
            </a:pPr>
            <a:r>
              <a:rPr lang="en-IN" sz="1400" i="1" dirty="0">
                <a:latin typeface="Times New Roman" panose="02020603050405020304" pitchFamily="18" charset="0"/>
                <a:ea typeface="Calibri" panose="020F0502020204030204" pitchFamily="34" charset="0"/>
              </a:rPr>
              <a:t>A </a:t>
            </a:r>
            <a:r>
              <a:rPr lang="en-IN" sz="1400" i="1" dirty="0">
                <a:solidFill>
                  <a:srgbClr val="FF0000"/>
                </a:solidFill>
                <a:latin typeface="Times New Roman" panose="02020603050405020304" pitchFamily="18" charset="0"/>
                <a:ea typeface="Calibri" panose="020F0502020204030204" pitchFamily="34" charset="0"/>
              </a:rPr>
              <a:t>project/dissertation </a:t>
            </a:r>
            <a:r>
              <a:rPr lang="en-IN" sz="1400" i="1" dirty="0">
                <a:latin typeface="Times New Roman" panose="02020603050405020304" pitchFamily="18" charset="0"/>
                <a:ea typeface="Calibri" panose="020F0502020204030204" pitchFamily="34" charset="0"/>
              </a:rPr>
              <a:t>submitted in partial fulfilment of the requirements for the degree of</a:t>
            </a:r>
          </a:p>
          <a:p>
            <a:pPr algn="ctr">
              <a:lnSpc>
                <a:spcPct val="107000"/>
              </a:lnSpc>
              <a:spcBef>
                <a:spcPts val="300"/>
              </a:spcBef>
            </a:pPr>
            <a:r>
              <a:rPr lang="en-IN" sz="1600" cap="small"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Bachelor of Technology </a:t>
            </a:r>
            <a:r>
              <a:rPr lang="en-IN" sz="1400"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i</a:t>
            </a:r>
            <a:r>
              <a:rPr lang="en-IN" sz="1400" dirty="0">
                <a:latin typeface="Times New Roman" panose="02020603050405020304" pitchFamily="18" charset="0"/>
                <a:ea typeface="Calibri" panose="020F0502020204030204" pitchFamily="34" charset="0"/>
              </a:rPr>
              <a:t>n </a:t>
            </a:r>
            <a:r>
              <a:rPr lang="en-IN" sz="1600" cap="small" dirty="0">
                <a:solidFill>
                  <a:srgbClr val="000000"/>
                </a:solidFill>
                <a:effectLst>
                  <a:outerShdw blurRad="38100" dist="38100" dir="2700000" algn="tl">
                    <a:srgbClr val="000000">
                      <a:alpha val="43137"/>
                    </a:srgbClr>
                  </a:outerShdw>
                </a:effectLst>
                <a:latin typeface="Times New Roman" panose="02020603050405020304" pitchFamily="18" charset="0"/>
                <a:ea typeface="Calibri" panose="020F0502020204030204" pitchFamily="34" charset="0"/>
              </a:rPr>
              <a:t>Computer Science and Engineering</a:t>
            </a:r>
            <a:endParaRPr lang="en-IN" sz="1400" cap="small" dirty="0">
              <a:solidFill>
                <a:srgbClr val="000000"/>
              </a:solidFill>
              <a:latin typeface="Times New Roman" panose="02020603050405020304" pitchFamily="18" charset="0"/>
              <a:ea typeface="Calibri" panose="020F0502020204030204" pitchFamily="34" charset="0"/>
            </a:endParaRPr>
          </a:p>
          <a:p>
            <a:pPr algn="ctr">
              <a:lnSpc>
                <a:spcPct val="107000"/>
              </a:lnSpc>
              <a:spcBef>
                <a:spcPts val="500"/>
              </a:spcBef>
              <a:spcAft>
                <a:spcPts val="500"/>
              </a:spcAft>
            </a:pPr>
            <a:r>
              <a:rPr lang="en-IN" sz="1100" i="1" dirty="0">
                <a:solidFill>
                  <a:srgbClr val="000000"/>
                </a:solidFill>
                <a:latin typeface="Times New Roman" panose="02020603050405020304" pitchFamily="18" charset="0"/>
                <a:ea typeface="Calibri" panose="020F0502020204030204" pitchFamily="34" charset="0"/>
              </a:rPr>
              <a:t>by</a:t>
            </a:r>
          </a:p>
        </p:txBody>
      </p:sp>
      <p:pic>
        <p:nvPicPr>
          <p:cNvPr id="5" name="Picture 4">
            <a:extLst>
              <a:ext uri="{FF2B5EF4-FFF2-40B4-BE49-F238E27FC236}">
                <a16:creationId xmlns:a16="http://schemas.microsoft.com/office/drawing/2014/main" id="{79CD374B-1489-E4A4-5B7B-F3074CB739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0188" y="3764969"/>
            <a:ext cx="1291624" cy="1492129"/>
          </a:xfrm>
          <a:prstGeom prst="rect">
            <a:avLst/>
          </a:prstGeom>
        </p:spPr>
      </p:pic>
    </p:spTree>
    <p:extLst>
      <p:ext uri="{BB962C8B-B14F-4D97-AF65-F5344CB8AC3E}">
        <p14:creationId xmlns:p14="http://schemas.microsoft.com/office/powerpoint/2010/main" val="36555005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D3F8B-E01D-DA93-F128-27C7C10A2F83}"/>
              </a:ext>
            </a:extLst>
          </p:cNvPr>
          <p:cNvSpPr>
            <a:spLocks noGrp="1"/>
          </p:cNvSpPr>
          <p:nvPr>
            <p:ph type="title"/>
          </p:nvPr>
        </p:nvSpPr>
        <p:spPr/>
        <p:txBody>
          <a:bodyPr/>
          <a:lstStyle/>
          <a:p>
            <a:r>
              <a:rPr lang="en-US" dirty="0"/>
              <a:t>System Requirements</a:t>
            </a:r>
            <a:endParaRPr lang="en-IN" dirty="0"/>
          </a:p>
        </p:txBody>
      </p:sp>
      <p:sp>
        <p:nvSpPr>
          <p:cNvPr id="3" name="TextBox 2">
            <a:extLst>
              <a:ext uri="{FF2B5EF4-FFF2-40B4-BE49-F238E27FC236}">
                <a16:creationId xmlns:a16="http://schemas.microsoft.com/office/drawing/2014/main" id="{B98B2480-A0DE-D9E9-3433-EDC756D1AEB1}"/>
              </a:ext>
            </a:extLst>
          </p:cNvPr>
          <p:cNvSpPr txBox="1"/>
          <p:nvPr/>
        </p:nvSpPr>
        <p:spPr>
          <a:xfrm>
            <a:off x="121920" y="1087120"/>
            <a:ext cx="6167120" cy="4524315"/>
          </a:xfrm>
          <a:prstGeom prst="rect">
            <a:avLst/>
          </a:prstGeom>
          <a:noFill/>
        </p:spPr>
        <p:txBody>
          <a:bodyPr wrap="square" rtlCol="0">
            <a:spAutoFit/>
          </a:bodyPr>
          <a:lstStyle/>
          <a:p>
            <a:pPr>
              <a:lnSpc>
                <a:spcPct val="150000"/>
              </a:lnSpc>
            </a:pPr>
            <a:r>
              <a:rPr lang="en-US" sz="2400" b="1" dirty="0">
                <a:latin typeface="Times New Roman" panose="02020603050405020304" pitchFamily="18" charset="0"/>
                <a:cs typeface="Times New Roman" panose="02020603050405020304" pitchFamily="18" charset="0"/>
              </a:rPr>
              <a:t>Non-Functional Requirements :</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Performance</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Security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Scalability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Compatibility</a:t>
            </a:r>
          </a:p>
          <a:p>
            <a:pPr marL="342900" indent="-342900">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Reliability</a:t>
            </a:r>
          </a:p>
          <a:p>
            <a:pPr marL="342900" indent="-342900">
              <a:buFont typeface="Arial" panose="020B0604020202020204" pitchFamily="34" charset="0"/>
              <a:buChar char="•"/>
            </a:pPr>
            <a:endParaRPr lang="en-US" sz="2400" dirty="0"/>
          </a:p>
          <a:p>
            <a:endParaRPr lang="en-US" sz="2400" b="1" dirty="0"/>
          </a:p>
          <a:p>
            <a:endParaRPr lang="en-IN" sz="2400" b="1" dirty="0"/>
          </a:p>
        </p:txBody>
      </p:sp>
    </p:spTree>
    <p:extLst>
      <p:ext uri="{BB962C8B-B14F-4D97-AF65-F5344CB8AC3E}">
        <p14:creationId xmlns:p14="http://schemas.microsoft.com/office/powerpoint/2010/main" val="9985798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06C2D-951F-8CF0-CD59-978F71217EE1}"/>
              </a:ext>
            </a:extLst>
          </p:cNvPr>
          <p:cNvSpPr>
            <a:spLocks noGrp="1"/>
          </p:cNvSpPr>
          <p:nvPr>
            <p:ph type="title"/>
          </p:nvPr>
        </p:nvSpPr>
        <p:spPr/>
        <p:txBody>
          <a:bodyPr/>
          <a:lstStyle/>
          <a:p>
            <a:r>
              <a:rPr lang="en-IN" dirty="0"/>
              <a:t>Methodology</a:t>
            </a:r>
          </a:p>
        </p:txBody>
      </p:sp>
      <p:sp>
        <p:nvSpPr>
          <p:cNvPr id="3" name="Content Placeholder 2">
            <a:extLst>
              <a:ext uri="{FF2B5EF4-FFF2-40B4-BE49-F238E27FC236}">
                <a16:creationId xmlns:a16="http://schemas.microsoft.com/office/drawing/2014/main" id="{4D253C8E-9DE7-AA42-27D4-9A48D7397FB3}"/>
              </a:ext>
            </a:extLst>
          </p:cNvPr>
          <p:cNvSpPr>
            <a:spLocks noGrp="1"/>
          </p:cNvSpPr>
          <p:nvPr>
            <p:ph idx="1"/>
          </p:nvPr>
        </p:nvSpPr>
        <p:spPr>
          <a:xfrm>
            <a:off x="206430" y="1041296"/>
            <a:ext cx="11779135" cy="5394960"/>
          </a:xfrm>
        </p:spPr>
        <p:txBody>
          <a:bodyPr>
            <a:normAutofit/>
          </a:bodyPr>
          <a:lstStyle/>
          <a:p>
            <a:pPr>
              <a:lnSpc>
                <a:spcPct val="150000"/>
              </a:lnSpc>
            </a:pPr>
            <a:r>
              <a:rPr lang="en-US" sz="2400" dirty="0"/>
              <a:t>Modules:</a:t>
            </a:r>
          </a:p>
          <a:p>
            <a:pPr>
              <a:lnSpc>
                <a:spcPct val="150000"/>
              </a:lnSpc>
              <a:buFont typeface="Arial" panose="020B0604020202020204" pitchFamily="34" charset="0"/>
              <a:buChar char="•"/>
            </a:pPr>
            <a:r>
              <a:rPr lang="en-US" sz="2400" dirty="0"/>
              <a:t>Materials: Searchable catalog with pricing and availability.</a:t>
            </a:r>
          </a:p>
          <a:p>
            <a:pPr>
              <a:lnSpc>
                <a:spcPct val="150000"/>
              </a:lnSpc>
              <a:buFont typeface="Arial" panose="020B0604020202020204" pitchFamily="34" charset="0"/>
              <a:buChar char="•"/>
            </a:pPr>
            <a:r>
              <a:rPr lang="en-US" sz="2400" dirty="0"/>
              <a:t>Workers: Skill-based profiles with booking and availability.</a:t>
            </a:r>
          </a:p>
          <a:p>
            <a:pPr>
              <a:lnSpc>
                <a:spcPct val="150000"/>
              </a:lnSpc>
              <a:buFont typeface="Arial" panose="020B0604020202020204" pitchFamily="34" charset="0"/>
              <a:buChar char="•"/>
            </a:pPr>
            <a:r>
              <a:rPr lang="en-US" sz="2400" dirty="0"/>
              <a:t>Dealers: Listings with contact info and material offerings.</a:t>
            </a:r>
          </a:p>
          <a:p>
            <a:pPr>
              <a:lnSpc>
                <a:spcPct val="150000"/>
              </a:lnSpc>
            </a:pPr>
            <a:r>
              <a:rPr lang="en-US" sz="2400" dirty="0"/>
              <a:t>Data Handling: JSON used for efficient, reusable storage and easy updates.</a:t>
            </a:r>
          </a:p>
          <a:p>
            <a:pPr>
              <a:lnSpc>
                <a:spcPct val="150000"/>
              </a:lnSpc>
            </a:pPr>
            <a:r>
              <a:rPr lang="en-US" sz="2400" dirty="0"/>
              <a:t>Testing: Conducted unit, integration, UI, and validation tests for smooth user experience.</a:t>
            </a:r>
          </a:p>
          <a:p>
            <a:pPr>
              <a:lnSpc>
                <a:spcPct val="150000"/>
              </a:lnSpc>
            </a:pPr>
            <a:r>
              <a:rPr lang="en-US" sz="2400" dirty="0"/>
              <a:t>Future Scope: Scalable to add categories, location filters, and reviews.</a:t>
            </a:r>
            <a:endParaRPr lang="en-IN" sz="2400" dirty="0"/>
          </a:p>
        </p:txBody>
      </p:sp>
    </p:spTree>
    <p:extLst>
      <p:ext uri="{BB962C8B-B14F-4D97-AF65-F5344CB8AC3E}">
        <p14:creationId xmlns:p14="http://schemas.microsoft.com/office/powerpoint/2010/main" val="27043497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2390A-B6AA-79BA-780F-86BCEED5FD57}"/>
              </a:ext>
            </a:extLst>
          </p:cNvPr>
          <p:cNvSpPr>
            <a:spLocks noGrp="1"/>
          </p:cNvSpPr>
          <p:nvPr>
            <p:ph type="title"/>
          </p:nvPr>
        </p:nvSpPr>
        <p:spPr/>
        <p:txBody>
          <a:bodyPr/>
          <a:lstStyle/>
          <a:p>
            <a:r>
              <a:rPr lang="en-US" dirty="0"/>
              <a:t> Modules Description </a:t>
            </a:r>
            <a:endParaRPr lang="en-IN" dirty="0"/>
          </a:p>
        </p:txBody>
      </p:sp>
      <p:sp>
        <p:nvSpPr>
          <p:cNvPr id="4" name="TextBox 3">
            <a:extLst>
              <a:ext uri="{FF2B5EF4-FFF2-40B4-BE49-F238E27FC236}">
                <a16:creationId xmlns:a16="http://schemas.microsoft.com/office/drawing/2014/main" id="{B7CF5251-728E-EE3C-A79A-808088E8A7E2}"/>
              </a:ext>
            </a:extLst>
          </p:cNvPr>
          <p:cNvSpPr txBox="1"/>
          <p:nvPr/>
        </p:nvSpPr>
        <p:spPr>
          <a:xfrm>
            <a:off x="91441" y="1472470"/>
            <a:ext cx="11612880" cy="2795958"/>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User Module: </a:t>
            </a:r>
            <a:r>
              <a:rPr lang="en-US" sz="2400" dirty="0">
                <a:latin typeface="Times New Roman" panose="02020603050405020304" pitchFamily="18" charset="0"/>
                <a:cs typeface="Times New Roman" panose="02020603050405020304" pitchFamily="18" charset="0"/>
              </a:rPr>
              <a:t>user registration and user login</a:t>
            </a: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Materials Module : </a:t>
            </a:r>
            <a:r>
              <a:rPr lang="en-US" sz="2400" dirty="0">
                <a:latin typeface="Times New Roman" panose="02020603050405020304" pitchFamily="18" charset="0"/>
                <a:cs typeface="Times New Roman" panose="02020603050405020304" pitchFamily="18" charset="0"/>
              </a:rPr>
              <a:t>Search functionalities, Results display, Material details . </a:t>
            </a:r>
            <a:endParaRPr lang="en-US" sz="2400" b="1"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Dealers Information Module : </a:t>
            </a:r>
            <a:r>
              <a:rPr lang="en-US" sz="2400" dirty="0">
                <a:latin typeface="Times New Roman" panose="02020603050405020304" pitchFamily="18" charset="0"/>
                <a:cs typeface="Times New Roman" panose="02020603050405020304" pitchFamily="18" charset="0"/>
              </a:rPr>
              <a:t>It has Dealer listings, Dealer details.</a:t>
            </a:r>
          </a:p>
          <a:p>
            <a:pPr marL="285750" indent="-285750" algn="just">
              <a:lnSpc>
                <a:spcPct val="150000"/>
              </a:lnSpc>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Workers Module :</a:t>
            </a:r>
            <a:r>
              <a:rPr lang="en-US" sz="2400" dirty="0">
                <a:latin typeface="Times New Roman" panose="02020603050405020304" pitchFamily="18" charset="0"/>
                <a:cs typeface="Times New Roman" panose="02020603050405020304" pitchFamily="18" charset="0"/>
              </a:rPr>
              <a:t> Workers listing, search functionalities, Workers details, User reviews and ratings.</a:t>
            </a:r>
          </a:p>
        </p:txBody>
      </p:sp>
    </p:spTree>
    <p:extLst>
      <p:ext uri="{BB962C8B-B14F-4D97-AF65-F5344CB8AC3E}">
        <p14:creationId xmlns:p14="http://schemas.microsoft.com/office/powerpoint/2010/main" val="2336285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15818-C8CA-7BBB-48D1-04421FFAE583}"/>
              </a:ext>
            </a:extLst>
          </p:cNvPr>
          <p:cNvSpPr>
            <a:spLocks noGrp="1"/>
          </p:cNvSpPr>
          <p:nvPr>
            <p:ph type="title"/>
          </p:nvPr>
        </p:nvSpPr>
        <p:spPr/>
        <p:txBody>
          <a:bodyPr/>
          <a:lstStyle/>
          <a:p>
            <a:r>
              <a:rPr lang="en-IN" dirty="0"/>
              <a:t>Designing</a:t>
            </a:r>
          </a:p>
        </p:txBody>
      </p:sp>
      <p:pic>
        <p:nvPicPr>
          <p:cNvPr id="4" name="Picture 3">
            <a:extLst>
              <a:ext uri="{FF2B5EF4-FFF2-40B4-BE49-F238E27FC236}">
                <a16:creationId xmlns:a16="http://schemas.microsoft.com/office/drawing/2014/main" id="{BE8AB372-0068-7A92-B3C4-B6F4EA5C83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68681"/>
            <a:ext cx="11905864" cy="4216298"/>
          </a:xfrm>
          <a:prstGeom prst="rect">
            <a:avLst/>
          </a:prstGeom>
        </p:spPr>
      </p:pic>
      <p:sp>
        <p:nvSpPr>
          <p:cNvPr id="6" name="TextBox 5">
            <a:extLst>
              <a:ext uri="{FF2B5EF4-FFF2-40B4-BE49-F238E27FC236}">
                <a16:creationId xmlns:a16="http://schemas.microsoft.com/office/drawing/2014/main" id="{B70B3D68-31B2-289E-2E38-663530E0BA1F}"/>
              </a:ext>
            </a:extLst>
          </p:cNvPr>
          <p:cNvSpPr txBox="1"/>
          <p:nvPr/>
        </p:nvSpPr>
        <p:spPr>
          <a:xfrm>
            <a:off x="3130421" y="1073021"/>
            <a:ext cx="6260840" cy="954107"/>
          </a:xfrm>
          <a:prstGeom prst="rect">
            <a:avLst/>
          </a:prstGeom>
          <a:noFill/>
        </p:spPr>
        <p:txBody>
          <a:bodyPr wrap="square">
            <a:spAutoFit/>
          </a:bodyPr>
          <a:lstStyle/>
          <a:p>
            <a:r>
              <a:rPr lang="en-IN" sz="3200" b="1" dirty="0"/>
              <a:t>Data Flow Diagrams</a:t>
            </a:r>
          </a:p>
          <a:p>
            <a:r>
              <a:rPr lang="en-IN" sz="2400" dirty="0"/>
              <a:t>Entity Relationship(ER) Diagram</a:t>
            </a:r>
          </a:p>
        </p:txBody>
      </p:sp>
    </p:spTree>
    <p:extLst>
      <p:ext uri="{BB962C8B-B14F-4D97-AF65-F5344CB8AC3E}">
        <p14:creationId xmlns:p14="http://schemas.microsoft.com/office/powerpoint/2010/main" val="2960414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C8633-F62E-E89A-8460-DD0C26360941}"/>
              </a:ext>
            </a:extLst>
          </p:cNvPr>
          <p:cNvSpPr>
            <a:spLocks noGrp="1"/>
          </p:cNvSpPr>
          <p:nvPr>
            <p:ph type="title"/>
          </p:nvPr>
        </p:nvSpPr>
        <p:spPr/>
        <p:txBody>
          <a:bodyPr/>
          <a:lstStyle/>
          <a:p>
            <a:r>
              <a:rPr lang="en-IN" dirty="0"/>
              <a:t>UML  Diagrams</a:t>
            </a:r>
          </a:p>
        </p:txBody>
      </p:sp>
      <p:sp>
        <p:nvSpPr>
          <p:cNvPr id="10" name="TextBox 9">
            <a:extLst>
              <a:ext uri="{FF2B5EF4-FFF2-40B4-BE49-F238E27FC236}">
                <a16:creationId xmlns:a16="http://schemas.microsoft.com/office/drawing/2014/main" id="{4666B87E-9E9E-00E9-1F10-EE3907458D3F}"/>
              </a:ext>
            </a:extLst>
          </p:cNvPr>
          <p:cNvSpPr txBox="1"/>
          <p:nvPr/>
        </p:nvSpPr>
        <p:spPr>
          <a:xfrm>
            <a:off x="1898779" y="1130950"/>
            <a:ext cx="6260840" cy="369332"/>
          </a:xfrm>
          <a:prstGeom prst="rect">
            <a:avLst/>
          </a:prstGeom>
          <a:noFill/>
        </p:spPr>
        <p:txBody>
          <a:bodyPr wrap="square">
            <a:spAutoFit/>
          </a:bodyPr>
          <a:lstStyle/>
          <a:p>
            <a:r>
              <a:rPr lang="en-IN" b="1" dirty="0" err="1"/>
              <a:t>UseCase</a:t>
            </a:r>
            <a:r>
              <a:rPr lang="en-IN" b="1" dirty="0"/>
              <a:t> Diagram</a:t>
            </a:r>
          </a:p>
        </p:txBody>
      </p:sp>
      <p:sp>
        <p:nvSpPr>
          <p:cNvPr id="12" name="TextBox 11">
            <a:extLst>
              <a:ext uri="{FF2B5EF4-FFF2-40B4-BE49-F238E27FC236}">
                <a16:creationId xmlns:a16="http://schemas.microsoft.com/office/drawing/2014/main" id="{4C342488-DCE3-1641-9463-38645297BE76}"/>
              </a:ext>
            </a:extLst>
          </p:cNvPr>
          <p:cNvSpPr txBox="1"/>
          <p:nvPr/>
        </p:nvSpPr>
        <p:spPr>
          <a:xfrm>
            <a:off x="8159619" y="-85544"/>
            <a:ext cx="6260840" cy="369332"/>
          </a:xfrm>
          <a:prstGeom prst="rect">
            <a:avLst/>
          </a:prstGeom>
          <a:noFill/>
        </p:spPr>
        <p:txBody>
          <a:bodyPr wrap="square">
            <a:spAutoFit/>
          </a:bodyPr>
          <a:lstStyle/>
          <a:p>
            <a:r>
              <a:rPr lang="en-IN" b="1" dirty="0">
                <a:solidFill>
                  <a:schemeClr val="bg2"/>
                </a:solidFill>
              </a:rPr>
              <a:t>Sequence Diagram</a:t>
            </a:r>
          </a:p>
        </p:txBody>
      </p:sp>
      <p:pic>
        <p:nvPicPr>
          <p:cNvPr id="5" name="Picture 4">
            <a:extLst>
              <a:ext uri="{FF2B5EF4-FFF2-40B4-BE49-F238E27FC236}">
                <a16:creationId xmlns:a16="http://schemas.microsoft.com/office/drawing/2014/main" id="{320BB115-F708-E9F6-342D-1C07A73DDA2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06962" y="1500282"/>
            <a:ext cx="5361993" cy="4975227"/>
          </a:xfrm>
          <a:prstGeom prst="rect">
            <a:avLst/>
          </a:prstGeom>
        </p:spPr>
      </p:pic>
    </p:spTree>
    <p:extLst>
      <p:ext uri="{BB962C8B-B14F-4D97-AF65-F5344CB8AC3E}">
        <p14:creationId xmlns:p14="http://schemas.microsoft.com/office/powerpoint/2010/main" val="2395653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55099-78B7-83DE-A5C3-38603E2F637C}"/>
              </a:ext>
            </a:extLst>
          </p:cNvPr>
          <p:cNvSpPr>
            <a:spLocks noGrp="1"/>
          </p:cNvSpPr>
          <p:nvPr>
            <p:ph type="title"/>
          </p:nvPr>
        </p:nvSpPr>
        <p:spPr/>
        <p:txBody>
          <a:bodyPr/>
          <a:lstStyle/>
          <a:p>
            <a:r>
              <a:rPr lang="en-US" dirty="0"/>
              <a:t> Results </a:t>
            </a:r>
            <a:endParaRPr lang="en-IN" dirty="0"/>
          </a:p>
        </p:txBody>
      </p:sp>
      <p:pic>
        <p:nvPicPr>
          <p:cNvPr id="4" name="Picture 3">
            <a:extLst>
              <a:ext uri="{FF2B5EF4-FFF2-40B4-BE49-F238E27FC236}">
                <a16:creationId xmlns:a16="http://schemas.microsoft.com/office/drawing/2014/main" id="{C31F769B-6ABA-FAEE-AF63-545AF2D306CB}"/>
              </a:ext>
            </a:extLst>
          </p:cNvPr>
          <p:cNvPicPr/>
          <p:nvPr/>
        </p:nvPicPr>
        <p:blipFill>
          <a:blip r:embed="rId2"/>
          <a:stretch>
            <a:fillRect/>
          </a:stretch>
        </p:blipFill>
        <p:spPr>
          <a:xfrm>
            <a:off x="259236" y="1469766"/>
            <a:ext cx="5438114" cy="3624748"/>
          </a:xfrm>
          <a:prstGeom prst="rect">
            <a:avLst/>
          </a:prstGeom>
        </p:spPr>
      </p:pic>
      <p:sp>
        <p:nvSpPr>
          <p:cNvPr id="8" name="TextBox 7">
            <a:extLst>
              <a:ext uri="{FF2B5EF4-FFF2-40B4-BE49-F238E27FC236}">
                <a16:creationId xmlns:a16="http://schemas.microsoft.com/office/drawing/2014/main" id="{A1059377-CEFA-C5AB-C630-051DE19B05D2}"/>
              </a:ext>
            </a:extLst>
          </p:cNvPr>
          <p:cNvSpPr txBox="1"/>
          <p:nvPr/>
        </p:nvSpPr>
        <p:spPr>
          <a:xfrm>
            <a:off x="-2" y="1031426"/>
            <a:ext cx="6200190" cy="368755"/>
          </a:xfrm>
          <a:prstGeom prst="rect">
            <a:avLst/>
          </a:prstGeom>
          <a:noFill/>
        </p:spPr>
        <p:txBody>
          <a:bodyPr wrap="square">
            <a:spAutoFit/>
          </a:bodyPr>
          <a:lstStyle/>
          <a:p>
            <a:pPr marL="6350" marR="346710" indent="-6350" algn="ctr">
              <a:lnSpc>
                <a:spcPct val="107000"/>
              </a:lnSpc>
              <a:spcAft>
                <a:spcPts val="970"/>
              </a:spcAft>
            </a:pPr>
            <a:r>
              <a:rPr lang="en-IN" sz="1800" b="1" kern="100" dirty="0">
                <a:solidFill>
                  <a:srgbClr val="000000"/>
                </a:solidFill>
                <a:effectLst/>
                <a:latin typeface="Times New Roman" panose="02020603050405020304" pitchFamily="18" charset="0"/>
                <a:ea typeface="Times New Roman" panose="02020603050405020304" pitchFamily="18" charset="0"/>
              </a:rPr>
              <a:t>Login Page </a:t>
            </a:r>
            <a:endParaRPr lang="en-IN" sz="2000" kern="100" dirty="0">
              <a:solidFill>
                <a:srgbClr val="000000"/>
              </a:solidFill>
              <a:effectLst/>
              <a:latin typeface="Times New Roman" panose="02020603050405020304" pitchFamily="18" charset="0"/>
              <a:ea typeface="Times New Roman" panose="02020603050405020304" pitchFamily="18" charset="0"/>
            </a:endParaRPr>
          </a:p>
        </p:txBody>
      </p:sp>
      <p:pic>
        <p:nvPicPr>
          <p:cNvPr id="9" name="Picture 8">
            <a:extLst>
              <a:ext uri="{FF2B5EF4-FFF2-40B4-BE49-F238E27FC236}">
                <a16:creationId xmlns:a16="http://schemas.microsoft.com/office/drawing/2014/main" id="{281ECE21-90B9-4B38-7A8B-A7E4AABF00EE}"/>
              </a:ext>
            </a:extLst>
          </p:cNvPr>
          <p:cNvPicPr/>
          <p:nvPr/>
        </p:nvPicPr>
        <p:blipFill>
          <a:blip r:embed="rId3"/>
          <a:stretch>
            <a:fillRect/>
          </a:stretch>
        </p:blipFill>
        <p:spPr>
          <a:xfrm>
            <a:off x="5859624" y="1483956"/>
            <a:ext cx="6073140" cy="3610558"/>
          </a:xfrm>
          <a:prstGeom prst="rect">
            <a:avLst/>
          </a:prstGeom>
        </p:spPr>
      </p:pic>
      <p:sp>
        <p:nvSpPr>
          <p:cNvPr id="11" name="TextBox 10">
            <a:extLst>
              <a:ext uri="{FF2B5EF4-FFF2-40B4-BE49-F238E27FC236}">
                <a16:creationId xmlns:a16="http://schemas.microsoft.com/office/drawing/2014/main" id="{CBE59C7A-CB7D-5130-7692-06949189CF98}"/>
              </a:ext>
            </a:extLst>
          </p:cNvPr>
          <p:cNvSpPr txBox="1"/>
          <p:nvPr/>
        </p:nvSpPr>
        <p:spPr>
          <a:xfrm>
            <a:off x="5991808" y="1115201"/>
            <a:ext cx="6200190" cy="368755"/>
          </a:xfrm>
          <a:prstGeom prst="rect">
            <a:avLst/>
          </a:prstGeom>
          <a:noFill/>
        </p:spPr>
        <p:txBody>
          <a:bodyPr wrap="square">
            <a:spAutoFit/>
          </a:bodyPr>
          <a:lstStyle/>
          <a:p>
            <a:pPr marL="6350" marR="347980" indent="-6350" algn="ctr">
              <a:lnSpc>
                <a:spcPct val="107000"/>
              </a:lnSpc>
              <a:spcAft>
                <a:spcPts val="970"/>
              </a:spcAft>
            </a:pPr>
            <a:r>
              <a:rPr lang="en-IN" sz="1800" b="1" kern="100" dirty="0">
                <a:solidFill>
                  <a:srgbClr val="000000"/>
                </a:solidFill>
                <a:effectLst/>
                <a:latin typeface="Times New Roman" panose="02020603050405020304" pitchFamily="18" charset="0"/>
                <a:ea typeface="Times New Roman" panose="02020603050405020304" pitchFamily="18" charset="0"/>
              </a:rPr>
              <a:t>Home Page </a:t>
            </a:r>
            <a:endParaRPr lang="en-IN" sz="20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264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04A20-C768-EEF0-3C6F-96EC63E3D307}"/>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6A85E129-6283-44E1-0B3D-B98F666240B7}"/>
              </a:ext>
            </a:extLst>
          </p:cNvPr>
          <p:cNvPicPr>
            <a:picLocks noGrp="1"/>
          </p:cNvPicPr>
          <p:nvPr>
            <p:ph idx="1"/>
          </p:nvPr>
        </p:nvPicPr>
        <p:blipFill>
          <a:blip r:embed="rId2"/>
          <a:stretch>
            <a:fillRect/>
          </a:stretch>
        </p:blipFill>
        <p:spPr>
          <a:xfrm>
            <a:off x="197156" y="1568253"/>
            <a:ext cx="6130636" cy="2531225"/>
          </a:xfrm>
          <a:prstGeom prst="rect">
            <a:avLst/>
          </a:prstGeom>
        </p:spPr>
      </p:pic>
      <p:pic>
        <p:nvPicPr>
          <p:cNvPr id="5" name="Picture 4">
            <a:extLst>
              <a:ext uri="{FF2B5EF4-FFF2-40B4-BE49-F238E27FC236}">
                <a16:creationId xmlns:a16="http://schemas.microsoft.com/office/drawing/2014/main" id="{8707B24D-3810-2B51-31F3-5DD17CE78D9A}"/>
              </a:ext>
            </a:extLst>
          </p:cNvPr>
          <p:cNvPicPr/>
          <p:nvPr/>
        </p:nvPicPr>
        <p:blipFill>
          <a:blip r:embed="rId3"/>
          <a:srcRect r="27456"/>
          <a:stretch/>
        </p:blipFill>
        <p:spPr>
          <a:xfrm>
            <a:off x="6581250" y="1568253"/>
            <a:ext cx="4363559" cy="4608195"/>
          </a:xfrm>
          <a:prstGeom prst="rect">
            <a:avLst/>
          </a:prstGeom>
        </p:spPr>
      </p:pic>
      <p:sp>
        <p:nvSpPr>
          <p:cNvPr id="7" name="TextBox 6">
            <a:extLst>
              <a:ext uri="{FF2B5EF4-FFF2-40B4-BE49-F238E27FC236}">
                <a16:creationId xmlns:a16="http://schemas.microsoft.com/office/drawing/2014/main" id="{BFD85754-C2EA-7012-00B3-90593304FD08}"/>
              </a:ext>
            </a:extLst>
          </p:cNvPr>
          <p:cNvSpPr txBox="1"/>
          <p:nvPr/>
        </p:nvSpPr>
        <p:spPr>
          <a:xfrm>
            <a:off x="2780521" y="1073574"/>
            <a:ext cx="6260840" cy="368755"/>
          </a:xfrm>
          <a:prstGeom prst="rect">
            <a:avLst/>
          </a:prstGeom>
          <a:noFill/>
        </p:spPr>
        <p:txBody>
          <a:bodyPr wrap="square">
            <a:spAutoFit/>
          </a:bodyPr>
          <a:lstStyle/>
          <a:p>
            <a:pPr marL="2530475" marR="1270" indent="-6350" algn="l">
              <a:lnSpc>
                <a:spcPct val="107000"/>
              </a:lnSpc>
              <a:spcAft>
                <a:spcPts val="985"/>
              </a:spcAft>
            </a:pPr>
            <a:r>
              <a:rPr lang="en-IN" sz="1800" b="1" kern="100" dirty="0">
                <a:solidFill>
                  <a:srgbClr val="000000"/>
                </a:solidFill>
                <a:effectLst/>
                <a:latin typeface="Times New Roman" panose="02020603050405020304" pitchFamily="18" charset="0"/>
                <a:ea typeface="Times New Roman" panose="02020603050405020304" pitchFamily="18" charset="0"/>
              </a:rPr>
              <a:t>Main page </a:t>
            </a:r>
            <a:endParaRPr lang="en-IN" sz="2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502244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1D20A-5CDE-F00D-A3C0-16E1AABF487E}"/>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9BC77C8D-5AA5-C75E-BF84-D96BC8872639}"/>
              </a:ext>
            </a:extLst>
          </p:cNvPr>
          <p:cNvPicPr>
            <a:picLocks noGrp="1"/>
          </p:cNvPicPr>
          <p:nvPr>
            <p:ph idx="1"/>
          </p:nvPr>
        </p:nvPicPr>
        <p:blipFill>
          <a:blip r:embed="rId2"/>
          <a:stretch>
            <a:fillRect/>
          </a:stretch>
        </p:blipFill>
        <p:spPr>
          <a:xfrm>
            <a:off x="718683" y="1626166"/>
            <a:ext cx="9498337" cy="4420069"/>
          </a:xfrm>
          <a:prstGeom prst="rect">
            <a:avLst/>
          </a:prstGeom>
        </p:spPr>
      </p:pic>
      <p:sp>
        <p:nvSpPr>
          <p:cNvPr id="6" name="TextBox 5">
            <a:extLst>
              <a:ext uri="{FF2B5EF4-FFF2-40B4-BE49-F238E27FC236}">
                <a16:creationId xmlns:a16="http://schemas.microsoft.com/office/drawing/2014/main" id="{1AF00313-9356-AC3D-D21B-816DC3592EAB}"/>
              </a:ext>
            </a:extLst>
          </p:cNvPr>
          <p:cNvSpPr txBox="1"/>
          <p:nvPr/>
        </p:nvSpPr>
        <p:spPr>
          <a:xfrm>
            <a:off x="-956388" y="1102531"/>
            <a:ext cx="6260840" cy="368755"/>
          </a:xfrm>
          <a:prstGeom prst="rect">
            <a:avLst/>
          </a:prstGeom>
          <a:noFill/>
        </p:spPr>
        <p:txBody>
          <a:bodyPr wrap="square">
            <a:spAutoFit/>
          </a:bodyPr>
          <a:lstStyle/>
          <a:p>
            <a:pPr marL="6350" marR="349885" indent="-6350" algn="ctr">
              <a:lnSpc>
                <a:spcPct val="107000"/>
              </a:lnSpc>
              <a:spcAft>
                <a:spcPts val="890"/>
              </a:spcAft>
            </a:pPr>
            <a:r>
              <a:rPr lang="en-IN" sz="1800" b="1" kern="100" dirty="0">
                <a:solidFill>
                  <a:srgbClr val="000000"/>
                </a:solidFill>
                <a:effectLst/>
                <a:latin typeface="Times New Roman" panose="02020603050405020304" pitchFamily="18" charset="0"/>
                <a:ea typeface="Times New Roman" panose="02020603050405020304" pitchFamily="18" charset="0"/>
              </a:rPr>
              <a:t>Dealers Dashboard </a:t>
            </a:r>
            <a:endParaRPr lang="en-IN" sz="2800" kern="100" dirty="0">
              <a:solidFill>
                <a:srgbClr val="000000"/>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9340412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2A65B-544D-823A-A975-7F2CC627B999}"/>
              </a:ext>
            </a:extLst>
          </p:cNvPr>
          <p:cNvSpPr>
            <a:spLocks noGrp="1"/>
          </p:cNvSpPr>
          <p:nvPr>
            <p:ph type="title"/>
          </p:nvPr>
        </p:nvSpPr>
        <p:spPr/>
        <p:txBody>
          <a:bodyPr/>
          <a:lstStyle/>
          <a:p>
            <a:r>
              <a:rPr lang="en-IN" dirty="0"/>
              <a:t>Results</a:t>
            </a:r>
          </a:p>
        </p:txBody>
      </p:sp>
      <p:pic>
        <p:nvPicPr>
          <p:cNvPr id="4" name="Content Placeholder 3">
            <a:extLst>
              <a:ext uri="{FF2B5EF4-FFF2-40B4-BE49-F238E27FC236}">
                <a16:creationId xmlns:a16="http://schemas.microsoft.com/office/drawing/2014/main" id="{813B6A8E-20A1-0E94-435D-7F031DA42FDF}"/>
              </a:ext>
            </a:extLst>
          </p:cNvPr>
          <p:cNvPicPr>
            <a:picLocks noGrp="1"/>
          </p:cNvPicPr>
          <p:nvPr>
            <p:ph idx="1"/>
          </p:nvPr>
        </p:nvPicPr>
        <p:blipFill>
          <a:blip r:embed="rId2"/>
          <a:stretch>
            <a:fillRect/>
          </a:stretch>
        </p:blipFill>
        <p:spPr>
          <a:xfrm>
            <a:off x="517266" y="1916203"/>
            <a:ext cx="10735453" cy="4139366"/>
          </a:xfrm>
          <a:prstGeom prst="rect">
            <a:avLst/>
          </a:prstGeom>
        </p:spPr>
      </p:pic>
      <p:sp>
        <p:nvSpPr>
          <p:cNvPr id="6" name="TextBox 5">
            <a:extLst>
              <a:ext uri="{FF2B5EF4-FFF2-40B4-BE49-F238E27FC236}">
                <a16:creationId xmlns:a16="http://schemas.microsoft.com/office/drawing/2014/main" id="{4404F49B-D1D8-FC41-248D-2FD89B627AAD}"/>
              </a:ext>
            </a:extLst>
          </p:cNvPr>
          <p:cNvSpPr txBox="1"/>
          <p:nvPr/>
        </p:nvSpPr>
        <p:spPr>
          <a:xfrm>
            <a:off x="228600" y="1247261"/>
            <a:ext cx="6260840" cy="369332"/>
          </a:xfrm>
          <a:prstGeom prst="rect">
            <a:avLst/>
          </a:prstGeom>
          <a:noFill/>
        </p:spPr>
        <p:txBody>
          <a:bodyPr wrap="square">
            <a:spAutoFit/>
          </a:bodyPr>
          <a:lstStyle/>
          <a:p>
            <a:r>
              <a:rPr lang="en-IN" sz="1800" b="1" dirty="0">
                <a:solidFill>
                  <a:srgbClr val="000000"/>
                </a:solidFill>
                <a:effectLst/>
                <a:latin typeface="Times New Roman" panose="02020603050405020304" pitchFamily="18" charset="0"/>
                <a:ea typeface="Times New Roman" panose="02020603050405020304" pitchFamily="18" charset="0"/>
              </a:rPr>
              <a:t>Workers Dashboard </a:t>
            </a:r>
            <a:endParaRPr lang="en-IN" dirty="0"/>
          </a:p>
        </p:txBody>
      </p:sp>
    </p:spTree>
    <p:extLst>
      <p:ext uri="{BB962C8B-B14F-4D97-AF65-F5344CB8AC3E}">
        <p14:creationId xmlns:p14="http://schemas.microsoft.com/office/powerpoint/2010/main" val="23466113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E232F6-FBCB-466E-BBD9-82200D06C6BD}"/>
              </a:ext>
            </a:extLst>
          </p:cNvPr>
          <p:cNvSpPr>
            <a:spLocks noGrp="1"/>
          </p:cNvSpPr>
          <p:nvPr>
            <p:ph type="title"/>
          </p:nvPr>
        </p:nvSpPr>
        <p:spPr>
          <a:xfrm>
            <a:off x="-2" y="232759"/>
            <a:ext cx="12192000" cy="714892"/>
          </a:xfrm>
          <a:prstGeom prst="rect">
            <a:avLst/>
          </a:prstGeom>
        </p:spPr>
        <p:txBody>
          <a:bodyPr/>
          <a:lstStyle/>
          <a:p>
            <a:r>
              <a:rPr lang="en-US" dirty="0"/>
              <a:t>Conclusion &amp; Future Scope</a:t>
            </a:r>
            <a:endParaRPr lang="en-IN" dirty="0"/>
          </a:p>
        </p:txBody>
      </p:sp>
      <p:sp>
        <p:nvSpPr>
          <p:cNvPr id="3" name="Content Placeholder 2">
            <a:extLst>
              <a:ext uri="{FF2B5EF4-FFF2-40B4-BE49-F238E27FC236}">
                <a16:creationId xmlns:a16="http://schemas.microsoft.com/office/drawing/2014/main" id="{2D8A1CCE-8E29-4BD7-B1E0-630787CE4DC4}"/>
              </a:ext>
            </a:extLst>
          </p:cNvPr>
          <p:cNvSpPr>
            <a:spLocks noGrp="1"/>
          </p:cNvSpPr>
          <p:nvPr>
            <p:ph idx="1"/>
          </p:nvPr>
        </p:nvSpPr>
        <p:spPr>
          <a:xfrm>
            <a:off x="121299" y="1073020"/>
            <a:ext cx="11868538" cy="2957804"/>
          </a:xfrm>
        </p:spPr>
        <p:txBody>
          <a:bodyPr>
            <a:normAutofit/>
          </a:bodyPr>
          <a:lstStyle/>
          <a:p>
            <a:pPr>
              <a:lnSpc>
                <a:spcPct val="150000"/>
              </a:lnSpc>
              <a:buFont typeface="Arial" panose="020B0604020202020204" pitchFamily="34" charset="0"/>
              <a:buChar char="•"/>
            </a:pPr>
            <a:r>
              <a:rPr lang="en-US" sz="2400" dirty="0"/>
              <a:t>Build &amp; Crew simplifies the construction process by connecting users directly with the materials and workers they need.</a:t>
            </a:r>
          </a:p>
          <a:p>
            <a:pPr>
              <a:lnSpc>
                <a:spcPct val="150000"/>
              </a:lnSpc>
              <a:buFont typeface="Arial" panose="020B0604020202020204" pitchFamily="34" charset="0"/>
              <a:buChar char="•"/>
            </a:pPr>
            <a:r>
              <a:rPr lang="en-US" sz="2400" dirty="0"/>
              <a:t>By consolidating essential resources, the application eliminates the complexities of sourcing materials and labor. This leads to increased efficiency, reduced project delays, and cost savings. </a:t>
            </a:r>
            <a:endParaRPr lang="en-IN" sz="2400" dirty="0"/>
          </a:p>
        </p:txBody>
      </p:sp>
    </p:spTree>
    <p:extLst>
      <p:ext uri="{BB962C8B-B14F-4D97-AF65-F5344CB8AC3E}">
        <p14:creationId xmlns:p14="http://schemas.microsoft.com/office/powerpoint/2010/main" val="4135481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232759"/>
            <a:ext cx="12192000" cy="714892"/>
          </a:xfrm>
          <a:prstGeom prst="rect">
            <a:avLst/>
          </a:prstGeom>
        </p:spPr>
        <p:txBody>
          <a:bodyPr/>
          <a:lstStyle/>
          <a:p>
            <a:r>
              <a:rPr lang="en-US" dirty="0"/>
              <a:t>Overview</a:t>
            </a:r>
            <a:endParaRPr lang="en-IN" dirty="0"/>
          </a:p>
        </p:txBody>
      </p:sp>
      <p:sp>
        <p:nvSpPr>
          <p:cNvPr id="3" name="Content Placeholder 2"/>
          <p:cNvSpPr>
            <a:spLocks noGrp="1"/>
          </p:cNvSpPr>
          <p:nvPr>
            <p:ph idx="1"/>
          </p:nvPr>
        </p:nvSpPr>
        <p:spPr>
          <a:xfrm>
            <a:off x="206430" y="1013303"/>
            <a:ext cx="11779135" cy="5760721"/>
          </a:xfrm>
        </p:spPr>
        <p:txBody>
          <a:bodyPr>
            <a:normAutofit/>
          </a:bodyPr>
          <a:lstStyle/>
          <a:p>
            <a:pPr marL="0" indent="0">
              <a:buNone/>
            </a:pPr>
            <a:r>
              <a:rPr lang="en-US" sz="1500" b="1" dirty="0">
                <a:latin typeface="Times New Roman"/>
                <a:cs typeface="Times New Roman"/>
              </a:rPr>
              <a:t>1</a:t>
            </a:r>
            <a:r>
              <a:rPr lang="en-US" sz="1600" b="1" dirty="0">
                <a:latin typeface="Times New Roman"/>
                <a:cs typeface="Times New Roman"/>
              </a:rPr>
              <a:t>.Abstract               				                        </a:t>
            </a:r>
            <a:endParaRPr lang="en-US" sz="1600" b="1" dirty="0"/>
          </a:p>
          <a:p>
            <a:pPr marL="0" indent="0">
              <a:buNone/>
            </a:pPr>
            <a:r>
              <a:rPr lang="en-US" sz="1600" b="1" dirty="0">
                <a:latin typeface="Times New Roman"/>
                <a:cs typeface="Times New Roman"/>
              </a:rPr>
              <a:t>2.Introduction					    11.Results</a:t>
            </a:r>
          </a:p>
          <a:p>
            <a:pPr marL="0" indent="0">
              <a:buNone/>
            </a:pPr>
            <a:r>
              <a:rPr lang="en-US" sz="1600" b="1" dirty="0">
                <a:latin typeface="Times New Roman"/>
                <a:cs typeface="Times New Roman"/>
              </a:rPr>
              <a:t>3.Problem Statement	                                                                            </a:t>
            </a:r>
            <a:r>
              <a:rPr lang="en-US" sz="1600" b="1" dirty="0"/>
              <a:t>12.Conclusion and Future Scope</a:t>
            </a:r>
            <a:endParaRPr lang="en-US" sz="1600" b="1" dirty="0">
              <a:latin typeface="Times New Roman"/>
              <a:cs typeface="Times New Roman"/>
            </a:endParaRPr>
          </a:p>
          <a:p>
            <a:pPr marL="0" indent="0">
              <a:buNone/>
            </a:pPr>
            <a:r>
              <a:rPr lang="en-US" sz="1600" b="1" dirty="0"/>
              <a:t>4.Literature Review				                      </a:t>
            </a:r>
            <a:r>
              <a:rPr lang="en-US" sz="1600" b="1" dirty="0">
                <a:latin typeface="Times New Roman"/>
                <a:cs typeface="Times New Roman"/>
              </a:rPr>
              <a:t>13.References</a:t>
            </a:r>
          </a:p>
          <a:p>
            <a:pPr marL="0" indent="0">
              <a:buNone/>
            </a:pPr>
            <a:r>
              <a:rPr lang="en-US" sz="1600" b="1" dirty="0">
                <a:latin typeface="Times New Roman"/>
                <a:cs typeface="Times New Roman"/>
              </a:rPr>
              <a:t>5.Existing System                                           		    </a:t>
            </a:r>
          </a:p>
          <a:p>
            <a:pPr marL="457200" lvl="1" indent="0">
              <a:buNone/>
            </a:pPr>
            <a:r>
              <a:rPr lang="en-US" sz="1600" dirty="0"/>
              <a:t>- Disadvantages</a:t>
            </a:r>
            <a:endParaRPr lang="en-US" sz="1600" b="1" dirty="0">
              <a:latin typeface="Times New Roman"/>
              <a:cs typeface="Times New Roman"/>
            </a:endParaRPr>
          </a:p>
          <a:p>
            <a:pPr marL="0" indent="0">
              <a:buNone/>
            </a:pPr>
            <a:r>
              <a:rPr lang="en-US" sz="1600" b="1" dirty="0">
                <a:latin typeface="Times New Roman"/>
                <a:cs typeface="Times New Roman"/>
              </a:rPr>
              <a:t>6.Proposed System</a:t>
            </a:r>
          </a:p>
          <a:p>
            <a:pPr marL="457200" lvl="1" indent="0">
              <a:buNone/>
            </a:pPr>
            <a:r>
              <a:rPr lang="en-US" sz="1600" dirty="0"/>
              <a:t>- Advantages</a:t>
            </a:r>
            <a:endParaRPr lang="en-US" sz="1600" b="1" dirty="0">
              <a:latin typeface="Times New Roman"/>
              <a:cs typeface="Times New Roman"/>
            </a:endParaRPr>
          </a:p>
          <a:p>
            <a:pPr marL="0" indent="0">
              <a:buNone/>
            </a:pPr>
            <a:r>
              <a:rPr lang="en-US" sz="1600" b="1" dirty="0">
                <a:latin typeface="Times New Roman"/>
                <a:cs typeface="Times New Roman"/>
              </a:rPr>
              <a:t>7.System Requirements </a:t>
            </a:r>
          </a:p>
          <a:p>
            <a:pPr marL="457200" lvl="1" indent="0">
              <a:buNone/>
            </a:pPr>
            <a:r>
              <a:rPr lang="en-US" sz="1600" dirty="0"/>
              <a:t>- Functional Requirements</a:t>
            </a:r>
          </a:p>
          <a:p>
            <a:pPr marL="0" indent="0">
              <a:buNone/>
            </a:pPr>
            <a:r>
              <a:rPr lang="en-US" sz="1600" dirty="0"/>
              <a:t>          - Non-functional Requirements</a:t>
            </a:r>
            <a:endParaRPr lang="en-US" sz="1600" b="1" dirty="0"/>
          </a:p>
          <a:p>
            <a:pPr marL="0" indent="0">
              <a:buNone/>
            </a:pPr>
            <a:r>
              <a:rPr lang="en-US" sz="1600" b="1" dirty="0"/>
              <a:t>9.Modules Description</a:t>
            </a:r>
          </a:p>
          <a:p>
            <a:pPr marL="0" indent="0">
              <a:buNone/>
            </a:pPr>
            <a:r>
              <a:rPr lang="en-US" sz="1600" b="1" dirty="0"/>
              <a:t>10.Designing</a:t>
            </a:r>
          </a:p>
          <a:p>
            <a:pPr marL="457200" lvl="1" indent="0">
              <a:buNone/>
            </a:pPr>
            <a:r>
              <a:rPr lang="en-US" sz="1600" dirty="0"/>
              <a:t>-Entity-Relationship Diagram</a:t>
            </a:r>
            <a:endParaRPr lang="en-IN" sz="1600" dirty="0"/>
          </a:p>
          <a:p>
            <a:pPr marL="457200" lvl="1" indent="0">
              <a:buNone/>
            </a:pPr>
            <a:r>
              <a:rPr lang="en-IN" sz="1600" dirty="0"/>
              <a:t> -Use case Diagram</a:t>
            </a:r>
          </a:p>
          <a:p>
            <a:pPr marL="457200" lvl="1" indent="0">
              <a:buNone/>
            </a:pPr>
            <a:r>
              <a:rPr lang="en-IN" sz="1600" dirty="0"/>
              <a:t> </a:t>
            </a:r>
          </a:p>
          <a:p>
            <a:pPr marL="457200" lvl="1" indent="0">
              <a:buNone/>
            </a:pPr>
            <a:r>
              <a:rPr lang="en-IN" sz="1600" dirty="0"/>
              <a:t> </a:t>
            </a:r>
          </a:p>
          <a:p>
            <a:pPr marL="457200" lvl="1" indent="0">
              <a:buNone/>
            </a:pPr>
            <a:endParaRPr lang="en-US" dirty="0"/>
          </a:p>
        </p:txBody>
      </p:sp>
    </p:spTree>
    <p:extLst>
      <p:ext uri="{BB962C8B-B14F-4D97-AF65-F5344CB8AC3E}">
        <p14:creationId xmlns:p14="http://schemas.microsoft.com/office/powerpoint/2010/main" val="17511205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71C01-5208-489A-A3A6-AF3CB24A4AB4}"/>
              </a:ext>
            </a:extLst>
          </p:cNvPr>
          <p:cNvSpPr>
            <a:spLocks noGrp="1"/>
          </p:cNvSpPr>
          <p:nvPr>
            <p:ph type="title"/>
          </p:nvPr>
        </p:nvSpPr>
        <p:spPr>
          <a:xfrm>
            <a:off x="-2" y="232759"/>
            <a:ext cx="12192000" cy="714892"/>
          </a:xfrm>
          <a:prstGeom prst="rect">
            <a:avLst/>
          </a:prstGeom>
        </p:spPr>
        <p:txBody>
          <a:bodyPr/>
          <a:lstStyle/>
          <a:p>
            <a:r>
              <a:rPr lang="en-IN" dirty="0"/>
              <a:t>References</a:t>
            </a:r>
          </a:p>
        </p:txBody>
      </p:sp>
      <p:sp>
        <p:nvSpPr>
          <p:cNvPr id="3" name="Content Placeholder 2">
            <a:extLst>
              <a:ext uri="{FF2B5EF4-FFF2-40B4-BE49-F238E27FC236}">
                <a16:creationId xmlns:a16="http://schemas.microsoft.com/office/drawing/2014/main" id="{2C39AA8B-A301-49BF-9DA8-22F614053810}"/>
              </a:ext>
            </a:extLst>
          </p:cNvPr>
          <p:cNvSpPr>
            <a:spLocks noGrp="1"/>
          </p:cNvSpPr>
          <p:nvPr>
            <p:ph idx="1"/>
          </p:nvPr>
        </p:nvSpPr>
        <p:spPr>
          <a:xfrm>
            <a:off x="199506" y="1175657"/>
            <a:ext cx="11221164" cy="5316582"/>
          </a:xfrm>
        </p:spPr>
        <p:txBody>
          <a:bodyPr>
            <a:normAutofit/>
          </a:bodyPr>
          <a:lstStyle/>
          <a:p>
            <a:pPr marL="514350" indent="-514350">
              <a:lnSpc>
                <a:spcPct val="150000"/>
              </a:lnSpc>
              <a:buFont typeface="+mj-lt"/>
              <a:buAutoNum type="arabicPeriod"/>
            </a:pPr>
            <a:r>
              <a:rPr lang="en-IN" sz="2400" dirty="0"/>
              <a:t>Authors -Alaa </a:t>
            </a:r>
            <a:r>
              <a:rPr lang="en-IN" sz="2400" dirty="0" err="1"/>
              <a:t>Alshwaikh</a:t>
            </a:r>
            <a:r>
              <a:rPr lang="en-IN" sz="2400" dirty="0"/>
              <a:t>, </a:t>
            </a:r>
            <a:r>
              <a:rPr lang="en-IN" sz="2400" dirty="0" err="1"/>
              <a:t>Jeehan</a:t>
            </a:r>
            <a:r>
              <a:rPr lang="en-IN" sz="2400" dirty="0"/>
              <a:t> </a:t>
            </a:r>
            <a:r>
              <a:rPr lang="en-IN" sz="2400" dirty="0" err="1"/>
              <a:t>AlShabani</a:t>
            </a:r>
            <a:r>
              <a:rPr lang="en-IN" sz="2400" dirty="0"/>
              <a:t>, Kawthar </a:t>
            </a:r>
            <a:r>
              <a:rPr lang="en-IN" sz="2400" dirty="0" err="1"/>
              <a:t>Tooq</a:t>
            </a:r>
            <a:r>
              <a:rPr lang="en-IN" sz="2400" dirty="0"/>
              <a:t>, Ehab Juma Adwan, Yusuf </a:t>
            </a:r>
            <a:r>
              <a:rPr lang="en-IN" sz="2400" dirty="0" err="1"/>
              <a:t>Almalki</a:t>
            </a:r>
            <a:r>
              <a:rPr lang="en-IN" sz="2400" dirty="0"/>
              <a:t>    “</a:t>
            </a:r>
            <a:r>
              <a:rPr lang="en-US" sz="2400" dirty="0"/>
              <a:t>A Mobile application prototype of materials procurement for the Bahraini construction industry</a:t>
            </a:r>
            <a:r>
              <a:rPr lang="en-IN" sz="2400" dirty="0"/>
              <a:t>”, 08 April 2022.</a:t>
            </a:r>
          </a:p>
        </p:txBody>
      </p:sp>
    </p:spTree>
    <p:extLst>
      <p:ext uri="{BB962C8B-B14F-4D97-AF65-F5344CB8AC3E}">
        <p14:creationId xmlns:p14="http://schemas.microsoft.com/office/powerpoint/2010/main" val="7887549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53613" y="2375670"/>
            <a:ext cx="6603859" cy="1595117"/>
          </a:xfrm>
          <a:prstGeom prst="rect">
            <a:avLst/>
          </a:prstGeom>
        </p:spPr>
        <p:txBody>
          <a:bodyPr wrap="none">
            <a:spAutoFit/>
          </a:bodyPr>
          <a:lstStyle/>
          <a:p>
            <a:pPr>
              <a:lnSpc>
                <a:spcPct val="107000"/>
              </a:lnSpc>
              <a:spcAft>
                <a:spcPts val="800"/>
              </a:spcAft>
            </a:pPr>
            <a:r>
              <a:rPr lang="en-US" sz="9600" i="1" dirty="0">
                <a:ln w="0"/>
                <a:solidFill>
                  <a:schemeClr val="accent1"/>
                </a:solidFill>
                <a:effectLst>
                  <a:outerShdw blurRad="38100" dist="25400" dir="5400000" algn="ctr" rotWithShape="0">
                    <a:srgbClr val="6E747A">
                      <a:alpha val="43000"/>
                    </a:srgbClr>
                  </a:outerShdw>
                </a:effectLst>
                <a:latin typeface="Times New Roman" panose="02020603050405020304" pitchFamily="18" charset="0"/>
                <a:ea typeface="Calibri" panose="020F0502020204030204" pitchFamily="34" charset="0"/>
                <a:cs typeface="Times New Roman" panose="02020603050405020304" pitchFamily="18" charset="0"/>
              </a:rPr>
              <a:t>Thank You!!!</a:t>
            </a:r>
            <a:endParaRPr lang="en-IN" sz="9600" dirty="0">
              <a:ln w="0"/>
              <a:solidFill>
                <a:schemeClr val="accent1"/>
              </a:solidFill>
              <a:effectLst>
                <a:outerShdw blurRad="38100" dist="25400" dir="5400000" algn="ctr" rotWithShape="0">
                  <a:srgbClr val="6E747A">
                    <a:alpha val="43000"/>
                  </a:srgbClr>
                </a:outerShdw>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24965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FDCC-8ADE-FC07-0210-3D002F1C8480}"/>
              </a:ext>
            </a:extLst>
          </p:cNvPr>
          <p:cNvSpPr>
            <a:spLocks noGrp="1"/>
          </p:cNvSpPr>
          <p:nvPr>
            <p:ph type="title"/>
          </p:nvPr>
        </p:nvSpPr>
        <p:spPr/>
        <p:txBody>
          <a:bodyPr/>
          <a:lstStyle/>
          <a:p>
            <a:r>
              <a:rPr lang="en-US" dirty="0"/>
              <a:t>Abstract</a:t>
            </a:r>
            <a:endParaRPr lang="en-IN" dirty="0"/>
          </a:p>
        </p:txBody>
      </p:sp>
      <p:sp>
        <p:nvSpPr>
          <p:cNvPr id="4" name="TextBox 3">
            <a:extLst>
              <a:ext uri="{FF2B5EF4-FFF2-40B4-BE49-F238E27FC236}">
                <a16:creationId xmlns:a16="http://schemas.microsoft.com/office/drawing/2014/main" id="{582FAD7D-F86F-9D81-BFCA-A208900F5123}"/>
              </a:ext>
            </a:extLst>
          </p:cNvPr>
          <p:cNvSpPr txBox="1"/>
          <p:nvPr/>
        </p:nvSpPr>
        <p:spPr>
          <a:xfrm>
            <a:off x="259700" y="1193386"/>
            <a:ext cx="11672595" cy="5021055"/>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Build &amp; Crew provides a centralized platform streamlining the process of acquiring construction materials and connecting with relevant workers.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 this users can search for specific materials, locate nearby dealers, obtain estimated pricing, and access contact information.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Similarly, users can browse available workers, view their hourly rates, and obtain contact details. This application aims to simplify and expedite the often complex process of construction resource management.</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comprehensive solution aims to simplify and enhance the construction planning and execution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69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92D7B-CF16-46D8-8243-8661747A4014}"/>
              </a:ext>
            </a:extLst>
          </p:cNvPr>
          <p:cNvSpPr>
            <a:spLocks noGrp="1"/>
          </p:cNvSpPr>
          <p:nvPr>
            <p:ph type="title"/>
          </p:nvPr>
        </p:nvSpPr>
        <p:spPr>
          <a:xfrm>
            <a:off x="-2" y="232759"/>
            <a:ext cx="12192000" cy="714892"/>
          </a:xfrm>
          <a:prstGeom prst="rect">
            <a:avLst/>
          </a:prstGeom>
        </p:spPr>
        <p:txBody>
          <a:bodyPr/>
          <a:lstStyle/>
          <a:p>
            <a:r>
              <a:rPr lang="en-US" dirty="0"/>
              <a:t>Introduction</a:t>
            </a:r>
            <a:endParaRPr lang="en-IN" dirty="0"/>
          </a:p>
        </p:txBody>
      </p:sp>
      <p:sp>
        <p:nvSpPr>
          <p:cNvPr id="4" name="TextBox 3">
            <a:extLst>
              <a:ext uri="{FF2B5EF4-FFF2-40B4-BE49-F238E27FC236}">
                <a16:creationId xmlns:a16="http://schemas.microsoft.com/office/drawing/2014/main" id="{0FE9C914-F0F5-93CC-AB8D-06D4A033AF00}"/>
              </a:ext>
            </a:extLst>
          </p:cNvPr>
          <p:cNvSpPr txBox="1"/>
          <p:nvPr/>
        </p:nvSpPr>
        <p:spPr>
          <a:xfrm>
            <a:off x="175725" y="1157961"/>
            <a:ext cx="11672595" cy="5355312"/>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i="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In the rapidly evolving construction industry, efficient procurement of materials and skilled labor is paramount to the success of any project. </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application offers users to access wide range of construction materials that are available nearby and their can also connect with the skilled workers.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a friendly interface users can easily search for materials, find nearby dealers, view estimated prices, access dealer contact information, the users can also search for workers and can view their contact information.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By integrating these essential features into a single platform, the application aims to enhance efficiency, reduce delays, and optimize costs for construction projects.</a:t>
            </a:r>
          </a:p>
          <a:p>
            <a:pPr marL="285750" indent="-285750">
              <a:buFont typeface="Wingdings" panose="05000000000000000000" pitchFamily="2" charset="2"/>
              <a:buChar char="q"/>
            </a:pPr>
            <a:endParaRPr lang="en-US" dirty="0"/>
          </a:p>
        </p:txBody>
      </p:sp>
    </p:spTree>
    <p:extLst>
      <p:ext uri="{BB962C8B-B14F-4D97-AF65-F5344CB8AC3E}">
        <p14:creationId xmlns:p14="http://schemas.microsoft.com/office/powerpoint/2010/main" val="532094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4B1F9-5637-475E-835E-7AA9BC8EA59B}"/>
              </a:ext>
            </a:extLst>
          </p:cNvPr>
          <p:cNvSpPr>
            <a:spLocks noGrp="1"/>
          </p:cNvSpPr>
          <p:nvPr>
            <p:ph type="title"/>
          </p:nvPr>
        </p:nvSpPr>
        <p:spPr>
          <a:xfrm>
            <a:off x="-2" y="232759"/>
            <a:ext cx="12192000" cy="714892"/>
          </a:xfrm>
          <a:prstGeom prst="rect">
            <a:avLst/>
          </a:prstGeom>
        </p:spPr>
        <p:txBody>
          <a:bodyPr/>
          <a:lstStyle/>
          <a:p>
            <a:r>
              <a:rPr lang="en-US" dirty="0"/>
              <a:t>Problem Statement</a:t>
            </a:r>
            <a:endParaRPr lang="en-IN" dirty="0"/>
          </a:p>
        </p:txBody>
      </p:sp>
      <p:sp>
        <p:nvSpPr>
          <p:cNvPr id="3" name="Content Placeholder 2">
            <a:extLst>
              <a:ext uri="{FF2B5EF4-FFF2-40B4-BE49-F238E27FC236}">
                <a16:creationId xmlns:a16="http://schemas.microsoft.com/office/drawing/2014/main" id="{8BEF42B6-1909-448F-9D2A-EE4AEECCBEB7}"/>
              </a:ext>
            </a:extLst>
          </p:cNvPr>
          <p:cNvSpPr>
            <a:spLocks noGrp="1"/>
          </p:cNvSpPr>
          <p:nvPr>
            <p:ph idx="1"/>
          </p:nvPr>
        </p:nvSpPr>
        <p:spPr/>
        <p:txBody>
          <a:bodyPr/>
          <a:lstStyle/>
          <a:p>
            <a:pPr>
              <a:lnSpc>
                <a:spcPct val="150000"/>
              </a:lnSpc>
              <a:buFont typeface="Arial" panose="020B0604020202020204" pitchFamily="34" charset="0"/>
              <a:buChar char="•"/>
            </a:pPr>
            <a:r>
              <a:rPr lang="en-US" dirty="0"/>
              <a:t>Finding construction materials and hiring workers is often inefficient. Manual searches and fragmented information lead to delays, higher costs, and a lack of transparency in pricing. Current methods do not provide a unified, real-time solution. There is a need for a platform that simplifies these processes, offers real-time updates, and provides easy access to reliable information for materials and workers.</a:t>
            </a:r>
            <a:endParaRPr lang="en-IN" dirty="0"/>
          </a:p>
        </p:txBody>
      </p:sp>
    </p:spTree>
    <p:extLst>
      <p:ext uri="{BB962C8B-B14F-4D97-AF65-F5344CB8AC3E}">
        <p14:creationId xmlns:p14="http://schemas.microsoft.com/office/powerpoint/2010/main" val="1021553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53B3B-5CA8-554D-890A-9EAEBF12DE3E}"/>
              </a:ext>
            </a:extLst>
          </p:cNvPr>
          <p:cNvSpPr>
            <a:spLocks noGrp="1"/>
          </p:cNvSpPr>
          <p:nvPr>
            <p:ph type="title"/>
          </p:nvPr>
        </p:nvSpPr>
        <p:spPr/>
        <p:txBody>
          <a:bodyPr/>
          <a:lstStyle/>
          <a:p>
            <a:r>
              <a:rPr lang="en-IN" dirty="0"/>
              <a:t>Literature Review</a:t>
            </a:r>
          </a:p>
        </p:txBody>
      </p:sp>
      <p:sp>
        <p:nvSpPr>
          <p:cNvPr id="4" name="TextBox 3">
            <a:extLst>
              <a:ext uri="{FF2B5EF4-FFF2-40B4-BE49-F238E27FC236}">
                <a16:creationId xmlns:a16="http://schemas.microsoft.com/office/drawing/2014/main" id="{37CA02F9-44A5-994D-B2F3-86E20C8FE581}"/>
              </a:ext>
            </a:extLst>
          </p:cNvPr>
          <p:cNvSpPr txBox="1"/>
          <p:nvPr/>
        </p:nvSpPr>
        <p:spPr>
          <a:xfrm>
            <a:off x="195943" y="1513819"/>
            <a:ext cx="11402007" cy="415498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Digital platforms are increasingly transforming the construction industry by streamlining access to materials and skilled labour. Studies have shown that construction supply chains often suffer from inefficiencies due to lack of centralized access (</a:t>
            </a:r>
            <a:r>
              <a:rPr lang="en-IN" sz="2400" dirty="0" err="1">
                <a:latin typeface="Times New Roman" panose="02020603050405020304" pitchFamily="18" charset="0"/>
                <a:cs typeface="Times New Roman" panose="02020603050405020304" pitchFamily="18" charset="0"/>
              </a:rPr>
              <a:t>Awolaja</a:t>
            </a:r>
            <a:r>
              <a:rPr lang="en-IN" sz="2400" dirty="0">
                <a:latin typeface="Times New Roman" panose="02020603050405020304" pitchFamily="18" charset="0"/>
                <a:cs typeface="Times New Roman" panose="02020603050405020304" pitchFamily="18" charset="0"/>
              </a:rPr>
              <a:t> et al., 2020). Applications that integrate material sourcing with real-time location-based services significantly improve procurement processes (Li et al., 2019). </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Additionally, providing transparent access to workers’ contact details and hourly rates supports better workforce management (Zhang &amp; Fang, 2021). Your application effectively combines these aspects by offering users a unified platform to search for materials, view nearby dealers with pricing, and contact skilled workers, making it a practical tool for modern construction needs.</a:t>
            </a:r>
          </a:p>
        </p:txBody>
      </p:sp>
    </p:spTree>
    <p:extLst>
      <p:ext uri="{BB962C8B-B14F-4D97-AF65-F5344CB8AC3E}">
        <p14:creationId xmlns:p14="http://schemas.microsoft.com/office/powerpoint/2010/main" val="1886397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000435-AABC-90D4-BA68-B60FE80560F2}"/>
              </a:ext>
            </a:extLst>
          </p:cNvPr>
          <p:cNvSpPr>
            <a:spLocks noGrp="1"/>
          </p:cNvSpPr>
          <p:nvPr>
            <p:ph type="title"/>
          </p:nvPr>
        </p:nvSpPr>
        <p:spPr/>
        <p:txBody>
          <a:bodyPr/>
          <a:lstStyle/>
          <a:p>
            <a:r>
              <a:rPr lang="en-US" dirty="0"/>
              <a:t>Existing system and its disadvantages</a:t>
            </a:r>
            <a:endParaRPr lang="en-IN" dirty="0"/>
          </a:p>
        </p:txBody>
      </p:sp>
      <p:sp>
        <p:nvSpPr>
          <p:cNvPr id="3" name="TextBox 2">
            <a:extLst>
              <a:ext uri="{FF2B5EF4-FFF2-40B4-BE49-F238E27FC236}">
                <a16:creationId xmlns:a16="http://schemas.microsoft.com/office/drawing/2014/main" id="{7FF47204-FF3A-4912-8B33-D1B7394BEB6C}"/>
              </a:ext>
            </a:extLst>
          </p:cNvPr>
          <p:cNvSpPr txBox="1"/>
          <p:nvPr/>
        </p:nvSpPr>
        <p:spPr>
          <a:xfrm>
            <a:off x="111966" y="947651"/>
            <a:ext cx="11849879" cy="5677590"/>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typically have to manually search for construction materials and workers. Like visiting multiple stores or contacting various dealers for materials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may need to reach out to multiple sources to gather necessary information.</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Users may face challenges in making informed decisions due to lack of current data.</a:t>
            </a:r>
          </a:p>
          <a:p>
            <a:pPr algn="just">
              <a:lnSpc>
                <a:spcPct val="150000"/>
              </a:lnSpc>
            </a:pPr>
            <a:r>
              <a:rPr lang="en-US" sz="2400" dirty="0">
                <a:solidFill>
                  <a:srgbClr val="FF0000"/>
                </a:solidFill>
                <a:latin typeface="Times New Roman" panose="02020603050405020304" pitchFamily="18" charset="0"/>
                <a:cs typeface="Times New Roman" panose="02020603050405020304" pitchFamily="18" charset="0"/>
              </a:rPr>
              <a:t>Disadvantages:</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manual process of searching and gathering information is inefficient and time-consuming.</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Inefficiencies and lack of transparent pricing can lead to higher costs for materials and labor.</a:t>
            </a:r>
          </a:p>
          <a:p>
            <a:pPr marL="342900" indent="-342900" algn="just">
              <a:lnSpc>
                <a:spcPct val="150000"/>
              </a:lnSpc>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disjointed nature of the current system complicates the procurement process, making it harder for users to coordinate materials and labor.</a:t>
            </a:r>
          </a:p>
        </p:txBody>
      </p:sp>
    </p:spTree>
    <p:extLst>
      <p:ext uri="{BB962C8B-B14F-4D97-AF65-F5344CB8AC3E}">
        <p14:creationId xmlns:p14="http://schemas.microsoft.com/office/powerpoint/2010/main" val="1760829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03C8ED-E8F7-40CD-8D41-BF01C7A7853D}"/>
              </a:ext>
            </a:extLst>
          </p:cNvPr>
          <p:cNvSpPr>
            <a:spLocks noGrp="1"/>
          </p:cNvSpPr>
          <p:nvPr>
            <p:ph type="title"/>
          </p:nvPr>
        </p:nvSpPr>
        <p:spPr>
          <a:xfrm>
            <a:off x="-2" y="232759"/>
            <a:ext cx="12192000" cy="714892"/>
          </a:xfrm>
          <a:prstGeom prst="rect">
            <a:avLst/>
          </a:prstGeom>
        </p:spPr>
        <p:txBody>
          <a:bodyPr/>
          <a:lstStyle/>
          <a:p>
            <a:r>
              <a:rPr lang="en-US" dirty="0"/>
              <a:t>Proposed system and its advantages</a:t>
            </a:r>
            <a:endParaRPr lang="en-IN" dirty="0"/>
          </a:p>
        </p:txBody>
      </p:sp>
      <p:sp>
        <p:nvSpPr>
          <p:cNvPr id="3" name="Content Placeholder 2">
            <a:extLst>
              <a:ext uri="{FF2B5EF4-FFF2-40B4-BE49-F238E27FC236}">
                <a16:creationId xmlns:a16="http://schemas.microsoft.com/office/drawing/2014/main" id="{BB78AD6C-419D-468C-BB62-B27BBEE4AF3F}"/>
              </a:ext>
            </a:extLst>
          </p:cNvPr>
          <p:cNvSpPr>
            <a:spLocks noGrp="1"/>
          </p:cNvSpPr>
          <p:nvPr>
            <p:ph idx="1"/>
          </p:nvPr>
        </p:nvSpPr>
        <p:spPr>
          <a:xfrm>
            <a:off x="206430" y="947651"/>
            <a:ext cx="11779135" cy="5394960"/>
          </a:xfrm>
        </p:spPr>
        <p:txBody>
          <a:bodyPr>
            <a:normAutofit/>
          </a:bodyPr>
          <a:lstStyle/>
          <a:p>
            <a:pPr>
              <a:lnSpc>
                <a:spcPct val="150000"/>
              </a:lnSpc>
              <a:buFont typeface="+mj-lt"/>
              <a:buAutoNum type="arabicPeriod"/>
            </a:pPr>
            <a:r>
              <a:rPr lang="en-US" sz="2400" b="1" dirty="0"/>
              <a:t>Unified Platform</a:t>
            </a:r>
            <a:r>
              <a:rPr lang="en-US" sz="2400" dirty="0"/>
              <a:t>: One place to search for construction materials and workers.</a:t>
            </a:r>
          </a:p>
          <a:p>
            <a:pPr>
              <a:lnSpc>
                <a:spcPct val="150000"/>
              </a:lnSpc>
              <a:buFont typeface="+mj-lt"/>
              <a:buAutoNum type="arabicPeriod"/>
            </a:pPr>
            <a:r>
              <a:rPr lang="en-US" sz="2400" b="1" dirty="0"/>
              <a:t>Easy-to-Use Interface</a:t>
            </a:r>
            <a:r>
              <a:rPr lang="en-US" sz="2400" dirty="0"/>
              <a:t>: Simple and clear design for quick access.</a:t>
            </a:r>
          </a:p>
          <a:p>
            <a:pPr>
              <a:lnSpc>
                <a:spcPct val="150000"/>
              </a:lnSpc>
              <a:buFont typeface="+mj-lt"/>
              <a:buAutoNum type="arabicPeriod"/>
            </a:pPr>
            <a:r>
              <a:rPr lang="en-US" sz="2400" b="1" dirty="0"/>
              <a:t>Transparent Pricing</a:t>
            </a:r>
            <a:r>
              <a:rPr lang="en-US" sz="2400" dirty="0"/>
              <a:t>: Clear and consistent prices for materials and workers.</a:t>
            </a:r>
          </a:p>
          <a:p>
            <a:pPr marL="0" indent="0">
              <a:lnSpc>
                <a:spcPct val="150000"/>
              </a:lnSpc>
              <a:buNone/>
            </a:pPr>
            <a:r>
              <a:rPr lang="en-US" sz="2400" b="1" dirty="0">
                <a:solidFill>
                  <a:srgbClr val="FF0000"/>
                </a:solidFill>
              </a:rPr>
              <a:t>Advantages:</a:t>
            </a:r>
            <a:endParaRPr lang="en-US" sz="2400" dirty="0">
              <a:solidFill>
                <a:srgbClr val="FF0000"/>
              </a:solidFill>
            </a:endParaRPr>
          </a:p>
          <a:p>
            <a:pPr>
              <a:lnSpc>
                <a:spcPct val="150000"/>
              </a:lnSpc>
              <a:buFont typeface="Arial" panose="020B0604020202020204" pitchFamily="34" charset="0"/>
              <a:buChar char="•"/>
            </a:pPr>
            <a:r>
              <a:rPr lang="en-US" sz="2400" dirty="0"/>
              <a:t>Users can search for materials and workers from anywhere.</a:t>
            </a:r>
          </a:p>
          <a:p>
            <a:pPr>
              <a:lnSpc>
                <a:spcPct val="150000"/>
              </a:lnSpc>
              <a:buFont typeface="Arial" panose="020B0604020202020204" pitchFamily="34" charset="0"/>
              <a:buChar char="•"/>
            </a:pPr>
            <a:r>
              <a:rPr lang="en-US" sz="2400" dirty="0"/>
              <a:t>Saves time by showing nearby dealers instead of manual searching</a:t>
            </a:r>
            <a:r>
              <a:rPr lang="en-US" sz="2400" b="1" dirty="0"/>
              <a:t> </a:t>
            </a:r>
            <a:r>
              <a:rPr lang="en-US" sz="2400" dirty="0"/>
              <a:t>and users can compare prices instantly instead of visiting different dealers.</a:t>
            </a:r>
          </a:p>
          <a:p>
            <a:pPr>
              <a:buFont typeface="Arial" panose="020B0604020202020204" pitchFamily="34" charset="0"/>
              <a:buChar char="•"/>
            </a:pPr>
            <a:r>
              <a:rPr lang="en-US" sz="2400" dirty="0"/>
              <a:t>Clear and consistent prices for materials and workers.</a:t>
            </a:r>
          </a:p>
          <a:p>
            <a:pPr>
              <a:buFont typeface="Arial" panose="020B0604020202020204" pitchFamily="34" charset="0"/>
              <a:buChar char="•"/>
            </a:pPr>
            <a:endParaRPr lang="en-US" dirty="0"/>
          </a:p>
          <a:p>
            <a:endParaRPr lang="en-IN" dirty="0"/>
          </a:p>
        </p:txBody>
      </p:sp>
    </p:spTree>
    <p:extLst>
      <p:ext uri="{BB962C8B-B14F-4D97-AF65-F5344CB8AC3E}">
        <p14:creationId xmlns:p14="http://schemas.microsoft.com/office/powerpoint/2010/main" val="34650846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5A29C-CB5A-F80F-49D5-7ECAEB549289}"/>
              </a:ext>
            </a:extLst>
          </p:cNvPr>
          <p:cNvSpPr>
            <a:spLocks noGrp="1"/>
          </p:cNvSpPr>
          <p:nvPr>
            <p:ph type="title"/>
          </p:nvPr>
        </p:nvSpPr>
        <p:spPr/>
        <p:txBody>
          <a:bodyPr/>
          <a:lstStyle/>
          <a:p>
            <a:r>
              <a:rPr lang="en-US" dirty="0"/>
              <a:t>System Requirements</a:t>
            </a:r>
            <a:endParaRPr lang="en-IN" dirty="0"/>
          </a:p>
        </p:txBody>
      </p:sp>
      <p:sp>
        <p:nvSpPr>
          <p:cNvPr id="5" name="Rectangle 1">
            <a:extLst>
              <a:ext uri="{FF2B5EF4-FFF2-40B4-BE49-F238E27FC236}">
                <a16:creationId xmlns:a16="http://schemas.microsoft.com/office/drawing/2014/main" id="{06A64BA0-8719-785D-FACC-2D4859B982EF}"/>
              </a:ext>
            </a:extLst>
          </p:cNvPr>
          <p:cNvSpPr>
            <a:spLocks noChangeArrowheads="1"/>
          </p:cNvSpPr>
          <p:nvPr/>
        </p:nvSpPr>
        <p:spPr bwMode="auto">
          <a:xfrm>
            <a:off x="127933" y="1690984"/>
            <a:ext cx="11600647"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Functiona</a:t>
            </a:r>
            <a:r>
              <a:rPr lang="en-US" altLang="en-US" sz="2400" b="1" dirty="0">
                <a:latin typeface="Times New Roman" panose="02020603050405020304" pitchFamily="18" charset="0"/>
                <a:cs typeface="Times New Roman" panose="02020603050405020304" pitchFamily="18" charset="0"/>
              </a:rPr>
              <a:t>l Requirements:</a:t>
            </a: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User Management:</a:t>
            </a:r>
            <a:r>
              <a:rPr lang="en-IN" sz="2400" dirty="0">
                <a:latin typeface="Times New Roman" panose="02020603050405020304" pitchFamily="18" charset="0"/>
                <a:cs typeface="Times New Roman" panose="02020603050405020304" pitchFamily="18" charset="0"/>
              </a:rPr>
              <a:t> Signup, login, logout, and password reset.</a:t>
            </a:r>
            <a:endParaRPr lang="en-US" altLang="en-US" sz="2400" b="1" dirty="0">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Homepage: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Displays construction materials and workers.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Search materials by name and workers by skill.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Dealer Details: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dealer info, estimated price of Material, and contact details.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Worker </a:t>
            </a:r>
            <a:r>
              <a:rPr lang="en-US" altLang="en-US" sz="2400" b="1" dirty="0">
                <a:latin typeface="Times New Roman" panose="02020603050405020304" pitchFamily="18" charset="0"/>
                <a:cs typeface="Times New Roman" panose="02020603050405020304" pitchFamily="18" charset="0"/>
              </a:rPr>
              <a:t>Details</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 worker profile, </a:t>
            </a:r>
            <a:r>
              <a:rPr lang="en-US" altLang="en-US" sz="2400">
                <a:latin typeface="Times New Roman" panose="02020603050405020304" pitchFamily="18" charset="0"/>
                <a:cs typeface="Times New Roman" panose="02020603050405020304" pitchFamily="18" charset="0"/>
              </a:rPr>
              <a:t>per day </a:t>
            </a:r>
            <a:r>
              <a:rPr kumimoji="0" lang="en-US" altLang="en-US" sz="24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rate</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contact details.</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Security:</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Only logged-in users can book or order.</a:t>
            </a:r>
          </a:p>
        </p:txBody>
      </p:sp>
    </p:spTree>
    <p:extLst>
      <p:ext uri="{BB962C8B-B14F-4D97-AF65-F5344CB8AC3E}">
        <p14:creationId xmlns:p14="http://schemas.microsoft.com/office/powerpoint/2010/main" val="1903594931"/>
      </p:ext>
    </p:extLst>
  </p:cSld>
  <p:clrMapOvr>
    <a:masterClrMapping/>
  </p:clrMapOvr>
</p:sld>
</file>

<file path=ppt/theme/theme1.xml><?xml version="1.0" encoding="utf-8"?>
<a:theme xmlns:a="http://schemas.openxmlformats.org/drawingml/2006/main" name="Custom Design">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858</TotalTime>
  <Words>1136</Words>
  <Application>Microsoft Office PowerPoint</Application>
  <PresentationFormat>Widescreen</PresentationFormat>
  <Paragraphs>120</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Courier New</vt:lpstr>
      <vt:lpstr>Times New Roman</vt:lpstr>
      <vt:lpstr>Wingdings</vt:lpstr>
      <vt:lpstr>Custom Design</vt:lpstr>
      <vt:lpstr>PowerPoint Presentation</vt:lpstr>
      <vt:lpstr>Overview</vt:lpstr>
      <vt:lpstr>Abstract</vt:lpstr>
      <vt:lpstr>Introduction</vt:lpstr>
      <vt:lpstr>Problem Statement</vt:lpstr>
      <vt:lpstr>Literature Review</vt:lpstr>
      <vt:lpstr>Existing system and its disadvantages</vt:lpstr>
      <vt:lpstr>Proposed system and its advantages</vt:lpstr>
      <vt:lpstr>System Requirements</vt:lpstr>
      <vt:lpstr>System Requirements</vt:lpstr>
      <vt:lpstr>Methodology</vt:lpstr>
      <vt:lpstr> Modules Description </vt:lpstr>
      <vt:lpstr>Designing</vt:lpstr>
      <vt:lpstr>UML  Diagrams</vt:lpstr>
      <vt:lpstr> Results </vt:lpstr>
      <vt:lpstr>Results</vt:lpstr>
      <vt:lpstr>Results</vt:lpstr>
      <vt:lpstr>Results</vt:lpstr>
      <vt:lpstr>Conclusion &amp; 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Shukla Mondal</dc:creator>
  <cp:lastModifiedBy>NAYIMA KHATUN</cp:lastModifiedBy>
  <cp:revision>109</cp:revision>
  <dcterms:created xsi:type="dcterms:W3CDTF">2019-06-11T05:35:51Z</dcterms:created>
  <dcterms:modified xsi:type="dcterms:W3CDTF">2025-05-05T06:25:47Z</dcterms:modified>
</cp:coreProperties>
</file>