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webextensions/webextension1.xml" ContentType="application/vnd.ms-office.webextension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webextensions/taskpanes.xml" ContentType="application/vnd.ms-office.webextensiontaskpan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20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BCBF7-A86B-4D05-B2BC-B94860C717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08F76-7DA8-4D93-B0D6-76DA504D5C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E1857A-630C-F824-AA6D-2693B362F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BF6D99-A659-729B-9FF6-8F069E5B4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022131-F844-6185-6BDA-38BE8A28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227348-3B5E-2118-A884-FB0CE4FD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F4C78A-24D4-2E5E-8673-93E7D80F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45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4DA5C-B7E6-A4E1-8D83-A343C8C1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67B75F-516F-AB48-FF59-60E634347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FE0A0-2D5F-C6BE-A2F1-DE03ED4A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761C1-6BAF-17B5-B3A1-CE103FE8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E9233F-C69E-ADFE-E192-18001522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529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00355E-0AD2-386C-B120-AD0B73C1F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50A688-1222-0EF1-FC20-553CA6582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C55742-8117-4393-3899-93DFFF5C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4FC5C1-F047-BAD3-D7D4-FF741DE9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A9D6FC-DF9A-FBCB-6F82-1BD7261D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0233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xmlns="" id="{0C46125D-A6C9-4FA7-AC81-314EF41291F4}"/>
              </a:ext>
            </a:extLst>
          </p:cNvPr>
          <p:cNvSpPr/>
          <p:nvPr userDrawn="1"/>
        </p:nvSpPr>
        <p:spPr>
          <a:xfrm>
            <a:off x="3934264" y="155526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B69E86D-2093-4CE3-AFAD-5ED890C95422}"/>
              </a:ext>
            </a:extLst>
          </p:cNvPr>
          <p:cNvSpPr/>
          <p:nvPr userDrawn="1"/>
        </p:nvSpPr>
        <p:spPr>
          <a:xfrm>
            <a:off x="1" y="1"/>
            <a:ext cx="2489199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48997" y="476250"/>
            <a:ext cx="5157031" cy="5905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8516993-BDDF-41F0-93E0-ABB9AF085E4F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9">
            <a:extLst>
              <a:ext uri="{FF2B5EF4-FFF2-40B4-BE49-F238E27FC236}">
                <a16:creationId xmlns:a16="http://schemas.microsoft.com/office/drawing/2014/main" xmlns="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5371548"/>
            <a:ext cx="4943506" cy="10102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056F6C-246C-0167-0A6F-0D7FA448DF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3630AE-A578-3327-1F99-AAE520E5D1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01" y="1041400"/>
            <a:ext cx="5268995" cy="2387600"/>
          </a:xfrm>
        </p:spPr>
        <p:txBody>
          <a:bodyPr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760">
          <p15:clr>
            <a:srgbClr val="FBAE40"/>
          </p15:clr>
        </p15:guide>
        <p15:guide id="2" orient="horz" pos="3240">
          <p15:clr>
            <a:srgbClr val="FBAE40"/>
          </p15:clr>
        </p15:guide>
        <p15:guide id="3" pos="453">
          <p15:clr>
            <a:srgbClr val="FBAE40"/>
          </p15:clr>
        </p15:guide>
        <p15:guide id="4" orient="horz" pos="450">
          <p15:clr>
            <a:srgbClr val="FBAE40"/>
          </p15:clr>
        </p15:guide>
        <p15:guide id="5" pos="10613">
          <p15:clr>
            <a:srgbClr val="FBAE40"/>
          </p15:clr>
        </p15:guide>
        <p15:guide id="6" orient="horz" pos="603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4BB9E4-E7B1-0134-AF57-AD95BB041006}"/>
              </a:ext>
            </a:extLst>
          </p:cNvPr>
          <p:cNvSpPr/>
          <p:nvPr userDrawn="1"/>
        </p:nvSpPr>
        <p:spPr>
          <a:xfrm>
            <a:off x="530" y="476248"/>
            <a:ext cx="5156502" cy="295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4CC096F-6B7A-45E7-A4B6-CD5BAF79EDB3}"/>
              </a:ext>
            </a:extLst>
          </p:cNvPr>
          <p:cNvSpPr/>
          <p:nvPr userDrawn="1"/>
        </p:nvSpPr>
        <p:spPr>
          <a:xfrm>
            <a:off x="5157032" y="467901"/>
            <a:ext cx="479425" cy="2961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2CBBAE4-493F-3F66-9BA3-4B1526CEEC79}"/>
              </a:ext>
            </a:extLst>
          </p:cNvPr>
          <p:cNvSpPr/>
          <p:nvPr userDrawn="1"/>
        </p:nvSpPr>
        <p:spPr>
          <a:xfrm>
            <a:off x="5157032" y="3429000"/>
            <a:ext cx="479425" cy="2952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xmlns="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8999"/>
            <a:ext cx="5157031" cy="29527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xmlns="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35928" y="476247"/>
            <a:ext cx="5157031" cy="29527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xmlns="" id="{B1DDC514-7359-001E-8FAE-68B46ECD30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02350" y="3975652"/>
            <a:ext cx="4293705" cy="33325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xmlns="" id="{9812B0A6-88F7-0091-186C-FFD429A6D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2350" y="4373217"/>
            <a:ext cx="4293705" cy="1954696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Click to edit Master text styles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8" y="493574"/>
            <a:ext cx="4629286" cy="208457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8F4CCF5-90D2-D1A7-3002-CBBBF74651D2}"/>
              </a:ext>
            </a:extLst>
          </p:cNvPr>
          <p:cNvSpPr/>
          <p:nvPr userDrawn="1"/>
        </p:nvSpPr>
        <p:spPr>
          <a:xfrm>
            <a:off x="530" y="476248"/>
            <a:ext cx="5156502" cy="590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5039BA4-3B01-3D4B-CC00-B60E645F58EB}"/>
              </a:ext>
            </a:extLst>
          </p:cNvPr>
          <p:cNvSpPr/>
          <p:nvPr userDrawn="1"/>
        </p:nvSpPr>
        <p:spPr>
          <a:xfrm rot="16200000">
            <a:off x="2546434" y="-2076579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E4024FD-17DE-1168-A28A-98B53E15F2F5}"/>
              </a:ext>
            </a:extLst>
          </p:cNvPr>
          <p:cNvSpPr/>
          <p:nvPr userDrawn="1"/>
        </p:nvSpPr>
        <p:spPr>
          <a:xfrm rot="16200000">
            <a:off x="2546434" y="3796578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6"/>
            <a:ext cx="4334933" cy="2084577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xmlns="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9425" y="1078275"/>
            <a:ext cx="5156502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4439BB8-983A-46E3-3FD4-ADA9A279C14F}"/>
              </a:ext>
            </a:extLst>
          </p:cNvPr>
          <p:cNvSpPr/>
          <p:nvPr userDrawn="1"/>
        </p:nvSpPr>
        <p:spPr>
          <a:xfrm>
            <a:off x="6005464" y="1078275"/>
            <a:ext cx="64693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xmlns="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365656"/>
            <a:ext cx="4334933" cy="32949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xmlns="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756991"/>
            <a:ext cx="4334933" cy="20227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18" y="476251"/>
            <a:ext cx="5997573" cy="2084577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xmlns="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35800" y="476251"/>
            <a:ext cx="3695699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xmlns="" id="{055849D2-06FF-927D-5748-2ACB6F5E07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8618" y="3022924"/>
            <a:ext cx="2818852" cy="383955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12B386F-2BB5-5A23-1C2E-2E9A1CAF3B31}"/>
              </a:ext>
            </a:extLst>
          </p:cNvPr>
          <p:cNvSpPr/>
          <p:nvPr userDrawn="1"/>
        </p:nvSpPr>
        <p:spPr>
          <a:xfrm>
            <a:off x="7041292" y="6381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7D1A6FE-0D92-6279-45D7-3F25B5FD249A}"/>
              </a:ext>
            </a:extLst>
          </p:cNvPr>
          <p:cNvSpPr/>
          <p:nvPr userDrawn="1"/>
        </p:nvSpPr>
        <p:spPr>
          <a:xfrm>
            <a:off x="7041292" y="3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xmlns="" id="{8F2247D9-3978-61DA-2912-6A228203ED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8618" y="3483149"/>
            <a:ext cx="2818851" cy="2048330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xmlns="" id="{66B18C5A-2C25-D7F8-262A-D37EE426D37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27339" y="3022924"/>
            <a:ext cx="2818852" cy="383955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xmlns="" id="{D4193A0C-AC5E-F56A-2F22-8C86BE1B4F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27339" y="3483149"/>
            <a:ext cx="2818851" cy="2048330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(4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8598C15-C707-2D57-1B26-93824C01FFED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473553"/>
            <a:ext cx="3732178" cy="2742308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053CC041-06B4-851D-DE62-C45E5A0F5BB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36328" y="975133"/>
            <a:ext cx="3186271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4B239D95-9BB7-DAFB-4EA1-2B5250F8C1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8088" y="3856382"/>
            <a:ext cx="3732178" cy="2450075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xmlns="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340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7F2F02D2-337D-1F08-4663-89D2054B64B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34942" y="1390162"/>
            <a:ext cx="3186271" cy="18354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xmlns="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425673"/>
            <a:ext cx="3186271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xmlns="" id="{693652F2-DBC7-F074-A0A7-65CF2EAD5A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8087" y="3425674"/>
            <a:ext cx="3732178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8598C15-C707-2D57-1B26-93824C01FFED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xmlns="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1736" y="2235199"/>
            <a:ext cx="2428526" cy="4074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xmlns="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604591"/>
            <a:ext cx="3186271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F99686E7-5A12-0560-62E6-8D340EF44CA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9425" y="2651554"/>
            <a:ext cx="4076245" cy="14058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E85CD5C-7873-D068-D542-8BBEA3F222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9424" y="2235198"/>
            <a:ext cx="4076245" cy="3600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CCC35CC6-4169-ED25-3A7E-08EB0A49492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9425" y="4827750"/>
            <a:ext cx="4076245" cy="14091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A13BE7A6-C9B2-EACB-896E-7CFDF019F2A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9424" y="4401468"/>
            <a:ext cx="4076245" cy="3600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xmlns="" id="{14E08420-6BA4-1ED0-451B-FB6FBB0BEF2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636326" y="907775"/>
            <a:ext cx="3186273" cy="22904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xmlns="" id="{276AECCC-BEAC-CF8E-EB8C-50B4678568B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36326" y="365133"/>
            <a:ext cx="3186271" cy="3589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65133"/>
            <a:ext cx="6830838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365125"/>
            <a:ext cx="6747417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FEA79BB-C888-01D5-23B7-4B9BF835D1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9427" y="3468756"/>
            <a:ext cx="3186275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xmlns="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636329" y="0"/>
            <a:ext cx="3168603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064F3589-48F2-34E0-4A16-04E21FF233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9427" y="3908613"/>
            <a:ext cx="3186275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881F9334-559D-3BB3-EEBD-E165D3BE3E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036716" y="3472120"/>
            <a:ext cx="3186275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0371A1A1-BA0D-8BDB-4C70-AA3BB67D5F1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36716" y="3911977"/>
            <a:ext cx="3186275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7F4FBC70-C26B-A4FF-ED81-064D1B74818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34404" y="3468756"/>
            <a:ext cx="3168603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3A677923-0E3A-F287-F753-67599CA6D98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34404" y="3908613"/>
            <a:ext cx="3168603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CCDE15C-5327-E672-DC8B-2E803ED788C1}"/>
              </a:ext>
            </a:extLst>
          </p:cNvPr>
          <p:cNvSpPr/>
          <p:nvPr userDrawn="1"/>
        </p:nvSpPr>
        <p:spPr>
          <a:xfrm>
            <a:off x="-1" y="365125"/>
            <a:ext cx="10637079" cy="1841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365125"/>
            <a:ext cx="10157653" cy="1841579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38E84ABB-1C56-A78C-A005-DB616325DBD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2012" y="2571830"/>
            <a:ext cx="5925066" cy="3805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xmlns="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79425" y="2571830"/>
            <a:ext cx="3814279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054E034-860A-3D4B-9537-56896FC3AE3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12012" y="3012141"/>
            <a:ext cx="5925066" cy="14012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0AA2D084-72CE-641B-2C57-C022ED4F74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12012" y="4575321"/>
            <a:ext cx="5925066" cy="3805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8ACC809F-1320-0958-CD63-F78C12BB8B2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12012" y="5015632"/>
            <a:ext cx="5925066" cy="14012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A9F5FC-7292-F971-00DF-881E2DD0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FC24D1-BBCE-C98B-8275-6543341C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A4C16A-2FF7-240B-26A0-D284DD07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05A8ED-F45F-3149-13D1-2C39F95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9FFEAA-D14B-23E4-2F7D-D36D1E4C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6197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CCDE15C-5327-E672-DC8B-2E803ED788C1}"/>
              </a:ext>
            </a:extLst>
          </p:cNvPr>
          <p:cNvSpPr/>
          <p:nvPr userDrawn="1"/>
        </p:nvSpPr>
        <p:spPr>
          <a:xfrm>
            <a:off x="1" y="478125"/>
            <a:ext cx="4712012" cy="58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879" y="478125"/>
            <a:ext cx="5622348" cy="2025087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xmlns="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867" y="987720"/>
            <a:ext cx="3814279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8B46CA48-1F75-88BD-A8E6-7AB5A67527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60879" y="2551025"/>
            <a:ext cx="5622347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C2A1D14-66BE-760C-2542-AD0379E7861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60877" y="2952377"/>
            <a:ext cx="5622347" cy="13983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23396438-1CC5-5E38-B6B2-D6526959AB0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60879" y="4556885"/>
            <a:ext cx="5622347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D202B219-8653-9E73-B72B-DF3184C1EF2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60877" y="4971489"/>
            <a:ext cx="5622347" cy="13983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00638"/>
            <a:ext cx="9887490" cy="1130853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64545CFC-D919-B185-ABBB-D901F9EAFD9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2407" y="3402496"/>
            <a:ext cx="3030331" cy="295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3C49CC8D-8DF2-ADE5-58F4-CD423E74FA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080987" y="3402496"/>
            <a:ext cx="3030331" cy="295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C7499DF7-364F-E236-6F34-E612BF919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509566" y="3402496"/>
            <a:ext cx="3030331" cy="2954866"/>
          </a:xfrm>
          <a:prstGeom prst="rect">
            <a:avLst/>
          </a:prstGeom>
          <a:solidFill>
            <a:schemeClr val="accent1"/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74A8D845-511D-3B11-ED9D-09F3CEF5F90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52406" y="3029244"/>
            <a:ext cx="3030331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871CEDAC-AFF8-ABA3-E94B-E5994E9DA2C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080985" y="3029244"/>
            <a:ext cx="3033196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E0E2AE63-087F-034D-FD01-0254684EB52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509565" y="3042496"/>
            <a:ext cx="3030331" cy="360000"/>
          </a:xfrm>
          <a:prstGeom prst="rect">
            <a:avLst/>
          </a:prstGeom>
          <a:solidFill>
            <a:schemeClr val="accent1"/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AF0B94-80EF-20DC-A71C-7F115241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E2CCB7-1933-CFA9-705D-B826D0506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B4E19E-6B84-1C3C-4C00-57C261C3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2F1812-AE1A-7F78-ABA3-DFFFE86E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BAB35A-0566-49AF-872E-9DB8D25B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969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DAC1CA-3087-3833-B165-A8DF5C06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866823-3BA5-C298-23E5-6B142E8FB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FB19F7-89B3-0053-B9DF-2E7A4AA7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C7A03F-823D-8A86-7047-A14CBF69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EB440D-9431-8E46-06DF-F2888480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40C447-43EE-AC9B-8100-2CFD815A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614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82F11-242A-1C1B-12C1-1A0F22DF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EFE4FE-53C1-65A1-40F7-0D6CE89C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A37595-F296-EF95-6F0F-18CFF9555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EE7BB3-6665-2F1F-D3C4-559C4DAC7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37545F3-A116-BB86-57BD-FF578A922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F427AAE-B450-BD01-03FD-6302C6FC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64A4085-FCE9-0D1A-BC00-70CFB648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44E5C8-EB56-5D68-4876-3F41A8E0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445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1929F-6A16-8C75-3C7D-50FBFCC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9FFF4E-DA5F-C9EB-A3AD-2C71F8C3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67C503-988E-03B2-7DA9-D1A51083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19B917-CF0C-0C85-D4DD-4D6A1765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38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ED72D79-2FB6-A746-8643-E7FE333B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A69A9D-6772-0A2E-7834-749388FF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20A83A-4E1C-3B86-390B-C156CB00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716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19A6C4-891A-94BF-AD67-38772344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E88C87-ED4C-0FF8-F9D7-7A080562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7F30B0-44CF-8D99-D2C4-5EF17F8E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42B45F-08AF-06A1-925E-2628D599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6754EA-DC71-EF58-1A96-B1251E54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69C97C-75FA-1C77-6FB0-C6E44590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125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F3FD0A-A3DC-6592-765C-0A220F9C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847665-D4B3-C53A-DFAA-250C950F6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29BC9B-BE66-0CC1-06DB-645FDE28A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433FE0-AE07-14B9-7E11-D83F58DE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DE3F58-4BB4-6D04-5A6A-0FACB54F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FEDA34-F0A4-084A-935B-0B13C749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335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50D3F25-B88B-189F-E209-0B83ECDA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EDFF0B-A841-3B7C-3A70-159CDB7A8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1C24A0-6BF7-B3C0-546E-D1130ECE4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152348-B849-AECD-0205-D8A017F10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E54F3B-B032-85C2-FA21-34A30E2C8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113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478125"/>
            <a:ext cx="959908" cy="5627951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092" y="6159084"/>
            <a:ext cx="959908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09F8BE7-C823-87FE-B60E-23984E5B08AD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xmlns="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9AA506-5A0C-FD86-812B-742C3B234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513" y="2534478"/>
            <a:ext cx="5343419" cy="3737113"/>
          </a:xfrm>
        </p:spPr>
        <p:txBody>
          <a:bodyPr/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          C++ Object-Oriented Programming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06A000-B4B6-20E6-5D01-B0DEC30D64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243BA4-B78A-FF25-2364-0BA390C38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9E17964-E48D-C765-D844-46B272715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01" y="1041400"/>
            <a:ext cx="5268996" cy="2387600"/>
          </a:xfrm>
        </p:spPr>
        <p:txBody>
          <a:bodyPr/>
          <a:lstStyle/>
          <a:p>
            <a:r>
              <a:rPr lang="en-GB" dirty="0"/>
              <a:t>Music Player</a:t>
            </a:r>
          </a:p>
        </p:txBody>
      </p:sp>
    </p:spTree>
    <p:extLst>
      <p:ext uri="{BB962C8B-B14F-4D97-AF65-F5344CB8AC3E}">
        <p14:creationId xmlns:p14="http://schemas.microsoft.com/office/powerpoint/2010/main" xmlns="" val="123604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B24432E-97B2-4299-1DCB-F9F49D975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8703E45-F1AF-DC2F-B3FA-D6088F76F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82B6EA6-D734-BBD0-4DCC-23259F7506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36933" y="727364"/>
            <a:ext cx="5381340" cy="5922818"/>
          </a:xfrm>
        </p:spPr>
        <p:txBody>
          <a:bodyPr/>
          <a:lstStyle/>
          <a:p>
            <a:r>
              <a:rPr lang="en-US" sz="1200" b="0" dirty="0"/>
              <a:t>A Music Player Application is a digital tool for managing and enjoying music collections. It allows users to create playlists, add songs, rate tracks, and remove them, offering a basic music player experience. Built using Object-Oriented Programming (OOP) principles, it includes key classes like Song, </a:t>
            </a:r>
            <a:r>
              <a:rPr lang="en-US" sz="1200" b="0" dirty="0" err="1"/>
              <a:t>PremiumSong</a:t>
            </a:r>
            <a:r>
              <a:rPr lang="en-US" sz="1200" b="0" dirty="0"/>
              <a:t>, Playlist, and </a:t>
            </a:r>
            <a:r>
              <a:rPr lang="en-US" sz="1200" b="0" dirty="0" err="1"/>
              <a:t>MusicPlayer</a:t>
            </a:r>
            <a:r>
              <a:rPr lang="en-US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/>
              <a:t>Song: Represents a single track with attributes such as title, artist, duration, and rating.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 err="1"/>
              <a:t>PremiumSong</a:t>
            </a:r>
            <a:r>
              <a:rPr lang="en-US" sz="1200" b="0" dirty="0"/>
              <a:t>: Extends Song with additional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/>
              <a:t>Playlist: A collection of songs, supporting addition, removal, and display.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 err="1"/>
              <a:t>MusicPlayer</a:t>
            </a:r>
            <a:r>
              <a:rPr lang="en-US" sz="1200" b="0" dirty="0"/>
              <a:t>: The interface for users to manipulate playlists, play songs, and manage ratings.</a:t>
            </a:r>
          </a:p>
          <a:p>
            <a:r>
              <a:rPr lang="en-US" sz="1200" b="0" dirty="0"/>
              <a:t>The application leverages OOP features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/>
              <a:t>Inheritance: </a:t>
            </a:r>
            <a:r>
              <a:rPr lang="en-US" sz="1200" b="0" dirty="0" err="1"/>
              <a:t>PremiumSong</a:t>
            </a:r>
            <a:r>
              <a:rPr lang="en-US" sz="1200" b="0" dirty="0"/>
              <a:t> inherits properties of Song.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/>
              <a:t>Polymorphism: Different song types are treated uniformly.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/>
              <a:t>Encapsulation: Protects song details with controlled access.</a:t>
            </a:r>
          </a:p>
          <a:p>
            <a:endParaRPr lang="en-IN" sz="1400" b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F870737-77D1-9ADF-B320-272B0B72B4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683" y="1693870"/>
            <a:ext cx="4509653" cy="5029048"/>
          </a:xfrm>
        </p:spPr>
        <p:txBody>
          <a:bodyPr/>
          <a:lstStyle/>
          <a:p>
            <a:endParaRPr lang="en-IN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2FE058D7-8361-813E-26EE-5B3D9532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581891"/>
            <a:ext cx="4900896" cy="987136"/>
          </a:xfrm>
        </p:spPr>
        <p:txBody>
          <a:bodyPr/>
          <a:lstStyle/>
          <a:p>
            <a:r>
              <a:rPr lang="en-IN" dirty="0"/>
              <a:t>Introduction :</a:t>
            </a:r>
          </a:p>
        </p:txBody>
      </p:sp>
    </p:spTree>
    <p:extLst>
      <p:ext uri="{BB962C8B-B14F-4D97-AF65-F5344CB8AC3E}">
        <p14:creationId xmlns:p14="http://schemas.microsoft.com/office/powerpoint/2010/main" xmlns="" val="291377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8A38C9-A664-61DC-ABA4-3C38C585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7" y="613064"/>
            <a:ext cx="3834246" cy="685801"/>
          </a:xfrm>
        </p:spPr>
        <p:txBody>
          <a:bodyPr/>
          <a:lstStyle/>
          <a:p>
            <a:r>
              <a:rPr lang="en-IN" dirty="0"/>
              <a:t>Objectives 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EC96CE5-2396-2379-D5E3-B5D3E847A4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F4BCFB-9095-203C-783D-6C8D9A5C9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C162DA7-D849-206F-1E20-F266513163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4855" y="1571215"/>
            <a:ext cx="4446564" cy="3441769"/>
          </a:xfrm>
        </p:spPr>
        <p:txBody>
          <a:bodyPr/>
          <a:lstStyle/>
          <a:p>
            <a:r>
              <a:rPr lang="en-US" sz="2000" dirty="0">
                <a:latin typeface="Arial Narrow" panose="020B0606020202030204" pitchFamily="34" charset="0"/>
                <a:cs typeface="Arial" panose="020B0604020202020204" pitchFamily="34" charset="0"/>
              </a:rPr>
              <a:t>Inheritance:</a:t>
            </a:r>
          </a:p>
          <a:p>
            <a:r>
              <a:rPr lang="en-US" dirty="0"/>
              <a:t>          </a:t>
            </a:r>
            <a:r>
              <a:rPr lang="en-US" sz="1400" b="0" dirty="0"/>
              <a:t>Inheritance allows us to create a class hierarchy where a derived class can inherit the attributes and methods of a base </a:t>
            </a:r>
            <a:r>
              <a:rPr lang="en-US" sz="1400" b="0" dirty="0" err="1"/>
              <a:t>class.For</a:t>
            </a:r>
            <a:r>
              <a:rPr lang="en-US" sz="1400" b="0" dirty="0"/>
              <a:t> a Music Player, the base class can be </a:t>
            </a:r>
            <a:r>
              <a:rPr lang="en-US" sz="1400" b="0" dirty="0" err="1"/>
              <a:t>MusicPlayer</a:t>
            </a:r>
            <a:r>
              <a:rPr lang="en-US" sz="1400" b="0" dirty="0"/>
              <a:t>, and derived classes can be </a:t>
            </a:r>
            <a:r>
              <a:rPr lang="en-US" sz="1400" b="0" dirty="0" err="1"/>
              <a:t>AudioPlayer</a:t>
            </a:r>
            <a:r>
              <a:rPr lang="en-US" sz="1400" b="0" dirty="0"/>
              <a:t> and </a:t>
            </a:r>
            <a:r>
              <a:rPr lang="en-US" sz="1400" b="0" dirty="0" err="1"/>
              <a:t>VideoPlayer</a:t>
            </a:r>
            <a:r>
              <a:rPr lang="en-US" sz="1400" b="0" dirty="0"/>
              <a:t>.</a:t>
            </a:r>
            <a:endParaRPr lang="en-IN" sz="1400" b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67D9089-BE73-D40D-AB6F-7DF0D943D4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613064"/>
            <a:ext cx="4564279" cy="5493012"/>
          </a:xfrm>
        </p:spPr>
        <p:txBody>
          <a:bodyPr/>
          <a:lstStyle/>
          <a:p>
            <a:r>
              <a:rPr lang="en-US" sz="2000" b="1" dirty="0">
                <a:latin typeface="Arial Narrow" panose="020B0606020202030204" pitchFamily="34" charset="0"/>
              </a:rPr>
              <a:t>Encapsulation: </a:t>
            </a:r>
          </a:p>
          <a:p>
            <a:r>
              <a:rPr lang="en-US" dirty="0"/>
              <a:t>          </a:t>
            </a:r>
            <a:r>
              <a:rPr lang="en-US" sz="1400" dirty="0"/>
              <a:t>Encapsulation involves bundling data and methods that operate on the data into a single class while restricting access to some of the class’s components using private or protected access specifiers.</a:t>
            </a:r>
          </a:p>
          <a:p>
            <a:endParaRPr lang="en-US" sz="1400" dirty="0"/>
          </a:p>
          <a:p>
            <a:r>
              <a:rPr lang="en-US" sz="2000" b="1" dirty="0">
                <a:latin typeface="Arial Narrow" panose="020B0606020202030204" pitchFamily="34" charset="0"/>
              </a:rPr>
              <a:t>Polymorphism: </a:t>
            </a:r>
          </a:p>
          <a:p>
            <a:r>
              <a:rPr lang="en-US" sz="1400" dirty="0"/>
              <a:t>           Polymorphism allows methods to perform different tasks depending on the context, often achieved using function overriding or virtual functions in C++.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51997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4260CC5-A48C-4FE6-BD71-53711EBF07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C8924F-B68C-BD73-44C7-FB390E1BF6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6D35F8-D2F3-FC6E-C3BE-059071F9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27" y="228600"/>
            <a:ext cx="5997573" cy="811541"/>
          </a:xfrm>
        </p:spPr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76374AE-F54D-2447-020F-CD3E0F0DD28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809" y="1152939"/>
            <a:ext cx="4532243" cy="5627951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sz="1400" b="1" dirty="0"/>
              <a:t>Basic Playback Controls: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Play/Pause: Start or pause a track.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Stop: Stop the currently playing track.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Next/Previous: Skip to the next or previous track in the playlist.</a:t>
            </a:r>
          </a:p>
          <a:p>
            <a:r>
              <a:rPr lang="en-US" sz="1400" b="1" dirty="0"/>
              <a:t>2. Playlist Management: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Create, edit, and delete playlists.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Shuffle and repeat playback options.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Sorting by artist, album, genre, or other criteria.</a:t>
            </a:r>
          </a:p>
          <a:p>
            <a:r>
              <a:rPr lang="en-US" sz="1400" b="1" dirty="0"/>
              <a:t>3. Media Library: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Store and organize songs by metadata such as title, artist, album, genre, and duration.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Search functionality to quickly find tracks.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0696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054A0E6-5B52-E146-B75D-86660D61BC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C685A4A-D0B8-A0A5-3E28-B41A999F6E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6E9E3D7-1345-E8F6-8F64-F3CA3D6308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3333" y="299221"/>
            <a:ext cx="4929771" cy="6133662"/>
          </a:xfrm>
        </p:spPr>
        <p:txBody>
          <a:bodyPr/>
          <a:lstStyle/>
          <a:p>
            <a:r>
              <a:rPr lang="en-US" sz="1400" dirty="0"/>
              <a:t>The Music Player project effectively demonstrates the application of Object-Oriented Programming (OOP) principles, including encapsulation, inheritance, polymorphism, and abstraction, in building a practical and scalable application. By organizing the functionality into distinct classes like Song, </a:t>
            </a:r>
            <a:r>
              <a:rPr lang="en-US" sz="1400" dirty="0" err="1"/>
              <a:t>PremiumSong</a:t>
            </a:r>
            <a:r>
              <a:rPr lang="en-US" sz="1400" dirty="0"/>
              <a:t>, Subscription, Playlist, and </a:t>
            </a:r>
            <a:r>
              <a:rPr lang="en-US" sz="1400" dirty="0" err="1"/>
              <a:t>MusicPlayer</a:t>
            </a:r>
            <a:r>
              <a:rPr lang="en-US" sz="1400" dirty="0"/>
              <a:t>, the project ensures modularity and reusability. Encapsulation protects the integrity of data while inheritance allows for extending the functionality, as seen with </a:t>
            </a:r>
            <a:r>
              <a:rPr lang="en-US" sz="1400" dirty="0" err="1"/>
              <a:t>PremiumSong</a:t>
            </a:r>
            <a:r>
              <a:rPr lang="en-US" sz="1400" dirty="0"/>
              <a:t> inheriting from Song. Polymorphism enables dynamic behavior, such as overriding methods for different song types. Additionally, the integration of a subscription model mirrors real-world applications, where premium features are accessible only to subscribed users. This project not only provides a functional prototype for a music player but also showcases the significance of OOP principles in designing efficient and user-friendly software.</a:t>
            </a:r>
            <a:endParaRPr lang="en-IN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D4FAD4B5-67CA-E6A1-8D08-7C5B09E1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: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2C40D04-C533-FE87-9BFF-EEF4885E92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xmlns="" val="54656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ame">
  <a:themeElements>
    <a:clrScheme name="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D00"/>
      </a:accent1>
      <a:accent2>
        <a:srgbClr val="FE7032"/>
      </a:accent2>
      <a:accent3>
        <a:srgbClr val="91BED4"/>
      </a:accent3>
      <a:accent4>
        <a:srgbClr val="FFC00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04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0997580-F6F5-41FD-B3FF-B74C21C86BC3}">
  <we:reference id="wa200005566" version="3.0.0.2" store="en-I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530</Words>
  <Application>Microsoft Office PowerPoint</Application>
  <PresentationFormat>Custom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Flame</vt:lpstr>
      <vt:lpstr>Music Player</vt:lpstr>
      <vt:lpstr>Introduction :</vt:lpstr>
      <vt:lpstr>Objectives :</vt:lpstr>
      <vt:lpstr>Key Features</vt:lpstr>
      <vt:lpstr>Conclusion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Player</dc:title>
  <dc:creator>Yash Sai</dc:creator>
  <cp:lastModifiedBy>BOLLAIAH</cp:lastModifiedBy>
  <cp:revision>3</cp:revision>
  <dcterms:created xsi:type="dcterms:W3CDTF">2024-11-20T16:13:45Z</dcterms:created>
  <dcterms:modified xsi:type="dcterms:W3CDTF">2024-11-20T18:29:00Z</dcterms:modified>
</cp:coreProperties>
</file>