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7" r:id="rId3"/>
    <p:sldId id="260" r:id="rId4"/>
    <p:sldId id="262" r:id="rId5"/>
    <p:sldId id="265" r:id="rId6"/>
    <p:sldId id="266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7325" y="857869"/>
            <a:ext cx="9877348" cy="169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3960" y="2118949"/>
            <a:ext cx="10384078" cy="347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9350" y="103860"/>
            <a:ext cx="7610459" cy="110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6625" y="2196034"/>
            <a:ext cx="5039360" cy="1537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0"/>
              </a:spcBef>
            </a:pPr>
            <a:r>
              <a:rPr sz="1750" spc="60" dirty="0">
                <a:latin typeface="Verdana"/>
                <a:cs typeface="Verdana"/>
              </a:rPr>
              <a:t>Project </a:t>
            </a:r>
            <a:r>
              <a:rPr sz="1750" spc="90" dirty="0">
                <a:latin typeface="Verdana"/>
                <a:cs typeface="Verdana"/>
              </a:rPr>
              <a:t>name </a:t>
            </a:r>
            <a:r>
              <a:rPr sz="1750" spc="-395" dirty="0">
                <a:latin typeface="Verdana"/>
                <a:cs typeface="Verdana"/>
              </a:rPr>
              <a:t>: </a:t>
            </a:r>
            <a:r>
              <a:rPr sz="2775" i="1" spc="104" baseline="3003" dirty="0">
                <a:latin typeface="Verdana"/>
                <a:cs typeface="Verdana"/>
              </a:rPr>
              <a:t>Environmental</a:t>
            </a:r>
            <a:r>
              <a:rPr sz="2775" i="1" spc="-682" baseline="3003" dirty="0">
                <a:latin typeface="Verdana"/>
                <a:cs typeface="Verdana"/>
              </a:rPr>
              <a:t> </a:t>
            </a:r>
            <a:r>
              <a:rPr sz="2775" i="1" spc="120" baseline="3003" dirty="0">
                <a:latin typeface="Verdana"/>
                <a:cs typeface="Verdana"/>
              </a:rPr>
              <a:t>Monitoring</a:t>
            </a:r>
            <a:endParaRPr sz="2775" baseline="3003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50" spc="35" dirty="0">
                <a:latin typeface="Verdana"/>
                <a:cs typeface="Verdana"/>
              </a:rPr>
              <a:t>Team </a:t>
            </a:r>
            <a:r>
              <a:rPr sz="1850" spc="70" dirty="0">
                <a:latin typeface="Verdana"/>
                <a:cs typeface="Verdana"/>
              </a:rPr>
              <a:t>name</a:t>
            </a:r>
            <a:r>
              <a:rPr sz="1850" spc="-235" dirty="0">
                <a:latin typeface="Verdana"/>
                <a:cs typeface="Verdana"/>
              </a:rPr>
              <a:t> </a:t>
            </a:r>
            <a:r>
              <a:rPr sz="1850" spc="-425" dirty="0">
                <a:latin typeface="Verdana"/>
                <a:cs typeface="Verdana"/>
              </a:rPr>
              <a:t>: </a:t>
            </a:r>
            <a:r>
              <a:rPr sz="1850" spc="-50" dirty="0">
                <a:latin typeface="Verdana"/>
                <a:cs typeface="Verdana"/>
              </a:rPr>
              <a:t>proj_224786_Team_2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35" dirty="0">
                <a:latin typeface="Verdana"/>
                <a:cs typeface="Verdana"/>
              </a:rPr>
              <a:t>Team </a:t>
            </a:r>
            <a:r>
              <a:rPr sz="1900" spc="65" dirty="0">
                <a:latin typeface="Verdana"/>
                <a:cs typeface="Verdana"/>
              </a:rPr>
              <a:t>members</a:t>
            </a:r>
            <a:r>
              <a:rPr sz="1900" spc="-310" dirty="0">
                <a:latin typeface="Verdana"/>
                <a:cs typeface="Verdana"/>
              </a:rPr>
              <a:t> </a:t>
            </a:r>
            <a:r>
              <a:rPr sz="1900" spc="-434" dirty="0"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6650" y="1298908"/>
            <a:ext cx="740790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0" spc="90" dirty="0">
                <a:latin typeface="Verdana"/>
                <a:cs typeface="Verdana"/>
              </a:rPr>
              <a:t>DEPARTMENT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5" dirty="0">
                <a:latin typeface="Verdana"/>
                <a:cs typeface="Verdana"/>
              </a:rPr>
              <a:t>OF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0" dirty="0">
                <a:latin typeface="Verdana"/>
                <a:cs typeface="Verdana"/>
              </a:rPr>
              <a:t>COMPUTER</a:t>
            </a:r>
            <a:r>
              <a:rPr sz="1900" b="0" spc="-140" dirty="0">
                <a:latin typeface="Verdana"/>
                <a:cs typeface="Verdana"/>
              </a:rPr>
              <a:t> </a:t>
            </a:r>
            <a:r>
              <a:rPr sz="1900" b="0" spc="10" dirty="0">
                <a:latin typeface="Verdana"/>
                <a:cs typeface="Verdana"/>
              </a:rPr>
              <a:t>SCIENCE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5" dirty="0">
                <a:latin typeface="Verdana"/>
                <a:cs typeface="Verdana"/>
              </a:rPr>
              <a:t>AND</a:t>
            </a:r>
            <a:r>
              <a:rPr sz="1900" b="0" spc="-140" dirty="0">
                <a:latin typeface="Verdana"/>
                <a:cs typeface="Verdana"/>
              </a:rPr>
              <a:t> </a:t>
            </a:r>
            <a:r>
              <a:rPr sz="1900" b="0" spc="25" dirty="0">
                <a:latin typeface="Verdana"/>
                <a:cs typeface="Verdana"/>
              </a:rPr>
              <a:t>ENGINEERING</a:t>
            </a:r>
            <a:endParaRPr sz="19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01987"/>
              </p:ext>
            </p:extLst>
          </p:nvPr>
        </p:nvGraphicFramePr>
        <p:xfrm>
          <a:off x="2971800" y="3657600"/>
          <a:ext cx="8686800" cy="4504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16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2039"/>
                        </a:lnSpc>
                      </a:pP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242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600" dirty="0"/>
                        <a:t>S</a:t>
                      </a:r>
                      <a:r>
                        <a:rPr lang="en-IN" sz="1600" dirty="0"/>
                        <a:t>ANNAREDDY ANUPAMA        ( 113321104084)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SHAIK RESHMA                          (113321104089)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SHALINI M                                   (113321104090)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SHANTHI G                                  (113321104092)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750" dirty="0">
                        <a:latin typeface="Verdana"/>
                        <a:cs typeface="Verdana"/>
                      </a:endParaRPr>
                    </a:p>
                  </a:txBody>
                  <a:tcPr marL="0" marR="0" marT="546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042">
                <a:tc>
                  <a:txBody>
                    <a:bodyPr/>
                    <a:lstStyle/>
                    <a:p>
                      <a:pPr marL="31750" algn="ctr">
                        <a:lnSpc>
                          <a:spcPts val="1964"/>
                        </a:lnSpc>
                        <a:spcBef>
                          <a:spcPts val="670"/>
                        </a:spcBef>
                      </a:pP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75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21025" y="5292092"/>
            <a:ext cx="1078230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6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279" y="544017"/>
            <a:ext cx="9759315" cy="3963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PROJECT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516890" marR="5080">
              <a:lnSpc>
                <a:spcPct val="99300"/>
              </a:lnSpc>
              <a:spcBef>
                <a:spcPts val="2110"/>
              </a:spcBef>
            </a:pP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Environmental Monitoring is an IoT and AI-enabled  governance platform that empowers Urban Local Bodies and  schools to enhance the quality of environmental monitoring and  standardize data collection. Developing a smart</a:t>
            </a:r>
            <a:r>
              <a:rPr sz="24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6890" marR="259079">
              <a:lnSpc>
                <a:spcPts val="2850"/>
              </a:lnSpc>
              <a:spcBef>
                <a:spcPts val="90"/>
              </a:spcBef>
            </a:pP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system using IoT (Internet of Things) entails a fusion of  hardware, software, and </a:t>
            </a:r>
            <a:r>
              <a:rPr sz="24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connectivity.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web development  technologies may not be the sole </a:t>
            </a:r>
            <a:r>
              <a:rPr sz="24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play a</a:t>
            </a:r>
            <a:r>
              <a:rPr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pivotal  role in creating a user interface for overseeing and managing the  smart environmental monitoring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45720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10" dirty="0"/>
              <a:t>PLATEFORM REQUIRED</a:t>
            </a:r>
            <a:r>
              <a:rPr b="1" spc="-10" dirty="0">
                <a:latin typeface="Arial"/>
                <a:cs typeface="Arial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9982200" cy="2472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125" indent="9525">
              <a:lnSpc>
                <a:spcPct val="100299"/>
              </a:lnSpc>
              <a:spcBef>
                <a:spcPts val="100"/>
              </a:spcBef>
              <a:buAutoNum type="arabicPeriod"/>
              <a:tabLst>
                <a:tab pos="306070" algn="l"/>
              </a:tabLst>
            </a:pPr>
            <a:r>
              <a:rPr b="1" spc="-5" dirty="0">
                <a:latin typeface="Arial"/>
                <a:cs typeface="Arial"/>
              </a:rPr>
              <a:t>Environmental </a:t>
            </a:r>
            <a:r>
              <a:rPr b="1" dirty="0">
                <a:latin typeface="Arial"/>
                <a:cs typeface="Arial"/>
              </a:rPr>
              <a:t>Monitoring </a:t>
            </a:r>
            <a:r>
              <a:rPr b="1" spc="-5" dirty="0">
                <a:latin typeface="Arial"/>
                <a:cs typeface="Arial"/>
              </a:rPr>
              <a:t>Hardware: </a:t>
            </a:r>
            <a:r>
              <a:rPr spc="-25" dirty="0">
                <a:latin typeface="Arial"/>
                <a:cs typeface="Arial"/>
              </a:rPr>
              <a:t>Various </a:t>
            </a:r>
            <a:r>
              <a:rPr spc="-5" dirty="0">
                <a:latin typeface="Arial"/>
                <a:cs typeface="Arial"/>
              </a:rPr>
              <a:t>environmental sensors </a:t>
            </a:r>
            <a:r>
              <a:rPr dirty="0">
                <a:latin typeface="Arial"/>
                <a:cs typeface="Arial"/>
              </a:rPr>
              <a:t>and  monitoring </a:t>
            </a:r>
            <a:r>
              <a:rPr spc="-5" dirty="0">
                <a:latin typeface="Arial"/>
                <a:cs typeface="Arial"/>
              </a:rPr>
              <a:t>devices </a:t>
            </a:r>
            <a:r>
              <a:rPr dirty="0">
                <a:latin typeface="Arial"/>
                <a:cs typeface="Arial"/>
              </a:rPr>
              <a:t>are </a:t>
            </a:r>
            <a:r>
              <a:rPr spc="-5" dirty="0">
                <a:latin typeface="Arial"/>
                <a:cs typeface="Arial"/>
              </a:rPr>
              <a:t>essential </a:t>
            </a:r>
            <a:r>
              <a:rPr dirty="0">
                <a:latin typeface="Arial"/>
                <a:cs typeface="Arial"/>
              </a:rPr>
              <a:t>for data collection in the field of </a:t>
            </a:r>
            <a:r>
              <a:rPr spc="-5" dirty="0">
                <a:latin typeface="Arial"/>
                <a:cs typeface="Arial"/>
              </a:rPr>
              <a:t>environmental  </a:t>
            </a:r>
            <a:r>
              <a:rPr dirty="0">
                <a:latin typeface="Arial"/>
                <a:cs typeface="Arial"/>
              </a:rPr>
              <a:t>monitoring. </a:t>
            </a:r>
            <a:r>
              <a:rPr spc="-5" dirty="0">
                <a:latin typeface="Arial"/>
                <a:cs typeface="Arial"/>
              </a:rPr>
              <a:t>These </a:t>
            </a:r>
            <a:r>
              <a:rPr dirty="0">
                <a:latin typeface="Arial"/>
                <a:cs typeface="Arial"/>
              </a:rPr>
              <a:t>may </a:t>
            </a:r>
            <a:r>
              <a:rPr spc="-5" dirty="0">
                <a:latin typeface="Arial"/>
                <a:cs typeface="Arial"/>
              </a:rPr>
              <a:t>encompass </a:t>
            </a:r>
            <a:r>
              <a:rPr dirty="0">
                <a:latin typeface="Arial"/>
                <a:cs typeface="Arial"/>
              </a:rPr>
              <a:t>air quality </a:t>
            </a:r>
            <a:r>
              <a:rPr spc="-5" dirty="0">
                <a:latin typeface="Arial"/>
                <a:cs typeface="Arial"/>
              </a:rPr>
              <a:t>sensors, </a:t>
            </a:r>
            <a:r>
              <a:rPr dirty="0">
                <a:latin typeface="Arial"/>
                <a:cs typeface="Arial"/>
              </a:rPr>
              <a:t>water quality </a:t>
            </a:r>
            <a:r>
              <a:rPr spc="-5" dirty="0">
                <a:latin typeface="Arial"/>
                <a:cs typeface="Arial"/>
              </a:rPr>
              <a:t>analyzers,  </a:t>
            </a:r>
            <a:r>
              <a:rPr dirty="0">
                <a:latin typeface="Arial"/>
                <a:cs typeface="Arial"/>
              </a:rPr>
              <a:t>temperature and humidity </a:t>
            </a:r>
            <a:r>
              <a:rPr spc="-5" dirty="0">
                <a:latin typeface="Arial"/>
                <a:cs typeface="Arial"/>
              </a:rPr>
              <a:t>sensors, </a:t>
            </a:r>
            <a:r>
              <a:rPr dirty="0">
                <a:latin typeface="Arial"/>
                <a:cs typeface="Arial"/>
              </a:rPr>
              <a:t>and more. </a:t>
            </a:r>
            <a:r>
              <a:rPr spc="-5" dirty="0">
                <a:latin typeface="Arial"/>
                <a:cs typeface="Arial"/>
              </a:rPr>
              <a:t>These devices </a:t>
            </a:r>
            <a:r>
              <a:rPr dirty="0">
                <a:latin typeface="Arial"/>
                <a:cs typeface="Arial"/>
              </a:rPr>
              <a:t>are </a:t>
            </a:r>
            <a:r>
              <a:rPr spc="-5" dirty="0">
                <a:latin typeface="Arial"/>
                <a:cs typeface="Arial"/>
              </a:rPr>
              <a:t>responsible  </a:t>
            </a:r>
            <a:r>
              <a:rPr dirty="0">
                <a:latin typeface="Arial"/>
                <a:cs typeface="Arial"/>
              </a:rPr>
              <a:t>for gathering data related to </a:t>
            </a:r>
            <a:r>
              <a:rPr spc="-5" dirty="0">
                <a:latin typeface="Arial"/>
                <a:cs typeface="Arial"/>
              </a:rPr>
              <a:t>environmental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conditions.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dirty="0">
              <a:latin typeface="Arial"/>
              <a:cs typeface="Arial"/>
            </a:endParaRPr>
          </a:p>
          <a:p>
            <a:pPr marL="12700" marR="5080" indent="9525">
              <a:lnSpc>
                <a:spcPct val="100400"/>
              </a:lnSpc>
              <a:spcBef>
                <a:spcPts val="1930"/>
              </a:spcBef>
              <a:buAutoNum type="arabicPeriod"/>
              <a:tabLst>
                <a:tab pos="306070" algn="l"/>
              </a:tabLst>
            </a:pPr>
            <a:r>
              <a:rPr b="1" spc="-5" dirty="0">
                <a:latin typeface="Arial"/>
                <a:cs typeface="Arial"/>
              </a:rPr>
              <a:t>Environmental </a:t>
            </a:r>
            <a:r>
              <a:rPr b="1" dirty="0">
                <a:latin typeface="Arial"/>
                <a:cs typeface="Arial"/>
              </a:rPr>
              <a:t>Data Communication </a:t>
            </a:r>
            <a:r>
              <a:rPr b="1" spc="-5" dirty="0">
                <a:latin typeface="Arial"/>
                <a:cs typeface="Arial"/>
              </a:rPr>
              <a:t>Protocols: </a:t>
            </a:r>
            <a:r>
              <a:rPr spc="-110" dirty="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facilitate the transfer of  data from these </a:t>
            </a:r>
            <a:r>
              <a:rPr spc="-5" dirty="0">
                <a:latin typeface="Arial"/>
                <a:cs typeface="Arial"/>
              </a:rPr>
              <a:t>environmental </a:t>
            </a:r>
            <a:r>
              <a:rPr dirty="0">
                <a:latin typeface="Arial"/>
                <a:cs typeface="Arial"/>
              </a:rPr>
              <a:t>monitoring </a:t>
            </a:r>
            <a:r>
              <a:rPr spc="-5" dirty="0">
                <a:latin typeface="Arial"/>
                <a:cs typeface="Arial"/>
              </a:rPr>
              <a:t>devices </a:t>
            </a:r>
            <a:r>
              <a:rPr dirty="0">
                <a:latin typeface="Arial"/>
                <a:cs typeface="Arial"/>
              </a:rPr>
              <a:t>to data collection </a:t>
            </a:r>
            <a:r>
              <a:rPr spc="-5" dirty="0">
                <a:latin typeface="Arial"/>
                <a:cs typeface="Arial"/>
              </a:rPr>
              <a:t>centers,  communication </a:t>
            </a:r>
            <a:r>
              <a:rPr dirty="0">
                <a:latin typeface="Arial"/>
                <a:cs typeface="Arial"/>
              </a:rPr>
              <a:t>protocols like </a:t>
            </a:r>
            <a:r>
              <a:rPr spc="-45" dirty="0">
                <a:latin typeface="Arial"/>
                <a:cs typeface="Arial"/>
              </a:rPr>
              <a:t>MQTT, </a:t>
            </a:r>
            <a:r>
              <a:rPr spc="-55" dirty="0">
                <a:latin typeface="Arial"/>
                <a:cs typeface="Arial"/>
              </a:rPr>
              <a:t>CoAP, </a:t>
            </a:r>
            <a:r>
              <a:rPr dirty="0">
                <a:latin typeface="Arial"/>
                <a:cs typeface="Arial"/>
              </a:rPr>
              <a:t>or HTTP(S) are utilized for  </a:t>
            </a:r>
            <a:r>
              <a:rPr spc="-5" dirty="0">
                <a:latin typeface="Arial"/>
                <a:cs typeface="Arial"/>
              </a:rPr>
              <a:t>seamless </a:t>
            </a:r>
            <a:r>
              <a:rPr dirty="0">
                <a:latin typeface="Arial"/>
                <a:cs typeface="Arial"/>
              </a:rPr>
              <a:t>data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transmission.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7604C-5410-4B93-F0A9-298AAD61AE0D}"/>
              </a:ext>
            </a:extLst>
          </p:cNvPr>
          <p:cNvSpPr txBox="1"/>
          <p:nvPr/>
        </p:nvSpPr>
        <p:spPr>
          <a:xfrm>
            <a:off x="533400" y="3621824"/>
            <a:ext cx="10131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"/>
                <a:cs typeface="Arial"/>
              </a:rPr>
              <a:t>3. </a:t>
            </a:r>
            <a:r>
              <a:rPr lang="en-IN" sz="1800" b="1" spc="-5" dirty="0">
                <a:latin typeface="Arial"/>
                <a:cs typeface="Arial"/>
              </a:rPr>
              <a:t>Microcontrollers </a:t>
            </a:r>
            <a:r>
              <a:rPr lang="en-IN" sz="1800" b="1" dirty="0">
                <a:latin typeface="Arial"/>
                <a:cs typeface="Arial"/>
              </a:rPr>
              <a:t>and </a:t>
            </a:r>
            <a:r>
              <a:rPr lang="en-IN" sz="1800" b="1" spc="-5" dirty="0">
                <a:latin typeface="Arial"/>
                <a:cs typeface="Arial"/>
              </a:rPr>
              <a:t>Environmental </a:t>
            </a:r>
            <a:r>
              <a:rPr lang="en-IN" sz="1800" b="1" dirty="0">
                <a:latin typeface="Arial"/>
                <a:cs typeface="Arial"/>
              </a:rPr>
              <a:t>Monitoring </a:t>
            </a:r>
            <a:r>
              <a:rPr lang="en-IN" sz="1800" b="1" spc="-5" dirty="0">
                <a:latin typeface="Arial"/>
                <a:cs typeface="Arial"/>
              </a:rPr>
              <a:t>Boards: </a:t>
            </a:r>
            <a:r>
              <a:rPr lang="en-IN" sz="1800" dirty="0"/>
              <a:t>Microcontroller  platforms like </a:t>
            </a:r>
            <a:r>
              <a:rPr lang="en-IN" sz="1800" spc="-5" dirty="0"/>
              <a:t>Arduino, Raspberry </a:t>
            </a:r>
            <a:r>
              <a:rPr lang="en-IN" sz="1800" dirty="0"/>
              <a:t>Pi, or </a:t>
            </a:r>
            <a:r>
              <a:rPr lang="en-IN" sz="1800" spc="-5" dirty="0"/>
              <a:t>specialized environmental </a:t>
            </a:r>
            <a:r>
              <a:rPr lang="en-IN" sz="1800" dirty="0"/>
              <a:t>monitoring  </a:t>
            </a:r>
            <a:r>
              <a:rPr lang="en-IN" sz="1800" spc="-5" dirty="0"/>
              <a:t>boards </a:t>
            </a:r>
            <a:r>
              <a:rPr lang="en-IN" sz="1800" dirty="0"/>
              <a:t>serve as the </a:t>
            </a:r>
            <a:r>
              <a:rPr lang="en-IN" sz="1800" spc="-5" dirty="0"/>
              <a:t>control </a:t>
            </a:r>
            <a:r>
              <a:rPr lang="en-IN" sz="1800" dirty="0"/>
              <a:t>and </a:t>
            </a:r>
            <a:r>
              <a:rPr lang="en-IN" sz="1800" spc="-5" dirty="0"/>
              <a:t>management </a:t>
            </a:r>
            <a:r>
              <a:rPr lang="en-IN" sz="1800" dirty="0"/>
              <a:t>units for the </a:t>
            </a:r>
            <a:r>
              <a:rPr lang="en-IN" sz="1800" spc="-5" dirty="0"/>
              <a:t>environmental  </a:t>
            </a:r>
            <a:r>
              <a:rPr lang="en-IN" sz="1800" dirty="0"/>
              <a:t>monitoring </a:t>
            </a:r>
            <a:r>
              <a:rPr lang="en-IN" sz="1800" spc="-5" dirty="0"/>
              <a:t>devices, ensuring </a:t>
            </a:r>
            <a:r>
              <a:rPr lang="en-IN" sz="1800" dirty="0"/>
              <a:t>data </a:t>
            </a:r>
            <a:r>
              <a:rPr lang="en-IN" sz="1800" spc="-5" dirty="0"/>
              <a:t>accuracy </a:t>
            </a:r>
            <a:r>
              <a:rPr lang="en-IN" sz="1800" dirty="0"/>
              <a:t>and</a:t>
            </a:r>
            <a:r>
              <a:rPr lang="en-IN" sz="1800" spc="20" dirty="0"/>
              <a:t> </a:t>
            </a:r>
            <a:r>
              <a:rPr lang="en-IN" sz="1800" spc="-15" dirty="0"/>
              <a:t>reliability.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D26E1-9E2C-A9A4-798C-20C745CEC36A}"/>
              </a:ext>
            </a:extLst>
          </p:cNvPr>
          <p:cNvSpPr txBox="1"/>
          <p:nvPr/>
        </p:nvSpPr>
        <p:spPr>
          <a:xfrm>
            <a:off x="533400" y="4648200"/>
            <a:ext cx="10131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22250" indent="9525">
              <a:lnSpc>
                <a:spcPct val="100400"/>
              </a:lnSpc>
              <a:spcBef>
                <a:spcPts val="95"/>
              </a:spcBef>
              <a:buAutoNum type="arabicPeriod" startAt="4"/>
              <a:tabLst>
                <a:tab pos="306070" algn="l"/>
              </a:tabLst>
            </a:pPr>
            <a:r>
              <a:rPr lang="en-US" sz="1800" b="1" spc="-5" dirty="0">
                <a:latin typeface="Arial"/>
                <a:cs typeface="Arial"/>
              </a:rPr>
              <a:t>Internet </a:t>
            </a:r>
            <a:r>
              <a:rPr lang="en-US" sz="1800" b="1" dirty="0">
                <a:latin typeface="Arial"/>
                <a:cs typeface="Arial"/>
              </a:rPr>
              <a:t>Connectivity: </a:t>
            </a:r>
            <a:r>
              <a:rPr lang="en-US" sz="1800" dirty="0">
                <a:latin typeface="Arial"/>
                <a:cs typeface="Arial"/>
              </a:rPr>
              <a:t>A stable and reliable internet </a:t>
            </a:r>
            <a:r>
              <a:rPr lang="en-US" sz="1800" spc="-5" dirty="0">
                <a:latin typeface="Arial"/>
                <a:cs typeface="Arial"/>
              </a:rPr>
              <a:t>connection </a:t>
            </a:r>
            <a:r>
              <a:rPr lang="en-US" sz="1800" dirty="0">
                <a:latin typeface="Arial"/>
                <a:cs typeface="Arial"/>
              </a:rPr>
              <a:t>is  imperative for </a:t>
            </a:r>
            <a:r>
              <a:rPr lang="en-US" sz="1800" spc="-5" dirty="0">
                <a:latin typeface="Arial"/>
                <a:cs typeface="Arial"/>
              </a:rPr>
              <a:t>environmental </a:t>
            </a:r>
            <a:r>
              <a:rPr lang="en-US" sz="1800" dirty="0">
                <a:latin typeface="Arial"/>
                <a:cs typeface="Arial"/>
              </a:rPr>
              <a:t>monitoring </a:t>
            </a:r>
            <a:r>
              <a:rPr lang="en-US" sz="1800" spc="-5" dirty="0">
                <a:latin typeface="Arial"/>
                <a:cs typeface="Arial"/>
              </a:rPr>
              <a:t>systems </a:t>
            </a:r>
            <a:r>
              <a:rPr lang="en-US" sz="1800" dirty="0">
                <a:latin typeface="Arial"/>
                <a:cs typeface="Arial"/>
              </a:rPr>
              <a:t>to transmit and receive </a:t>
            </a:r>
            <a:r>
              <a:rPr lang="en-US" sz="1800" spc="-5" dirty="0">
                <a:latin typeface="Arial"/>
                <a:cs typeface="Arial"/>
              </a:rPr>
              <a:t>data.  </a:t>
            </a:r>
            <a:r>
              <a:rPr lang="en-US" sz="1800" dirty="0">
                <a:latin typeface="Arial"/>
                <a:cs typeface="Arial"/>
              </a:rPr>
              <a:t>This </a:t>
            </a:r>
            <a:r>
              <a:rPr lang="en-US" sz="1800" spc="-5" dirty="0">
                <a:latin typeface="Arial"/>
                <a:cs typeface="Arial"/>
              </a:rPr>
              <a:t>connection </a:t>
            </a:r>
            <a:r>
              <a:rPr lang="en-US" sz="1800" dirty="0">
                <a:latin typeface="Arial"/>
                <a:cs typeface="Arial"/>
              </a:rPr>
              <a:t>can be </a:t>
            </a:r>
            <a:r>
              <a:rPr lang="en-US" sz="1800" spc="-5" dirty="0">
                <a:latin typeface="Arial"/>
                <a:cs typeface="Arial"/>
              </a:rPr>
              <a:t>established </a:t>
            </a:r>
            <a:r>
              <a:rPr lang="en-US" sz="1800" dirty="0">
                <a:latin typeface="Arial"/>
                <a:cs typeface="Arial"/>
              </a:rPr>
              <a:t>through Wi-Fi, Ethernet, or cellular  </a:t>
            </a:r>
            <a:r>
              <a:rPr lang="en-US" sz="1800" spc="-15" dirty="0">
                <a:latin typeface="Arial"/>
                <a:cs typeface="Arial"/>
              </a:rPr>
              <a:t>connectivity, </a:t>
            </a:r>
            <a:r>
              <a:rPr lang="en-US" sz="1800" spc="-5" dirty="0">
                <a:latin typeface="Arial"/>
                <a:cs typeface="Arial"/>
              </a:rPr>
              <a:t>depending </a:t>
            </a:r>
            <a:r>
              <a:rPr lang="en-US" sz="1800" dirty="0">
                <a:latin typeface="Arial"/>
                <a:cs typeface="Arial"/>
              </a:rPr>
              <a:t>on the monitoring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location.</a:t>
            </a:r>
            <a:endParaRPr 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08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WEBDEVELOPMENT TECHNOLOGIES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-685800" y="1143000"/>
            <a:ext cx="12344400" cy="39677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4285" marR="166370" indent="9525">
              <a:lnSpc>
                <a:spcPct val="99800"/>
              </a:lnSpc>
              <a:spcBef>
                <a:spcPts val="105"/>
              </a:spcBef>
              <a:buChar char="•"/>
              <a:tabLst>
                <a:tab pos="1434465" algn="l"/>
                <a:tab pos="2679065" algn="l"/>
              </a:tabLst>
            </a:pPr>
            <a:r>
              <a:rPr sz="2400" b="1" spc="-5" dirty="0"/>
              <a:t>Front-End</a:t>
            </a:r>
            <a:r>
              <a:rPr sz="2000" spc="-5" dirty="0"/>
              <a:t>: </a:t>
            </a:r>
            <a:r>
              <a:rPr sz="2400" spc="-65" dirty="0"/>
              <a:t>You </a:t>
            </a:r>
            <a:r>
              <a:rPr sz="2400" dirty="0"/>
              <a:t>can use </a:t>
            </a:r>
            <a:r>
              <a:rPr sz="2400" spc="-5" dirty="0"/>
              <a:t>HTML, CSS, and JavaScript for creating </a:t>
            </a:r>
            <a:r>
              <a:rPr sz="2400" dirty="0"/>
              <a:t>a </a:t>
            </a:r>
            <a:r>
              <a:rPr sz="2400" spc="-5" dirty="0"/>
              <a:t>web based  dashboard or </a:t>
            </a:r>
            <a:r>
              <a:rPr lang="en-US" sz="2400" spc="-5" dirty="0"/>
              <a:t> </a:t>
            </a:r>
            <a:r>
              <a:rPr sz="2400" spc="-5" dirty="0"/>
              <a:t>user interface. Frameworks </a:t>
            </a:r>
            <a:r>
              <a:rPr sz="2400" dirty="0"/>
              <a:t>like </a:t>
            </a:r>
            <a:r>
              <a:rPr sz="2400" spc="-5" dirty="0"/>
              <a:t>React, </a:t>
            </a:r>
            <a:r>
              <a:rPr sz="2400" spc="-20" dirty="0"/>
              <a:t>Angular, </a:t>
            </a:r>
            <a:r>
              <a:rPr sz="2400" spc="-5" dirty="0"/>
              <a:t>or </a:t>
            </a:r>
            <a:r>
              <a:rPr sz="2400" spc="-15" dirty="0"/>
              <a:t>Vue.js </a:t>
            </a:r>
            <a:r>
              <a:rPr sz="2400" dirty="0"/>
              <a:t>can  simplify the</a:t>
            </a:r>
            <a:r>
              <a:rPr lang="en-US" sz="2400" dirty="0"/>
              <a:t>  </a:t>
            </a:r>
            <a:r>
              <a:rPr sz="2400" spc="-5" dirty="0"/>
              <a:t>development</a:t>
            </a:r>
            <a:r>
              <a:rPr sz="2400" dirty="0"/>
              <a:t> </a:t>
            </a:r>
            <a:r>
              <a:rPr sz="2400" spc="-5" dirty="0"/>
              <a:t>process</a:t>
            </a:r>
            <a:endParaRPr lang="en-US" sz="2400" spc="-5" dirty="0"/>
          </a:p>
          <a:p>
            <a:pPr marL="1264285" marR="166370" indent="9525">
              <a:lnSpc>
                <a:spcPct val="99800"/>
              </a:lnSpc>
              <a:spcBef>
                <a:spcPts val="105"/>
              </a:spcBef>
              <a:buChar char="•"/>
              <a:tabLst>
                <a:tab pos="1434465" algn="l"/>
                <a:tab pos="2679065" algn="l"/>
              </a:tabLst>
            </a:pPr>
            <a:r>
              <a:rPr sz="2400" b="1" spc="-5" dirty="0"/>
              <a:t>Back-End</a:t>
            </a:r>
            <a:r>
              <a:rPr sz="2400" spc="-5" dirty="0"/>
              <a:t>: </a:t>
            </a:r>
            <a:r>
              <a:rPr sz="2400" spc="-65" dirty="0"/>
              <a:t>You </a:t>
            </a:r>
            <a:r>
              <a:rPr sz="2400" spc="-5" dirty="0"/>
              <a:t>might need </a:t>
            </a:r>
            <a:r>
              <a:rPr sz="2400" dirty="0"/>
              <a:t>a server to </a:t>
            </a:r>
            <a:r>
              <a:rPr sz="2400" spc="-5" dirty="0"/>
              <a:t>handle data processing, user  authentication,</a:t>
            </a:r>
            <a:r>
              <a:rPr sz="2400" spc="45" dirty="0"/>
              <a:t> </a:t>
            </a:r>
            <a:r>
              <a:rPr lang="en-US" sz="2400" spc="45" dirty="0"/>
              <a:t> </a:t>
            </a:r>
            <a:r>
              <a:rPr sz="2400" spc="-5" dirty="0"/>
              <a:t>and</a:t>
            </a:r>
            <a:r>
              <a:rPr lang="en-US" sz="2400" spc="-5" dirty="0"/>
              <a:t> </a:t>
            </a:r>
            <a:r>
              <a:rPr sz="2400" spc="-5" dirty="0"/>
              <a:t>other backend functionalities. </a:t>
            </a:r>
            <a:r>
              <a:rPr sz="2400" spc="-65" dirty="0"/>
              <a:t>You </a:t>
            </a:r>
            <a:r>
              <a:rPr sz="2400" dirty="0"/>
              <a:t>can use </a:t>
            </a:r>
            <a:r>
              <a:rPr sz="2400" spc="-5" dirty="0"/>
              <a:t>Node.js, Python,  </a:t>
            </a:r>
            <a:r>
              <a:rPr sz="2400" spc="-35" dirty="0"/>
              <a:t>Ruby, </a:t>
            </a:r>
            <a:r>
              <a:rPr sz="2400" spc="-5" dirty="0"/>
              <a:t>or any other </a:t>
            </a:r>
            <a:r>
              <a:rPr sz="2400" dirty="0"/>
              <a:t>server side</a:t>
            </a:r>
            <a:r>
              <a:rPr sz="2400" spc="45" dirty="0"/>
              <a:t> </a:t>
            </a:r>
            <a:r>
              <a:rPr sz="2400" spc="-15" dirty="0"/>
              <a:t>technology.</a:t>
            </a:r>
            <a:endParaRPr sz="2400" dirty="0"/>
          </a:p>
          <a:p>
            <a:pPr marL="1264285" marR="5080" indent="9525">
              <a:lnSpc>
                <a:spcPct val="100800"/>
              </a:lnSpc>
              <a:spcBef>
                <a:spcPts val="1015"/>
              </a:spcBef>
              <a:buChar char="•"/>
              <a:tabLst>
                <a:tab pos="1434465" algn="l"/>
                <a:tab pos="2255520" algn="l"/>
              </a:tabLst>
            </a:pPr>
            <a:r>
              <a:rPr sz="2400" b="1" spc="-5" dirty="0"/>
              <a:t>Databases</a:t>
            </a:r>
            <a:r>
              <a:rPr sz="2400" spc="-5" dirty="0"/>
              <a:t>: </a:t>
            </a:r>
            <a:r>
              <a:rPr sz="2400" dirty="0"/>
              <a:t>Use </a:t>
            </a:r>
            <a:r>
              <a:rPr sz="2400" spc="-5" dirty="0"/>
              <a:t>databases </a:t>
            </a:r>
            <a:r>
              <a:rPr sz="2400" dirty="0"/>
              <a:t>(e.g., </a:t>
            </a:r>
            <a:r>
              <a:rPr sz="2400" spc="-5" dirty="0"/>
              <a:t>MySQL, PostgreSQL, MongoDB) </a:t>
            </a:r>
            <a:r>
              <a:rPr sz="2400" dirty="0"/>
              <a:t>to store and  retriev</a:t>
            </a:r>
            <a:r>
              <a:rPr lang="en-US" sz="2400" dirty="0"/>
              <a:t>e </a:t>
            </a:r>
            <a:r>
              <a:rPr sz="2400" spc="-5" dirty="0"/>
              <a:t>data.</a:t>
            </a:r>
            <a:endParaRPr sz="2400" dirty="0"/>
          </a:p>
          <a:p>
            <a:pPr marL="1254760" marR="1132840" indent="19050">
              <a:lnSpc>
                <a:spcPct val="101299"/>
              </a:lnSpc>
              <a:spcBef>
                <a:spcPts val="985"/>
              </a:spcBef>
              <a:buChar char="•"/>
              <a:tabLst>
                <a:tab pos="1434465" algn="l"/>
                <a:tab pos="2513965" algn="l"/>
              </a:tabLst>
            </a:pPr>
            <a:r>
              <a:rPr sz="2400" b="1" spc="-5" dirty="0"/>
              <a:t>APIs</a:t>
            </a:r>
            <a:r>
              <a:rPr sz="2400" spc="-5" dirty="0"/>
              <a:t>: Create APIs </a:t>
            </a:r>
            <a:r>
              <a:rPr sz="2400" dirty="0"/>
              <a:t>to </a:t>
            </a:r>
            <a:r>
              <a:rPr sz="2400" spc="-5" dirty="0"/>
              <a:t>connect </a:t>
            </a:r>
            <a:r>
              <a:rPr sz="2400" dirty="0"/>
              <a:t>the </a:t>
            </a:r>
            <a:r>
              <a:rPr sz="2400" spc="-5" dirty="0"/>
              <a:t>front-end and back-end. RESTful or  Graph</a:t>
            </a:r>
            <a:r>
              <a:rPr sz="2400" spc="10" dirty="0"/>
              <a:t> </a:t>
            </a:r>
            <a:r>
              <a:rPr sz="2400" dirty="0"/>
              <a:t>QL	</a:t>
            </a:r>
            <a:r>
              <a:rPr sz="2400" spc="-5" dirty="0"/>
              <a:t>APIs </a:t>
            </a:r>
            <a:r>
              <a:rPr sz="2400" dirty="0"/>
              <a:t>are </a:t>
            </a:r>
            <a:r>
              <a:rPr sz="2400" spc="-5" dirty="0"/>
              <a:t>common</a:t>
            </a:r>
            <a:r>
              <a:rPr sz="2400" dirty="0"/>
              <a:t> choices.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379" y="724991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Conclusion: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5579" y="1218728"/>
            <a:ext cx="9490075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 indent="923925">
              <a:lnSpc>
                <a:spcPct val="100099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Smart environmental monitoring solution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5" dirty="0">
                <a:latin typeface="Arial"/>
                <a:cs typeface="Arial"/>
              </a:rPr>
              <a:t>pivotal advancement </a:t>
            </a:r>
            <a:r>
              <a:rPr sz="2000" dirty="0">
                <a:latin typeface="Arial"/>
                <a:cs typeface="Arial"/>
              </a:rPr>
              <a:t>in IoT  </a:t>
            </a:r>
            <a:r>
              <a:rPr sz="2000" spc="-15" dirty="0">
                <a:latin typeface="Arial"/>
                <a:cs typeface="Arial"/>
              </a:rPr>
              <a:t>technology, </a:t>
            </a:r>
            <a:r>
              <a:rPr sz="2000" spc="-5" dirty="0">
                <a:latin typeface="Arial"/>
                <a:cs typeface="Arial"/>
              </a:rPr>
              <a:t>elevating user experiences, optimizing workload management,  </a:t>
            </a:r>
            <a:r>
              <a:rPr sz="2000" dirty="0">
                <a:latin typeface="Arial"/>
                <a:cs typeface="Arial"/>
              </a:rPr>
              <a:t>prioritizing </a:t>
            </a:r>
            <a:r>
              <a:rPr sz="2000" spc="-5" dirty="0">
                <a:latin typeface="Arial"/>
                <a:cs typeface="Arial"/>
              </a:rPr>
              <a:t>worker well-being, and safeguarding public health. </a:t>
            </a:r>
            <a:r>
              <a:rPr sz="2000" dirty="0">
                <a:latin typeface="Arial"/>
                <a:cs typeface="Arial"/>
              </a:rPr>
              <a:t>In the </a:t>
            </a:r>
            <a:r>
              <a:rPr sz="2000" spc="-5" dirty="0">
                <a:latin typeface="Arial"/>
                <a:cs typeface="Arial"/>
              </a:rPr>
              <a:t>near future, </a:t>
            </a:r>
            <a:r>
              <a:rPr sz="2000" dirty="0">
                <a:latin typeface="Arial"/>
                <a:cs typeface="Arial"/>
              </a:rPr>
              <a:t>it's  </a:t>
            </a:r>
            <a:r>
              <a:rPr sz="2000" spc="-5" dirty="0">
                <a:latin typeface="Arial"/>
                <a:cs typeface="Arial"/>
              </a:rPr>
              <a:t>becoming increasingly challenging </a:t>
            </a:r>
            <a:r>
              <a:rPr sz="2000" dirty="0">
                <a:latin typeface="Arial"/>
                <a:cs typeface="Arial"/>
              </a:rPr>
              <a:t>to envision </a:t>
            </a:r>
            <a:r>
              <a:rPr sz="2000" spc="-5" dirty="0">
                <a:latin typeface="Arial"/>
                <a:cs typeface="Arial"/>
              </a:rPr>
              <a:t>an environment devoid of </a:t>
            </a:r>
            <a:r>
              <a:rPr sz="2000" dirty="0">
                <a:latin typeface="Arial"/>
                <a:cs typeface="Arial"/>
              </a:rPr>
              <a:t>sensors,  </a:t>
            </a:r>
            <a:r>
              <a:rPr sz="2000" spc="-5" dirty="0">
                <a:latin typeface="Arial"/>
                <a:cs typeface="Arial"/>
              </a:rPr>
              <a:t>indicators, and data </a:t>
            </a:r>
            <a:r>
              <a:rPr sz="2000" dirty="0">
                <a:latin typeface="Arial"/>
                <a:cs typeface="Arial"/>
              </a:rPr>
              <a:t>displays. </a:t>
            </a:r>
            <a:r>
              <a:rPr sz="2000" spc="-5" dirty="0">
                <a:latin typeface="Arial"/>
                <a:cs typeface="Arial"/>
              </a:rPr>
              <a:t>At Quinta Group, </a:t>
            </a:r>
            <a:r>
              <a:rPr sz="2000" dirty="0">
                <a:latin typeface="Arial"/>
                <a:cs typeface="Arial"/>
              </a:rPr>
              <a:t>we possess a </a:t>
            </a:r>
            <a:r>
              <a:rPr sz="2000" spc="-5" dirty="0">
                <a:latin typeface="Arial"/>
                <a:cs typeface="Arial"/>
              </a:rPr>
              <a:t>wealth of </a:t>
            </a:r>
            <a:r>
              <a:rPr sz="2000" dirty="0">
                <a:latin typeface="Arial"/>
                <a:cs typeface="Arial"/>
              </a:rPr>
              <a:t>expertise in  IoT </a:t>
            </a:r>
            <a:r>
              <a:rPr sz="2000" spc="-5" dirty="0">
                <a:latin typeface="Arial"/>
                <a:cs typeface="Arial"/>
              </a:rPr>
              <a:t>solutions development and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enthusiastic about contributing </a:t>
            </a:r>
            <a:r>
              <a:rPr sz="2000" dirty="0">
                <a:latin typeface="Arial"/>
                <a:cs typeface="Arial"/>
              </a:rPr>
              <a:t>to the </a:t>
            </a:r>
            <a:r>
              <a:rPr sz="2000" spc="-5" dirty="0">
                <a:latin typeface="Arial"/>
                <a:cs typeface="Arial"/>
              </a:rPr>
              <a:t>global  </a:t>
            </a:r>
            <a:r>
              <a:rPr sz="2000" dirty="0">
                <a:latin typeface="Arial"/>
                <a:cs typeface="Arial"/>
              </a:rPr>
              <a:t>drive </a:t>
            </a:r>
            <a:r>
              <a:rPr sz="2000" spc="-5" dirty="0">
                <a:latin typeface="Arial"/>
                <a:cs typeface="Arial"/>
              </a:rPr>
              <a:t>for automation.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aim to </a:t>
            </a:r>
            <a:r>
              <a:rPr sz="2000" spc="-5" dirty="0">
                <a:latin typeface="Arial"/>
                <a:cs typeface="Arial"/>
              </a:rPr>
              <a:t>be at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forefront of innovators who design and  effectively deploy </a:t>
            </a:r>
            <a:r>
              <a:rPr sz="2000" dirty="0">
                <a:latin typeface="Arial"/>
                <a:cs typeface="Arial"/>
              </a:rPr>
              <a:t>IoT </a:t>
            </a:r>
            <a:r>
              <a:rPr sz="2000" spc="-5" dirty="0">
                <a:latin typeface="Arial"/>
                <a:cs typeface="Arial"/>
              </a:rPr>
              <a:t>products that leverage </a:t>
            </a:r>
            <a:r>
              <a:rPr sz="2000" dirty="0">
                <a:latin typeface="Arial"/>
                <a:cs typeface="Arial"/>
              </a:rPr>
              <a:t>artificial </a:t>
            </a:r>
            <a:r>
              <a:rPr sz="2000" spc="-5" dirty="0">
                <a:latin typeface="Arial"/>
                <a:cs typeface="Arial"/>
              </a:rPr>
              <a:t>intelligence, machine learning,  and </a:t>
            </a:r>
            <a:r>
              <a:rPr sz="2000" spc="-15" dirty="0">
                <a:latin typeface="Arial"/>
                <a:cs typeface="Arial"/>
              </a:rPr>
              <a:t>LoRaWAN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technology.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2667000"/>
            <a:ext cx="2380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Times New Roman"/>
                <a:cs typeface="Times New Roman"/>
              </a:rPr>
              <a:t>Thank</a:t>
            </a:r>
            <a:r>
              <a:rPr sz="4000" b="1" spc="-65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you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539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DEPARTMENT OF COMPUTER SCIENCE AND ENGINEERING</vt:lpstr>
      <vt:lpstr>PowerPoint Presentation</vt:lpstr>
      <vt:lpstr>PLATEFORM REQUIRED:</vt:lpstr>
      <vt:lpstr>WEBDEVELOPMENT TECHNOLOGIES: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iot_phase 4</dc:title>
  <dc:creator>Vakati Harshitha</dc:creator>
  <cp:lastModifiedBy>shaik reshma</cp:lastModifiedBy>
  <cp:revision>4</cp:revision>
  <dcterms:created xsi:type="dcterms:W3CDTF">2023-10-26T15:57:07Z</dcterms:created>
  <dcterms:modified xsi:type="dcterms:W3CDTF">2023-10-31T11:11:48Z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2023-10-26T00:00:00Z</vt:filetime>
  </property>
</Properties>
</file>