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iyAeTNnNh2zvrjrV4wwwJ/fMb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787BB8-CC46-44F1-B84B-6C7CF14D432D}">
  <a:tblStyle styleId="{10787BB8-CC46-44F1-B84B-6C7CF14D432D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9B139FE-A4FB-46E7-B61B-89DF560414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C23F96-53F4-464F-8680-B4308FF4DFED}" styleName="Table_2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b746b06f9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b746b06f9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b637d3e7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b637d3e7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4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4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4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95373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subTitle" idx="1"/>
          </p:nvPr>
        </p:nvSpPr>
        <p:spPr>
          <a:xfrm>
            <a:off x="1350963" y="549275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Acoustic Collision Detection Smart Watch Feature For Pedestrians using Smart Phone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2570550" y="4783750"/>
            <a:ext cx="70509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1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222 Advanced Systems Engineering </a:t>
            </a:r>
            <a:endParaRPr sz="21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</a:t>
            </a:r>
            <a:r>
              <a:rPr lang="en-US" sz="2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</a:t>
            </a:r>
            <a:r>
              <a:rPr lang="en-US" sz="21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20 </a:t>
            </a:r>
            <a:endParaRPr sz="21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2944675" y="5654775"/>
            <a:ext cx="6819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Shaik Salma Aga                             ID:  016764644 </a:t>
            </a:r>
            <a:endParaRPr sz="1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Komal Devi                                      ID:  016805295</a:t>
            </a:r>
            <a:endParaRPr sz="1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Shaista Fathima Basheeruddin.     ID:  016559907</a:t>
            </a:r>
            <a:endParaRPr sz="1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Pooja Shegakula Nagaraj               ID:  016804554</a:t>
            </a:r>
            <a:endParaRPr sz="1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7025875" y="3960050"/>
            <a:ext cx="27381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/>
          <p:nvPr/>
        </p:nvSpPr>
        <p:spPr>
          <a:xfrm>
            <a:off x="234848" y="117350"/>
            <a:ext cx="929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of Effectiveness:  Design for Maintainability 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0" name="Google Shape;230;p10"/>
          <p:cNvGraphicFramePr/>
          <p:nvPr/>
        </p:nvGraphicFramePr>
        <p:xfrm>
          <a:off x="5236375" y="640550"/>
          <a:ext cx="6586175" cy="6021825"/>
        </p:xfrm>
        <a:graphic>
          <a:graphicData uri="http://schemas.openxmlformats.org/drawingml/2006/table">
            <a:tbl>
              <a:tblPr>
                <a:noFill/>
                <a:tableStyleId>{99B139FE-A4FB-46E7-B61B-89DF56041416}</a:tableStyleId>
              </a:tblPr>
              <a:tblGrid>
                <a:gridCol w="207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Maintainability parameters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Formulas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T w="95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R w="95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 failure rate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ƛ = ƛa + ƛb + …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7.10901E-05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Corrective Maintenance (MCT)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Mct = ƛa*Mct_a + ƛb*Mct_b+ … )/(ƛa+ ƛb+…)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171.1374485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Preventive Maintenance (MPT)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Mpt = ∑ (fpt</a:t>
                      </a:r>
                      <a:r>
                        <a:rPr lang="en-US" sz="1200" b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)(Mpt</a:t>
                      </a:r>
                      <a:r>
                        <a:rPr lang="en-US" sz="1200" b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/ ∑fpt</a:t>
                      </a:r>
                      <a:r>
                        <a:rPr lang="en-US" sz="1200" b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200" b="1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4.026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Active Maintenance(M)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 = ((ƛ*Mct) + (fpt*Mpt)) / (ƛ + fpt)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12.74921266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time Between Failure (MTBF)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MTBF = 1/(ƛa + ƛb + …)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14066.65607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time Between Preventive Maintenance (MTBS)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MTBS = 1/(fpt1 + fpt2+ … 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774.7193579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Time Between Maintenance (MTBM)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MTBM =1/(1/MTBF+1/MTBS)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734.2790304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Downtime (MDT)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MDT = ADT + M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17.74921266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Inherent Availability (Ai)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Ai=MTBF/(MTBF+Mct)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0.987980058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Achieved Availability (Aa)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Aa=MTBM/(MTBM+M)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0.982933426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Operational Availability (Ao)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Ao=MTBM/(MTBM+MDT)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0.97639821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31" name="Google Shape;231;p10"/>
          <p:cNvGraphicFramePr/>
          <p:nvPr/>
        </p:nvGraphicFramePr>
        <p:xfrm>
          <a:off x="759025" y="1419375"/>
          <a:ext cx="4190725" cy="3558020"/>
        </p:xfrm>
        <a:graphic>
          <a:graphicData uri="http://schemas.openxmlformats.org/drawingml/2006/table">
            <a:tbl>
              <a:tblPr>
                <a:noFill/>
                <a:tableStyleId>{99B139FE-A4FB-46E7-B61B-89DF56041416}</a:tableStyleId>
              </a:tblPr>
              <a:tblGrid>
                <a:gridCol w="22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Preventive Maintenance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Maintenance Time(Hrs.)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T w="12700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MTBS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R w="12700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update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2160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Battery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8000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Security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3500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Calibration of Sensors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4250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Replacing components e.g. Microphone, straps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5500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EA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/>
        </p:nvSpPr>
        <p:spPr>
          <a:xfrm>
            <a:off x="-424227" y="0"/>
            <a:ext cx="9568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of Effectiveness - Design for Sustainability 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7" name="Google Shape;237;p11"/>
          <p:cNvGraphicFramePr/>
          <p:nvPr/>
        </p:nvGraphicFramePr>
        <p:xfrm>
          <a:off x="1641231" y="562708"/>
          <a:ext cx="10316300" cy="5824235"/>
        </p:xfrm>
        <a:graphic>
          <a:graphicData uri="http://schemas.openxmlformats.org/drawingml/2006/table">
            <a:tbl>
              <a:tblPr firstRow="1" bandRow="1">
                <a:noFill/>
                <a:tableStyleId>{00C23F96-53F4-464F-8680-B4308FF4DFED}</a:tableStyleId>
              </a:tblPr>
              <a:tblGrid>
                <a:gridCol w="17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3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Lifecycle Stage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Sustainability consideration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Sustainability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strategy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Resources Affected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Emissions Affected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Resource extraction and processing materials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Enhancing product life, by reducing the need for replacements 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Recycled plastic- watch straps 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Reused metal to make alloys for watch casing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Recycled titanium metal alloy. 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of recycled materials used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Emissions associated with manufacturing and assembly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Construction &amp; production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Renewable energy for charging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 solar filaments on straps absorbs sunlight for wireless charging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Electricity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Kilowatt generated per charge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Emissions related to the watch's energy consumption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Disposal at end of life 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Transient electronic components for watch.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Materials made of transient nanocomposite disintegrate in water enabling collection of recyclable components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of recycling.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of materials recycled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Emissions from disposal or recycling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&amp; Packaging 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Diminish packaging waste. 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Surlyn lonomer packaging produced using plastic waste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Plastic material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of plastic  reduced for packaging.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Reduced carbon and pollutants emission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2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Use 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Promote sustainable usage and maintenance to prolong the watch's life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Increase device lifespan through user education, efficient charging, software updates, and maintenance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Education materials, software updates, maintenance tools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 of user engagement with energy-saving features or practices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Reduced emissions from extended product lifespan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/>
        </p:nvSpPr>
        <p:spPr>
          <a:xfrm>
            <a:off x="180625" y="0"/>
            <a:ext cx="5448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 Cycle Costing – CBS</a:t>
            </a:r>
            <a:r>
              <a:rPr lang="en-US" sz="2800" b="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3" name="Google Shape;243;p12"/>
          <p:cNvGraphicFramePr/>
          <p:nvPr>
            <p:extLst>
              <p:ext uri="{D42A27DB-BD31-4B8C-83A1-F6EECF244321}">
                <p14:modId xmlns:p14="http://schemas.microsoft.com/office/powerpoint/2010/main" val="833289383"/>
              </p:ext>
            </p:extLst>
          </p:nvPr>
        </p:nvGraphicFramePr>
        <p:xfrm>
          <a:off x="3162300" y="-46346"/>
          <a:ext cx="8978898" cy="6947568"/>
        </p:xfrm>
        <a:graphic>
          <a:graphicData uri="http://schemas.openxmlformats.org/drawingml/2006/table">
            <a:tbl>
              <a:tblPr>
                <a:noFill/>
                <a:tableStyleId>{99B139FE-A4FB-46E7-B61B-89DF56041416}</a:tableStyleId>
              </a:tblPr>
              <a:tblGrid>
                <a:gridCol w="1543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388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Phase 1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Designation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36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and Development 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 Research And Analysis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$       	50,000.00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	50,000.00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Feasibility Studies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$       	20,000.00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	20,000.00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Concept Development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$       	80,000.00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	80,000.00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Business Case Development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$       	30,000.00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	30,000.00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88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Phase 2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881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and Manufacturing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Setup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Cd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Designing and Prototyping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$300,000.00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$350,000.00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$400,000.00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$500,000.00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600,000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$2,150,000.00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Intellectual Property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$50,000.00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$70,000.00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110,000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	380,000.00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 and Development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$500,000.00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$600,000.00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$700,000.00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$900,000.00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1,100,000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	3,800,000.00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Regulatory Compliance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$75,000.00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$120,000.00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150,000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	495,000.00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88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Phase 3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036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Production and construction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BC2E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</a:t>
                      </a:r>
                      <a:endParaRPr sz="1000" b="1" dirty="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Materials and Components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$200,000.00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$220,000.00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$240,000.00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$280,000.00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320,000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	1,260,000.00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Manufacturing and Production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$500,000.00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1,600,000.00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1,320,000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$2,730,000.00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$3,040,000.00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	9,190,000.00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Development and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Integration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$100,000.00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$190,000.00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$270,000.00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$290,000.00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350,000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	1,200,000.00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Phase 4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	- 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036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Operations and Support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4B08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 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Marketing and Sales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$660,000.00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$777,000.00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$945,000.00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$1,091,000.00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1,450,000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	4,923,000.00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3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Overhead and adminitrative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Expenses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$430,000.00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	458,000.00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$559,000.00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	572,000.00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$602,000.00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	2,621,000.00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3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Miscellaneous Costs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$80,000.00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$96,000.00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$120,000.00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$144,000.00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160,000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	600,000.00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3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Management and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Contingency 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$80,000.00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$96,000.00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$120,000.00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$144,000.00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160,000</a:t>
                      </a:r>
                      <a:endParaRPr sz="1000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	600,000.00</a:t>
                      </a:r>
                      <a:endParaRPr sz="1000" b="1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525" marR="9525" marT="9525" marB="91425" anchor="b"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Actual Cost 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	3,140,000.00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	4,522,000.00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	4,834,000.00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	6,861,000.00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8,042,000.00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27,399,000.00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38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525" marR="9525" marT="9525" marB="91425" anchor="b"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Present Value of Cost 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$17,012,623.33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18,713,885.6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20,585,274.23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$22,643,801.65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24,908,181.82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38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525" marR="9525" marT="9525" marB="91425" anchor="b"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Income (20% of Actual Costs) 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$3,768,000.00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5,426,400.00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5,800,800.00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8,233,200.00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$9,650,400.00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$32,878,800.00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38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525" marR="9525" marT="9525" marB="91425" anchor="b"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Present Value of Income 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$20,415,148.00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22,456,662.8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24,702,329.08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27,172,561.98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29,889,818.1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38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525" marR="9525" marT="9525" marB="91425" anchor="b"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 Present Value </a:t>
                      </a:r>
                      <a:endParaRPr sz="1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$3,402,524.67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3,742,777.13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4,117,054.85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4,528,760.33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4,981,636.36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/>
          <p:nvPr/>
        </p:nvSpPr>
        <p:spPr>
          <a:xfrm>
            <a:off x="243956" y="56685"/>
            <a:ext cx="6102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Engineering Management Plan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400" y="5222100"/>
            <a:ext cx="4202625" cy="16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5" y="523075"/>
            <a:ext cx="11891475" cy="46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29b746b06f9_3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425" y="1564575"/>
            <a:ext cx="7703024" cy="38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>
            <a:spLocks noGrp="1"/>
          </p:cNvSpPr>
          <p:nvPr>
            <p:ph type="body" idx="1"/>
          </p:nvPr>
        </p:nvSpPr>
        <p:spPr>
          <a:xfrm>
            <a:off x="1326000" y="124936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endParaRPr b="1"/>
          </a:p>
        </p:txBody>
      </p:sp>
      <p:sp>
        <p:nvSpPr>
          <p:cNvPr id="173" name="Google Shape;173;p2"/>
          <p:cNvSpPr txBox="1"/>
          <p:nvPr/>
        </p:nvSpPr>
        <p:spPr>
          <a:xfrm>
            <a:off x="1800326" y="994750"/>
            <a:ext cx="9190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⮚"/>
            </a:pP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Rising Trend: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smartphone use by pedestrians and drivers.</a:t>
            </a:r>
            <a:endParaRPr sz="1500"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⮚"/>
            </a:pP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 Concerns: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Escalation in accidents, injuries, and fatalities.</a:t>
            </a:r>
            <a:endParaRPr sz="1500"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⮚"/>
            </a:pP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Distractions: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Primary cause of safety issues.</a:t>
            </a:r>
            <a:endParaRPr sz="1500"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⮚"/>
            </a:pP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Urgency for Mitigation: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Immediate need for effective safety measures.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200" y="4841600"/>
            <a:ext cx="2081749" cy="141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 txBox="1"/>
          <p:nvPr/>
        </p:nvSpPr>
        <p:spPr>
          <a:xfrm>
            <a:off x="4801925" y="5142625"/>
            <a:ext cx="528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juvenile male driving a stolen Hyundai in Greentree, San Jose, struck and killed a pedestrian in the 33rd fatal crash of 2023. </a:t>
            </a:r>
            <a:endParaRPr sz="19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/>
        </p:nvSpPr>
        <p:spPr>
          <a:xfrm>
            <a:off x="260249" y="1933300"/>
            <a:ext cx="409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Context Diagram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2309446" y="40290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182" name="Google Shape;1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675" y="115850"/>
            <a:ext cx="6793726" cy="662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"/>
          <p:cNvSpPr txBox="1"/>
          <p:nvPr/>
        </p:nvSpPr>
        <p:spPr>
          <a:xfrm>
            <a:off x="1955700" y="207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/>
        </p:nvSpPr>
        <p:spPr>
          <a:xfrm>
            <a:off x="211016" y="91062"/>
            <a:ext cx="229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 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9" name="Google Shape;189;p4"/>
          <p:cNvGraphicFramePr/>
          <p:nvPr/>
        </p:nvGraphicFramePr>
        <p:xfrm>
          <a:off x="1485843" y="614238"/>
          <a:ext cx="10544300" cy="5733265"/>
        </p:xfrm>
        <a:graphic>
          <a:graphicData uri="http://schemas.openxmlformats.org/drawingml/2006/table">
            <a:tbl>
              <a:tblPr firstRow="1" firstCol="1" bandRow="1">
                <a:noFill/>
                <a:tableStyleId>{10787BB8-CC46-44F1-B84B-6C7CF14D432D}</a:tableStyleId>
              </a:tblPr>
              <a:tblGrid>
                <a:gridCol w="198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Interface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Input/Output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Infrastructure sensors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&amp;  Output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Analog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Sensors to capture ambient sounds, motions to detect potential hazards 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Bluetooth/Wi-Fi Module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&amp; Output 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Wireless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Communicate with the paired smartphone and receive/send data.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Sensor Analysis software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&amp; Output 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 data to determine user motion direction and sound.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Smartphone Interfacing App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&amp; Output 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Communicate between the smartwatch and smartphone, relay alerts, and possibly pause distractions.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Preferences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&amp; Output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ustomization settings like alert sensitivity, notification preferences, etc.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Feedback Algorithm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&amp; Output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Determine vibration patterns based on the level of threat 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Visual Alerts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Alert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Color-coded warnings on the watch display indicating the threat level.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Audible Alerts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Alert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Beeps or voice warnings for hazards, played through earphones or the phone's speakers.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Battery &amp; System Health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Safety Protocol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 system health and warn users if the battery is low or a malfunction is detected.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975" marR="289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b637d3e7b_2_0"/>
          <p:cNvSpPr txBox="1">
            <a:spLocks noGrp="1"/>
          </p:cNvSpPr>
          <p:nvPr>
            <p:ph type="title"/>
          </p:nvPr>
        </p:nvSpPr>
        <p:spPr>
          <a:xfrm>
            <a:off x="266250" y="243876"/>
            <a:ext cx="6454200" cy="113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Requirements</a:t>
            </a:r>
            <a:endParaRPr sz="2800"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g29b637d3e7b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000" y="934126"/>
            <a:ext cx="9522693" cy="51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/>
        </p:nvSpPr>
        <p:spPr>
          <a:xfrm>
            <a:off x="221587" y="0"/>
            <a:ext cx="6102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Requirements and TPMs 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1" name="Google Shape;201;p6"/>
          <p:cNvGraphicFramePr/>
          <p:nvPr/>
        </p:nvGraphicFramePr>
        <p:xfrm>
          <a:off x="1808738" y="1049362"/>
          <a:ext cx="9683250" cy="5446595"/>
        </p:xfrm>
        <a:graphic>
          <a:graphicData uri="http://schemas.openxmlformats.org/drawingml/2006/table">
            <a:tbl>
              <a:tblPr firstRow="1" firstCol="1" bandRow="1">
                <a:noFill/>
                <a:tableStyleId>{10787BB8-CC46-44F1-B84B-6C7CF14D432D}</a:tableStyleId>
              </a:tblPr>
              <a:tblGrid>
                <a:gridCol w="339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Operational Requirement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TPM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Target Value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Sensor Technology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Range for Accuracy 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Meters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2-5 meters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Auditory feedback</a:t>
                      </a: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Virtual Assistance 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Clarity and Sound Quality 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THD (Total Harmonic Distortion) 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≤ </a:t>
                      </a: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1% is Excellent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Real-Time Processing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Latency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Milliseconds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100 milliseconds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Algorithms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Measures how well the model fits the data 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0-1,  Better </a:t>
                      </a: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</a:t>
                      </a: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 of data 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Smartwatch Battery Optimization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Battery Life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Hours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2-3 days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Bluetooth Connectivity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Transfer Speed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Megabits per second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≥ 2 Mbps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 Integration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Compatibility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iOS and Android compatibility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Privacy Controls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Consent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Clear and informed consent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Alert Filtering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≥ 90%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Management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Budget Adherence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Currency (e.g., USD)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.≤ 8,000,000/year 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6575" marR="26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/>
        </p:nvSpPr>
        <p:spPr>
          <a:xfrm>
            <a:off x="155331" y="143580"/>
            <a:ext cx="61018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 Of Quality 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3129125" y="2164300"/>
            <a:ext cx="7640400" cy="2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100" y="0"/>
            <a:ext cx="77059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 txBox="1"/>
          <p:nvPr/>
        </p:nvSpPr>
        <p:spPr>
          <a:xfrm>
            <a:off x="582800" y="1933300"/>
            <a:ext cx="3903300" cy="3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operational requirement of highest priority is seamless compatibility(15) followed by range accuracy of crash detection(13.7).Lowest on the scale is cost management (3.5). 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175" y="0"/>
            <a:ext cx="851382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8"/>
          <p:cNvSpPr txBox="1"/>
          <p:nvPr/>
        </p:nvSpPr>
        <p:spPr>
          <a:xfrm>
            <a:off x="143609" y="164123"/>
            <a:ext cx="61018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Analysis and Allocations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375" y="808476"/>
            <a:ext cx="1420275" cy="9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/>
        </p:nvSpPr>
        <p:spPr>
          <a:xfrm>
            <a:off x="143607" y="183103"/>
            <a:ext cx="7312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of Effectiveness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b="1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 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" name="Google Shape;22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75" y="689550"/>
            <a:ext cx="4868150" cy="319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9"/>
          <p:cNvGraphicFramePr/>
          <p:nvPr/>
        </p:nvGraphicFramePr>
        <p:xfrm>
          <a:off x="2009775" y="3976000"/>
          <a:ext cx="9761000" cy="2820095"/>
        </p:xfrm>
        <a:graphic>
          <a:graphicData uri="http://schemas.openxmlformats.org/drawingml/2006/table">
            <a:tbl>
              <a:tblPr>
                <a:noFill/>
                <a:tableStyleId>{99B139FE-A4FB-46E7-B61B-89DF56041416}</a:tableStyleId>
              </a:tblPr>
              <a:tblGrid>
                <a:gridCol w="185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Subsystem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Operating Cycle (hrs/yr)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Downtime (hrs/yr)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Operating Time (hrs/yr)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Failures (per yr) 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Lambda (Failure rate)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MTBF (hrs)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Reliability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Crash Detection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8760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8687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0.023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2.64763E-06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377,696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0.977073619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Virtual Assistance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6240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182.5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6057.5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6.60338E-06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151,438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0.959632272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Alert System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8395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219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8176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1.11546E-05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89,649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0.910607921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Navigation Guidance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2920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164.25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2755.75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0.138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5.00771E-05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19,969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0.863963147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output (Battery)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6750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164.25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6585.75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0.004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6.07372E-07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1,646,438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0.995908632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8E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8E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8E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8E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8E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8E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Reliability in Series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8E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0.734646257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382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8EA9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24" name="Google Shape;22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150" y="84950"/>
            <a:ext cx="5376376" cy="388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1444</Words>
  <Application>Microsoft Office PowerPoint</Application>
  <PresentationFormat>Widescreen</PresentationFormat>
  <Paragraphs>459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Noto Sans Symbols</vt:lpstr>
      <vt:lpstr>Arial</vt:lpstr>
      <vt:lpstr>Times New Roman</vt:lpstr>
      <vt:lpstr>Century Gothic</vt:lpstr>
      <vt:lpstr>Wisp</vt:lpstr>
      <vt:lpstr>PowerPoint Presentation</vt:lpstr>
      <vt:lpstr>PowerPoint Presentation</vt:lpstr>
      <vt:lpstr>PowerPoint Presentation</vt:lpstr>
      <vt:lpstr>PowerPoint Presentation</vt:lpstr>
      <vt:lpstr>Customer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 Devi</dc:creator>
  <cp:lastModifiedBy>Checkout</cp:lastModifiedBy>
  <cp:revision>2</cp:revision>
  <dcterms:created xsi:type="dcterms:W3CDTF">2023-11-14T07:55:17Z</dcterms:created>
  <dcterms:modified xsi:type="dcterms:W3CDTF">2023-11-15T07:54:39Z</dcterms:modified>
</cp:coreProperties>
</file>