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79" r:id="rId5"/>
    <p:sldId id="280" r:id="rId6"/>
    <p:sldId id="277" r:id="rId7"/>
    <p:sldId id="281" r:id="rId8"/>
    <p:sldId id="282" r:id="rId9"/>
    <p:sldId id="297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10" r:id="rId33"/>
    <p:sldId id="306" r:id="rId34"/>
    <p:sldId id="307" r:id="rId35"/>
    <p:sldId id="308" r:id="rId36"/>
    <p:sldId id="309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5" r:id="rId50"/>
    <p:sldId id="323" r:id="rId51"/>
    <p:sldId id="324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40" r:id="rId60"/>
    <p:sldId id="334" r:id="rId61"/>
    <p:sldId id="335" r:id="rId62"/>
    <p:sldId id="336" r:id="rId63"/>
    <p:sldId id="337" r:id="rId64"/>
    <p:sldId id="338" r:id="rId65"/>
    <p:sldId id="339" r:id="rId66"/>
    <p:sldId id="341" r:id="rId67"/>
    <p:sldId id="342" r:id="rId68"/>
    <p:sldId id="343" r:id="rId69"/>
    <p:sldId id="371" r:id="rId70"/>
    <p:sldId id="346" r:id="rId71"/>
    <p:sldId id="345" r:id="rId72"/>
    <p:sldId id="344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7" r:id="rId83"/>
    <p:sldId id="358" r:id="rId84"/>
    <p:sldId id="359" r:id="rId85"/>
    <p:sldId id="360" r:id="rId86"/>
    <p:sldId id="361" r:id="rId87"/>
    <p:sldId id="364" r:id="rId88"/>
    <p:sldId id="365" r:id="rId89"/>
    <p:sldId id="362" r:id="rId90"/>
    <p:sldId id="363" r:id="rId91"/>
    <p:sldId id="366" r:id="rId92"/>
    <p:sldId id="367" r:id="rId93"/>
    <p:sldId id="368" r:id="rId94"/>
    <p:sldId id="369" r:id="rId95"/>
    <p:sldId id="370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8ECC-86F5-4043-83E3-F3DB0DF82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C40F5-7DD3-4E2C-BCCA-C6AC92EA1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110E-DF86-4E95-BCCA-598D0C1F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F5EA-A83A-45A2-AA07-76F65DB63E39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28CCC-38AE-4640-B0AC-A8D22C29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2A3A-8C2C-4385-BDBE-B402622E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9895-02F7-4C93-85A3-7A05C2011B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C4BD-417A-4744-8A5E-750033B6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C61E-3DC7-4886-B631-ACDA486C1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5F299-4D7F-4782-9896-28C9D436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F5EA-A83A-45A2-AA07-76F65DB63E39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25DA-CCD2-463F-B5B2-C74B142C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D8D5-47FE-4848-8E21-3B421291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9895-02F7-4C93-85A3-7A05C2011B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9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3C66B-2F43-49AE-AA2E-978ADAB45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BFF27-1B44-4E6D-9169-A5DA7C36F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E270A-4A7C-4842-B2D5-04CA34BF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F5EA-A83A-45A2-AA07-76F65DB63E39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E0E6B-D266-4B35-91A4-01EA86E7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550B-985C-4E5F-8532-5EC3EA4C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9895-02F7-4C93-85A3-7A05C2011B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0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618A-82E5-4E0F-BCB0-3AA45B2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8D40-0FB9-4D43-A8BB-AC477E42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B519A-18BE-4D08-95B2-A1C93C0E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F5EA-A83A-45A2-AA07-76F65DB63E39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4E91-2E00-4B07-B466-7A5CD412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3F1A-D371-4A55-AFC8-EF6EA77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9895-02F7-4C93-85A3-7A05C2011B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F9B5-952B-45BF-96B8-C39431F0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27A76-44AF-48E7-939D-B99C3F17E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7DA9-B0AD-4EC9-B4AD-58D9507D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F5EA-A83A-45A2-AA07-76F65DB63E39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C5967-760A-40A5-B359-295BA38D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6FE2-764A-49C4-9FF9-2B01ECF7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9895-02F7-4C93-85A3-7A05C2011B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0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1E95-C4FB-4D30-8687-B624506A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0B19-4D70-48C0-B33A-D3CA7E463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4325F-DBD0-417A-BD86-4F4513761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1B045-8659-4DD2-95C9-17E00254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F5EA-A83A-45A2-AA07-76F65DB63E39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B157B-A233-4805-A0BC-8D5EF622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E247A-3284-4F92-9D21-883DD31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9895-02F7-4C93-85A3-7A05C2011B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8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3E8F-8CC7-492C-805E-33AF0341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D9AE-6725-45A6-AC6F-69ED9F9F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129A7-BEBA-4610-9E2E-6DFC6A91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DE1D6-2856-46F6-9897-D8FECE44E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C1CFD-08C7-401A-B28F-5EC7038DA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1C0CB-750D-4770-BA68-1550AD33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F5EA-A83A-45A2-AA07-76F65DB63E39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824D4-AC77-4E0E-96E8-D029F939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BF7D7-3D78-420A-B861-68D77331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9895-02F7-4C93-85A3-7A05C2011B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7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EDCA-9285-4894-BF41-5D3F3FB4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581AB-65E0-46C7-978D-12E90A9A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F5EA-A83A-45A2-AA07-76F65DB63E39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FB6C8-5BA4-469A-A2D7-27249744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6B23F-AC36-4979-9CA0-9FED0554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9895-02F7-4C93-85A3-7A05C2011B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2034D-5B60-4BDA-B4E7-11AD99D5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F5EA-A83A-45A2-AA07-76F65DB63E39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67D7B-16B0-4327-A2CB-CFDDAFD1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EE11A-03EA-4165-A7CC-053BC22A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9895-02F7-4C93-85A3-7A05C2011B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65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A7C8-8565-48FB-BE15-BCBADBAE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70AA-2F28-4EC1-AFF5-1F72D1C9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A34A4-5E91-4F34-AD0A-B90A89EA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C610C-7325-402B-B737-08DFE9AC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F5EA-A83A-45A2-AA07-76F65DB63E39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E412C-A72C-4848-9F26-67553B97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A0085-FDC4-42EE-A80C-69DE3B17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9895-02F7-4C93-85A3-7A05C2011B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7A5B-ADC1-4A71-BD1A-24DC66BA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FAABF-CA5D-4420-A40E-FCFBAD232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09B63-D2BD-42BC-B0F2-B424E568F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ECAF8-7F53-4C14-8A91-8341D85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F5EA-A83A-45A2-AA07-76F65DB63E39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471B1-676F-4288-90BF-5CC4CCA8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0009C-208B-4F31-8CE5-CB68B911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9895-02F7-4C93-85A3-7A05C2011B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02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D8A34-F543-4869-B394-A9FBD0A7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4FEE6-F63D-436C-B443-7F56CD240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F1F6-E3E8-46F0-A900-0C9D8192A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F5EA-A83A-45A2-AA07-76F65DB63E39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57577-6BEC-4FB2-9C6A-EBBB3BB2F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9F15D-7E85-4691-8624-C144E175E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9895-02F7-4C93-85A3-7A05C2011B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1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5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6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7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8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9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3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2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46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0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0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0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0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0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569D-2946-483D-A9B9-0052B5CD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A6BD-28DB-4AC7-A995-9986574A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are searching a word from a dictionary.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required word we are looking up in the dictionary then it becomes time consuming process.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this look up more efficiently we can build the binary search tree of common words as key element.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make this binary search tree efficient by arranging frequently used words nearer to the root and less frequently words away from the root.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binary search tree makes our task more simplified as well as efficient.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binary search tree is also called optimal binary search tree (OBST).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66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5528442" cy="531214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j=2,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j=3,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9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 j=4,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j=3,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14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j=4,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11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64152" y="977462"/>
          <a:ext cx="5686108" cy="4232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9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35310" y="5675586"/>
            <a:ext cx="3058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5854262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4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j=4,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16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C and r Table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64152" y="977462"/>
          <a:ext cx="5686108" cy="4454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9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16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35310" y="5728136"/>
            <a:ext cx="3058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4845269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C and r Table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0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j=0,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j=1,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 j=2,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3, j=3,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4, j=4,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3567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556884" y="5491683"/>
            <a:ext cx="3100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4845269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1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j=1,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j=2,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 j=3,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3, j=4,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3567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73420" y="5312983"/>
            <a:ext cx="37732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i+1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i+1</a:t>
            </a:r>
          </a:p>
          <a:p>
            <a:pPr algn="just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i+1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4845269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1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j=1,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+ 1 =1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j=2,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+ 1 = 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 j=3,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 + 1 = 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3, j=4,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 + 1 = 4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3789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73420" y="5312983"/>
            <a:ext cx="37732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i+1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i+1</a:t>
            </a:r>
          </a:p>
          <a:p>
            <a:pPr algn="just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i+1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4845269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j=2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12 + 7 = 19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k = 1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4011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8560" y="2701070"/>
            <a:ext cx="4111256" cy="672751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580" y="3647090"/>
            <a:ext cx="3805035" cy="594035"/>
          </a:xfrm>
          <a:prstGeom prst="rect">
            <a:avLst/>
          </a:prstGeom>
          <a:noFill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78957" y="5507362"/>
            <a:ext cx="4630817" cy="64119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048383" y="621866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k</a:t>
            </a: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4845269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j=3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9 + 3 = 12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k = 2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4011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050" y="2686794"/>
            <a:ext cx="3720680" cy="611061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050" y="3689010"/>
            <a:ext cx="3626090" cy="5884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4845269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 j=4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 + 3 = 8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k = 3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4011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500" y="2669540"/>
            <a:ext cx="3854333" cy="630709"/>
          </a:xfrm>
          <a:prstGeom prst="rect">
            <a:avLst/>
          </a:prstGeom>
          <a:noFill/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1109" y="3626072"/>
            <a:ext cx="4248562" cy="689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4845269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j=3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14 + 11 = 25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k = 2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4232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580" y="2743110"/>
            <a:ext cx="3731192" cy="789033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150" y="3710030"/>
            <a:ext cx="3668133" cy="8622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4845269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j=4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11 + 8 = 19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k = 2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4232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1109" y="2774640"/>
            <a:ext cx="3731193" cy="791872"/>
          </a:xfrm>
          <a:prstGeom prst="rect">
            <a:avLst/>
          </a:prstGeom>
          <a:noFill/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0" y="3710030"/>
            <a:ext cx="3762725" cy="884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312145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{a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……,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be a set of keys such that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the probability of successful search and q(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the probability of unsuccessful search for an key element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68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4845269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4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j=4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16 + 16 = 32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k = 2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4454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580" y="2653137"/>
            <a:ext cx="4014972" cy="1175813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579" y="3878189"/>
            <a:ext cx="4035993" cy="11691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4845269" cy="53121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root of the Binary Search Tree will be given by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C and r table r</a:t>
            </a:r>
            <a:r>
              <a:rPr lang="en-US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</a:t>
            </a:r>
          </a:p>
          <a:p>
            <a:pPr algn="just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a</a:t>
            </a:r>
            <a:r>
              <a:rPr lang="en-US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becomes the root of the BST.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k-1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becomes the left child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becomes the right child. 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search tree can be constructed using the above formulation has been shown below.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4454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4454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44" name="Group 43"/>
          <p:cNvGrpSpPr/>
          <p:nvPr/>
        </p:nvGrpSpPr>
        <p:grpSpPr>
          <a:xfrm>
            <a:off x="157734" y="2049503"/>
            <a:ext cx="5396923" cy="3357990"/>
            <a:chOff x="578134" y="1608083"/>
            <a:chExt cx="5396923" cy="3357990"/>
          </a:xfrm>
        </p:grpSpPr>
        <p:sp>
          <p:nvSpPr>
            <p:cNvPr id="18" name="Oval 17"/>
            <p:cNvSpPr/>
            <p:nvPr/>
          </p:nvSpPr>
          <p:spPr>
            <a:xfrm>
              <a:off x="2270234" y="160808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0,4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413674" y="239108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0,1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668074" y="238583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2,4</a:t>
              </a:r>
              <a:endParaRPr lang="en-IN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2" name="Straight Connector 21"/>
            <p:cNvCxnSpPr>
              <a:stCxn id="18" idx="3"/>
              <a:endCxn id="19" idx="7"/>
            </p:cNvCxnSpPr>
            <p:nvPr/>
          </p:nvCxnSpPr>
          <p:spPr>
            <a:xfrm rot="5400000">
              <a:off x="2006028" y="2119181"/>
              <a:ext cx="344516" cy="380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5"/>
              <a:endCxn id="20" idx="1"/>
            </p:cNvCxnSpPr>
            <p:nvPr/>
          </p:nvCxnSpPr>
          <p:spPr>
            <a:xfrm rot="16200000" flipH="1">
              <a:off x="3135852" y="1845915"/>
              <a:ext cx="339266" cy="922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78134" y="320561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0,0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28364" y="326342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1,1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8" name="Straight Connector 27"/>
            <p:cNvCxnSpPr>
              <a:stCxn id="19" idx="3"/>
              <a:endCxn id="25" idx="7"/>
            </p:cNvCxnSpPr>
            <p:nvPr/>
          </p:nvCxnSpPr>
          <p:spPr>
            <a:xfrm rot="5400000">
              <a:off x="1144213" y="2928456"/>
              <a:ext cx="376046" cy="35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9" idx="5"/>
              <a:endCxn id="26" idx="1"/>
            </p:cNvCxnSpPr>
            <p:nvPr/>
          </p:nvCxnSpPr>
          <p:spPr>
            <a:xfrm rot="16200000" flipH="1">
              <a:off x="1890422" y="3017785"/>
              <a:ext cx="433856" cy="239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2948144" y="328444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2,2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498374" y="334225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3,4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4" name="Straight Connector 33"/>
            <p:cNvCxnSpPr>
              <a:endCxn id="32" idx="7"/>
            </p:cNvCxnSpPr>
            <p:nvPr/>
          </p:nvCxnSpPr>
          <p:spPr>
            <a:xfrm rot="5400000">
              <a:off x="3514223" y="3007286"/>
              <a:ext cx="376046" cy="35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0" idx="5"/>
              <a:endCxn id="33" idx="1"/>
            </p:cNvCxnSpPr>
            <p:nvPr/>
          </p:nvCxnSpPr>
          <p:spPr>
            <a:xfrm rot="16200000" flipH="1">
              <a:off x="4160587" y="2996770"/>
              <a:ext cx="517936" cy="354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3657574" y="428815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3,3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302394" y="434596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4,4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9" name="Straight Connector 38"/>
            <p:cNvCxnSpPr>
              <a:stCxn id="33" idx="3"/>
              <a:endCxn id="37" idx="7"/>
            </p:cNvCxnSpPr>
            <p:nvPr/>
          </p:nvCxnSpPr>
          <p:spPr>
            <a:xfrm rot="5400000">
              <a:off x="4160598" y="3942681"/>
              <a:ext cx="507416" cy="365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8" idx="1"/>
            </p:cNvCxnSpPr>
            <p:nvPr/>
          </p:nvCxnSpPr>
          <p:spPr>
            <a:xfrm rot="16200000" flipH="1">
              <a:off x="4964607" y="4000480"/>
              <a:ext cx="517936" cy="354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4454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" name="Group 43"/>
          <p:cNvGrpSpPr/>
          <p:nvPr/>
        </p:nvGrpSpPr>
        <p:grpSpPr>
          <a:xfrm>
            <a:off x="157734" y="2049503"/>
            <a:ext cx="5396923" cy="3357990"/>
            <a:chOff x="578134" y="1608083"/>
            <a:chExt cx="5396923" cy="3357990"/>
          </a:xfrm>
        </p:grpSpPr>
        <p:sp>
          <p:nvSpPr>
            <p:cNvPr id="18" name="Oval 17"/>
            <p:cNvSpPr/>
            <p:nvPr/>
          </p:nvSpPr>
          <p:spPr>
            <a:xfrm>
              <a:off x="2270234" y="160808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0,4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413674" y="239108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0,1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668074" y="238583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2,4</a:t>
              </a:r>
              <a:endParaRPr lang="en-IN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2" name="Straight Connector 21"/>
            <p:cNvCxnSpPr>
              <a:stCxn id="18" idx="3"/>
              <a:endCxn id="19" idx="7"/>
            </p:cNvCxnSpPr>
            <p:nvPr/>
          </p:nvCxnSpPr>
          <p:spPr>
            <a:xfrm rot="5400000">
              <a:off x="2006028" y="2119181"/>
              <a:ext cx="344516" cy="380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5"/>
              <a:endCxn id="20" idx="1"/>
            </p:cNvCxnSpPr>
            <p:nvPr/>
          </p:nvCxnSpPr>
          <p:spPr>
            <a:xfrm rot="16200000" flipH="1">
              <a:off x="3135852" y="1845915"/>
              <a:ext cx="339266" cy="922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78134" y="320561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0,0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28364" y="326342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1,1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8" name="Straight Connector 27"/>
            <p:cNvCxnSpPr>
              <a:stCxn id="19" idx="3"/>
              <a:endCxn id="25" idx="7"/>
            </p:cNvCxnSpPr>
            <p:nvPr/>
          </p:nvCxnSpPr>
          <p:spPr>
            <a:xfrm rot="5400000">
              <a:off x="1144213" y="2928456"/>
              <a:ext cx="376046" cy="35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9" idx="5"/>
              <a:endCxn id="26" idx="1"/>
            </p:cNvCxnSpPr>
            <p:nvPr/>
          </p:nvCxnSpPr>
          <p:spPr>
            <a:xfrm rot="16200000" flipH="1">
              <a:off x="1890422" y="3017785"/>
              <a:ext cx="433856" cy="239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2948144" y="328444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2,2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498374" y="334225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3,4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4" name="Straight Connector 33"/>
            <p:cNvCxnSpPr>
              <a:endCxn id="32" idx="7"/>
            </p:cNvCxnSpPr>
            <p:nvPr/>
          </p:nvCxnSpPr>
          <p:spPr>
            <a:xfrm rot="5400000">
              <a:off x="3514223" y="3007286"/>
              <a:ext cx="376046" cy="35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0" idx="5"/>
              <a:endCxn id="33" idx="1"/>
            </p:cNvCxnSpPr>
            <p:nvPr/>
          </p:nvCxnSpPr>
          <p:spPr>
            <a:xfrm rot="16200000" flipH="1">
              <a:off x="4160587" y="2996770"/>
              <a:ext cx="517936" cy="354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3657574" y="428815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3,3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302394" y="434596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4,4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9" name="Straight Connector 38"/>
            <p:cNvCxnSpPr>
              <a:stCxn id="33" idx="3"/>
              <a:endCxn id="37" idx="7"/>
            </p:cNvCxnSpPr>
            <p:nvPr/>
          </p:nvCxnSpPr>
          <p:spPr>
            <a:xfrm rot="5400000">
              <a:off x="4160598" y="3942681"/>
              <a:ext cx="507416" cy="365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8" idx="1"/>
            </p:cNvCxnSpPr>
            <p:nvPr/>
          </p:nvCxnSpPr>
          <p:spPr>
            <a:xfrm rot="16200000" flipH="1">
              <a:off x="4964607" y="4000480"/>
              <a:ext cx="517936" cy="354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4454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" name="Group 43"/>
          <p:cNvGrpSpPr/>
          <p:nvPr/>
        </p:nvGrpSpPr>
        <p:grpSpPr>
          <a:xfrm>
            <a:off x="157734" y="2816733"/>
            <a:ext cx="5396923" cy="3357990"/>
            <a:chOff x="578134" y="1608083"/>
            <a:chExt cx="5396923" cy="3357990"/>
          </a:xfrm>
        </p:grpSpPr>
        <p:sp>
          <p:nvSpPr>
            <p:cNvPr id="18" name="Oval 17"/>
            <p:cNvSpPr/>
            <p:nvPr/>
          </p:nvSpPr>
          <p:spPr>
            <a:xfrm>
              <a:off x="2270234" y="160808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413674" y="239108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668074" y="238583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2" name="Straight Connector 21"/>
            <p:cNvCxnSpPr>
              <a:stCxn id="18" idx="3"/>
              <a:endCxn id="19" idx="7"/>
            </p:cNvCxnSpPr>
            <p:nvPr/>
          </p:nvCxnSpPr>
          <p:spPr>
            <a:xfrm rot="5400000">
              <a:off x="2006028" y="2119181"/>
              <a:ext cx="344516" cy="380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5"/>
              <a:endCxn id="20" idx="1"/>
            </p:cNvCxnSpPr>
            <p:nvPr/>
          </p:nvCxnSpPr>
          <p:spPr>
            <a:xfrm rot="16200000" flipH="1">
              <a:off x="3135852" y="1845915"/>
              <a:ext cx="339266" cy="922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78134" y="320561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0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28364" y="326342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8" name="Straight Connector 27"/>
            <p:cNvCxnSpPr>
              <a:stCxn id="19" idx="3"/>
              <a:endCxn id="25" idx="7"/>
            </p:cNvCxnSpPr>
            <p:nvPr/>
          </p:nvCxnSpPr>
          <p:spPr>
            <a:xfrm rot="5400000">
              <a:off x="1144213" y="2928456"/>
              <a:ext cx="376046" cy="35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9" idx="5"/>
              <a:endCxn id="26" idx="1"/>
            </p:cNvCxnSpPr>
            <p:nvPr/>
          </p:nvCxnSpPr>
          <p:spPr>
            <a:xfrm rot="16200000" flipH="1">
              <a:off x="1890422" y="3017785"/>
              <a:ext cx="433856" cy="239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2948144" y="328444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0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498374" y="334225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4" name="Straight Connector 33"/>
            <p:cNvCxnSpPr>
              <a:endCxn id="32" idx="7"/>
            </p:cNvCxnSpPr>
            <p:nvPr/>
          </p:nvCxnSpPr>
          <p:spPr>
            <a:xfrm rot="5400000">
              <a:off x="3514223" y="3007286"/>
              <a:ext cx="376046" cy="35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0" idx="5"/>
              <a:endCxn id="33" idx="1"/>
            </p:cNvCxnSpPr>
            <p:nvPr/>
          </p:nvCxnSpPr>
          <p:spPr>
            <a:xfrm rot="16200000" flipH="1">
              <a:off x="4160587" y="2996770"/>
              <a:ext cx="517936" cy="354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3657574" y="428815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302394" y="4345963"/>
              <a:ext cx="672663" cy="6201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9" name="Straight Connector 38"/>
            <p:cNvCxnSpPr>
              <a:stCxn id="33" idx="3"/>
              <a:endCxn id="37" idx="7"/>
            </p:cNvCxnSpPr>
            <p:nvPr/>
          </p:nvCxnSpPr>
          <p:spPr>
            <a:xfrm rot="5400000">
              <a:off x="4160598" y="3942681"/>
              <a:ext cx="507416" cy="365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8" idx="1"/>
            </p:cNvCxnSpPr>
            <p:nvPr/>
          </p:nvCxnSpPr>
          <p:spPr>
            <a:xfrm rot="16200000" flipH="1">
              <a:off x="4964607" y="4000480"/>
              <a:ext cx="517936" cy="354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52248" y="1261241"/>
            <a:ext cx="540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Substituting the root table element values we obtain the following Binary search Tree.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75902" y="977462"/>
          <a:ext cx="6568953" cy="4454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and r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47" name="Group 46"/>
          <p:cNvGrpSpPr/>
          <p:nvPr/>
        </p:nvGrpSpPr>
        <p:grpSpPr>
          <a:xfrm>
            <a:off x="993274" y="2816733"/>
            <a:ext cx="4093732" cy="2522522"/>
            <a:chOff x="993274" y="2816733"/>
            <a:chExt cx="4093732" cy="2522522"/>
          </a:xfrm>
        </p:grpSpPr>
        <p:grpSp>
          <p:nvGrpSpPr>
            <p:cNvPr id="42" name="Group 41"/>
            <p:cNvGrpSpPr/>
            <p:nvPr/>
          </p:nvGrpSpPr>
          <p:grpSpPr>
            <a:xfrm>
              <a:off x="993274" y="2816733"/>
              <a:ext cx="2927063" cy="1403110"/>
              <a:chOff x="993274" y="2816733"/>
              <a:chExt cx="2927063" cy="140311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849834" y="2816733"/>
                <a:ext cx="672663" cy="62011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endParaRPr lang="en-IN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993274" y="3599733"/>
                <a:ext cx="672663" cy="62011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en-IN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47674" y="3594483"/>
                <a:ext cx="672663" cy="62011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>
                      <a:solidFill>
                        <a:schemeClr val="tx1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lang="en-IN" dirty="0" smtClean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2" name="Straight Connector 21"/>
              <p:cNvCxnSpPr>
                <a:stCxn id="18" idx="3"/>
                <a:endCxn id="19" idx="7"/>
              </p:cNvCxnSpPr>
              <p:nvPr/>
            </p:nvCxnSpPr>
            <p:spPr>
              <a:xfrm rot="5400000">
                <a:off x="1585628" y="3327831"/>
                <a:ext cx="344516" cy="380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8" idx="5"/>
                <a:endCxn id="20" idx="1"/>
              </p:cNvCxnSpPr>
              <p:nvPr/>
            </p:nvCxnSpPr>
            <p:spPr>
              <a:xfrm rot="16200000" flipH="1">
                <a:off x="2715452" y="3054565"/>
                <a:ext cx="339266" cy="922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4077973" y="4550903"/>
              <a:ext cx="1009033" cy="7883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endParaRPr lang="en-IN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5" name="Straight Connector 34"/>
            <p:cNvCxnSpPr>
              <a:stCxn id="20" idx="5"/>
            </p:cNvCxnSpPr>
            <p:nvPr/>
          </p:nvCxnSpPr>
          <p:spPr>
            <a:xfrm rot="16200000" flipH="1">
              <a:off x="3857190" y="4088418"/>
              <a:ext cx="469244" cy="539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52248" y="1261241"/>
            <a:ext cx="540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Substituting the corresponding the key elements we obtain the following Optimal Binary search Tree.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79556" y="5924384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(a1, a2, a3, a4) = (do, if,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312145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 the optimal binary search tree for the following data: n = 4, (a1, a2, a3, a4)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(end,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print, stop), with p(1) = 1/20, p(2) = 1/5, p(3) = 1/10, p(4) = 1/20. q(0) = 1/5, q(1) = 1/10, q(2) = 1/5, q(3) = 1/20, q(4) = 1/20.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W, C and r has been carried out using the following formulae.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1" y="1180730"/>
            <a:ext cx="11351179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to design a system that is composed of several devices connected in series.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devices are connected then it is necessary that each device should work properly.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a device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work properly is called as reliability of the device.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the reliability of the device 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reliability of the entire system will be given by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04486" y="5360281"/>
            <a:ext cx="11477307" cy="593850"/>
            <a:chOff x="504486" y="5528441"/>
            <a:chExt cx="11519350" cy="593850"/>
          </a:xfrm>
        </p:grpSpPr>
        <p:sp>
          <p:nvSpPr>
            <p:cNvPr id="18" name="Rectangle 17"/>
            <p:cNvSpPr/>
            <p:nvPr/>
          </p:nvSpPr>
          <p:spPr>
            <a:xfrm>
              <a:off x="1755228" y="5528441"/>
              <a:ext cx="1450427" cy="588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Device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IN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35748" y="5533701"/>
              <a:ext cx="1450427" cy="588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Device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IN" baseline="-25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47798" y="5528451"/>
              <a:ext cx="1450427" cy="588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Device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IN" baseline="-25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3418" y="5533711"/>
              <a:ext cx="1450427" cy="588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Device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n</a:t>
              </a:r>
              <a:endParaRPr lang="en-IN" baseline="-25000" dirty="0"/>
            </a:p>
          </p:txBody>
        </p:sp>
        <p:cxnSp>
          <p:nvCxnSpPr>
            <p:cNvPr id="23" name="Straight Arrow Connector 22"/>
            <p:cNvCxnSpPr>
              <a:stCxn id="18" idx="3"/>
              <a:endCxn id="19" idx="1"/>
            </p:cNvCxnSpPr>
            <p:nvPr/>
          </p:nvCxnSpPr>
          <p:spPr>
            <a:xfrm>
              <a:off x="3205655" y="5822731"/>
              <a:ext cx="930093" cy="5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596685" y="5838501"/>
              <a:ext cx="930093" cy="5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3"/>
            </p:cNvCxnSpPr>
            <p:nvPr/>
          </p:nvCxnSpPr>
          <p:spPr>
            <a:xfrm>
              <a:off x="7998225" y="5822741"/>
              <a:ext cx="1019651" cy="10500"/>
            </a:xfrm>
            <a:prstGeom prst="straightConnector1">
              <a:avLst/>
            </a:prstGeom>
            <a:ln w="9525"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486" y="5633554"/>
              <a:ext cx="731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 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56884" y="5670339"/>
              <a:ext cx="96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 </a:t>
              </a:r>
              <a:endParaRPr lang="en-IN" dirty="0"/>
            </a:p>
          </p:txBody>
        </p:sp>
        <p:cxnSp>
          <p:nvCxnSpPr>
            <p:cNvPr id="31" name="Straight Arrow Connector 30"/>
            <p:cNvCxnSpPr>
              <a:stCxn id="28" idx="3"/>
              <a:endCxn id="18" idx="1"/>
            </p:cNvCxnSpPr>
            <p:nvPr/>
          </p:nvCxnSpPr>
          <p:spPr>
            <a:xfrm>
              <a:off x="1235738" y="5818220"/>
              <a:ext cx="519490" cy="4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3"/>
            </p:cNvCxnSpPr>
            <p:nvPr/>
          </p:nvCxnSpPr>
          <p:spPr>
            <a:xfrm>
              <a:off x="10483845" y="5828001"/>
              <a:ext cx="562527" cy="1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may happen that even if reliability of the individual devices is good but the reliability of the entire system may not be good.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to obtain the good performance from entire system we can duplicate individual devices.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copies of the same device type are connected in parallel through the switching circuits.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switching circuits determine which devices in any group are functioning properly.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429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devices connected in parallel in each stage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271727" y="1928664"/>
            <a:ext cx="9848205" cy="4384282"/>
            <a:chOff x="893367" y="2222944"/>
            <a:chExt cx="9848205" cy="4384282"/>
          </a:xfrm>
        </p:grpSpPr>
        <p:grpSp>
          <p:nvGrpSpPr>
            <p:cNvPr id="52" name="Group 51"/>
            <p:cNvGrpSpPr/>
            <p:nvPr/>
          </p:nvGrpSpPr>
          <p:grpSpPr>
            <a:xfrm>
              <a:off x="893367" y="2228194"/>
              <a:ext cx="1608082" cy="4363262"/>
              <a:chOff x="504497" y="2228194"/>
              <a:chExt cx="1608082" cy="436326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04497" y="2228194"/>
                <a:ext cx="1566041" cy="38047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825071" y="2596055"/>
                <a:ext cx="966951" cy="2842981"/>
                <a:chOff x="940681" y="2596055"/>
                <a:chExt cx="966951" cy="284298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945931" y="2596055"/>
                  <a:ext cx="945931" cy="62011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IN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961701" y="3778435"/>
                  <a:ext cx="945931" cy="62011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IN" baseline="-25000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40681" y="4818925"/>
                  <a:ext cx="945931" cy="62011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IN" baseline="-25000" dirty="0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 rot="16200000" flipH="1">
                  <a:off x="1145648" y="3489415"/>
                  <a:ext cx="562269" cy="157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20" idx="0"/>
                </p:cNvCxnSpPr>
                <p:nvPr/>
              </p:nvCxnSpPr>
              <p:spPr>
                <a:xfrm rot="5400000">
                  <a:off x="1213968" y="4608735"/>
                  <a:ext cx="409870" cy="105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662152" y="6222124"/>
                <a:ext cx="1450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Stage 1</a:t>
                </a:r>
                <a:endParaRPr lang="en-IN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315927" y="2243964"/>
              <a:ext cx="1608082" cy="4363262"/>
              <a:chOff x="2433087" y="2243964"/>
              <a:chExt cx="1608082" cy="436326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433087" y="2243964"/>
                <a:ext cx="1602885" cy="38047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74521" y="2611825"/>
                <a:ext cx="945931" cy="6201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IN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890291" y="3794205"/>
                <a:ext cx="945931" cy="6201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IN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rot="16200000" flipH="1">
                <a:off x="3074238" y="3505185"/>
                <a:ext cx="562269" cy="157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590742" y="6237894"/>
                <a:ext cx="1450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Stage 2</a:t>
                </a:r>
                <a:endParaRPr lang="en-IN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106937" y="2222944"/>
              <a:ext cx="1634635" cy="4363262"/>
              <a:chOff x="9106937" y="2222944"/>
              <a:chExt cx="1634635" cy="436326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106937" y="2222944"/>
                <a:ext cx="1634635" cy="38047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469551" y="2590805"/>
                <a:ext cx="966951" cy="2842981"/>
                <a:chOff x="9543121" y="2590805"/>
                <a:chExt cx="966951" cy="2842981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9548371" y="2590805"/>
                  <a:ext cx="945931" cy="62011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D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n</a:t>
                  </a:r>
                  <a:endParaRPr lang="en-IN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9564141" y="3773185"/>
                  <a:ext cx="945931" cy="62011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D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n</a:t>
                  </a:r>
                  <a:endParaRPr lang="en-IN" baseline="-25000" dirty="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543121" y="4813675"/>
                  <a:ext cx="945931" cy="62011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D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n</a:t>
                  </a:r>
                  <a:endParaRPr lang="en-IN" baseline="-25000" dirty="0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 rot="16200000" flipH="1">
                  <a:off x="9758598" y="3484165"/>
                  <a:ext cx="562269" cy="157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8" idx="0"/>
                </p:cNvCxnSpPr>
                <p:nvPr/>
              </p:nvCxnSpPr>
              <p:spPr>
                <a:xfrm rot="5400000">
                  <a:off x="9816408" y="4603485"/>
                  <a:ext cx="409870" cy="105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9264592" y="6216874"/>
                <a:ext cx="1450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Stage n</a:t>
                </a:r>
                <a:endParaRPr lang="en-IN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796287" y="2222944"/>
              <a:ext cx="1634542" cy="4363262"/>
              <a:chOff x="6258727" y="2222944"/>
              <a:chExt cx="1849820" cy="4363262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6258727" y="2222944"/>
                <a:ext cx="1849820" cy="38047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00161" y="2590805"/>
                <a:ext cx="945931" cy="6201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endParaRPr lang="en-IN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715931" y="3773185"/>
                <a:ext cx="945931" cy="6201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endParaRPr lang="en-IN" baseline="-250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94911" y="4813675"/>
                <a:ext cx="945931" cy="6201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endParaRPr lang="en-IN" baseline="-25000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rot="16200000" flipH="1">
                <a:off x="6899878" y="3484165"/>
                <a:ext cx="562269" cy="157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endCxn id="45" idx="0"/>
              </p:cNvCxnSpPr>
              <p:nvPr/>
            </p:nvCxnSpPr>
            <p:spPr>
              <a:xfrm rot="5400000">
                <a:off x="6968198" y="4603485"/>
                <a:ext cx="409870" cy="105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6416382" y="6216874"/>
                <a:ext cx="1450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Stage 3</a:t>
                </a:r>
                <a:endParaRPr lang="en-IN" dirty="0"/>
              </a:p>
            </p:txBody>
          </p:sp>
        </p:grpSp>
        <p:cxnSp>
          <p:nvCxnSpPr>
            <p:cNvPr id="56" name="Straight Arrow Connector 55"/>
            <p:cNvCxnSpPr>
              <a:stCxn id="17" idx="3"/>
              <a:endCxn id="28" idx="1"/>
            </p:cNvCxnSpPr>
            <p:nvPr/>
          </p:nvCxnSpPr>
          <p:spPr>
            <a:xfrm>
              <a:off x="2459408" y="4130566"/>
              <a:ext cx="856519" cy="15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934518" y="4198886"/>
              <a:ext cx="856519" cy="15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2" idx="3"/>
              <a:endCxn id="35" idx="1"/>
            </p:cNvCxnSpPr>
            <p:nvPr/>
          </p:nvCxnSpPr>
          <p:spPr>
            <a:xfrm>
              <a:off x="7430829" y="4125316"/>
              <a:ext cx="1676108" cy="1588"/>
            </a:xfrm>
            <a:prstGeom prst="straightConnector1">
              <a:avLst/>
            </a:prstGeom>
            <a:ln>
              <a:prstDash val="lg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3567-41FB-416D-9083-9D18D4F1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098F-3981-4830-BA20-091617D2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216240"/>
            <a:ext cx="11505460" cy="12210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the three key elements 10, 20 and 30.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search trees for the above keys have been shown below.</a:t>
            </a:r>
          </a:p>
          <a:p>
            <a:endParaRPr lang="en-IN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91BF11A-1ED0-44F6-B1F8-E6F016209861}"/>
              </a:ext>
            </a:extLst>
          </p:cNvPr>
          <p:cNvGrpSpPr/>
          <p:nvPr/>
        </p:nvGrpSpPr>
        <p:grpSpPr>
          <a:xfrm>
            <a:off x="319593" y="2672179"/>
            <a:ext cx="2311136" cy="3888471"/>
            <a:chOff x="319593" y="2672179"/>
            <a:chExt cx="2311136" cy="38884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F4DC837-1625-4D52-AA93-79183C0DCEBB}"/>
                </a:ext>
              </a:extLst>
            </p:cNvPr>
            <p:cNvGrpSpPr/>
            <p:nvPr/>
          </p:nvGrpSpPr>
          <p:grpSpPr>
            <a:xfrm>
              <a:off x="550411" y="2672179"/>
              <a:ext cx="2080318" cy="2675141"/>
              <a:chOff x="550411" y="2672179"/>
              <a:chExt cx="2080318" cy="267514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5FBECB9-0B76-4500-B6E6-BA197A38D217}"/>
                  </a:ext>
                </a:extLst>
              </p:cNvPr>
              <p:cNvGrpSpPr/>
              <p:nvPr/>
            </p:nvGrpSpPr>
            <p:grpSpPr>
              <a:xfrm>
                <a:off x="550411" y="2672179"/>
                <a:ext cx="1671963" cy="2675141"/>
                <a:chOff x="878887" y="2672179"/>
                <a:chExt cx="1671963" cy="2675141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756A61F-55D1-4B17-94F7-2AA00B2D1A88}"/>
                    </a:ext>
                  </a:extLst>
                </p:cNvPr>
                <p:cNvSpPr/>
                <p:nvPr/>
              </p:nvSpPr>
              <p:spPr>
                <a:xfrm>
                  <a:off x="878887" y="2672179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CD77F90-1386-4CF2-8794-BF692BC84CA4}"/>
                    </a:ext>
                  </a:extLst>
                </p:cNvPr>
                <p:cNvSpPr/>
                <p:nvPr/>
              </p:nvSpPr>
              <p:spPr>
                <a:xfrm>
                  <a:off x="1421905" y="3730096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84BD7D2-FDAD-4BAF-91A0-0F63C010AC39}"/>
                    </a:ext>
                  </a:extLst>
                </p:cNvPr>
                <p:cNvSpPr/>
                <p:nvPr/>
              </p:nvSpPr>
              <p:spPr>
                <a:xfrm>
                  <a:off x="1956046" y="4752516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F35CBA1-FE48-48F2-9BF3-BF4CB9D2A660}"/>
                    </a:ext>
                  </a:extLst>
                </p:cNvPr>
                <p:cNvCxnSpPr>
                  <a:stCxn id="4" idx="5"/>
                  <a:endCxn id="5" idx="0"/>
                </p:cNvCxnSpPr>
                <p:nvPr/>
              </p:nvCxnSpPr>
              <p:spPr>
                <a:xfrm>
                  <a:off x="1386584" y="3179876"/>
                  <a:ext cx="332723" cy="550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879895FD-01DE-45C1-846A-C1FAD9D11450}"/>
                    </a:ext>
                  </a:extLst>
                </p:cNvPr>
                <p:cNvCxnSpPr>
                  <a:stCxn id="5" idx="5"/>
                  <a:endCxn id="6" idx="0"/>
                </p:cNvCxnSpPr>
                <p:nvPr/>
              </p:nvCxnSpPr>
              <p:spPr>
                <a:xfrm>
                  <a:off x="1929602" y="4237793"/>
                  <a:ext cx="323846" cy="5147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0C1A70-69E5-45EC-9705-7CE3924009E0}"/>
                  </a:ext>
                </a:extLst>
              </p:cNvPr>
              <p:cNvSpPr txBox="1"/>
              <p:nvPr/>
            </p:nvSpPr>
            <p:spPr>
              <a:xfrm>
                <a:off x="2228297" y="4864958"/>
                <a:ext cx="402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7A4BD7-0017-48ED-B19F-8F394B112509}"/>
                  </a:ext>
                </a:extLst>
              </p:cNvPr>
              <p:cNvSpPr txBox="1"/>
              <p:nvPr/>
            </p:nvSpPr>
            <p:spPr>
              <a:xfrm>
                <a:off x="1714863" y="3801120"/>
                <a:ext cx="341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C0803E-BD62-4271-86FC-6E57753F9C56}"/>
                  </a:ext>
                </a:extLst>
              </p:cNvPr>
              <p:cNvSpPr txBox="1"/>
              <p:nvPr/>
            </p:nvSpPr>
            <p:spPr>
              <a:xfrm>
                <a:off x="1236946" y="2737275"/>
                <a:ext cx="341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7F2D33-7062-44CB-9C40-0E0648FEE586}"/>
                </a:ext>
              </a:extLst>
            </p:cNvPr>
            <p:cNvSpPr txBox="1"/>
            <p:nvPr/>
          </p:nvSpPr>
          <p:spPr>
            <a:xfrm>
              <a:off x="319593" y="5637320"/>
              <a:ext cx="2104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No. of Comparisons = (1+2+3)/3 = 6/3 = 2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A7616D1-13A3-484A-BEC5-9AB3CFBDCA6D}"/>
              </a:ext>
            </a:extLst>
          </p:cNvPr>
          <p:cNvGrpSpPr/>
          <p:nvPr/>
        </p:nvGrpSpPr>
        <p:grpSpPr>
          <a:xfrm>
            <a:off x="9436988" y="2695850"/>
            <a:ext cx="2305237" cy="3928421"/>
            <a:chOff x="9436988" y="2695850"/>
            <a:chExt cx="2305237" cy="392842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1C38459-9C12-4DB5-B702-90413508CCEE}"/>
                </a:ext>
              </a:extLst>
            </p:cNvPr>
            <p:cNvGrpSpPr/>
            <p:nvPr/>
          </p:nvGrpSpPr>
          <p:grpSpPr>
            <a:xfrm>
              <a:off x="9436988" y="2695850"/>
              <a:ext cx="2305237" cy="2604113"/>
              <a:chOff x="8966468" y="2695850"/>
              <a:chExt cx="2305237" cy="260411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11ECC81-3B49-4477-9D9E-80729A4CB609}"/>
                  </a:ext>
                </a:extLst>
              </p:cNvPr>
              <p:cNvGrpSpPr/>
              <p:nvPr/>
            </p:nvGrpSpPr>
            <p:grpSpPr>
              <a:xfrm>
                <a:off x="8966468" y="2695850"/>
                <a:ext cx="2305237" cy="2604113"/>
                <a:chOff x="8398295" y="2695850"/>
                <a:chExt cx="2305237" cy="260411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9E425BE-FDCF-41FB-8C5B-A19F6B7306D9}"/>
                    </a:ext>
                  </a:extLst>
                </p:cNvPr>
                <p:cNvSpPr/>
                <p:nvPr/>
              </p:nvSpPr>
              <p:spPr>
                <a:xfrm>
                  <a:off x="10108728" y="2695850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5963EA4-2A1C-4AD6-AAF6-CA9080723E42}"/>
                    </a:ext>
                  </a:extLst>
                </p:cNvPr>
                <p:cNvSpPr/>
                <p:nvPr/>
              </p:nvSpPr>
              <p:spPr>
                <a:xfrm>
                  <a:off x="9311213" y="3736011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7E7EF9D-4867-43E4-8B82-7F33C54557B3}"/>
                    </a:ext>
                  </a:extLst>
                </p:cNvPr>
                <p:cNvSpPr/>
                <p:nvPr/>
              </p:nvSpPr>
              <p:spPr>
                <a:xfrm>
                  <a:off x="8398295" y="4705159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D93EF83-5014-433B-80E3-8AF45337542F}"/>
                    </a:ext>
                  </a:extLst>
                </p:cNvPr>
                <p:cNvCxnSpPr>
                  <a:cxnSpLocks/>
                  <a:stCxn id="16" idx="3"/>
                  <a:endCxn id="17" idx="0"/>
                </p:cNvCxnSpPr>
                <p:nvPr/>
              </p:nvCxnSpPr>
              <p:spPr>
                <a:xfrm flipH="1">
                  <a:off x="9608615" y="3203547"/>
                  <a:ext cx="587220" cy="5324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D6B71DFF-7CDE-452B-8DCD-DC1C6A64CE9C}"/>
                    </a:ext>
                  </a:extLst>
                </p:cNvPr>
                <p:cNvCxnSpPr>
                  <a:stCxn id="17" idx="3"/>
                  <a:endCxn id="18" idx="7"/>
                </p:cNvCxnSpPr>
                <p:nvPr/>
              </p:nvCxnSpPr>
              <p:spPr>
                <a:xfrm flipH="1">
                  <a:off x="8905992" y="4243708"/>
                  <a:ext cx="492328" cy="5485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D515A7-B391-4356-AEA0-38347537FE3D}"/>
                  </a:ext>
                </a:extLst>
              </p:cNvPr>
              <p:cNvSpPr txBox="1"/>
              <p:nvPr/>
            </p:nvSpPr>
            <p:spPr>
              <a:xfrm>
                <a:off x="9565717" y="4835182"/>
                <a:ext cx="402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D4C6F0-057E-4ECC-B45B-AC4F02E51558}"/>
                  </a:ext>
                </a:extLst>
              </p:cNvPr>
              <p:cNvSpPr txBox="1"/>
              <p:nvPr/>
            </p:nvSpPr>
            <p:spPr>
              <a:xfrm>
                <a:off x="10490473" y="3877881"/>
                <a:ext cx="341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3F42A8-A87F-4817-AFF6-585538755E65}"/>
                  </a:ext>
                </a:extLst>
              </p:cNvPr>
              <p:cNvSpPr txBox="1"/>
              <p:nvPr/>
            </p:nvSpPr>
            <p:spPr>
              <a:xfrm>
                <a:off x="10270012" y="2796285"/>
                <a:ext cx="341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E37541-152E-4D43-AF56-97FF0BB93EB5}"/>
                </a:ext>
              </a:extLst>
            </p:cNvPr>
            <p:cNvSpPr txBox="1"/>
            <p:nvPr/>
          </p:nvSpPr>
          <p:spPr>
            <a:xfrm>
              <a:off x="9536121" y="5700941"/>
              <a:ext cx="2104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No. of Comparisons = (1+2+3)/3 = 6/3 = 2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DF3F4A8-2CBA-49E4-B55F-B5C95DB6315E}"/>
              </a:ext>
            </a:extLst>
          </p:cNvPr>
          <p:cNvGrpSpPr/>
          <p:nvPr/>
        </p:nvGrpSpPr>
        <p:grpSpPr>
          <a:xfrm>
            <a:off x="7112513" y="2695850"/>
            <a:ext cx="2104008" cy="3972810"/>
            <a:chOff x="7112513" y="2695850"/>
            <a:chExt cx="2104008" cy="397281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0DB042E-6C7D-431E-84A3-A59B1DEE3E00}"/>
                </a:ext>
              </a:extLst>
            </p:cNvPr>
            <p:cNvGrpSpPr/>
            <p:nvPr/>
          </p:nvGrpSpPr>
          <p:grpSpPr>
            <a:xfrm>
              <a:off x="7217560" y="2695850"/>
              <a:ext cx="1642559" cy="2648511"/>
              <a:chOff x="6942348" y="2695850"/>
              <a:chExt cx="1642559" cy="264851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468E434-459D-4A7B-89FC-34B1320FACFE}"/>
                  </a:ext>
                </a:extLst>
              </p:cNvPr>
              <p:cNvGrpSpPr/>
              <p:nvPr/>
            </p:nvGrpSpPr>
            <p:grpSpPr>
              <a:xfrm>
                <a:off x="6942348" y="2695850"/>
                <a:ext cx="1377519" cy="2648511"/>
                <a:chOff x="6619794" y="2667740"/>
                <a:chExt cx="1377519" cy="2648511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7C45AEF-57E0-401E-8E38-EB6F1E308021}"/>
                    </a:ext>
                  </a:extLst>
                </p:cNvPr>
                <p:cNvSpPr/>
                <p:nvPr/>
              </p:nvSpPr>
              <p:spPr>
                <a:xfrm>
                  <a:off x="7248633" y="2667740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ECCADD6-53FD-4C5C-8B28-7C9464013444}"/>
                    </a:ext>
                  </a:extLst>
                </p:cNvPr>
                <p:cNvSpPr/>
                <p:nvPr/>
              </p:nvSpPr>
              <p:spPr>
                <a:xfrm>
                  <a:off x="6619794" y="3716777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2CC056D-B52E-49FE-AB69-15CF4716A61B}"/>
                    </a:ext>
                  </a:extLst>
                </p:cNvPr>
                <p:cNvSpPr/>
                <p:nvPr/>
              </p:nvSpPr>
              <p:spPr>
                <a:xfrm>
                  <a:off x="7402509" y="4721447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A5CBCDE-16E9-4425-AEC2-470C7E7D0607}"/>
                    </a:ext>
                  </a:extLst>
                </p:cNvPr>
                <p:cNvCxnSpPr>
                  <a:stCxn id="13" idx="3"/>
                  <a:endCxn id="14" idx="0"/>
                </p:cNvCxnSpPr>
                <p:nvPr/>
              </p:nvCxnSpPr>
              <p:spPr>
                <a:xfrm flipH="1">
                  <a:off x="6917196" y="3175437"/>
                  <a:ext cx="418544" cy="5413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587CE43-2CA1-41FB-85C9-C79525E58F95}"/>
                    </a:ext>
                  </a:extLst>
                </p:cNvPr>
                <p:cNvCxnSpPr>
                  <a:stCxn id="14" idx="5"/>
                  <a:endCxn id="15" idx="1"/>
                </p:cNvCxnSpPr>
                <p:nvPr/>
              </p:nvCxnSpPr>
              <p:spPr>
                <a:xfrm>
                  <a:off x="7127491" y="4224474"/>
                  <a:ext cx="362125" cy="5840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F4E663-853E-4D23-AA0A-705981DDBF56}"/>
                  </a:ext>
                </a:extLst>
              </p:cNvPr>
              <p:cNvSpPr txBox="1"/>
              <p:nvPr/>
            </p:nvSpPr>
            <p:spPr>
              <a:xfrm>
                <a:off x="7352195" y="4848678"/>
                <a:ext cx="402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50E8E24-9651-4B50-A3A1-C14E56CC1CC3}"/>
                  </a:ext>
                </a:extLst>
              </p:cNvPr>
              <p:cNvSpPr txBox="1"/>
              <p:nvPr/>
            </p:nvSpPr>
            <p:spPr>
              <a:xfrm>
                <a:off x="7575618" y="3838107"/>
                <a:ext cx="341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190496A-E9E9-47D9-8659-C6F2F258282D}"/>
                  </a:ext>
                </a:extLst>
              </p:cNvPr>
              <p:cNvSpPr txBox="1"/>
              <p:nvPr/>
            </p:nvSpPr>
            <p:spPr>
              <a:xfrm>
                <a:off x="8242921" y="2800895"/>
                <a:ext cx="341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78B6E7A-BB64-4BF8-800B-9900C1841360}"/>
                </a:ext>
              </a:extLst>
            </p:cNvPr>
            <p:cNvSpPr txBox="1"/>
            <p:nvPr/>
          </p:nvSpPr>
          <p:spPr>
            <a:xfrm>
              <a:off x="7112513" y="5745330"/>
              <a:ext cx="2104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No. of Comparisons = (1+2+3)/3 = 6/3 = 2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F994CA-EBF9-445E-A493-1BE976848F56}"/>
              </a:ext>
            </a:extLst>
          </p:cNvPr>
          <p:cNvGrpSpPr/>
          <p:nvPr/>
        </p:nvGrpSpPr>
        <p:grpSpPr>
          <a:xfrm>
            <a:off x="4706659" y="2639623"/>
            <a:ext cx="2104008" cy="3249586"/>
            <a:chOff x="4706659" y="2639623"/>
            <a:chExt cx="2104008" cy="324958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7941C5E-EBC7-490F-B115-8650F5BF514C}"/>
                </a:ext>
              </a:extLst>
            </p:cNvPr>
            <p:cNvGrpSpPr/>
            <p:nvPr/>
          </p:nvGrpSpPr>
          <p:grpSpPr>
            <a:xfrm>
              <a:off x="4789514" y="2639623"/>
              <a:ext cx="1945696" cy="2027981"/>
              <a:chOff x="4390012" y="2639623"/>
              <a:chExt cx="1945696" cy="202798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8ECFBF3-4370-42A4-9EDC-C33693F374DD}"/>
                  </a:ext>
                </a:extLst>
              </p:cNvPr>
              <p:cNvGrpSpPr/>
              <p:nvPr/>
            </p:nvGrpSpPr>
            <p:grpSpPr>
              <a:xfrm>
                <a:off x="4390012" y="2639623"/>
                <a:ext cx="1945696" cy="1654209"/>
                <a:chOff x="4390012" y="2639623"/>
                <a:chExt cx="1945696" cy="1654209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6BEB352-4B81-4B45-8BB6-36528AD88B51}"/>
                    </a:ext>
                  </a:extLst>
                </p:cNvPr>
                <p:cNvSpPr/>
                <p:nvPr/>
              </p:nvSpPr>
              <p:spPr>
                <a:xfrm>
                  <a:off x="5196402" y="2639623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2CD5EDB-A713-46B5-BCF9-F04E482CF5AC}"/>
                    </a:ext>
                  </a:extLst>
                </p:cNvPr>
                <p:cNvSpPr/>
                <p:nvPr/>
              </p:nvSpPr>
              <p:spPr>
                <a:xfrm>
                  <a:off x="4390012" y="3697538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5B2A42C-AAF9-42F2-96F8-59366ED177F9}"/>
                    </a:ext>
                  </a:extLst>
                </p:cNvPr>
                <p:cNvSpPr/>
                <p:nvPr/>
              </p:nvSpPr>
              <p:spPr>
                <a:xfrm>
                  <a:off x="5740904" y="3699028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DB65F03-78C8-44CF-A584-238E31EF9385}"/>
                    </a:ext>
                  </a:extLst>
                </p:cNvPr>
                <p:cNvCxnSpPr>
                  <a:stCxn id="10" idx="3"/>
                  <a:endCxn id="11" idx="0"/>
                </p:cNvCxnSpPr>
                <p:nvPr/>
              </p:nvCxnSpPr>
              <p:spPr>
                <a:xfrm flipH="1">
                  <a:off x="4687414" y="3147320"/>
                  <a:ext cx="596095" cy="5502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097C910-B455-4F8A-91F8-DF045EAE64A6}"/>
                    </a:ext>
                  </a:extLst>
                </p:cNvPr>
                <p:cNvCxnSpPr>
                  <a:stCxn id="10" idx="5"/>
                  <a:endCxn id="12" idx="0"/>
                </p:cNvCxnSpPr>
                <p:nvPr/>
              </p:nvCxnSpPr>
              <p:spPr>
                <a:xfrm>
                  <a:off x="5704099" y="3147320"/>
                  <a:ext cx="334207" cy="5517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F353A1-174A-4E17-ABFB-9AB6041CC1EF}"/>
                  </a:ext>
                </a:extLst>
              </p:cNvPr>
              <p:cNvSpPr txBox="1"/>
              <p:nvPr/>
            </p:nvSpPr>
            <p:spPr>
              <a:xfrm>
                <a:off x="5834123" y="4298272"/>
                <a:ext cx="402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0A2BD19-B57A-4262-9E54-AB0E19F9F0CF}"/>
                  </a:ext>
                </a:extLst>
              </p:cNvPr>
              <p:cNvSpPr txBox="1"/>
              <p:nvPr/>
            </p:nvSpPr>
            <p:spPr>
              <a:xfrm>
                <a:off x="4530577" y="4281994"/>
                <a:ext cx="341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E4D441-DE3A-4B1F-BD1A-7A2965B346A5}"/>
                  </a:ext>
                </a:extLst>
              </p:cNvPr>
              <p:cNvSpPr txBox="1"/>
              <p:nvPr/>
            </p:nvSpPr>
            <p:spPr>
              <a:xfrm>
                <a:off x="4753997" y="2747634"/>
                <a:ext cx="341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E61829-223B-45FC-A01E-4909AB3F5B8E}"/>
                </a:ext>
              </a:extLst>
            </p:cNvPr>
            <p:cNvSpPr txBox="1"/>
            <p:nvPr/>
          </p:nvSpPr>
          <p:spPr>
            <a:xfrm>
              <a:off x="4706659" y="4688880"/>
              <a:ext cx="21040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No. of Comparisons = (1+2+2)/3 = 5/3 =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1.6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3B8C2BF-451A-4D67-A110-30373AE45029}"/>
              </a:ext>
            </a:extLst>
          </p:cNvPr>
          <p:cNvGrpSpPr/>
          <p:nvPr/>
        </p:nvGrpSpPr>
        <p:grpSpPr>
          <a:xfrm>
            <a:off x="2460596" y="2638147"/>
            <a:ext cx="2104008" cy="3941733"/>
            <a:chOff x="2460596" y="2638147"/>
            <a:chExt cx="2104008" cy="394173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4CBCA95-7150-4824-9665-290CB3086587}"/>
                </a:ext>
              </a:extLst>
            </p:cNvPr>
            <p:cNvGrpSpPr/>
            <p:nvPr/>
          </p:nvGrpSpPr>
          <p:grpSpPr>
            <a:xfrm>
              <a:off x="2605597" y="2638147"/>
              <a:ext cx="1587627" cy="2719531"/>
              <a:chOff x="2428039" y="2638147"/>
              <a:chExt cx="1587627" cy="271953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17F0EBC-92A8-46D0-A3FA-D17FD0347E2E}"/>
                  </a:ext>
                </a:extLst>
              </p:cNvPr>
              <p:cNvGrpSpPr/>
              <p:nvPr/>
            </p:nvGrpSpPr>
            <p:grpSpPr>
              <a:xfrm>
                <a:off x="2818657" y="2638147"/>
                <a:ext cx="1197009" cy="2719531"/>
                <a:chOff x="2818657" y="2638147"/>
                <a:chExt cx="1197009" cy="2719531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8D117FF-4462-4F9E-8446-73FF74C307D6}"/>
                    </a:ext>
                  </a:extLst>
                </p:cNvPr>
                <p:cNvSpPr/>
                <p:nvPr/>
              </p:nvSpPr>
              <p:spPr>
                <a:xfrm>
                  <a:off x="2842330" y="2638147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67D162C-08CC-4FE2-865C-061C7EC95EDD}"/>
                    </a:ext>
                  </a:extLst>
                </p:cNvPr>
                <p:cNvSpPr/>
                <p:nvPr/>
              </p:nvSpPr>
              <p:spPr>
                <a:xfrm>
                  <a:off x="3420862" y="3669431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B108A65-E6E5-4743-BB49-145C3A9F4DCA}"/>
                    </a:ext>
                  </a:extLst>
                </p:cNvPr>
                <p:cNvSpPr/>
                <p:nvPr/>
              </p:nvSpPr>
              <p:spPr>
                <a:xfrm>
                  <a:off x="2818657" y="4762874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943511D-6B59-4BC0-B962-85C2FC7F2A44}"/>
                    </a:ext>
                  </a:extLst>
                </p:cNvPr>
                <p:cNvCxnSpPr>
                  <a:stCxn id="7" idx="5"/>
                  <a:endCxn id="8" idx="0"/>
                </p:cNvCxnSpPr>
                <p:nvPr/>
              </p:nvCxnSpPr>
              <p:spPr>
                <a:xfrm>
                  <a:off x="3350027" y="3145844"/>
                  <a:ext cx="368237" cy="523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CFE0C4A-DF82-4CC4-9B8A-F57B9CA0B652}"/>
                    </a:ext>
                  </a:extLst>
                </p:cNvPr>
                <p:cNvCxnSpPr>
                  <a:stCxn id="8" idx="3"/>
                  <a:endCxn id="9" idx="0"/>
                </p:cNvCxnSpPr>
                <p:nvPr/>
              </p:nvCxnSpPr>
              <p:spPr>
                <a:xfrm flipH="1">
                  <a:off x="3116059" y="4177128"/>
                  <a:ext cx="391910" cy="5857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603A1A-CF69-42C6-BBBA-C2EE8753E589}"/>
                  </a:ext>
                </a:extLst>
              </p:cNvPr>
              <p:cNvSpPr txBox="1"/>
              <p:nvPr/>
            </p:nvSpPr>
            <p:spPr>
              <a:xfrm>
                <a:off x="3392756" y="4884188"/>
                <a:ext cx="402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16FE5B5-2241-4D1F-BF46-D003CDF5E291}"/>
                  </a:ext>
                </a:extLst>
              </p:cNvPr>
              <p:cNvSpPr txBox="1"/>
              <p:nvPr/>
            </p:nvSpPr>
            <p:spPr>
              <a:xfrm>
                <a:off x="2959224" y="3749326"/>
                <a:ext cx="341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DBBDADF-90C6-406C-B900-31ECF333F8C6}"/>
                  </a:ext>
                </a:extLst>
              </p:cNvPr>
              <p:cNvSpPr txBox="1"/>
              <p:nvPr/>
            </p:nvSpPr>
            <p:spPr>
              <a:xfrm>
                <a:off x="2428039" y="2720993"/>
                <a:ext cx="341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FEC98E5-11E2-4CAD-84CD-704C4846F29B}"/>
                </a:ext>
              </a:extLst>
            </p:cNvPr>
            <p:cNvSpPr txBox="1"/>
            <p:nvPr/>
          </p:nvSpPr>
          <p:spPr>
            <a:xfrm>
              <a:off x="2460596" y="5656550"/>
              <a:ext cx="2104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No. of Comparisons = (1+2+3)/3 = 6/3 = 2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300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stage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copies of device 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all 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copies have a malfunction will be given by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reliability of stage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 reliability of stage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denoted by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problem is to use device duplication to maximize the reliability.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maximization has to be carried out under a cost constraint.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0690" y="2196589"/>
            <a:ext cx="1713227" cy="530859"/>
          </a:xfrm>
          <a:prstGeom prst="rect">
            <a:avLst/>
          </a:prstGeom>
          <a:noFill/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8139" y="3268610"/>
            <a:ext cx="1949693" cy="420522"/>
          </a:xfrm>
          <a:prstGeom prst="rect">
            <a:avLst/>
          </a:prstGeom>
          <a:noFill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7120" y="4288080"/>
            <a:ext cx="3383548" cy="420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the cost of each unit of device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C be the maximum allowable cost of the system to be designed.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bound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the cost for the device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determined as follows.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9539" y="2152268"/>
            <a:ext cx="1355923" cy="663223"/>
          </a:xfrm>
          <a:prstGeom prst="rect">
            <a:avLst/>
          </a:prstGeom>
          <a:noFill/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0180" y="3110960"/>
            <a:ext cx="1692206" cy="711675"/>
          </a:xfrm>
          <a:prstGeom prst="rect">
            <a:avLst/>
          </a:prstGeom>
          <a:noFill/>
        </p:spPr>
      </p:pic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2220" y="5213872"/>
            <a:ext cx="2322828" cy="786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9" y="1180730"/>
            <a:ext cx="10993821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vector S</a:t>
            </a:r>
            <a:r>
              <a:rPr lang="en-US" baseline="30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reliability design problem using dynamic programming consists of the ordered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(r, c) i.e. (reliability, cost).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Dominance Rule</a:t>
            </a:r>
          </a:p>
          <a:p>
            <a:pPr algn="just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ordered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(f1, x1) dominates (f2, x2)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f1 &gt; f2 and x1 &lt; x2. Then the dominated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discarded from S</a:t>
            </a:r>
            <a:r>
              <a:rPr lang="en-US" baseline="30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three stage system with device types 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cost of the devices are $30, $15 and $20 respectively. The cost of the system is not to be more than $105. the reliability of each device type is 0.9, 0.8 and 0.5 respectively.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$105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$30,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$15,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$20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6834352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└ ( C +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(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))/c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└ ( 105 + 30 – ( 30 + 15 + 20)) / 30┘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└ ( 135 – 65) / 30┘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└ (70) / 30┘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└ 2.33┘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4770" y="1724552"/>
            <a:ext cx="2322828" cy="786374"/>
          </a:xfrm>
          <a:prstGeom prst="rect">
            <a:avLst/>
          </a:prstGeom>
          <a:noFill/>
        </p:spPr>
      </p:pic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45176" y="126618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0730"/>
            <a:ext cx="7367752" cy="531214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└ ( C +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(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))/c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└ ( 105 + 15 – ( 30 + 15 + 20)) / 15┘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└ ( 120 – 65) / 15┘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└ (55) / 15┘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└ 3.66┘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└ ( C +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(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))/c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└ ( 105 + 20 – ( 30 + 15 + 20) / 20┘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└ ( 125 – 65) / 20┘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└ (60) / 20┘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└ 3┘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45176" y="126618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180730"/>
            <a:ext cx="8082455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S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{(1, 0)}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will compute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4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stage and j indicates number of devices in stage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device 1 in stage 1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Single copy of Device 1 the solution vector will be given by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4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{(0.9, 30)}</a:t>
            </a: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126618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4219496"/>
          <a:ext cx="408721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180730"/>
            <a:ext cx="8324194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let us consider second copy of device1 in stage 1.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reliability of stage 1 with 2 copies of device 1 will be given by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j = 2,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0.9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 = 1- (1 – 0.9 )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= 1 – (0.1)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= 1 – 0.01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 = 0.99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126618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7120" y="2595970"/>
            <a:ext cx="3383548" cy="420554"/>
          </a:xfrm>
          <a:prstGeom prst="rect">
            <a:avLst/>
          </a:prstGeom>
          <a:noFill/>
        </p:spPr>
      </p:pic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819696" y="3136966"/>
          <a:ext cx="408721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180730"/>
            <a:ext cx="7378263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stage 1 with two copies of device 1 will be given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30 * 2 = 60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vector with two copies of device1 in stage 1 will be given by	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4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{(0.99, 60)}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vector for stage1 will be obtained by combining the ordered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4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</a:t>
            </a:r>
            <a:r>
              <a:rPr lang="en-US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4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4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{(0.9, 30), (0.99, 60)}</a:t>
            </a: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126618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819696" y="3136966"/>
          <a:ext cx="40872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0730"/>
            <a:ext cx="7231118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device 2 in stage 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Single copy of Device 2 the solution vector will be given by S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one copy of device2 the ordered pair (r, c) will be (r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i.e. (0.8, 15)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ordered pair in S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as follows.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= {(0.9*0.8, 30+15)}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(0.72, 45)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126618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3136966"/>
          <a:ext cx="40872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3567-41FB-416D-9083-9D18D4F1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098F-3981-4830-BA20-091617D2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216240"/>
            <a:ext cx="11505460" cy="122106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the three key elements 10, 20 and 30.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frequencies associated with the key elements are 3, 2 and 5 respectively.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search trees for the above keys have been shown below.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D1DA77-4396-48E1-AF0A-00E38427E4BE}"/>
              </a:ext>
            </a:extLst>
          </p:cNvPr>
          <p:cNvGrpSpPr/>
          <p:nvPr/>
        </p:nvGrpSpPr>
        <p:grpSpPr>
          <a:xfrm>
            <a:off x="550411" y="2672179"/>
            <a:ext cx="2255851" cy="3503147"/>
            <a:chOff x="550411" y="2672179"/>
            <a:chExt cx="2255851" cy="350314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F4DC837-1625-4D52-AA93-79183C0DCEBB}"/>
                </a:ext>
              </a:extLst>
            </p:cNvPr>
            <p:cNvGrpSpPr/>
            <p:nvPr/>
          </p:nvGrpSpPr>
          <p:grpSpPr>
            <a:xfrm>
              <a:off x="550411" y="2672179"/>
              <a:ext cx="2255851" cy="2675141"/>
              <a:chOff x="550411" y="2672179"/>
              <a:chExt cx="2255851" cy="267514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5FBECB9-0B76-4500-B6E6-BA197A38D217}"/>
                  </a:ext>
                </a:extLst>
              </p:cNvPr>
              <p:cNvGrpSpPr/>
              <p:nvPr/>
            </p:nvGrpSpPr>
            <p:grpSpPr>
              <a:xfrm>
                <a:off x="550411" y="2672179"/>
                <a:ext cx="1671963" cy="2675141"/>
                <a:chOff x="878887" y="2672179"/>
                <a:chExt cx="1671963" cy="2675141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756A61F-55D1-4B17-94F7-2AA00B2D1A88}"/>
                    </a:ext>
                  </a:extLst>
                </p:cNvPr>
                <p:cNvSpPr/>
                <p:nvPr/>
              </p:nvSpPr>
              <p:spPr>
                <a:xfrm>
                  <a:off x="878887" y="2672179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CD77F90-1386-4CF2-8794-BF692BC84CA4}"/>
                    </a:ext>
                  </a:extLst>
                </p:cNvPr>
                <p:cNvSpPr/>
                <p:nvPr/>
              </p:nvSpPr>
              <p:spPr>
                <a:xfrm>
                  <a:off x="1421905" y="3730096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84BD7D2-FDAD-4BAF-91A0-0F63C010AC39}"/>
                    </a:ext>
                  </a:extLst>
                </p:cNvPr>
                <p:cNvSpPr/>
                <p:nvPr/>
              </p:nvSpPr>
              <p:spPr>
                <a:xfrm>
                  <a:off x="1956046" y="4752516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F35CBA1-FE48-48F2-9BF3-BF4CB9D2A660}"/>
                    </a:ext>
                  </a:extLst>
                </p:cNvPr>
                <p:cNvCxnSpPr>
                  <a:cxnSpLocks/>
                  <a:stCxn id="4" idx="5"/>
                  <a:endCxn id="5" idx="0"/>
                </p:cNvCxnSpPr>
                <p:nvPr/>
              </p:nvCxnSpPr>
              <p:spPr>
                <a:xfrm>
                  <a:off x="1386584" y="3179876"/>
                  <a:ext cx="332723" cy="550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879895FD-01DE-45C1-846A-C1FAD9D11450}"/>
                    </a:ext>
                  </a:extLst>
                </p:cNvPr>
                <p:cNvCxnSpPr>
                  <a:cxnSpLocks/>
                  <a:stCxn id="5" idx="5"/>
                  <a:endCxn id="6" idx="0"/>
                </p:cNvCxnSpPr>
                <p:nvPr/>
              </p:nvCxnSpPr>
              <p:spPr>
                <a:xfrm>
                  <a:off x="1929602" y="4237793"/>
                  <a:ext cx="323846" cy="5147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0C1A70-69E5-45EC-9705-7CE3924009E0}"/>
                  </a:ext>
                </a:extLst>
              </p:cNvPr>
              <p:cNvSpPr txBox="1"/>
              <p:nvPr/>
            </p:nvSpPr>
            <p:spPr>
              <a:xfrm>
                <a:off x="2228297" y="4864958"/>
                <a:ext cx="577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3*5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7A4BD7-0017-48ED-B19F-8F394B112509}"/>
                  </a:ext>
                </a:extLst>
              </p:cNvPr>
              <p:cNvSpPr txBox="1"/>
              <p:nvPr/>
            </p:nvSpPr>
            <p:spPr>
              <a:xfrm>
                <a:off x="1714863" y="3801120"/>
                <a:ext cx="649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2*2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C0803E-BD62-4271-86FC-6E57753F9C56}"/>
                  </a:ext>
                </a:extLst>
              </p:cNvPr>
              <p:cNvSpPr txBox="1"/>
              <p:nvPr/>
            </p:nvSpPr>
            <p:spPr>
              <a:xfrm>
                <a:off x="1236946" y="2737275"/>
                <a:ext cx="61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1*3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C6A541-C758-4116-AB39-EFBDE2ABA892}"/>
                </a:ext>
              </a:extLst>
            </p:cNvPr>
            <p:cNvSpPr txBox="1"/>
            <p:nvPr/>
          </p:nvSpPr>
          <p:spPr>
            <a:xfrm>
              <a:off x="585925" y="5805994"/>
              <a:ext cx="2032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BST1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F71490-76EC-41E9-BF82-BD2191770C17}"/>
              </a:ext>
            </a:extLst>
          </p:cNvPr>
          <p:cNvGrpSpPr/>
          <p:nvPr/>
        </p:nvGrpSpPr>
        <p:grpSpPr>
          <a:xfrm>
            <a:off x="2238703" y="2638147"/>
            <a:ext cx="2441311" cy="3574170"/>
            <a:chOff x="2238703" y="2638147"/>
            <a:chExt cx="2441311" cy="357417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4CBCA95-7150-4824-9665-290CB3086587}"/>
                </a:ext>
              </a:extLst>
            </p:cNvPr>
            <p:cNvGrpSpPr/>
            <p:nvPr/>
          </p:nvGrpSpPr>
          <p:grpSpPr>
            <a:xfrm>
              <a:off x="2238703" y="2638147"/>
              <a:ext cx="2017987" cy="2719531"/>
              <a:chOff x="2061145" y="2638147"/>
              <a:chExt cx="2017987" cy="271953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17F0EBC-92A8-46D0-A3FA-D17FD0347E2E}"/>
                  </a:ext>
                </a:extLst>
              </p:cNvPr>
              <p:cNvGrpSpPr/>
              <p:nvPr/>
            </p:nvGrpSpPr>
            <p:grpSpPr>
              <a:xfrm>
                <a:off x="2818657" y="2638147"/>
                <a:ext cx="1197009" cy="2719531"/>
                <a:chOff x="2818657" y="2638147"/>
                <a:chExt cx="1197009" cy="2719531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8D117FF-4462-4F9E-8446-73FF74C307D6}"/>
                    </a:ext>
                  </a:extLst>
                </p:cNvPr>
                <p:cNvSpPr/>
                <p:nvPr/>
              </p:nvSpPr>
              <p:spPr>
                <a:xfrm>
                  <a:off x="2842330" y="2638147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67D162C-08CC-4FE2-865C-061C7EC95EDD}"/>
                    </a:ext>
                  </a:extLst>
                </p:cNvPr>
                <p:cNvSpPr/>
                <p:nvPr/>
              </p:nvSpPr>
              <p:spPr>
                <a:xfrm>
                  <a:off x="3420862" y="3669431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B108A65-E6E5-4743-BB49-145C3A9F4DCA}"/>
                    </a:ext>
                  </a:extLst>
                </p:cNvPr>
                <p:cNvSpPr/>
                <p:nvPr/>
              </p:nvSpPr>
              <p:spPr>
                <a:xfrm>
                  <a:off x="2818657" y="4762874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943511D-6B59-4BC0-B962-85C2FC7F2A44}"/>
                    </a:ext>
                  </a:extLst>
                </p:cNvPr>
                <p:cNvCxnSpPr>
                  <a:stCxn id="7" idx="5"/>
                  <a:endCxn id="8" idx="0"/>
                </p:cNvCxnSpPr>
                <p:nvPr/>
              </p:nvCxnSpPr>
              <p:spPr>
                <a:xfrm>
                  <a:off x="3350027" y="3145844"/>
                  <a:ext cx="368237" cy="523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CFE0C4A-DF82-4CC4-9B8A-F57B9CA0B652}"/>
                    </a:ext>
                  </a:extLst>
                </p:cNvPr>
                <p:cNvCxnSpPr>
                  <a:stCxn id="8" idx="3"/>
                  <a:endCxn id="9" idx="0"/>
                </p:cNvCxnSpPr>
                <p:nvPr/>
              </p:nvCxnSpPr>
              <p:spPr>
                <a:xfrm flipH="1">
                  <a:off x="3116059" y="4177128"/>
                  <a:ext cx="391910" cy="5857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603A1A-CF69-42C6-BBBA-C2EE8753E589}"/>
                  </a:ext>
                </a:extLst>
              </p:cNvPr>
              <p:cNvSpPr txBox="1"/>
              <p:nvPr/>
            </p:nvSpPr>
            <p:spPr>
              <a:xfrm>
                <a:off x="3392756" y="4884188"/>
                <a:ext cx="686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3*2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16FE5B5-2241-4D1F-BF46-D003CDF5E291}"/>
                  </a:ext>
                </a:extLst>
              </p:cNvPr>
              <p:cNvSpPr txBox="1"/>
              <p:nvPr/>
            </p:nvSpPr>
            <p:spPr>
              <a:xfrm>
                <a:off x="2534112" y="3749326"/>
                <a:ext cx="767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2*5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DBBDADF-90C6-406C-B900-31ECF333F8C6}"/>
                  </a:ext>
                </a:extLst>
              </p:cNvPr>
              <p:cNvSpPr txBox="1"/>
              <p:nvPr/>
            </p:nvSpPr>
            <p:spPr>
              <a:xfrm>
                <a:off x="2061145" y="2720993"/>
                <a:ext cx="708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1*3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FE9D673-2BCC-4341-930D-A16E3FE44DA3}"/>
                </a:ext>
              </a:extLst>
            </p:cNvPr>
            <p:cNvSpPr txBox="1"/>
            <p:nvPr/>
          </p:nvSpPr>
          <p:spPr>
            <a:xfrm>
              <a:off x="2647027" y="5842985"/>
              <a:ext cx="2032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BST2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0700BD-FAE7-4FCC-821B-A6AF325D40B2}"/>
              </a:ext>
            </a:extLst>
          </p:cNvPr>
          <p:cNvGrpSpPr/>
          <p:nvPr/>
        </p:nvGrpSpPr>
        <p:grpSpPr>
          <a:xfrm>
            <a:off x="4789514" y="2639623"/>
            <a:ext cx="2058138" cy="2677530"/>
            <a:chOff x="4789514" y="2639623"/>
            <a:chExt cx="2058138" cy="267753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7941C5E-EBC7-490F-B115-8650F5BF514C}"/>
                </a:ext>
              </a:extLst>
            </p:cNvPr>
            <p:cNvGrpSpPr/>
            <p:nvPr/>
          </p:nvGrpSpPr>
          <p:grpSpPr>
            <a:xfrm>
              <a:off x="4789514" y="2639623"/>
              <a:ext cx="1945696" cy="2027981"/>
              <a:chOff x="4390012" y="2639623"/>
              <a:chExt cx="1945696" cy="202798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8ECFBF3-4370-42A4-9EDC-C33693F374DD}"/>
                  </a:ext>
                </a:extLst>
              </p:cNvPr>
              <p:cNvGrpSpPr/>
              <p:nvPr/>
            </p:nvGrpSpPr>
            <p:grpSpPr>
              <a:xfrm>
                <a:off x="4390012" y="2639623"/>
                <a:ext cx="1945696" cy="1654209"/>
                <a:chOff x="4390012" y="2639623"/>
                <a:chExt cx="1945696" cy="1654209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6BEB352-4B81-4B45-8BB6-36528AD88B51}"/>
                    </a:ext>
                  </a:extLst>
                </p:cNvPr>
                <p:cNvSpPr/>
                <p:nvPr/>
              </p:nvSpPr>
              <p:spPr>
                <a:xfrm>
                  <a:off x="5196402" y="2639623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2CD5EDB-A713-46B5-BCF9-F04E482CF5AC}"/>
                    </a:ext>
                  </a:extLst>
                </p:cNvPr>
                <p:cNvSpPr/>
                <p:nvPr/>
              </p:nvSpPr>
              <p:spPr>
                <a:xfrm>
                  <a:off x="4390012" y="3697538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5B2A42C-AAF9-42F2-96F8-59366ED177F9}"/>
                    </a:ext>
                  </a:extLst>
                </p:cNvPr>
                <p:cNvSpPr/>
                <p:nvPr/>
              </p:nvSpPr>
              <p:spPr>
                <a:xfrm>
                  <a:off x="5740904" y="3699028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DB65F03-78C8-44CF-A584-238E31EF9385}"/>
                    </a:ext>
                  </a:extLst>
                </p:cNvPr>
                <p:cNvCxnSpPr>
                  <a:stCxn id="10" idx="3"/>
                  <a:endCxn id="11" idx="0"/>
                </p:cNvCxnSpPr>
                <p:nvPr/>
              </p:nvCxnSpPr>
              <p:spPr>
                <a:xfrm flipH="1">
                  <a:off x="4687414" y="3147320"/>
                  <a:ext cx="596095" cy="5502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097C910-B455-4F8A-91F8-DF045EAE64A6}"/>
                    </a:ext>
                  </a:extLst>
                </p:cNvPr>
                <p:cNvCxnSpPr>
                  <a:stCxn id="10" idx="5"/>
                  <a:endCxn id="12" idx="0"/>
                </p:cNvCxnSpPr>
                <p:nvPr/>
              </p:nvCxnSpPr>
              <p:spPr>
                <a:xfrm>
                  <a:off x="5704099" y="3147320"/>
                  <a:ext cx="334207" cy="5517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F353A1-174A-4E17-ABFB-9AB6041CC1EF}"/>
                  </a:ext>
                </a:extLst>
              </p:cNvPr>
              <p:cNvSpPr txBox="1"/>
              <p:nvPr/>
            </p:nvSpPr>
            <p:spPr>
              <a:xfrm>
                <a:off x="5834123" y="4298272"/>
                <a:ext cx="402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0A2BD19-B57A-4262-9E54-AB0E19F9F0CF}"/>
                  </a:ext>
                </a:extLst>
              </p:cNvPr>
              <p:cNvSpPr txBox="1"/>
              <p:nvPr/>
            </p:nvSpPr>
            <p:spPr>
              <a:xfrm>
                <a:off x="4530577" y="4281994"/>
                <a:ext cx="341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E4D441-DE3A-4B1F-BD1A-7A2965B346A5}"/>
                  </a:ext>
                </a:extLst>
              </p:cNvPr>
              <p:cNvSpPr txBox="1"/>
              <p:nvPr/>
            </p:nvSpPr>
            <p:spPr>
              <a:xfrm>
                <a:off x="4753997" y="2747634"/>
                <a:ext cx="341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782B5A8-D03A-4C62-9997-D7A9146144F3}"/>
                </a:ext>
              </a:extLst>
            </p:cNvPr>
            <p:cNvSpPr txBox="1"/>
            <p:nvPr/>
          </p:nvSpPr>
          <p:spPr>
            <a:xfrm>
              <a:off x="4814665" y="4947821"/>
              <a:ext cx="2032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BST3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397C8D-0D0B-4990-8AA5-AB2457D03D54}"/>
              </a:ext>
            </a:extLst>
          </p:cNvPr>
          <p:cNvGrpSpPr/>
          <p:nvPr/>
        </p:nvGrpSpPr>
        <p:grpSpPr>
          <a:xfrm>
            <a:off x="7035570" y="2695850"/>
            <a:ext cx="2032987" cy="3483917"/>
            <a:chOff x="7035570" y="2695850"/>
            <a:chExt cx="2032987" cy="348391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0DB042E-6C7D-431E-84A3-A59B1DEE3E00}"/>
                </a:ext>
              </a:extLst>
            </p:cNvPr>
            <p:cNvGrpSpPr/>
            <p:nvPr/>
          </p:nvGrpSpPr>
          <p:grpSpPr>
            <a:xfrm>
              <a:off x="7217560" y="2695850"/>
              <a:ext cx="1642559" cy="2648511"/>
              <a:chOff x="6942348" y="2695850"/>
              <a:chExt cx="1642559" cy="264851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468E434-459D-4A7B-89FC-34B1320FACFE}"/>
                  </a:ext>
                </a:extLst>
              </p:cNvPr>
              <p:cNvGrpSpPr/>
              <p:nvPr/>
            </p:nvGrpSpPr>
            <p:grpSpPr>
              <a:xfrm>
                <a:off x="6942348" y="2695850"/>
                <a:ext cx="1377519" cy="2648511"/>
                <a:chOff x="6619794" y="2667740"/>
                <a:chExt cx="1377519" cy="2648511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7C45AEF-57E0-401E-8E38-EB6F1E308021}"/>
                    </a:ext>
                  </a:extLst>
                </p:cNvPr>
                <p:cNvSpPr/>
                <p:nvPr/>
              </p:nvSpPr>
              <p:spPr>
                <a:xfrm>
                  <a:off x="7248633" y="2667740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ECCADD6-53FD-4C5C-8B28-7C9464013444}"/>
                    </a:ext>
                  </a:extLst>
                </p:cNvPr>
                <p:cNvSpPr/>
                <p:nvPr/>
              </p:nvSpPr>
              <p:spPr>
                <a:xfrm>
                  <a:off x="6619794" y="3716777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2CC056D-B52E-49FE-AB69-15CF4716A61B}"/>
                    </a:ext>
                  </a:extLst>
                </p:cNvPr>
                <p:cNvSpPr/>
                <p:nvPr/>
              </p:nvSpPr>
              <p:spPr>
                <a:xfrm>
                  <a:off x="7402509" y="4721447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A5CBCDE-16E9-4425-AEC2-470C7E7D0607}"/>
                    </a:ext>
                  </a:extLst>
                </p:cNvPr>
                <p:cNvCxnSpPr>
                  <a:stCxn id="13" idx="3"/>
                  <a:endCxn id="14" idx="0"/>
                </p:cNvCxnSpPr>
                <p:nvPr/>
              </p:nvCxnSpPr>
              <p:spPr>
                <a:xfrm flipH="1">
                  <a:off x="6917196" y="3175437"/>
                  <a:ext cx="418544" cy="5413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587CE43-2CA1-41FB-85C9-C79525E58F95}"/>
                    </a:ext>
                  </a:extLst>
                </p:cNvPr>
                <p:cNvCxnSpPr>
                  <a:stCxn id="14" idx="5"/>
                  <a:endCxn id="15" idx="1"/>
                </p:cNvCxnSpPr>
                <p:nvPr/>
              </p:nvCxnSpPr>
              <p:spPr>
                <a:xfrm>
                  <a:off x="7127491" y="4224474"/>
                  <a:ext cx="362125" cy="5840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F4E663-853E-4D23-AA0A-705981DDBF56}"/>
                  </a:ext>
                </a:extLst>
              </p:cNvPr>
              <p:cNvSpPr txBox="1"/>
              <p:nvPr/>
            </p:nvSpPr>
            <p:spPr>
              <a:xfrm>
                <a:off x="7352195" y="4848678"/>
                <a:ext cx="402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50E8E24-9651-4B50-A3A1-C14E56CC1CC3}"/>
                  </a:ext>
                </a:extLst>
              </p:cNvPr>
              <p:cNvSpPr txBox="1"/>
              <p:nvPr/>
            </p:nvSpPr>
            <p:spPr>
              <a:xfrm>
                <a:off x="7575618" y="3838107"/>
                <a:ext cx="341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190496A-E9E9-47D9-8659-C6F2F258282D}"/>
                  </a:ext>
                </a:extLst>
              </p:cNvPr>
              <p:cNvSpPr txBox="1"/>
              <p:nvPr/>
            </p:nvSpPr>
            <p:spPr>
              <a:xfrm>
                <a:off x="8242921" y="2800895"/>
                <a:ext cx="341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010D38D-6B72-4B47-8C68-CDDB0CBF1A4B}"/>
                </a:ext>
              </a:extLst>
            </p:cNvPr>
            <p:cNvSpPr txBox="1"/>
            <p:nvPr/>
          </p:nvSpPr>
          <p:spPr>
            <a:xfrm>
              <a:off x="7035570" y="5810435"/>
              <a:ext cx="2032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BST4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C24CA6-B1FA-4C27-848F-6FAAC8CE1E7C}"/>
              </a:ext>
            </a:extLst>
          </p:cNvPr>
          <p:cNvGrpSpPr/>
          <p:nvPr/>
        </p:nvGrpSpPr>
        <p:grpSpPr>
          <a:xfrm>
            <a:off x="9436988" y="2695850"/>
            <a:ext cx="2305237" cy="3538661"/>
            <a:chOff x="9436988" y="2695850"/>
            <a:chExt cx="2305237" cy="353866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1C38459-9C12-4DB5-B702-90413508CCEE}"/>
                </a:ext>
              </a:extLst>
            </p:cNvPr>
            <p:cNvGrpSpPr/>
            <p:nvPr/>
          </p:nvGrpSpPr>
          <p:grpSpPr>
            <a:xfrm>
              <a:off x="9436988" y="2695850"/>
              <a:ext cx="2305237" cy="2604113"/>
              <a:chOff x="8966468" y="2695850"/>
              <a:chExt cx="2305237" cy="260411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11ECC81-3B49-4477-9D9E-80729A4CB609}"/>
                  </a:ext>
                </a:extLst>
              </p:cNvPr>
              <p:cNvGrpSpPr/>
              <p:nvPr/>
            </p:nvGrpSpPr>
            <p:grpSpPr>
              <a:xfrm>
                <a:off x="8966468" y="2695850"/>
                <a:ext cx="2305237" cy="2604113"/>
                <a:chOff x="8398295" y="2695850"/>
                <a:chExt cx="2305237" cy="260411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9E425BE-FDCF-41FB-8C5B-A19F6B7306D9}"/>
                    </a:ext>
                  </a:extLst>
                </p:cNvPr>
                <p:cNvSpPr/>
                <p:nvPr/>
              </p:nvSpPr>
              <p:spPr>
                <a:xfrm>
                  <a:off x="10108728" y="2695850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5963EA4-2A1C-4AD6-AAF6-CA9080723E42}"/>
                    </a:ext>
                  </a:extLst>
                </p:cNvPr>
                <p:cNvSpPr/>
                <p:nvPr/>
              </p:nvSpPr>
              <p:spPr>
                <a:xfrm>
                  <a:off x="9311213" y="3736011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7E7EF9D-4867-43E4-8B82-7F33C54557B3}"/>
                    </a:ext>
                  </a:extLst>
                </p:cNvPr>
                <p:cNvSpPr/>
                <p:nvPr/>
              </p:nvSpPr>
              <p:spPr>
                <a:xfrm>
                  <a:off x="8398295" y="4705159"/>
                  <a:ext cx="594804" cy="59480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D93EF83-5014-433B-80E3-8AF45337542F}"/>
                    </a:ext>
                  </a:extLst>
                </p:cNvPr>
                <p:cNvCxnSpPr>
                  <a:cxnSpLocks/>
                  <a:stCxn id="16" idx="3"/>
                  <a:endCxn id="17" idx="0"/>
                </p:cNvCxnSpPr>
                <p:nvPr/>
              </p:nvCxnSpPr>
              <p:spPr>
                <a:xfrm flipH="1">
                  <a:off x="9608615" y="3203547"/>
                  <a:ext cx="587220" cy="5324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D6B71DFF-7CDE-452B-8DCD-DC1C6A64CE9C}"/>
                    </a:ext>
                  </a:extLst>
                </p:cNvPr>
                <p:cNvCxnSpPr>
                  <a:stCxn id="17" idx="3"/>
                  <a:endCxn id="18" idx="7"/>
                </p:cNvCxnSpPr>
                <p:nvPr/>
              </p:nvCxnSpPr>
              <p:spPr>
                <a:xfrm flipH="1">
                  <a:off x="8905992" y="4243708"/>
                  <a:ext cx="492328" cy="5485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D515A7-B391-4356-AEA0-38347537FE3D}"/>
                  </a:ext>
                </a:extLst>
              </p:cNvPr>
              <p:cNvSpPr txBox="1"/>
              <p:nvPr/>
            </p:nvSpPr>
            <p:spPr>
              <a:xfrm>
                <a:off x="9565717" y="4835182"/>
                <a:ext cx="402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D4C6F0-057E-4ECC-B45B-AC4F02E51558}"/>
                  </a:ext>
                </a:extLst>
              </p:cNvPr>
              <p:cNvSpPr txBox="1"/>
              <p:nvPr/>
            </p:nvSpPr>
            <p:spPr>
              <a:xfrm>
                <a:off x="10490473" y="3877881"/>
                <a:ext cx="341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3F42A8-A87F-4817-AFF6-585538755E65}"/>
                  </a:ext>
                </a:extLst>
              </p:cNvPr>
              <p:cNvSpPr txBox="1"/>
              <p:nvPr/>
            </p:nvSpPr>
            <p:spPr>
              <a:xfrm>
                <a:off x="10270012" y="2796285"/>
                <a:ext cx="341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5FB6AAF-EC94-4970-BBF9-5047FF5F0C22}"/>
                </a:ext>
              </a:extLst>
            </p:cNvPr>
            <p:cNvSpPr txBox="1"/>
            <p:nvPr/>
          </p:nvSpPr>
          <p:spPr>
            <a:xfrm>
              <a:off x="9460662" y="5865179"/>
              <a:ext cx="2032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BST5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1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0730"/>
            <a:ext cx="7231118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ordered pair in S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as follows.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= {(0.99*0.8, 60+15)}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(0.792, 75)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solution vector S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consists of the ordered pair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4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{(0.72, 45), (0.792, 75)}</a:t>
            </a: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126618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3136966"/>
          <a:ext cx="40872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126618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3136966"/>
          <a:ext cx="40872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45)}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 txBox="1">
            <a:spLocks/>
          </p:cNvSpPr>
          <p:nvPr/>
        </p:nvSpPr>
        <p:spPr>
          <a:xfrm>
            <a:off x="304799" y="1180730"/>
            <a:ext cx="7315201" cy="531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Now let us consider second copy of device2 in stage 2.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reliability of stage 2 with 2 copies of device 2 will be given by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Here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2, 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j = 2, r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0.8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(2) = 1- (1 – 0.8 )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= 1 – (0.2)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= 1 – 0.04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(2) = 0.96</a:t>
            </a: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7120" y="2963820"/>
            <a:ext cx="3383548" cy="420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126618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3136966"/>
          <a:ext cx="408721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45)}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 txBox="1">
            <a:spLocks/>
          </p:cNvSpPr>
          <p:nvPr/>
        </p:nvSpPr>
        <p:spPr>
          <a:xfrm>
            <a:off x="304799" y="1180730"/>
            <a:ext cx="7315201" cy="531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Now we will compute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obtained from the ordered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solution vector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first ordered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tuple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will be obtained from (0.9, 30) as follows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{(r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(2), 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{(0.9*0.96, 30+2*15)}</a:t>
            </a: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(0.864, 60)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126618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3136966"/>
          <a:ext cx="408721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 txBox="1">
            <a:spLocks/>
          </p:cNvSpPr>
          <p:nvPr/>
        </p:nvSpPr>
        <p:spPr>
          <a:xfrm>
            <a:off x="304799" y="1180730"/>
            <a:ext cx="7315201" cy="531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ordered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obtained from (0.99, 60) as follows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 *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(2), 2*c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{(0.99*0.96, 60+2*15)}</a:t>
            </a: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(0.9504, 90)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the ordered pair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(0.9504, 90) the cost is 90.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amount left over is 105-90 = 15.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left over amount 15 we can not be able to get device3.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Therefore the ordered pair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(0.9504, 90) will be discarded.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126618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3136966"/>
          <a:ext cx="408721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 txBox="1">
            <a:spLocks/>
          </p:cNvSpPr>
          <p:nvPr/>
        </p:nvSpPr>
        <p:spPr>
          <a:xfrm>
            <a:off x="304799" y="1180730"/>
            <a:ext cx="7315201" cy="531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let us consider third copy of device2 in stage 2.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reliability of stage 2 with 3 copies of device 2 will be given by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 m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j = 3, r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0.8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 = 1- (1 – 0.8 )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= 1 – (0.2)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= 1 – 0.008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 = 0.992</a:t>
            </a: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7120" y="2963820"/>
            <a:ext cx="3383548" cy="420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126618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3136966"/>
          <a:ext cx="4087210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 txBox="1">
            <a:spLocks/>
          </p:cNvSpPr>
          <p:nvPr/>
        </p:nvSpPr>
        <p:spPr>
          <a:xfrm>
            <a:off x="304800" y="1180730"/>
            <a:ext cx="6747642" cy="531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will compute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obtained from the ordered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solution vector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ordered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obtained from (0.9, 30) as follows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{(r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(3), 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+ 3*c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{(0.9*0.992, 30+3*15)}</a:t>
            </a: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(0.8928, 75)</a:t>
            </a: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126618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3136966"/>
          <a:ext cx="4087210" cy="313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 txBox="1">
            <a:spLocks/>
          </p:cNvSpPr>
          <p:nvPr/>
        </p:nvSpPr>
        <p:spPr>
          <a:xfrm>
            <a:off x="304799" y="1180730"/>
            <a:ext cx="7315201" cy="531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ordered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obtained from (0.99, 60).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 *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(3), 2*c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+ 3*c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{(0.99*0.992, 2*30+3*15)}</a:t>
            </a: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(0.98208, 105)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ordered pair (0.98208, 105) the cost is 105 which is equal to the total system cost.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not be able to procure device3 for the system design.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ordered pair (0.98208, 105) will be discarded.</a:t>
            </a:r>
          </a:p>
          <a:p>
            <a:pPr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26773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2043926"/>
          <a:ext cx="4087210" cy="441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 txBox="1">
            <a:spLocks/>
          </p:cNvSpPr>
          <p:nvPr/>
        </p:nvSpPr>
        <p:spPr>
          <a:xfrm>
            <a:off x="304799" y="1180730"/>
            <a:ext cx="7315201" cy="531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obtained in S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{(0.72, 45), (0.792, 75), (0.864, 60), (0.8928, 75)}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solution vector consider the ordered pairs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(0.792, 75), (0.864, 60).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two ordered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reliability is increasing but the cost is decreasing.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by the dominance rule the ordered pair with higher cost will be discarded.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ordered pair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(0.792, 75)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discarded.</a:t>
            </a:r>
          </a:p>
          <a:p>
            <a:pPr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26773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168055" y="2043926"/>
          <a:ext cx="4738851" cy="424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 txBox="1">
            <a:spLocks/>
          </p:cNvSpPr>
          <p:nvPr/>
        </p:nvSpPr>
        <p:spPr>
          <a:xfrm>
            <a:off x="304799" y="1180730"/>
            <a:ext cx="6327229" cy="531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device 3 in stage 3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Single copy of Device 3 the solution vector will be given by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one copy of device3 the ordered pair (r, c) will be (r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i.e. (0.5, 20)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ordered pair in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from the first ordered pair of  S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{(0.72 * r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45 + 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{(0.72*0.5, 45+20)}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(0.36, 65)</a:t>
            </a:r>
          </a:p>
          <a:p>
            <a:pPr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26773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926317" y="2043926"/>
          <a:ext cx="4980589" cy="451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 txBox="1">
            <a:spLocks/>
          </p:cNvSpPr>
          <p:nvPr/>
        </p:nvSpPr>
        <p:spPr>
          <a:xfrm>
            <a:off x="304800" y="1180730"/>
            <a:ext cx="5885794" cy="5312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ordered pair in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from the ordered pair (0.864, 60)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S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{(0.864 * r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60 + 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= {(0.864*0.5, 60+20)}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(0.432, 80)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ordered pair in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computed from the ordered pair (0.8928, 75) of  S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{(0.8928 * r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75 + 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= {(0.8928*0.5, 75+20)}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(0.4464, 95)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5515-B3FD-45ED-B274-99222ABD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97E8-E2C8-48A1-8283-E4F3F671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37" y="893468"/>
            <a:ext cx="9273466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considering the frequency the cost of the Binary search trees have been calculated as below.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1 = 3 x 1 + 2 x 2 + 5 x 3 = 22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2 = 3 x 1 + 5 x 2 + 2 x 3 = 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3 = 2 x 1 + 3 x 2 + 5 x 2 = 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4 = 5 x 1 + 3 x 2 + 2 x 3 = 17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5 = 5 x 1 + 2 x 2 + 3 x 3 = 18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Search Tree 4 is having minimum cost.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Binary Search Tree 4 has been considered as OBST.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5FF1AF-E23E-4436-9EFF-335738A03D79}"/>
              </a:ext>
            </a:extLst>
          </p:cNvPr>
          <p:cNvGrpSpPr/>
          <p:nvPr/>
        </p:nvGrpSpPr>
        <p:grpSpPr>
          <a:xfrm>
            <a:off x="9898622" y="2278599"/>
            <a:ext cx="1642559" cy="2648511"/>
            <a:chOff x="6942348" y="2695850"/>
            <a:chExt cx="1642559" cy="26485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41FDFD-E151-4FBF-8593-B66C1A283632}"/>
                </a:ext>
              </a:extLst>
            </p:cNvPr>
            <p:cNvGrpSpPr/>
            <p:nvPr/>
          </p:nvGrpSpPr>
          <p:grpSpPr>
            <a:xfrm>
              <a:off x="6942348" y="2695850"/>
              <a:ext cx="1377519" cy="2648511"/>
              <a:chOff x="6619794" y="2667740"/>
              <a:chExt cx="1377519" cy="264851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6E50967-5372-434A-B9CA-241FC0432B8B}"/>
                  </a:ext>
                </a:extLst>
              </p:cNvPr>
              <p:cNvSpPr/>
              <p:nvPr/>
            </p:nvSpPr>
            <p:spPr>
              <a:xfrm>
                <a:off x="7248633" y="2667740"/>
                <a:ext cx="594804" cy="59480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CD8A9A-7948-4234-8FA6-0A10414F60FE}"/>
                  </a:ext>
                </a:extLst>
              </p:cNvPr>
              <p:cNvSpPr/>
              <p:nvPr/>
            </p:nvSpPr>
            <p:spPr>
              <a:xfrm>
                <a:off x="6619794" y="3716777"/>
                <a:ext cx="594804" cy="59480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91F64E7-BACC-4FCF-94CD-638187660B87}"/>
                  </a:ext>
                </a:extLst>
              </p:cNvPr>
              <p:cNvSpPr/>
              <p:nvPr/>
            </p:nvSpPr>
            <p:spPr>
              <a:xfrm>
                <a:off x="7402509" y="4721447"/>
                <a:ext cx="594804" cy="59480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A8934A7-6095-4128-8BCC-C30119D252C6}"/>
                  </a:ext>
                </a:extLst>
              </p:cNvPr>
              <p:cNvCxnSpPr>
                <a:stCxn id="9" idx="3"/>
                <a:endCxn id="10" idx="0"/>
              </p:cNvCxnSpPr>
              <p:nvPr/>
            </p:nvCxnSpPr>
            <p:spPr>
              <a:xfrm flipH="1">
                <a:off x="6917196" y="3175437"/>
                <a:ext cx="418544" cy="5413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A71921F-81A9-4B1A-9983-061581E309D8}"/>
                  </a:ext>
                </a:extLst>
              </p:cNvPr>
              <p:cNvCxnSpPr>
                <a:stCxn id="10" idx="5"/>
                <a:endCxn id="11" idx="1"/>
              </p:cNvCxnSpPr>
              <p:nvPr/>
            </p:nvCxnSpPr>
            <p:spPr>
              <a:xfrm>
                <a:off x="7127491" y="4224474"/>
                <a:ext cx="362125" cy="5840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E6EA5B-0F73-4CDC-AD93-36E496D94DEF}"/>
                </a:ext>
              </a:extLst>
            </p:cNvPr>
            <p:cNvSpPr txBox="1"/>
            <p:nvPr/>
          </p:nvSpPr>
          <p:spPr>
            <a:xfrm>
              <a:off x="7352195" y="4848678"/>
              <a:ext cx="402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28A779-7E9F-4650-8897-5F7C39EE2441}"/>
                </a:ext>
              </a:extLst>
            </p:cNvPr>
            <p:cNvSpPr txBox="1"/>
            <p:nvPr/>
          </p:nvSpPr>
          <p:spPr>
            <a:xfrm>
              <a:off x="7575618" y="3838107"/>
              <a:ext cx="341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70C6FD-FCFB-47D3-8109-C44C0D4EF6E4}"/>
                </a:ext>
              </a:extLst>
            </p:cNvPr>
            <p:cNvSpPr txBox="1"/>
            <p:nvPr/>
          </p:nvSpPr>
          <p:spPr>
            <a:xfrm>
              <a:off x="8242921" y="2800895"/>
              <a:ext cx="341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0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860166" y="267736"/>
          <a:ext cx="29393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957848" y="2043926"/>
          <a:ext cx="4949058" cy="451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6169482" cy="4867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let us consider second copy of device3 in stage 3.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reliability of stage 3 with 2 copies of device3 will be given by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3, m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j = 2, r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0.5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 = 1- (1 – 0.5 )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= 1 – (0.5)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= 1 – 0.25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 = 0.75</a:t>
            </a: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7120" y="2963820"/>
            <a:ext cx="3383548" cy="420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257226"/>
          <a:ext cx="4087210" cy="579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(0.54, 85)}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7210006" cy="448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two copy of device3 the ordered pair (r, c) will be (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(2), 2*c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i.e. (0.75, 40)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will compute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obtained from the ordered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solution vector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ordered pair in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from the ordered pair (0.72, 45) of  S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{(0.72 *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(2), 45 + 2*c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{(0.72*0.75, 45+2*20)}</a:t>
            </a: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(0.54, 85)</a:t>
            </a: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257226"/>
          <a:ext cx="4087210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(0.54, 85), (0.648, 100), (0.6696, 115)}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72100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next ordered pair in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from the ordered pair (0.864, 60) of  S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{(0.864 *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(2), 60 + 2*c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{(0.864*0.75, 60+2*20)}</a:t>
            </a: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(0.648, 100)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next ordered pair in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from   the ordered pair (0.8928, 75) of  S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{(0.8928 *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(2), 75 + 2*c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{(0.8928*0.75, 75+2*20)}</a:t>
            </a: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(0.6696, 115)</a:t>
            </a:r>
          </a:p>
          <a:p>
            <a:pPr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257226"/>
          <a:ext cx="4087210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(0.54, 85), (0.648, 100),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(0.6696, 115)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72100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solution vector S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ordered pair (0.6696, 115) is having the cost 115.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Since the cost is exceeding the available amount the ordered pair (0.6696, 115) will be discarded from S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257226"/>
          <a:ext cx="4087210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(0.54, 85), (0.648, 100),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(0.6696, 115)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7210006" cy="529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Now let us consider third copy of device3 in stage 3.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reliability of stage 3 with 3 copies of device 3 will be given by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3, m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j = 3, r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0.5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 = 1- (1 – 0.5 )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= 1 – (0.5)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= 1 – 0.125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 = 0.875</a:t>
            </a:r>
          </a:p>
          <a:p>
            <a:pPr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7120" y="2963820"/>
            <a:ext cx="3383548" cy="420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257226"/>
          <a:ext cx="4087210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(0.54, 85), (0.648, 100),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(0.6696, 115)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7210006" cy="5431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two copy of device3 the ordered pair (r, c) will be (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(3), 2*c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i.e. (0.875, 60)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will compute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obtained from the ordered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solution vector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ordered pair in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from the ordered pair (0.72, 45) of  S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{(0.72 *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(3), 45 + 3*c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{(0.72*0.875, 45+3*20)}</a:t>
            </a: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(0.63, 105)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19696" y="257226"/>
          <a:ext cx="4087210" cy="6334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(0.54, 85), (0.648, 100),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(0.6696, 115)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105). (0.756, 120), (0.7812, 135)}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7210006" cy="4917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next ordered pair in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from the ordered pair (0.864, 60) of  S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{(0.864 *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(3), 60 + 3*c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{(0.864*0.875, 60+3*20)}</a:t>
            </a: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(0.756, 120)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next ordered pair in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from   the ordered pair (0.8928, 75) of  S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{(0.8928 *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(3), 75 + 3*c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{(0.8928*0.875, 75+3*20)}</a:t>
            </a: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(0.7812, 135)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211614" y="257226"/>
          <a:ext cx="5695292" cy="573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(0.54, 85), (0.648, 100),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(0.6696, 115)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(0.756, 120), (0.7812, 135)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95), (0.54, 85), (0.63, 105), (0.648, 100)}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529712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solution vector S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aseline="4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ordered pairs  (0.756, 120) and (0.7812, 135) will be discarded because the cost exceeds the available amount.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solution vector of stage 3 will be given by S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Hence S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{(0.36, 65), (0.432, 80), (0.4464, 95), (0.54, 85), (0.63, 105), (0.648, 100)}</a:t>
            </a:r>
            <a:endParaRPr 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211614" y="257226"/>
          <a:ext cx="5695292" cy="573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(0.54, 85), (0.648, 100),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(0.6696, 115)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(0.756, 120), (0.7812, 135)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(0.4464, 95)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(0.54, 85), (0.63, 105), (0.648, 100)}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5297123" cy="4486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solution vector S</a:t>
            </a:r>
            <a:r>
              <a:rPr lang="en-US" sz="2800" baseline="4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 the ordered pairs  (0.4464, 95) and (0.54, 85).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above two ordered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reliability is increasing but the cost is decreasing.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Therefore by dominance rule the ordered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higher cost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e. (0.4464, 95) will be discarded. 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211614" y="257226"/>
          <a:ext cx="5695292" cy="599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(0.54, 85), (0.648, 100),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(0.6696, 115)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(0.756, 120), (0.7812, 135)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(0.4464, 95)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(0.54, 85),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(0.648, 100)}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(0.54, 85), (0.648, 100)}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5297123" cy="4486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solution vector S</a:t>
            </a:r>
            <a:r>
              <a:rPr lang="en-US" sz="2800" baseline="4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 the ordered pairs  (0.63, 105) and (0.648, 100).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above two ordered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reliability is increasing but the cost is decreasing.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Therefore by dominance rule the ordered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higher cost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e. (0.63, 105) will be discarded. 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312145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 the optimal binary search tree for the following data: n = 4, (a1, a2, a3, a4) = (do, if, int, while), p(1:4) = (3, 3, 1, 1) and q(0:4) = 2, 3, 1, 1, 1)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W, C and r has been carried out using the following formulae.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211614" y="257226"/>
          <a:ext cx="5695292" cy="599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(0.54, 85), 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(0.648, 100)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(0.6696, 115)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(0.756, 120), (0.7812, 135)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(0.4464, 95)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(0.54, 85),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(0.648, 100)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(0.54, 85), </a:t>
                      </a:r>
                      <a:r>
                        <a:rPr lang="en-US" sz="1800" strike="noStrike" baseline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(0.648, 100)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5297123" cy="4486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solution vector S</a:t>
            </a:r>
            <a:r>
              <a:rPr lang="en-US" sz="2800" baseline="4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ordered pairs  (0.648, 100) is having the maximum reliability.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above ordered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been obtained from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solution vector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3, j = 2 and m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number of copies of device type3 in stage 3 is 2.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211614" y="257226"/>
          <a:ext cx="5695292" cy="599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{(0.9, 30),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(0.54, 85), 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(0.648, 100)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(0.6696, 115)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(0.756, 120), (0.7812, 135)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(0.4464, 95)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(0.54, 85),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(0.648, 100)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(0.54, 85), </a:t>
                      </a:r>
                      <a:r>
                        <a:rPr lang="en-US" sz="1800" strike="noStrike" baseline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(0.648, 100)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5297123" cy="4486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ordered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  (0.648, 100) has been computed from (0.864, 60).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ordered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(0.864, 60) has been obtained from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solution vector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 j = 2 and m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number of copies of device type2 in stage 2 is 2.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211614" y="257226"/>
          <a:ext cx="5695292" cy="599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(0.9, 30)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(0.9, 30)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(0.54, 85), 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(0.648, 100)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(0.6696, 115)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(0.756, 120), (0.7812, 135)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(0.4464, 95)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(0.54, 85),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(0.648, 100)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(0.54, 85), </a:t>
                      </a:r>
                      <a:r>
                        <a:rPr lang="en-US" sz="1800" strike="noStrike" baseline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(0.648, 100)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5297123" cy="4055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ordered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  (0.864, 60) has been computed from (0.9, 30).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ordered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(0.9, 30) has been obtained from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solution vector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j = 1 and m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number of copies of device type1 in stage 1 is 1.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211614" y="257226"/>
          <a:ext cx="5695292" cy="599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Solution Vector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(0.9, 30)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(0.9, 30)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(0.99, 60)}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(0.792, 75)}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(0.9504, 90)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(0.8928, 75),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(0.98208, 105)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(0.792, 75)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60), (0.8928, 75)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{(0.72, 45), 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(0.864, 60)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(0.8928, 75)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Stage3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(0.4464, 95)}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(0.54, 85), </a:t>
                      </a:r>
                      <a:r>
                        <a:rPr lang="en-US" sz="18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(0.648, 100)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(0.6696, 115)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(0.756, 120), (0.7812, 135)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(0.4464, 95)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(0.54, 85), </a:t>
                      </a:r>
                      <a:r>
                        <a:rPr lang="en-US" sz="1800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(0.63, 105)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(0.648, 100)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40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(0.36, 65), (0.432, 80), (0.54, 85), </a:t>
                      </a:r>
                      <a:r>
                        <a:rPr lang="en-US" sz="1800" strike="noStrike" baseline="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(0.648, 100)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94380" y="1187668"/>
            <a:ext cx="56124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Therefore the 3stage system will consists of following device types.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No. of copies device type1 = m1 =1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No. of copies device type2 = m2 = 2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No. of copies device type3 = m3 = 2</a:t>
            </a: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455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666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39838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4380" y="1187668"/>
            <a:ext cx="52971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Therefore the 3stage system will consists of following device types.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No. of copies device type1 = 1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No. of copies device type2 = 2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No. of copies device type3 =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33552" y="3605000"/>
            <a:ext cx="8849758" cy="2734226"/>
            <a:chOff x="3216082" y="3605000"/>
            <a:chExt cx="8849758" cy="2734226"/>
          </a:xfrm>
        </p:grpSpPr>
        <p:grpSp>
          <p:nvGrpSpPr>
            <p:cNvPr id="3" name="Group 86"/>
            <p:cNvGrpSpPr/>
            <p:nvPr/>
          </p:nvGrpSpPr>
          <p:grpSpPr>
            <a:xfrm>
              <a:off x="3216082" y="3605000"/>
              <a:ext cx="5444237" cy="2734226"/>
              <a:chOff x="767252" y="3605000"/>
              <a:chExt cx="5444237" cy="2734226"/>
            </a:xfrm>
          </p:grpSpPr>
          <p:grpSp>
            <p:nvGrpSpPr>
              <p:cNvPr id="4" name="Group 66"/>
              <p:cNvGrpSpPr/>
              <p:nvPr/>
            </p:nvGrpSpPr>
            <p:grpSpPr>
              <a:xfrm>
                <a:off x="767252" y="4162035"/>
                <a:ext cx="1450427" cy="2135141"/>
                <a:chOff x="767252" y="4162035"/>
                <a:chExt cx="1450427" cy="2135141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98778" y="4162035"/>
                  <a:ext cx="1366354" cy="11562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ectangle 17"/>
                <p:cNvSpPr/>
                <p:nvPr/>
              </p:nvSpPr>
              <p:spPr>
                <a:xfrm>
                  <a:off x="1124602" y="4456325"/>
                  <a:ext cx="788282" cy="62011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IN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767252" y="5927844"/>
                  <a:ext cx="14504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Stage 1</a:t>
                  </a:r>
                  <a:endParaRPr lang="en-IN" dirty="0"/>
                </a:p>
              </p:txBody>
            </p:sp>
          </p:grpSp>
          <p:grpSp>
            <p:nvGrpSpPr>
              <p:cNvPr id="5" name="Group 72"/>
              <p:cNvGrpSpPr/>
              <p:nvPr/>
            </p:nvGrpSpPr>
            <p:grpSpPr>
              <a:xfrm>
                <a:off x="2864002" y="3605000"/>
                <a:ext cx="1450427" cy="2707946"/>
                <a:chOff x="3851942" y="3605000"/>
                <a:chExt cx="1450427" cy="2707946"/>
              </a:xfrm>
            </p:grpSpPr>
            <p:grpSp>
              <p:nvGrpSpPr>
                <p:cNvPr id="6" name="Group 71"/>
                <p:cNvGrpSpPr/>
                <p:nvPr/>
              </p:nvGrpSpPr>
              <p:grpSpPr>
                <a:xfrm>
                  <a:off x="3920358" y="3605000"/>
                  <a:ext cx="1166649" cy="2196662"/>
                  <a:chOff x="3920358" y="2133600"/>
                  <a:chExt cx="1166649" cy="2196662"/>
                </a:xfrm>
              </p:grpSpPr>
              <p:sp>
                <p:nvSpPr>
                  <p:cNvPr id="51" name="Rectangle 50"/>
                  <p:cNvSpPr/>
                  <p:nvPr/>
                </p:nvSpPr>
                <p:spPr>
                  <a:xfrm>
                    <a:off x="3920358" y="2133600"/>
                    <a:ext cx="1166649" cy="219666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4135721" y="2317545"/>
                    <a:ext cx="730569" cy="62011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baseline="-25000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IN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4151492" y="3499925"/>
                    <a:ext cx="746330" cy="62011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baseline="-25000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IN" baseline="-25000" dirty="0"/>
                  </a:p>
                </p:txBody>
              </p:sp>
              <p:cxnSp>
                <p:nvCxnSpPr>
                  <p:cNvPr id="54" name="Straight Connector 53"/>
                  <p:cNvCxnSpPr/>
                  <p:nvPr/>
                </p:nvCxnSpPr>
                <p:spPr>
                  <a:xfrm rot="16200000" flipH="1">
                    <a:off x="4282888" y="3210905"/>
                    <a:ext cx="562269" cy="157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3851942" y="5943614"/>
                  <a:ext cx="14504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Stage 2</a:t>
                  </a:r>
                  <a:endParaRPr lang="en-IN" dirty="0"/>
                </a:p>
              </p:txBody>
            </p:sp>
          </p:grpSp>
          <p:cxnSp>
            <p:nvCxnSpPr>
              <p:cNvPr id="33" name="Straight Arrow Connector 32"/>
              <p:cNvCxnSpPr>
                <a:stCxn id="56" idx="3"/>
                <a:endCxn id="51" idx="1"/>
              </p:cNvCxnSpPr>
              <p:nvPr/>
            </p:nvCxnSpPr>
            <p:spPr>
              <a:xfrm flipV="1">
                <a:off x="2165132" y="4703331"/>
                <a:ext cx="767286" cy="368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73"/>
              <p:cNvGrpSpPr/>
              <p:nvPr/>
            </p:nvGrpSpPr>
            <p:grpSpPr>
              <a:xfrm>
                <a:off x="4761062" y="3631280"/>
                <a:ext cx="1450427" cy="2707946"/>
                <a:chOff x="3851942" y="3605000"/>
                <a:chExt cx="1450427" cy="2707946"/>
              </a:xfrm>
            </p:grpSpPr>
            <p:grpSp>
              <p:nvGrpSpPr>
                <p:cNvPr id="8" name="Group 71"/>
                <p:cNvGrpSpPr/>
                <p:nvPr/>
              </p:nvGrpSpPr>
              <p:grpSpPr>
                <a:xfrm>
                  <a:off x="3920358" y="3605000"/>
                  <a:ext cx="1166649" cy="2196662"/>
                  <a:chOff x="3920358" y="2133600"/>
                  <a:chExt cx="1166649" cy="2196662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3920358" y="2133600"/>
                    <a:ext cx="1166649" cy="219666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4135721" y="2317545"/>
                    <a:ext cx="730569" cy="62011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baseline="-25000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IN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4151492" y="3499925"/>
                    <a:ext cx="746330" cy="62011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baseline="-25000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IN" baseline="-25000" dirty="0"/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 rot="16200000" flipH="1">
                    <a:off x="4282888" y="3210905"/>
                    <a:ext cx="562269" cy="157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3851942" y="5943614"/>
                  <a:ext cx="14504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Stage 3</a:t>
                  </a:r>
                  <a:endParaRPr lang="en-IN" dirty="0"/>
                </a:p>
              </p:txBody>
            </p:sp>
          </p:grpSp>
          <p:cxnSp>
            <p:nvCxnSpPr>
              <p:cNvPr id="84" name="Straight Arrow Connector 83"/>
              <p:cNvCxnSpPr>
                <a:stCxn id="51" idx="3"/>
                <a:endCxn id="77" idx="1"/>
              </p:cNvCxnSpPr>
              <p:nvPr/>
            </p:nvCxnSpPr>
            <p:spPr>
              <a:xfrm>
                <a:off x="4099067" y="4703331"/>
                <a:ext cx="730411" cy="262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9385738" y="4298732"/>
              <a:ext cx="2680102" cy="9669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System Reliability = 0.648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Total Cost = 100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77" idx="3"/>
              <a:endCxn id="48" idx="1"/>
            </p:cNvCxnSpPr>
            <p:nvPr/>
          </p:nvCxnSpPr>
          <p:spPr>
            <a:xfrm>
              <a:off x="8444957" y="4729611"/>
              <a:ext cx="940781" cy="52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G =(V, E) be a directed graph.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all pairs shortest path problem is to determine the shortest path between every pair of vertices in a directed graph G.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That is, for every pair of vertices 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j), we have to find a shortest path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j as well as one from j to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859814" cy="5312145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Consider the following Graph.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Objective: Find out the shortest path for each pair of vertices.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Shortest Path by Considering a as Source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to b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to c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to d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to 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Shortest Path by Considering b as Source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 to a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 to c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 to d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 to 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2243" y="2279333"/>
            <a:ext cx="3365835" cy="232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859814" cy="5312145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Shortest Path by Considering c as Source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 to a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 to b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 to d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 to 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Shortest Path by Considering d as Source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 to a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 to b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 to c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 to 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6943" y="1186293"/>
            <a:ext cx="3365835" cy="232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859814" cy="5312145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Shortest Path by Considering e as Source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 to a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 to b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 to c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 to d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6943" y="1186293"/>
            <a:ext cx="3365835" cy="232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the cost adjacency matrix for G such that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0, 1&lt;=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j] = weight of the edge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j), if(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j)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E(G)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j] = ∞, if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≠ j and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j) !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E(G)</a:t>
            </a:r>
          </a:p>
        </p:txBody>
      </p:sp>
    </p:spTree>
    <p:extLst>
      <p:ext uri="{BB962C8B-B14F-4D97-AF65-F5344CB8AC3E}">
        <p14:creationId xmlns:p14="http://schemas.microsoft.com/office/powerpoint/2010/main" val="10367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4942490" cy="5312145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i+1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k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the W Table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rows of the W table represents the length l of the tree.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l will be given by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6610" y="3794232"/>
            <a:ext cx="3222794" cy="446233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64152" y="2279526"/>
          <a:ext cx="5381159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1444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4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4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44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44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44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44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44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859814" cy="531214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shortest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j path in G,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≠ j originates at vertex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goes through some intermediate vertices (possibly none) and terminates at vertex j.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k is an intermediate vertex on this shortest path, then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subpaths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k and from k to j must be shortest paths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k and k to j, respectively.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Otherwise,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j path is not of minimum length.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Therefore the principle of optimality holds.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j) represent the length of a shortest path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j going through no vertex of index greater than k, we obtain: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658" y="5525386"/>
            <a:ext cx="8790111" cy="65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859814" cy="5312145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 All Paths (cost, A, n)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// cost [1:n, 1:n] is the cost adjacency matrix of a graph with n vertices;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//A [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j] is the cost of a shortest path from vertex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vertex j.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//cost [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 = 0.0 for 1 &lt;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&lt; n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:= 1 to n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 for j:= 1 to n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j] := cost [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j]; // copy cost into A.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k := 1 to n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 for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:= 1 to n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 for j := 1 to n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j] := min {A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j], 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k]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[k, j])};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859814" cy="5312145"/>
          </a:xfrm>
        </p:spPr>
        <p:txBody>
          <a:bodyPr>
            <a:normAutofit/>
          </a:bodyPr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1644910"/>
            <a:ext cx="11296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158" y="3057234"/>
            <a:ext cx="10871145" cy="81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859814" cy="531214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all pair shortest path for the following graph using Floyd’s algorithm.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given graph n = 3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cost matrix for the given graph is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872130" y="2927148"/>
            <a:ext cx="2727370" cy="2254419"/>
            <a:chOff x="4256690" y="2927148"/>
            <a:chExt cx="2727370" cy="2254419"/>
          </a:xfrm>
        </p:grpSpPr>
        <p:sp>
          <p:nvSpPr>
            <p:cNvPr id="17" name="Oval 16"/>
            <p:cNvSpPr/>
            <p:nvPr/>
          </p:nvSpPr>
          <p:spPr>
            <a:xfrm>
              <a:off x="4256690" y="326871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53440" y="32739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86680" y="45824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7"/>
              <a:endCxn id="18" idx="1"/>
            </p:cNvCxnSpPr>
            <p:nvPr/>
          </p:nvCxnSpPr>
          <p:spPr>
            <a:xfrm rot="16200000" flipH="1">
              <a:off x="5617745" y="2533665"/>
              <a:ext cx="5260" cy="165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2"/>
              <a:endCxn id="17" idx="6"/>
            </p:cNvCxnSpPr>
            <p:nvPr/>
          </p:nvCxnSpPr>
          <p:spPr>
            <a:xfrm rot="10800000">
              <a:off x="4887310" y="3568262"/>
              <a:ext cx="1466130" cy="5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 rot="16200000" flipH="1">
              <a:off x="4797272" y="3777758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1"/>
              <a:endCxn id="17" idx="4"/>
            </p:cNvCxnSpPr>
            <p:nvPr/>
          </p:nvCxnSpPr>
          <p:spPr>
            <a:xfrm rot="16200000" flipV="1">
              <a:off x="4574314" y="3865494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4"/>
              <a:endCxn id="19" idx="7"/>
            </p:cNvCxnSpPr>
            <p:nvPr/>
          </p:nvCxnSpPr>
          <p:spPr>
            <a:xfrm rot="5400000">
              <a:off x="5848277" y="3849738"/>
              <a:ext cx="797145" cy="843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60593" y="3804728"/>
              <a:ext cx="44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54722" y="292714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77453" y="4256668"/>
              <a:ext cx="33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9103" y="4198868"/>
              <a:ext cx="404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2" y="359453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IN" dirty="0"/>
            </a:p>
          </p:txBody>
        </p:sp>
      </p:grp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997038" y="4259443"/>
          <a:ext cx="2488762" cy="148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193760" imgH="711000" progId="Equation.3">
                  <p:embed/>
                </p:oleObj>
              </mc:Choice>
              <mc:Fallback>
                <p:oleObj name="Equation" r:id="rId3" imgW="119376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38" y="4259443"/>
                        <a:ext cx="2488762" cy="1482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7864366" cy="531214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Copy the cost matrix to 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 to 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j = 1 to 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j] = cost 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j]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8933640" y="940758"/>
            <a:ext cx="2727370" cy="2254419"/>
            <a:chOff x="4256690" y="2927148"/>
            <a:chExt cx="2727370" cy="2254419"/>
          </a:xfrm>
        </p:grpSpPr>
        <p:sp>
          <p:nvSpPr>
            <p:cNvPr id="17" name="Oval 16"/>
            <p:cNvSpPr/>
            <p:nvPr/>
          </p:nvSpPr>
          <p:spPr>
            <a:xfrm>
              <a:off x="4256690" y="326871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53440" y="32739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86680" y="45824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7"/>
              <a:endCxn id="18" idx="1"/>
            </p:cNvCxnSpPr>
            <p:nvPr/>
          </p:nvCxnSpPr>
          <p:spPr>
            <a:xfrm rot="16200000" flipH="1">
              <a:off x="5617745" y="2533665"/>
              <a:ext cx="5260" cy="165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2"/>
              <a:endCxn id="17" idx="6"/>
            </p:cNvCxnSpPr>
            <p:nvPr/>
          </p:nvCxnSpPr>
          <p:spPr>
            <a:xfrm rot="10800000">
              <a:off x="4887310" y="3568262"/>
              <a:ext cx="1466130" cy="5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 rot="16200000" flipH="1">
              <a:off x="4797272" y="3777758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1"/>
              <a:endCxn id="17" idx="4"/>
            </p:cNvCxnSpPr>
            <p:nvPr/>
          </p:nvCxnSpPr>
          <p:spPr>
            <a:xfrm rot="16200000" flipV="1">
              <a:off x="4574314" y="3865494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4"/>
              <a:endCxn id="19" idx="7"/>
            </p:cNvCxnSpPr>
            <p:nvPr/>
          </p:nvCxnSpPr>
          <p:spPr>
            <a:xfrm rot="5400000">
              <a:off x="5848277" y="3849738"/>
              <a:ext cx="797145" cy="843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60593" y="3804728"/>
              <a:ext cx="44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54722" y="292714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77453" y="4256668"/>
              <a:ext cx="33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9103" y="4198868"/>
              <a:ext cx="404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2" y="359453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IN" dirty="0"/>
            </a:p>
          </p:txBody>
        </p:sp>
      </p:grp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2076450" y="3387725"/>
          <a:ext cx="233045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1117440" imgH="711000" progId="Equation.3">
                  <p:embed/>
                </p:oleObj>
              </mc:Choice>
              <mc:Fallback>
                <p:oleObj name="Equation" r:id="rId3" imgW="111744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387725"/>
                        <a:ext cx="2330450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8387256" cy="5312145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k := 1 to 3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:= 1 to 3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j := 1 to 3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1, j = 1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1]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1]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1]),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1]} = min {0 + 0, 0} = 0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1, j = 2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2]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1]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2]),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2]} = min {(0 + 4), 4} = 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1, j = 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3]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1]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3]),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3]} = min {(0 + 11), 11} = 11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8933640" y="320668"/>
            <a:ext cx="2727370" cy="2254419"/>
            <a:chOff x="4256690" y="2927148"/>
            <a:chExt cx="2727370" cy="2254419"/>
          </a:xfrm>
        </p:grpSpPr>
        <p:sp>
          <p:nvSpPr>
            <p:cNvPr id="17" name="Oval 16"/>
            <p:cNvSpPr/>
            <p:nvPr/>
          </p:nvSpPr>
          <p:spPr>
            <a:xfrm>
              <a:off x="4256690" y="326871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53440" y="32739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86680" y="45824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7"/>
              <a:endCxn id="18" idx="1"/>
            </p:cNvCxnSpPr>
            <p:nvPr/>
          </p:nvCxnSpPr>
          <p:spPr>
            <a:xfrm rot="16200000" flipH="1">
              <a:off x="5617745" y="2533665"/>
              <a:ext cx="5260" cy="165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2"/>
              <a:endCxn id="17" idx="6"/>
            </p:cNvCxnSpPr>
            <p:nvPr/>
          </p:nvCxnSpPr>
          <p:spPr>
            <a:xfrm rot="10800000">
              <a:off x="4887310" y="3568262"/>
              <a:ext cx="1466130" cy="5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 rot="16200000" flipH="1">
              <a:off x="4797272" y="3777758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1"/>
              <a:endCxn id="17" idx="4"/>
            </p:cNvCxnSpPr>
            <p:nvPr/>
          </p:nvCxnSpPr>
          <p:spPr>
            <a:xfrm rot="16200000" flipV="1">
              <a:off x="4574314" y="3865494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4"/>
              <a:endCxn id="19" idx="7"/>
            </p:cNvCxnSpPr>
            <p:nvPr/>
          </p:nvCxnSpPr>
          <p:spPr>
            <a:xfrm rot="5400000">
              <a:off x="5848277" y="3849738"/>
              <a:ext cx="797145" cy="843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60593" y="3804728"/>
              <a:ext cx="44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54722" y="292714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77453" y="4256668"/>
              <a:ext cx="33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9103" y="4198868"/>
              <a:ext cx="404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2" y="359453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IN" dirty="0"/>
            </a:p>
          </p:txBody>
        </p:sp>
      </p:grp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9066213" y="4670280"/>
          <a:ext cx="2224087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Equation" r:id="rId3" imgW="1066680" imgH="711000" progId="Equation.3">
                  <p:embed/>
                </p:oleObj>
              </mc:Choice>
              <mc:Fallback>
                <p:oleObj name="Equation" r:id="rId3" imgW="10666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213" y="4670280"/>
                        <a:ext cx="2224087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8971010" y="2841205"/>
          <a:ext cx="233045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7" name="Equation" r:id="rId5" imgW="1117440" imgH="711000" progId="Equation.3">
                  <p:embed/>
                </p:oleObj>
              </mc:Choice>
              <mc:Fallback>
                <p:oleObj name="Equation" r:id="rId5" imgW="111744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1010" y="2841205"/>
                        <a:ext cx="2330450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8387256" cy="531214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2, j = 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1]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1]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1]),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1]} = min {(6 + 0), 6} = 6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2, j = 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2]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1]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2]),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2]} = min {(6 + 4), 0)} = 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2, j = 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3]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1]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3]),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3]} = min {(6 + 11), 2} = 2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3, j = 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1]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1]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1]),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1]} = min {(3 + 0), 3} = 3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3, j = 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2]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1]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2]),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2]} = min {(3 + 4), ∞} =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3, j = 3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3]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1]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3]),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3]} = min {(3 + 11), 0} = 0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8933640" y="310158"/>
            <a:ext cx="2727370" cy="2254419"/>
            <a:chOff x="4256690" y="2927148"/>
            <a:chExt cx="2727370" cy="2254419"/>
          </a:xfrm>
        </p:grpSpPr>
        <p:sp>
          <p:nvSpPr>
            <p:cNvPr id="17" name="Oval 16"/>
            <p:cNvSpPr/>
            <p:nvPr/>
          </p:nvSpPr>
          <p:spPr>
            <a:xfrm>
              <a:off x="4256690" y="326871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53440" y="32739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86680" y="45824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7"/>
              <a:endCxn id="18" idx="1"/>
            </p:cNvCxnSpPr>
            <p:nvPr/>
          </p:nvCxnSpPr>
          <p:spPr>
            <a:xfrm rot="16200000" flipH="1">
              <a:off x="5617745" y="2533665"/>
              <a:ext cx="5260" cy="165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2"/>
              <a:endCxn id="17" idx="6"/>
            </p:cNvCxnSpPr>
            <p:nvPr/>
          </p:nvCxnSpPr>
          <p:spPr>
            <a:xfrm rot="10800000">
              <a:off x="4887310" y="3568262"/>
              <a:ext cx="1466130" cy="5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 rot="16200000" flipH="1">
              <a:off x="4797272" y="3777758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1"/>
              <a:endCxn id="17" idx="4"/>
            </p:cNvCxnSpPr>
            <p:nvPr/>
          </p:nvCxnSpPr>
          <p:spPr>
            <a:xfrm rot="16200000" flipV="1">
              <a:off x="4574314" y="3865494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4"/>
              <a:endCxn id="19" idx="7"/>
            </p:cNvCxnSpPr>
            <p:nvPr/>
          </p:nvCxnSpPr>
          <p:spPr>
            <a:xfrm rot="5400000">
              <a:off x="5848277" y="3849738"/>
              <a:ext cx="797145" cy="843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60593" y="3804728"/>
              <a:ext cx="44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54722" y="292714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77453" y="4256668"/>
              <a:ext cx="33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9103" y="4198868"/>
              <a:ext cx="404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2" y="359453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IN" dirty="0"/>
            </a:p>
          </p:txBody>
        </p:sp>
      </p:grp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9066213" y="4964560"/>
          <a:ext cx="2224087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Equation" r:id="rId3" imgW="1066680" imgH="711000" progId="Equation.3">
                  <p:embed/>
                </p:oleObj>
              </mc:Choice>
              <mc:Fallback>
                <p:oleObj name="Equation" r:id="rId3" imgW="10666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213" y="4964560"/>
                        <a:ext cx="2224087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8939480" y="3019875"/>
          <a:ext cx="233045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1" name="Equation" r:id="rId5" imgW="1117440" imgH="711000" progId="Equation.3">
                  <p:embed/>
                </p:oleObj>
              </mc:Choice>
              <mc:Fallback>
                <p:oleObj name="Equation" r:id="rId5" imgW="111744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9480" y="3019875"/>
                        <a:ext cx="2330450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824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8387256" cy="5312145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k := 1 to 3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:= 1 to 3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j := 1 to 3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1, j = 1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1]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2]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1]),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1]} = min {4 + 6, 0} = 0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1, j = 2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2]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2]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2]),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2]} = min {(4 + 0), 4} = 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1, j = 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3]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2]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3]),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3]} = min {(4 + 2), 11} =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8933640" y="257608"/>
            <a:ext cx="2727370" cy="2254419"/>
            <a:chOff x="4256690" y="2927148"/>
            <a:chExt cx="2727370" cy="2254419"/>
          </a:xfrm>
        </p:grpSpPr>
        <p:sp>
          <p:nvSpPr>
            <p:cNvPr id="17" name="Oval 16"/>
            <p:cNvSpPr/>
            <p:nvPr/>
          </p:nvSpPr>
          <p:spPr>
            <a:xfrm>
              <a:off x="4256690" y="326871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53440" y="32739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86680" y="45824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7"/>
              <a:endCxn id="18" idx="1"/>
            </p:cNvCxnSpPr>
            <p:nvPr/>
          </p:nvCxnSpPr>
          <p:spPr>
            <a:xfrm rot="16200000" flipH="1">
              <a:off x="5617745" y="2533665"/>
              <a:ext cx="5260" cy="165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2"/>
              <a:endCxn id="17" idx="6"/>
            </p:cNvCxnSpPr>
            <p:nvPr/>
          </p:nvCxnSpPr>
          <p:spPr>
            <a:xfrm rot="10800000">
              <a:off x="4887310" y="3568262"/>
              <a:ext cx="1466130" cy="5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 rot="16200000" flipH="1">
              <a:off x="4797272" y="3777758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1"/>
              <a:endCxn id="17" idx="4"/>
            </p:cNvCxnSpPr>
            <p:nvPr/>
          </p:nvCxnSpPr>
          <p:spPr>
            <a:xfrm rot="16200000" flipV="1">
              <a:off x="4574314" y="3865494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4"/>
              <a:endCxn id="19" idx="7"/>
            </p:cNvCxnSpPr>
            <p:nvPr/>
          </p:nvCxnSpPr>
          <p:spPr>
            <a:xfrm rot="5400000">
              <a:off x="5848277" y="3849738"/>
              <a:ext cx="797145" cy="843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60593" y="3804728"/>
              <a:ext cx="44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54722" y="292714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77453" y="4256668"/>
              <a:ext cx="33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9103" y="4198868"/>
              <a:ext cx="404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2" y="359453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IN" dirty="0"/>
            </a:p>
          </p:txBody>
        </p:sp>
      </p:grp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9301163" y="4418013"/>
          <a:ext cx="21717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8" name="Equation" r:id="rId3" imgW="1041120" imgH="711000" progId="Equation.3">
                  <p:embed/>
                </p:oleObj>
              </mc:Choice>
              <mc:Fallback>
                <p:oleObj name="Equation" r:id="rId3" imgW="10411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1163" y="4418013"/>
                        <a:ext cx="2171700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9282113" y="2689590"/>
          <a:ext cx="2224087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9" name="Equation" r:id="rId5" imgW="1066680" imgH="711000" progId="Equation.3">
                  <p:embed/>
                </p:oleObj>
              </mc:Choice>
              <mc:Fallback>
                <p:oleObj name="Equation" r:id="rId5" imgW="106668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2113" y="2689590"/>
                        <a:ext cx="2224087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8387256" cy="531214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2, j = 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1]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2]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[2, 1]),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1]} = min {(0 + 6), 6} = 6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2, j = 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2]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2]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2]),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2]} = min {(0 + 0), 0)} = 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2, j = 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3]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2]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3]),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3]} = min {(0 + 2), 2} = 2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3, j = 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1]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2]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1]),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1]} = min {(7 + 6), 3} = 3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3, j = 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2]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2]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2]),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2]} = min {(7 + 0), 7} = 7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3, j = 3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3]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2]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3]),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3]} = min {(7 + 2), 0} = 0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8933640" y="310158"/>
            <a:ext cx="2727370" cy="2254419"/>
            <a:chOff x="4256690" y="2927148"/>
            <a:chExt cx="2727370" cy="2254419"/>
          </a:xfrm>
        </p:grpSpPr>
        <p:sp>
          <p:nvSpPr>
            <p:cNvPr id="17" name="Oval 16"/>
            <p:cNvSpPr/>
            <p:nvPr/>
          </p:nvSpPr>
          <p:spPr>
            <a:xfrm>
              <a:off x="4256690" y="326871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53440" y="32739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86680" y="45824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7"/>
              <a:endCxn id="18" idx="1"/>
            </p:cNvCxnSpPr>
            <p:nvPr/>
          </p:nvCxnSpPr>
          <p:spPr>
            <a:xfrm rot="16200000" flipH="1">
              <a:off x="5617745" y="2533665"/>
              <a:ext cx="5260" cy="165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2"/>
              <a:endCxn id="17" idx="6"/>
            </p:cNvCxnSpPr>
            <p:nvPr/>
          </p:nvCxnSpPr>
          <p:spPr>
            <a:xfrm rot="10800000">
              <a:off x="4887310" y="3568262"/>
              <a:ext cx="1466130" cy="5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 rot="16200000" flipH="1">
              <a:off x="4797272" y="3777758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1"/>
              <a:endCxn id="17" idx="4"/>
            </p:cNvCxnSpPr>
            <p:nvPr/>
          </p:nvCxnSpPr>
          <p:spPr>
            <a:xfrm rot="16200000" flipV="1">
              <a:off x="4574314" y="3865494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4"/>
              <a:endCxn id="19" idx="7"/>
            </p:cNvCxnSpPr>
            <p:nvPr/>
          </p:nvCxnSpPr>
          <p:spPr>
            <a:xfrm rot="5400000">
              <a:off x="5848277" y="3849738"/>
              <a:ext cx="797145" cy="843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60593" y="3804728"/>
              <a:ext cx="44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54722" y="292714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77453" y="4256668"/>
              <a:ext cx="33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9103" y="4198868"/>
              <a:ext cx="404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2" y="359453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IN" dirty="0"/>
            </a:p>
          </p:txBody>
        </p:sp>
      </p:grp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9192333" y="2725930"/>
          <a:ext cx="2224087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Equation" r:id="rId3" imgW="1066680" imgH="711000" progId="Equation.3">
                  <p:embed/>
                </p:oleObj>
              </mc:Choice>
              <mc:Fallback>
                <p:oleObj name="Equation" r:id="rId3" imgW="10666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2333" y="2725930"/>
                        <a:ext cx="2224087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9353713" y="4418013"/>
          <a:ext cx="21717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3" name="Equation" r:id="rId5" imgW="1041120" imgH="711000" progId="Equation.3">
                  <p:embed/>
                </p:oleObj>
              </mc:Choice>
              <mc:Fallback>
                <p:oleObj name="Equation" r:id="rId5" imgW="104112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3713" y="4418013"/>
                        <a:ext cx="2171700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824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8387256" cy="5312145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k := 1 to 3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:= 1 to 3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j := 1 to 3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1, j = 1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1]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3]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1]),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1]} = min {6 + 3, 0} = 0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1, j = 2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2]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3]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2]),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2]} = min {(6 + 7), 4} = 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1, j = 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3]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3]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3]),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[1, 3]} = min {(6+ 0), 6} = 6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8933640" y="257608"/>
            <a:ext cx="2727370" cy="2254419"/>
            <a:chOff x="4256690" y="2927148"/>
            <a:chExt cx="2727370" cy="2254419"/>
          </a:xfrm>
        </p:grpSpPr>
        <p:sp>
          <p:nvSpPr>
            <p:cNvPr id="17" name="Oval 16"/>
            <p:cNvSpPr/>
            <p:nvPr/>
          </p:nvSpPr>
          <p:spPr>
            <a:xfrm>
              <a:off x="4256690" y="326871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53440" y="32739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86680" y="45824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7"/>
              <a:endCxn id="18" idx="1"/>
            </p:cNvCxnSpPr>
            <p:nvPr/>
          </p:nvCxnSpPr>
          <p:spPr>
            <a:xfrm rot="16200000" flipH="1">
              <a:off x="5617745" y="2533665"/>
              <a:ext cx="5260" cy="165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2"/>
              <a:endCxn id="17" idx="6"/>
            </p:cNvCxnSpPr>
            <p:nvPr/>
          </p:nvCxnSpPr>
          <p:spPr>
            <a:xfrm rot="10800000">
              <a:off x="4887310" y="3568262"/>
              <a:ext cx="1466130" cy="5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 rot="16200000" flipH="1">
              <a:off x="4797272" y="3777758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1"/>
              <a:endCxn id="17" idx="4"/>
            </p:cNvCxnSpPr>
            <p:nvPr/>
          </p:nvCxnSpPr>
          <p:spPr>
            <a:xfrm rot="16200000" flipV="1">
              <a:off x="4574314" y="3865494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4"/>
              <a:endCxn id="19" idx="7"/>
            </p:cNvCxnSpPr>
            <p:nvPr/>
          </p:nvCxnSpPr>
          <p:spPr>
            <a:xfrm rot="5400000">
              <a:off x="5848277" y="3849738"/>
              <a:ext cx="797145" cy="843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60593" y="3804728"/>
              <a:ext cx="44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54722" y="292714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77453" y="4256668"/>
              <a:ext cx="33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9103" y="4198868"/>
              <a:ext cx="404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2" y="359453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IN" dirty="0"/>
            </a:p>
          </p:txBody>
        </p:sp>
      </p:grp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9313863" y="4418013"/>
          <a:ext cx="2144712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7" name="Equation" r:id="rId3" imgW="1028520" imgH="711000" progId="Equation.3">
                  <p:embed/>
                </p:oleObj>
              </mc:Choice>
              <mc:Fallback>
                <p:oleObj name="Equation" r:id="rId3" imgW="10285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3863" y="4418013"/>
                        <a:ext cx="2144712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9353550" y="2725903"/>
          <a:ext cx="21717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8" name="Equation" r:id="rId5" imgW="1041120" imgH="711000" progId="Equation.3">
                  <p:embed/>
                </p:oleObj>
              </mc:Choice>
              <mc:Fallback>
                <p:oleObj name="Equation" r:id="rId5" imgW="104112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3550" y="2725903"/>
                        <a:ext cx="2171700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5528442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0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j = 0,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j = 1,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 j = 2,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3, j = 3,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4, j = 4,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64152" y="977462"/>
          <a:ext cx="5686108" cy="3567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21529" y="4978516"/>
            <a:ext cx="1636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0672" y="5409465"/>
            <a:ext cx="280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</a:p>
        </p:txBody>
      </p:sp>
      <p:sp>
        <p:nvSpPr>
          <p:cNvPr id="9" name="Rectangle 8"/>
          <p:cNvSpPr/>
          <p:nvPr/>
        </p:nvSpPr>
        <p:spPr>
          <a:xfrm>
            <a:off x="8435541" y="5850899"/>
            <a:ext cx="25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8387256" cy="531214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2, j = 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1]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3]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[3, 1]),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1]} = min {(2 + 3), 6} =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2, j = 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2]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3]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2]),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2]} = min {(2 + 7), 0)} = 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2, j = 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3]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3]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3]),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[2, 3]} = min {(2 + 0), 2} = 2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3, j = 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1]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3]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1]),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1]} = min {(0 + 3), 3} = 3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3, j = 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2]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3]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2]),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2]} = min {(0 + 7), 7} = 7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k= 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3, j = 3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3] = min {(A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3] +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3]),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[3, 3]} = min {(0 + 0), 0} = 0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8933640" y="310158"/>
            <a:ext cx="2727370" cy="2254419"/>
            <a:chOff x="4256690" y="2927148"/>
            <a:chExt cx="2727370" cy="2254419"/>
          </a:xfrm>
        </p:grpSpPr>
        <p:sp>
          <p:nvSpPr>
            <p:cNvPr id="17" name="Oval 16"/>
            <p:cNvSpPr/>
            <p:nvPr/>
          </p:nvSpPr>
          <p:spPr>
            <a:xfrm>
              <a:off x="4256690" y="326871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53440" y="32739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86680" y="45824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7"/>
              <a:endCxn id="18" idx="1"/>
            </p:cNvCxnSpPr>
            <p:nvPr/>
          </p:nvCxnSpPr>
          <p:spPr>
            <a:xfrm rot="16200000" flipH="1">
              <a:off x="5617745" y="2533665"/>
              <a:ext cx="5260" cy="165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2"/>
              <a:endCxn id="17" idx="6"/>
            </p:cNvCxnSpPr>
            <p:nvPr/>
          </p:nvCxnSpPr>
          <p:spPr>
            <a:xfrm rot="10800000">
              <a:off x="4887310" y="3568262"/>
              <a:ext cx="1466130" cy="5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 rot="16200000" flipH="1">
              <a:off x="4797272" y="3777758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1"/>
              <a:endCxn id="17" idx="4"/>
            </p:cNvCxnSpPr>
            <p:nvPr/>
          </p:nvCxnSpPr>
          <p:spPr>
            <a:xfrm rot="16200000" flipV="1">
              <a:off x="4574314" y="3865494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4"/>
              <a:endCxn id="19" idx="7"/>
            </p:cNvCxnSpPr>
            <p:nvPr/>
          </p:nvCxnSpPr>
          <p:spPr>
            <a:xfrm rot="5400000">
              <a:off x="5848277" y="3849738"/>
              <a:ext cx="797145" cy="843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60593" y="3804728"/>
              <a:ext cx="44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54722" y="292714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77453" y="4256668"/>
              <a:ext cx="33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9103" y="4198868"/>
              <a:ext cx="404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2" y="359453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IN" dirty="0"/>
            </a:p>
          </p:txBody>
        </p:sp>
      </p:grp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9353713" y="2799473"/>
          <a:ext cx="21717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1" name="Equation" r:id="rId3" imgW="1041120" imgH="711000" progId="Equation.3">
                  <p:embed/>
                </p:oleObj>
              </mc:Choice>
              <mc:Fallback>
                <p:oleObj name="Equation" r:id="rId3" imgW="104112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3713" y="2799473"/>
                        <a:ext cx="2171700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9313863" y="4418013"/>
          <a:ext cx="2144712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2" name="Equation" r:id="rId5" imgW="1028520" imgH="711000" progId="Equation.3">
                  <p:embed/>
                </p:oleObj>
              </mc:Choice>
              <mc:Fallback>
                <p:oleObj name="Equation" r:id="rId5" imgW="102852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3863" y="4418013"/>
                        <a:ext cx="2144712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Pair Shortest Path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8387256" cy="531214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 = 4 False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Algorithm will return 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shortest path for each pair of vertices are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8933640" y="310158"/>
            <a:ext cx="2727370" cy="2254419"/>
            <a:chOff x="4256690" y="2927148"/>
            <a:chExt cx="2727370" cy="2254419"/>
          </a:xfrm>
        </p:grpSpPr>
        <p:sp>
          <p:nvSpPr>
            <p:cNvPr id="17" name="Oval 16"/>
            <p:cNvSpPr/>
            <p:nvPr/>
          </p:nvSpPr>
          <p:spPr>
            <a:xfrm>
              <a:off x="4256690" y="326871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53440" y="32739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86680" y="4582477"/>
              <a:ext cx="630620" cy="5990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7"/>
              <a:endCxn id="18" idx="1"/>
            </p:cNvCxnSpPr>
            <p:nvPr/>
          </p:nvCxnSpPr>
          <p:spPr>
            <a:xfrm rot="16200000" flipH="1">
              <a:off x="5617745" y="2533665"/>
              <a:ext cx="5260" cy="165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2"/>
              <a:endCxn id="17" idx="6"/>
            </p:cNvCxnSpPr>
            <p:nvPr/>
          </p:nvCxnSpPr>
          <p:spPr>
            <a:xfrm rot="10800000">
              <a:off x="4887310" y="3568262"/>
              <a:ext cx="1466130" cy="5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 rot="16200000" flipH="1">
              <a:off x="4797272" y="3777758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1"/>
              <a:endCxn id="17" idx="4"/>
            </p:cNvCxnSpPr>
            <p:nvPr/>
          </p:nvCxnSpPr>
          <p:spPr>
            <a:xfrm rot="16200000" flipV="1">
              <a:off x="4574314" y="3865494"/>
              <a:ext cx="802405" cy="807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4"/>
              <a:endCxn id="19" idx="7"/>
            </p:cNvCxnSpPr>
            <p:nvPr/>
          </p:nvCxnSpPr>
          <p:spPr>
            <a:xfrm rot="5400000">
              <a:off x="5848277" y="3849738"/>
              <a:ext cx="797145" cy="843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60593" y="3804728"/>
              <a:ext cx="44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54722" y="292714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77453" y="4256668"/>
              <a:ext cx="33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9103" y="4198868"/>
              <a:ext cx="404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2" y="3594538"/>
              <a:ext cx="40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IN" dirty="0"/>
            </a:p>
          </p:txBody>
        </p:sp>
      </p:grp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9313863" y="2904573"/>
          <a:ext cx="2144712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name="Equation" r:id="rId3" imgW="1028520" imgH="711000" progId="Equation.3">
                  <p:embed/>
                </p:oleObj>
              </mc:Choice>
              <mc:Fallback>
                <p:oleObj name="Equation" r:id="rId3" imgW="102852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3863" y="2904573"/>
                        <a:ext cx="2144712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032000" y="3147476"/>
          <a:ext cx="2834290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Vertex Pair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Path cost / length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 → 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 → c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 → 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 → c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→ 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 → 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9070305" y="4658643"/>
          <a:ext cx="24892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name="Equation" r:id="rId5" imgW="1193760" imgH="711000" progId="Equation.3">
                  <p:embed/>
                </p:oleObj>
              </mc:Choice>
              <mc:Fallback>
                <p:oleObj name="Equation" r:id="rId5" imgW="119376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305" y="4658643"/>
                        <a:ext cx="2489200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11170446" cy="531214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Let G = (V, E) be a directed graph with edge costs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variable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defined such that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&gt; 0 for all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j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∞ if &lt;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j&gt; !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Let |V| = n and assume n &gt; 1.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tour of G is a directed simple cycle that includes every vertex in V.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cost of a tour is the sum of the cost of the edges on the tour.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travelling sales person problem is to find a tour of minimum cost.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tour is to be a simple path that starts and ends at vertex 1.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11170446" cy="531214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Every tour consists of an edge (1, k) for some k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 – {1} and a path from vertex k to vertex 1.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path from vertex k to vertex 1 goes through each vertex in the set V – {1, k} exactly once.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tour is optimal then the path from k to 1 must be shortest.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Therefore the principle of optimality holds.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S) be the length of a shortest path starting at vertex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going through all the vertices in S and terminates at vertex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09" y="1180730"/>
            <a:ext cx="11540359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function g(1, V – {1}) is the length of an optimal salesperson tour.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principle of optimality we can have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Generalizing the above equation we obtain</a:t>
            </a:r>
          </a:p>
          <a:p>
            <a:endParaRPr lang="en-IN" dirty="0" smtClean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96118" y="2572846"/>
          <a:ext cx="4372362" cy="503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0" name="Equation" r:id="rId3" imgW="2425680" imgH="279360" progId="Equation.3">
                  <p:embed/>
                </p:oleObj>
              </mc:Choice>
              <mc:Fallback>
                <p:oleObj name="Equation" r:id="rId3" imgW="242568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118" y="2572846"/>
                        <a:ext cx="4372362" cy="5036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2922588" y="4005263"/>
          <a:ext cx="3549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1" name="Equation" r:id="rId5" imgW="1968480" imgH="291960" progId="Equation.3">
                  <p:embed/>
                </p:oleObj>
              </mc:Choice>
              <mc:Fallback>
                <p:oleObj name="Equation" r:id="rId5" imgW="19684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4005263"/>
                        <a:ext cx="354965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11170446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us consider the following diagraph and the corresponding cost adjacency matrix.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above diagraph we need to find out the optimal cost tour.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9790" y="2375339"/>
            <a:ext cx="3156142" cy="301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2749" y="2658370"/>
            <a:ext cx="2763728" cy="255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2853" y="630621"/>
            <a:ext cx="1914360" cy="183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22183" y="2701158"/>
            <a:ext cx="1863588" cy="172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5" name="Group 74"/>
          <p:cNvGrpSpPr/>
          <p:nvPr/>
        </p:nvGrpSpPr>
        <p:grpSpPr>
          <a:xfrm>
            <a:off x="1560790" y="1355835"/>
            <a:ext cx="7651362" cy="4887286"/>
            <a:chOff x="1560790" y="1355835"/>
            <a:chExt cx="7651362" cy="4887286"/>
          </a:xfrm>
        </p:grpSpPr>
        <p:sp>
          <p:nvSpPr>
            <p:cNvPr id="19" name="Oval 18"/>
            <p:cNvSpPr/>
            <p:nvPr/>
          </p:nvSpPr>
          <p:spPr>
            <a:xfrm>
              <a:off x="4939862" y="1355835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422641" y="2590800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023947" y="2659116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782895" y="2643352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9" idx="2"/>
              <a:endCxn id="20" idx="7"/>
            </p:cNvCxnSpPr>
            <p:nvPr/>
          </p:nvCxnSpPr>
          <p:spPr>
            <a:xfrm rot="10800000" flipV="1">
              <a:off x="2969880" y="1671146"/>
              <a:ext cx="1969982" cy="10120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4"/>
              <a:endCxn id="21" idx="0"/>
            </p:cNvCxnSpPr>
            <p:nvPr/>
          </p:nvCxnSpPr>
          <p:spPr>
            <a:xfrm rot="16200000" flipH="1">
              <a:off x="4966140" y="2280743"/>
              <a:ext cx="672660" cy="84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6"/>
              <a:endCxn id="22" idx="1"/>
            </p:cNvCxnSpPr>
            <p:nvPr/>
          </p:nvCxnSpPr>
          <p:spPr>
            <a:xfrm>
              <a:off x="5580993" y="1671146"/>
              <a:ext cx="2295794" cy="106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576546" y="3415862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331780" y="3447393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20" idx="3"/>
              <a:endCxn id="31" idx="7"/>
            </p:cNvCxnSpPr>
            <p:nvPr/>
          </p:nvCxnSpPr>
          <p:spPr>
            <a:xfrm rot="5400000">
              <a:off x="2130587" y="3122267"/>
              <a:ext cx="379145" cy="392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0" idx="5"/>
              <a:endCxn id="32" idx="1"/>
            </p:cNvCxnSpPr>
            <p:nvPr/>
          </p:nvCxnSpPr>
          <p:spPr>
            <a:xfrm rot="16200000" flipH="1">
              <a:off x="2992438" y="3106511"/>
              <a:ext cx="410676" cy="4557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576550" y="4487918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363311" y="4508940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31" idx="4"/>
              <a:endCxn id="38" idx="0"/>
            </p:cNvCxnSpPr>
            <p:nvPr/>
          </p:nvCxnSpPr>
          <p:spPr>
            <a:xfrm rot="16200000" flipH="1">
              <a:off x="1676397" y="4267198"/>
              <a:ext cx="441435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4"/>
              <a:endCxn id="39" idx="0"/>
            </p:cNvCxnSpPr>
            <p:nvPr/>
          </p:nvCxnSpPr>
          <p:spPr>
            <a:xfrm rot="16200000" flipH="1">
              <a:off x="3452648" y="4277711"/>
              <a:ext cx="430926" cy="31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560790" y="5554688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347551" y="5596730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endCxn id="44" idx="0"/>
            </p:cNvCxnSpPr>
            <p:nvPr/>
          </p:nvCxnSpPr>
          <p:spPr>
            <a:xfrm rot="16200000" flipH="1">
              <a:off x="1660637" y="5333968"/>
              <a:ext cx="441435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5" idx="0"/>
            </p:cNvCxnSpPr>
            <p:nvPr/>
          </p:nvCxnSpPr>
          <p:spPr>
            <a:xfrm rot="16200000" flipH="1">
              <a:off x="3436888" y="5365501"/>
              <a:ext cx="430926" cy="31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125226" y="3473672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880460" y="3505203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21" idx="3"/>
              <a:endCxn id="48" idx="7"/>
            </p:cNvCxnSpPr>
            <p:nvPr/>
          </p:nvCxnSpPr>
          <p:spPr>
            <a:xfrm rot="5400000">
              <a:off x="4710833" y="3159017"/>
              <a:ext cx="368639" cy="4453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5"/>
              <a:endCxn id="49" idx="1"/>
            </p:cNvCxnSpPr>
            <p:nvPr/>
          </p:nvCxnSpPr>
          <p:spPr>
            <a:xfrm rot="16200000" flipH="1">
              <a:off x="5572684" y="3195887"/>
              <a:ext cx="400170" cy="4031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125230" y="4545728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911991" y="4566750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48" idx="4"/>
              <a:endCxn id="52" idx="0"/>
            </p:cNvCxnSpPr>
            <p:nvPr/>
          </p:nvCxnSpPr>
          <p:spPr>
            <a:xfrm rot="16200000" flipH="1">
              <a:off x="4225077" y="4325008"/>
              <a:ext cx="441435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9" idx="4"/>
              <a:endCxn id="53" idx="0"/>
            </p:cNvCxnSpPr>
            <p:nvPr/>
          </p:nvCxnSpPr>
          <p:spPr>
            <a:xfrm rot="16200000" flipH="1">
              <a:off x="6001328" y="4335521"/>
              <a:ext cx="430926" cy="31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109470" y="5612498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5896231" y="5612500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endCxn id="56" idx="0"/>
            </p:cNvCxnSpPr>
            <p:nvPr/>
          </p:nvCxnSpPr>
          <p:spPr>
            <a:xfrm rot="16200000" flipH="1">
              <a:off x="4209317" y="5391778"/>
              <a:ext cx="441435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57" idx="0"/>
            </p:cNvCxnSpPr>
            <p:nvPr/>
          </p:nvCxnSpPr>
          <p:spPr>
            <a:xfrm rot="16200000" flipH="1">
              <a:off x="5985568" y="5381271"/>
              <a:ext cx="430926" cy="31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6784256" y="3452652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8539490" y="3484183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/>
            <p:cNvCxnSpPr>
              <a:endCxn id="60" idx="7"/>
            </p:cNvCxnSpPr>
            <p:nvPr/>
          </p:nvCxnSpPr>
          <p:spPr>
            <a:xfrm rot="5400000">
              <a:off x="7432887" y="3064467"/>
              <a:ext cx="379145" cy="5819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61" idx="1"/>
            </p:cNvCxnSpPr>
            <p:nvPr/>
          </p:nvCxnSpPr>
          <p:spPr>
            <a:xfrm rot="16200000" flipH="1">
              <a:off x="8294738" y="3237891"/>
              <a:ext cx="410676" cy="2666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784260" y="4524708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8571021" y="4545730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60" idx="4"/>
              <a:endCxn id="64" idx="0"/>
            </p:cNvCxnSpPr>
            <p:nvPr/>
          </p:nvCxnSpPr>
          <p:spPr>
            <a:xfrm rot="16200000" flipH="1">
              <a:off x="6884107" y="4303988"/>
              <a:ext cx="441435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1" idx="4"/>
              <a:endCxn id="65" idx="0"/>
            </p:cNvCxnSpPr>
            <p:nvPr/>
          </p:nvCxnSpPr>
          <p:spPr>
            <a:xfrm rot="16200000" flipH="1">
              <a:off x="8660358" y="4314501"/>
              <a:ext cx="430926" cy="31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6768500" y="5591478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8555261" y="5591480"/>
              <a:ext cx="641131" cy="630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endCxn id="68" idx="0"/>
            </p:cNvCxnSpPr>
            <p:nvPr/>
          </p:nvCxnSpPr>
          <p:spPr>
            <a:xfrm rot="16200000" flipH="1">
              <a:off x="6868347" y="5370758"/>
              <a:ext cx="441435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69" idx="0"/>
            </p:cNvCxnSpPr>
            <p:nvPr/>
          </p:nvCxnSpPr>
          <p:spPr>
            <a:xfrm rot="16200000" flipH="1">
              <a:off x="8644598" y="5360251"/>
              <a:ext cx="430926" cy="31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3563007" y="1702676"/>
            <a:ext cx="51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5386497" y="2065276"/>
            <a:ext cx="51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6595241" y="1718441"/>
            <a:ext cx="51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1749972" y="2843049"/>
            <a:ext cx="51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3231931" y="2906111"/>
            <a:ext cx="51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1277007" y="4072759"/>
            <a:ext cx="51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3042746" y="4093780"/>
            <a:ext cx="34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1255986" y="5155324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84" name="TextBox 83"/>
          <p:cNvSpPr txBox="1"/>
          <p:nvPr/>
        </p:nvSpPr>
        <p:spPr>
          <a:xfrm>
            <a:off x="3063765" y="5144814"/>
            <a:ext cx="34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>
            <a:off x="4498386" y="4162100"/>
            <a:ext cx="4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4519405" y="5213134"/>
            <a:ext cx="34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8324193" y="4162100"/>
            <a:ext cx="4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>
            <a:off x="8429125" y="5213134"/>
            <a:ext cx="34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7199456" y="4141080"/>
            <a:ext cx="34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7220475" y="5192114"/>
            <a:ext cx="34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5812136" y="4172610"/>
            <a:ext cx="34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5833155" y="5223644"/>
            <a:ext cx="34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11170446" cy="531214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optimal cost tour for the salesperson will be given by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1065059" y="1764258"/>
          <a:ext cx="9644648" cy="67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9" name="Equation" r:id="rId3" imgW="4152600" imgH="291960" progId="Equation.3">
                  <p:embed/>
                </p:oleObj>
              </mc:Choice>
              <mc:Fallback>
                <p:oleObj name="Equation" r:id="rId3" imgW="415260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059" y="1764258"/>
                        <a:ext cx="9644648" cy="678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025035" y="2517421"/>
          <a:ext cx="8861358" cy="89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0" name="Equation" r:id="rId5" imgW="2882880" imgH="291960" progId="Equation.3">
                  <p:embed/>
                </p:oleObj>
              </mc:Choice>
              <mc:Fallback>
                <p:oleObj name="Equation" r:id="rId5" imgW="288288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035" y="2517421"/>
                        <a:ext cx="8861358" cy="897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027867" y="3611484"/>
          <a:ext cx="8902976" cy="89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1" name="Equation" r:id="rId7" imgW="2895480" imgH="291960" progId="Equation.3">
                  <p:embed/>
                </p:oleObj>
              </mc:Choice>
              <mc:Fallback>
                <p:oleObj name="Equation" r:id="rId7" imgW="289548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867" y="3611484"/>
                        <a:ext cx="8902976" cy="897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1056782" y="4524065"/>
          <a:ext cx="8861361" cy="89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2" name="Equation" r:id="rId9" imgW="2882880" imgH="291960" progId="Equation.3">
                  <p:embed/>
                </p:oleObj>
              </mc:Choice>
              <mc:Fallback>
                <p:oleObj name="Equation" r:id="rId9" imgW="2882880" imgH="291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782" y="4524065"/>
                        <a:ext cx="8861361" cy="897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11170446" cy="5312145"/>
          </a:xfrm>
        </p:spPr>
        <p:txBody>
          <a:bodyPr>
            <a:normAutofit lnSpcReduction="10000"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optimal tour will be obtained using the bottom up approach by using the above functions.</a:t>
            </a: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529147" y="3206409"/>
          <a:ext cx="4337121" cy="66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7" name="Equation" r:id="rId3" imgW="1917360" imgH="291960" progId="Equation.3">
                  <p:embed/>
                </p:oleObj>
              </mc:Choice>
              <mc:Fallback>
                <p:oleObj name="Equation" r:id="rId3" imgW="191736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147" y="3206409"/>
                        <a:ext cx="4337121" cy="660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1566377" y="2539114"/>
          <a:ext cx="4337121" cy="66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8" name="Equation" r:id="rId5" imgW="1917360" imgH="291960" progId="Equation.3">
                  <p:embed/>
                </p:oleObj>
              </mc:Choice>
              <mc:Fallback>
                <p:oleObj name="Equation" r:id="rId5" imgW="191736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377" y="2539114"/>
                        <a:ext cx="4337121" cy="660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513540" y="3832253"/>
          <a:ext cx="4308426" cy="66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9" name="Equation" r:id="rId7" imgW="1904760" imgH="291960" progId="Equation.3">
                  <p:embed/>
                </p:oleObj>
              </mc:Choice>
              <mc:Fallback>
                <p:oleObj name="Equation" r:id="rId7" imgW="190476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540" y="3832253"/>
                        <a:ext cx="4308426" cy="66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1529148" y="4542544"/>
          <a:ext cx="4335209" cy="66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0" name="Equation" r:id="rId9" imgW="1917360" imgH="291960" progId="Equation.3">
                  <p:embed/>
                </p:oleObj>
              </mc:Choice>
              <mc:Fallback>
                <p:oleObj name="Equation" r:id="rId9" imgW="191736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148" y="4542544"/>
                        <a:ext cx="4335209" cy="660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6492407" y="1618373"/>
          <a:ext cx="2553332" cy="70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1" name="Equation" r:id="rId11" imgW="914400" imgH="253800" progId="Equation.3">
                  <p:embed/>
                </p:oleObj>
              </mc:Choice>
              <mc:Fallback>
                <p:oleObj name="Equation" r:id="rId11" imgW="91440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407" y="1618373"/>
                        <a:ext cx="2553332" cy="709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6562794" y="2191461"/>
          <a:ext cx="2517870" cy="70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2" name="Equation" r:id="rId13" imgW="901440" imgH="253800" progId="Equation.3">
                  <p:embed/>
                </p:oleObj>
              </mc:Choice>
              <mc:Fallback>
                <p:oleObj name="Equation" r:id="rId13" imgW="90144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94" y="2191461"/>
                        <a:ext cx="2517870" cy="709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6561167" y="2727623"/>
          <a:ext cx="2553332" cy="70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3" name="Equation" r:id="rId15" imgW="914400" imgH="253800" progId="Equation.3">
                  <p:embed/>
                </p:oleObj>
              </mc:Choice>
              <mc:Fallback>
                <p:oleObj name="Equation" r:id="rId15" imgW="91440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167" y="2727623"/>
                        <a:ext cx="2553332" cy="709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1580818" y="1250668"/>
          <a:ext cx="4280235" cy="65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4" name="Equation" r:id="rId17" imgW="1917360" imgH="291960" progId="Equation.3">
                  <p:embed/>
                </p:oleObj>
              </mc:Choice>
              <mc:Fallback>
                <p:oleObj name="Equation" r:id="rId17" imgW="1917360" imgH="291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818" y="1250668"/>
                        <a:ext cx="4280235" cy="651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1625267" y="1860268"/>
          <a:ext cx="4251901" cy="65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5" name="Equation" r:id="rId19" imgW="1904760" imgH="291960" progId="Equation.3">
                  <p:embed/>
                </p:oleObj>
              </mc:Choice>
              <mc:Fallback>
                <p:oleObj name="Equation" r:id="rId19" imgW="1904760" imgH="2919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267" y="1860268"/>
                        <a:ext cx="4251901" cy="651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39" name="Group 138"/>
          <p:cNvGrpSpPr/>
          <p:nvPr/>
        </p:nvGrpSpPr>
        <p:grpSpPr>
          <a:xfrm>
            <a:off x="3026999" y="2680138"/>
            <a:ext cx="3962380" cy="3338488"/>
            <a:chOff x="3626069" y="2112577"/>
            <a:chExt cx="4035973" cy="3391059"/>
          </a:xfrm>
        </p:grpSpPr>
        <p:sp>
          <p:nvSpPr>
            <p:cNvPr id="93" name="Oval 92"/>
            <p:cNvSpPr/>
            <p:nvPr/>
          </p:nvSpPr>
          <p:spPr>
            <a:xfrm>
              <a:off x="4014952" y="2406869"/>
              <a:ext cx="788276" cy="7252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6574216" y="4482661"/>
              <a:ext cx="788276" cy="7252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014949" y="4477405"/>
              <a:ext cx="788276" cy="7252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6584667" y="2391102"/>
              <a:ext cx="788276" cy="7252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Straight Arrow Connector 98"/>
            <p:cNvCxnSpPr>
              <a:stCxn id="93" idx="7"/>
              <a:endCxn id="96" idx="1"/>
            </p:cNvCxnSpPr>
            <p:nvPr/>
          </p:nvCxnSpPr>
          <p:spPr>
            <a:xfrm rot="5400000" flipH="1" flipV="1">
              <a:off x="5686064" y="1499032"/>
              <a:ext cx="15767" cy="20123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3"/>
              <a:endCxn id="95" idx="1"/>
            </p:cNvCxnSpPr>
            <p:nvPr/>
          </p:nvCxnSpPr>
          <p:spPr>
            <a:xfrm rot="5400000">
              <a:off x="3351525" y="3804743"/>
              <a:ext cx="1557732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5" idx="0"/>
              <a:endCxn id="93" idx="4"/>
            </p:cNvCxnSpPr>
            <p:nvPr/>
          </p:nvCxnSpPr>
          <p:spPr>
            <a:xfrm rot="5400000" flipH="1" flipV="1">
              <a:off x="3736427" y="3804743"/>
              <a:ext cx="1345322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5" idx="6"/>
              <a:endCxn id="94" idx="2"/>
            </p:cNvCxnSpPr>
            <p:nvPr/>
          </p:nvCxnSpPr>
          <p:spPr>
            <a:xfrm>
              <a:off x="4803225" y="4840012"/>
              <a:ext cx="1770991" cy="5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4" idx="3"/>
              <a:endCxn id="95" idx="5"/>
            </p:cNvCxnSpPr>
            <p:nvPr/>
          </p:nvCxnSpPr>
          <p:spPr>
            <a:xfrm rot="5400000" flipH="1">
              <a:off x="5686093" y="4098107"/>
              <a:ext cx="5256" cy="20018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94" idx="0"/>
            </p:cNvCxnSpPr>
            <p:nvPr/>
          </p:nvCxnSpPr>
          <p:spPr>
            <a:xfrm rot="16200000" flipH="1">
              <a:off x="6281881" y="3796188"/>
              <a:ext cx="1367450" cy="5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96" idx="5"/>
            </p:cNvCxnSpPr>
            <p:nvPr/>
          </p:nvCxnSpPr>
          <p:spPr>
            <a:xfrm rot="5400000" flipH="1" flipV="1">
              <a:off x="6460732" y="3780483"/>
              <a:ext cx="1567142" cy="26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6" idx="2"/>
              <a:endCxn id="93" idx="6"/>
            </p:cNvCxnSpPr>
            <p:nvPr/>
          </p:nvCxnSpPr>
          <p:spPr>
            <a:xfrm rot="10800000" flipV="1">
              <a:off x="4803229" y="2753708"/>
              <a:ext cx="1781439" cy="15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561490" y="3100552"/>
              <a:ext cx="2060027" cy="1587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94" idx="1"/>
              <a:endCxn id="93" idx="5"/>
            </p:cNvCxnSpPr>
            <p:nvPr/>
          </p:nvCxnSpPr>
          <p:spPr>
            <a:xfrm rot="16200000" flipV="1">
              <a:off x="4907228" y="2806438"/>
              <a:ext cx="1562988" cy="2001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96" idx="3"/>
            </p:cNvCxnSpPr>
            <p:nvPr/>
          </p:nvCxnSpPr>
          <p:spPr>
            <a:xfrm flipV="1">
              <a:off x="4561490" y="3010111"/>
              <a:ext cx="2138617" cy="1488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95" idx="7"/>
            </p:cNvCxnSpPr>
            <p:nvPr/>
          </p:nvCxnSpPr>
          <p:spPr>
            <a:xfrm rot="10800000" flipV="1">
              <a:off x="4687786" y="3079530"/>
              <a:ext cx="2133429" cy="15040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5202620" y="2112577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12675" y="5134304"/>
              <a:ext cx="331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336222" y="3415862"/>
              <a:ext cx="325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39102" y="2727437"/>
              <a:ext cx="320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626069" y="3457903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397062" y="4503683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547944" y="3541986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59213" y="3547241"/>
              <a:ext cx="320566" cy="373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340772" y="3563007"/>
              <a:ext cx="346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761186" y="3510455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318234" y="3205655"/>
              <a:ext cx="31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854262" y="3016469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0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11170446" cy="534619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the given diagraph obtain the optimum cost tour for travelling sales person.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 (OBST)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180730"/>
            <a:ext cx="5528442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length of the tree 1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j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j = 1,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8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j = 2,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 j = 3,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3, j = 4, w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64152" y="977462"/>
          <a:ext cx="5686108" cy="3789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3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63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 = j -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↓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 Table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1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21529" y="4978516"/>
            <a:ext cx="1636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0672" y="5409465"/>
            <a:ext cx="280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</a:p>
        </p:txBody>
      </p:sp>
      <p:sp>
        <p:nvSpPr>
          <p:cNvPr id="9" name="Rectangle 8"/>
          <p:cNvSpPr/>
          <p:nvPr/>
        </p:nvSpPr>
        <p:spPr>
          <a:xfrm>
            <a:off x="8435541" y="5850899"/>
            <a:ext cx="25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11170446" cy="531214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cost adjacency matrix for the given diagraph is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select the arbitrary vertex say a as the starting vertex.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we will find the function values 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S) for the intermediate sets with increasing size.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the size of the sets will be S =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1, 2, 3.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570075" y="2354316"/>
          <a:ext cx="2620562" cy="157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Equation" r:id="rId3" imgW="1523880" imgH="914400" progId="Equation.3">
                  <p:embed/>
                </p:oleObj>
              </mc:Choice>
              <mc:Fallback>
                <p:oleObj name="Equation" r:id="rId3" imgW="152388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075" y="2354316"/>
                        <a:ext cx="2620562" cy="157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061410" y="336331"/>
            <a:ext cx="3962380" cy="3338488"/>
            <a:chOff x="3626069" y="2112577"/>
            <a:chExt cx="4035973" cy="3391059"/>
          </a:xfrm>
        </p:grpSpPr>
        <p:sp>
          <p:nvSpPr>
            <p:cNvPr id="20" name="Oval 19"/>
            <p:cNvSpPr/>
            <p:nvPr/>
          </p:nvSpPr>
          <p:spPr>
            <a:xfrm>
              <a:off x="4014952" y="2406869"/>
              <a:ext cx="788276" cy="7252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574216" y="4482661"/>
              <a:ext cx="788276" cy="7252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014949" y="4477405"/>
              <a:ext cx="788276" cy="7252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584667" y="2391102"/>
              <a:ext cx="788276" cy="7252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20" idx="7"/>
              <a:endCxn id="23" idx="1"/>
            </p:cNvCxnSpPr>
            <p:nvPr/>
          </p:nvCxnSpPr>
          <p:spPr>
            <a:xfrm rot="5400000" flipH="1" flipV="1">
              <a:off x="5686064" y="1499032"/>
              <a:ext cx="15767" cy="20123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3"/>
              <a:endCxn id="22" idx="1"/>
            </p:cNvCxnSpPr>
            <p:nvPr/>
          </p:nvCxnSpPr>
          <p:spPr>
            <a:xfrm rot="5400000">
              <a:off x="3351525" y="3804743"/>
              <a:ext cx="1557732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0"/>
              <a:endCxn id="20" idx="4"/>
            </p:cNvCxnSpPr>
            <p:nvPr/>
          </p:nvCxnSpPr>
          <p:spPr>
            <a:xfrm rot="5400000" flipH="1" flipV="1">
              <a:off x="3736427" y="3804743"/>
              <a:ext cx="1345322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6"/>
              <a:endCxn id="21" idx="2"/>
            </p:cNvCxnSpPr>
            <p:nvPr/>
          </p:nvCxnSpPr>
          <p:spPr>
            <a:xfrm>
              <a:off x="4803225" y="4840012"/>
              <a:ext cx="1770991" cy="5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" idx="3"/>
              <a:endCxn id="22" idx="5"/>
            </p:cNvCxnSpPr>
            <p:nvPr/>
          </p:nvCxnSpPr>
          <p:spPr>
            <a:xfrm rot="5400000" flipH="1">
              <a:off x="5686093" y="4098107"/>
              <a:ext cx="5256" cy="20018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1" idx="0"/>
            </p:cNvCxnSpPr>
            <p:nvPr/>
          </p:nvCxnSpPr>
          <p:spPr>
            <a:xfrm rot="16200000" flipH="1">
              <a:off x="6281881" y="3796188"/>
              <a:ext cx="1367450" cy="5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3" idx="5"/>
            </p:cNvCxnSpPr>
            <p:nvPr/>
          </p:nvCxnSpPr>
          <p:spPr>
            <a:xfrm rot="5400000" flipH="1" flipV="1">
              <a:off x="6460732" y="3780483"/>
              <a:ext cx="1567142" cy="26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2"/>
              <a:endCxn id="20" idx="6"/>
            </p:cNvCxnSpPr>
            <p:nvPr/>
          </p:nvCxnSpPr>
          <p:spPr>
            <a:xfrm rot="10800000" flipV="1">
              <a:off x="4803229" y="2753708"/>
              <a:ext cx="1781439" cy="15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561490" y="3100552"/>
              <a:ext cx="2060027" cy="1587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1" idx="1"/>
              <a:endCxn id="20" idx="5"/>
            </p:cNvCxnSpPr>
            <p:nvPr/>
          </p:nvCxnSpPr>
          <p:spPr>
            <a:xfrm rot="16200000" flipV="1">
              <a:off x="4907228" y="2806438"/>
              <a:ext cx="1562988" cy="2001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3" idx="3"/>
            </p:cNvCxnSpPr>
            <p:nvPr/>
          </p:nvCxnSpPr>
          <p:spPr>
            <a:xfrm flipV="1">
              <a:off x="4561490" y="3010111"/>
              <a:ext cx="2138617" cy="1488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22" idx="7"/>
            </p:cNvCxnSpPr>
            <p:nvPr/>
          </p:nvCxnSpPr>
          <p:spPr>
            <a:xfrm rot="10800000" flipV="1">
              <a:off x="4687786" y="3079530"/>
              <a:ext cx="2133429" cy="15040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202620" y="2112577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12675" y="5134304"/>
              <a:ext cx="331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36222" y="3415862"/>
              <a:ext cx="325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39102" y="2727437"/>
              <a:ext cx="320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26069" y="3457903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97062" y="4503683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47944" y="3541986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59213" y="3547241"/>
              <a:ext cx="320566" cy="373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40772" y="3563007"/>
              <a:ext cx="346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186" y="3510455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18234" y="3205655"/>
              <a:ext cx="31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54262" y="3016469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8303173" cy="531214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Let us consider S =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ϕ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corresponding function values will be as follows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g(2,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g(3,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6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g(4,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8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Let us consider S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corresponding function values will be as follows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g(2, {3})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g(3,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9 + 6 = 15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g(2, {4})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g(4,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10 + 8 = 18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g(3, {2})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g(2,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13 + 5 = 15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9150885" y="273336"/>
          <a:ext cx="2620562" cy="157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3" name="Equation" r:id="rId3" imgW="1523880" imgH="914400" progId="Equation.3">
                  <p:embed/>
                </p:oleObj>
              </mc:Choice>
              <mc:Fallback>
                <p:oleObj name="Equation" r:id="rId3" imgW="152388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0885" y="273336"/>
                        <a:ext cx="2620562" cy="157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776137" y="2212086"/>
          <a:ext cx="315291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Set Size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Functions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{3})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{2})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{4})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{2})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{3})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8303173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g(3, {4})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g(4,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12 + 8 = 20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g(4, {2})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g(2,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8 + 5 = 13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g(4, {3})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g(3,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9 + 6 = 15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3: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Let us consider S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corresponding function values will be as follows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g(2, {3, 4}) = min {c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g(3, {4}),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g(4, {3})}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= min { 9 + 20, 10 + 15}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= min { 29, 25}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= 25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9140375" y="273336"/>
          <a:ext cx="2620562" cy="157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Equation" r:id="rId3" imgW="1523880" imgH="914400" progId="Equation.3">
                  <p:embed/>
                </p:oleObj>
              </mc:Choice>
              <mc:Fallback>
                <p:oleObj name="Equation" r:id="rId3" imgW="152388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0375" y="273336"/>
                        <a:ext cx="2620562" cy="157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776137" y="2212086"/>
          <a:ext cx="315291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Set Size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Functions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{3})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{2})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{4})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{2})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{3})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{3, 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8303173" cy="53121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g(3, {2, 4}) = min {c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g(2, {4}),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g(4, {2})}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= min { 13 + 18, 12 + 13}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= min { 31, 25}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= 25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g(4, {2, 3}) = min {c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g(2, {3}),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g(3, {2})}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= min { 8 + 15, 9 + 15}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= min { 23, 24}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= 23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9140375" y="273336"/>
          <a:ext cx="2620562" cy="157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5" name="Equation" r:id="rId3" imgW="1523880" imgH="914400" progId="Equation.3">
                  <p:embed/>
                </p:oleObj>
              </mc:Choice>
              <mc:Fallback>
                <p:oleObj name="Equation" r:id="rId3" imgW="152388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0375" y="273336"/>
                        <a:ext cx="2620562" cy="157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776137" y="1970356"/>
          <a:ext cx="315291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Set Size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Functions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{3})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{2})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{4})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{2})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{3})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{3, 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{2, 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{2, 3})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8303173" cy="531214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Step4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Let us consider S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corresponding function values will be as follows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g(1, {2, 3, 4}) = min {c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g(2, {3,4}),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g(3, {2,4}),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g(4, {2,3}) }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Substituting the function values from the table we have                 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g(1, {2, 3, 4}) = min { 10 + 25, 15 + 25, 20 + 23 }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= min { 35, 40, 43 }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= 35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optimum tour cost is 35.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9140375" y="273336"/>
          <a:ext cx="2620562" cy="157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9" name="Equation" r:id="rId3" imgW="1523880" imgH="914400" progId="Equation.3">
                  <p:embed/>
                </p:oleObj>
              </mc:Choice>
              <mc:Fallback>
                <p:oleObj name="Equation" r:id="rId3" imgW="152388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0375" y="273336"/>
                        <a:ext cx="2620562" cy="157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776137" y="1970356"/>
          <a:ext cx="315291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Set Size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Functions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{3})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{2})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{4})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{2})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{3})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{3, 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{2, 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{2, 3})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C5E2-988A-4FAB-B8AD-4AE369B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01607" cy="558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Salesperson Problem</a:t>
            </a:r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8CBE79-7977-46BC-A3D3-959FE4F1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180730"/>
            <a:ext cx="8303173" cy="531214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Consider Step 4 the minimum value has been obtained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g(2, {3,4})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e. 35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step 3 the minimum value for the function g(2, {3,4}) has been obtained from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g(4, {3})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e. 25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step 2 the minimum value for the function g(4, {3})  has been obtained from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g(3,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e. 15.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step 1 the minimum value for the function g(3,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has been obtained from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e. 6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→ 2 → 4 → 3 → 1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optimum tour cost is 35.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9140375" y="273336"/>
          <a:ext cx="2620562" cy="157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Equation" r:id="rId3" imgW="1523880" imgH="914400" progId="Equation.3">
                  <p:embed/>
                </p:oleObj>
              </mc:Choice>
              <mc:Fallback>
                <p:oleObj name="Equation" r:id="rId3" imgW="152388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0375" y="273336"/>
                        <a:ext cx="2620562" cy="157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776137" y="1970356"/>
          <a:ext cx="315291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Set Size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Functions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ϕ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{3})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{2})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{4})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{2})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{3})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g(2, {3, 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g(3, {2, 4})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g(4, {2, 3})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3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31287</TotalTime>
  <Words>13282</Words>
  <Application>Microsoft Office PowerPoint</Application>
  <PresentationFormat>Widescreen</PresentationFormat>
  <Paragraphs>2480</Paragraphs>
  <Slides>95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Calibri</vt:lpstr>
      <vt:lpstr>Calibri Light</vt:lpstr>
      <vt:lpstr>Times New Roman</vt:lpstr>
      <vt:lpstr>Office Theme</vt:lpstr>
      <vt:lpstr>Equation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Optimal Binary Search Trees (OBST)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Reliability Design</vt:lpstr>
      <vt:lpstr>All Pair Shortest Path</vt:lpstr>
      <vt:lpstr>All Pair Shortest Path</vt:lpstr>
      <vt:lpstr>All Pair Shortest Path</vt:lpstr>
      <vt:lpstr>All Pair Shortest Path</vt:lpstr>
      <vt:lpstr>All Pair Shortest Path</vt:lpstr>
      <vt:lpstr>All Pair Shortest Path</vt:lpstr>
      <vt:lpstr>All Pair Shortest Path</vt:lpstr>
      <vt:lpstr>All Pair Shortest Path</vt:lpstr>
      <vt:lpstr>All Pair Shortest Path</vt:lpstr>
      <vt:lpstr>All Pair Shortest Path</vt:lpstr>
      <vt:lpstr>All Pair Shortest Path</vt:lpstr>
      <vt:lpstr>All Pair Shortest Path</vt:lpstr>
      <vt:lpstr>All Pair Shortest Path</vt:lpstr>
      <vt:lpstr>All Pair Shortest Path</vt:lpstr>
      <vt:lpstr>All Pair Shortest Path</vt:lpstr>
      <vt:lpstr>All Pair Shortest Path</vt:lpstr>
      <vt:lpstr>All Pair Shortest Path</vt:lpstr>
      <vt:lpstr>Travelling Salesperson Problem</vt:lpstr>
      <vt:lpstr>Travelling Salesperson Problem</vt:lpstr>
      <vt:lpstr>Travelling Salesperson Problem</vt:lpstr>
      <vt:lpstr>Travelling Salesperson Problem</vt:lpstr>
      <vt:lpstr>Travelling Salesperson Problem</vt:lpstr>
      <vt:lpstr>Travelling Salesperson Problem</vt:lpstr>
      <vt:lpstr>Travelling Salesperson Problem</vt:lpstr>
      <vt:lpstr>Travelling Salesperson Problem</vt:lpstr>
      <vt:lpstr>Travelling Salesperson Problem</vt:lpstr>
      <vt:lpstr>Travelling Salesperson Problem</vt:lpstr>
      <vt:lpstr>Travelling Salesperson Problem</vt:lpstr>
      <vt:lpstr>Travelling Salesperson Problem</vt:lpstr>
      <vt:lpstr>Travelling Salesperson Problem</vt:lpstr>
      <vt:lpstr>Travelling Salesperson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Unit-III</dc:title>
  <dc:creator>Dr RAJ KUMAR PATRA</dc:creator>
  <cp:lastModifiedBy>admin</cp:lastModifiedBy>
  <cp:revision>231</cp:revision>
  <dcterms:created xsi:type="dcterms:W3CDTF">2021-06-09T07:08:29Z</dcterms:created>
  <dcterms:modified xsi:type="dcterms:W3CDTF">2024-09-28T06:00:43Z</dcterms:modified>
</cp:coreProperties>
</file>