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8" r:id="rId5"/>
    <p:sldId id="299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7FB0EB-DA67-665C-173D-E086BF325117}" v="12" dt="2024-09-14T07:17:02.010"/>
    <p1510:client id="{93DFC895-F5FE-713C-B1A4-1988D10954FD}" v="657" dt="2024-09-15T16:25:10.208"/>
    <p1510:client id="{AB7BEA65-7C8D-3115-BDA7-74EE8831EECA}" v="1165" dt="2024-09-14T10:18:05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iacode.nic.in" TargetMode="Externa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ndl.iitkgp.ac.in/" TargetMode="External"/><Relationship Id="rId4" Type="http://schemas.openxmlformats.org/officeDocument/2006/relationships/hyperlink" Target="https://firebase.google.com/do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992543" y="2017526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34440"/>
            <a:ext cx="6145958" cy="40403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ea typeface="ＭＳ Ｐゴシック"/>
                <a:cs typeface="Times New Roman"/>
              </a:rPr>
              <a:t>Problem Statement ID – </a:t>
            </a:r>
            <a:r>
              <a:rPr lang="en-US" sz="2400" b="1" i="1" dirty="0">
                <a:latin typeface="Times New Roman"/>
                <a:ea typeface="ＭＳ Ｐゴシック"/>
                <a:cs typeface="Times New Roman"/>
              </a:rPr>
              <a:t>1703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Title-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Learn Constitution in a Simpler Manner-Institution Perspective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Theme-  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Miscellaneous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 Category- 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ID-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–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BERRY</a:t>
            </a:r>
            <a:endParaRPr lang="en-I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-1" y="6356353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393371" y="-70074"/>
            <a:ext cx="8470585" cy="1143000"/>
          </a:xfrm>
        </p:spPr>
        <p:txBody>
          <a:bodyPr/>
          <a:lstStyle/>
          <a:p>
            <a:pPr eaLnBrk="1" hangingPunct="1"/>
            <a:r>
              <a:rPr lang="en-US" sz="1800" b="1" dirty="0">
                <a:latin typeface="Times New Roman"/>
                <a:ea typeface="ＭＳ Ｐゴシック"/>
                <a:cs typeface="Times New Roman"/>
              </a:rPr>
              <a:t>LET’S LEARN CONSTITUTION IN A SIMPLER MANNER-</a:t>
            </a:r>
            <a:br>
              <a:rPr lang="en-US" sz="1800" b="1" dirty="0">
                <a:latin typeface="Times New Roman"/>
                <a:ea typeface="ＭＳ Ｐゴシック"/>
                <a:cs typeface="Times New Roman"/>
              </a:rPr>
            </a:br>
            <a:r>
              <a:rPr lang="en-US" sz="1800" b="1" dirty="0">
                <a:latin typeface="Times New Roman"/>
                <a:ea typeface="ＭＳ Ｐゴシック"/>
                <a:cs typeface="Times New Roman"/>
              </a:rPr>
              <a:t>CITIZEN PERSPECTIVE</a:t>
            </a:r>
            <a:endParaRPr lang="en-US" sz="18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FD737E7C-6E0E-4B08-9E9D-6130C95211A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3" y="107066"/>
            <a:ext cx="1785609" cy="65287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Berry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EC322A-DD42-42B0-5D19-23F0A8681ED5}"/>
              </a:ext>
            </a:extLst>
          </p:cNvPr>
          <p:cNvSpPr txBox="1"/>
          <p:nvPr/>
        </p:nvSpPr>
        <p:spPr>
          <a:xfrm>
            <a:off x="141912" y="1116863"/>
            <a:ext cx="6257246" cy="60631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300" b="1" u="sng" dirty="0">
                <a:solidFill>
                  <a:schemeClr val="tx2"/>
                </a:solidFill>
                <a:latin typeface="Times New Roman"/>
                <a:ea typeface="Calibri"/>
                <a:cs typeface="Times New Roman"/>
              </a:rPr>
              <a:t>Proposed Solution  </a:t>
            </a:r>
            <a:endParaRPr lang="en-US" sz="2300" dirty="0">
              <a:solidFill>
                <a:schemeClr val="tx2"/>
              </a:solidFill>
              <a:latin typeface="Calibri"/>
              <a:ea typeface="ＭＳ Ｐゴシック"/>
              <a:cs typeface="Calibri"/>
            </a:endParaRPr>
          </a:p>
          <a:p>
            <a:endParaRPr lang="en-US" sz="2300" b="1" u="sng" dirty="0">
              <a:solidFill>
                <a:schemeClr val="tx2"/>
              </a:solidFill>
              <a:latin typeface="Times New Roman"/>
              <a:ea typeface="Calibri"/>
              <a:cs typeface="Times New Roman"/>
            </a:endParaRPr>
          </a:p>
          <a:p>
            <a:r>
              <a:rPr lang="en-US" sz="1600" dirty="0">
                <a:latin typeface="Times New Roman"/>
                <a:ea typeface="Calibri"/>
                <a:cs typeface="Calibri"/>
              </a:rPr>
              <a:t>The </a:t>
            </a:r>
            <a:r>
              <a:rPr lang="en-US" sz="1600" b="1" dirty="0">
                <a:latin typeface="Times New Roman"/>
                <a:ea typeface="Calibri"/>
                <a:cs typeface="Calibri"/>
              </a:rPr>
              <a:t>"</a:t>
            </a:r>
            <a:r>
              <a:rPr lang="en-US" sz="1600" b="1" dirty="0" err="1">
                <a:latin typeface="Times New Roman"/>
                <a:ea typeface="Calibri"/>
                <a:cs typeface="Calibri"/>
              </a:rPr>
              <a:t>Nagrik</a:t>
            </a:r>
            <a:r>
              <a:rPr lang="en-US" sz="1600" b="1" dirty="0">
                <a:latin typeface="Times New Roman"/>
                <a:ea typeface="Calibri"/>
                <a:cs typeface="Calibri"/>
              </a:rPr>
              <a:t> Aur </a:t>
            </a:r>
            <a:r>
              <a:rPr lang="en-US" sz="1600" b="1" dirty="0" err="1">
                <a:latin typeface="Times New Roman"/>
                <a:ea typeface="Calibri"/>
                <a:cs typeface="Calibri"/>
              </a:rPr>
              <a:t>Samvidhan</a:t>
            </a:r>
            <a:r>
              <a:rPr lang="en-US" sz="1600" b="1" dirty="0">
                <a:latin typeface="Times New Roman"/>
                <a:ea typeface="Calibri"/>
                <a:cs typeface="Calibri"/>
              </a:rPr>
              <a:t>"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 platform is an advanced, AI-powered, and</a:t>
            </a:r>
            <a:r>
              <a:rPr lang="en-US" sz="1600" b="1" dirty="0">
                <a:latin typeface="Times New Roman"/>
                <a:ea typeface="Calibri"/>
                <a:cs typeface="Calibri"/>
              </a:rPr>
              <a:t> gamified digital solution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 aimed at enhancing constitutional literacy among citizens. Leveraging </a:t>
            </a:r>
            <a:r>
              <a:rPr lang="en-US" sz="1600" b="1" dirty="0">
                <a:latin typeface="Times New Roman"/>
                <a:ea typeface="Calibri"/>
                <a:cs typeface="Calibri"/>
              </a:rPr>
              <a:t>cutting-edge technologies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.</a:t>
            </a:r>
            <a:endParaRPr lang="en-US" sz="2500" b="1">
              <a:solidFill>
                <a:srgbClr val="1F49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/>
              <a:ea typeface="Calibri"/>
              <a:cs typeface="Calibri"/>
            </a:endParaRPr>
          </a:p>
          <a:p>
            <a:r>
              <a:rPr lang="en-US" b="1" dirty="0">
                <a:latin typeface="Times New Roman"/>
                <a:ea typeface="ＭＳ Ｐゴシック"/>
                <a:cs typeface="Times New Roman"/>
              </a:rPr>
              <a:t>1. Gamified Learning with AI :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suite of </a:t>
            </a:r>
            <a:r>
              <a:rPr lang="en-US" sz="1600" b="1" dirty="0">
                <a:latin typeface="Times New Roman"/>
                <a:ea typeface="Calibri"/>
                <a:cs typeface="Calibri"/>
              </a:rPr>
              <a:t>engaging games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 such as </a:t>
            </a:r>
            <a:r>
              <a:rPr lang="en-US" sz="1600" b="1" dirty="0">
                <a:latin typeface="Times New Roman"/>
                <a:ea typeface="Calibri"/>
                <a:cs typeface="Calibri"/>
              </a:rPr>
              <a:t>Spin the Wheel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, </a:t>
            </a:r>
            <a:r>
              <a:rPr lang="en-US" sz="1600" b="1" dirty="0">
                <a:latin typeface="Times New Roman"/>
                <a:ea typeface="Calibri"/>
                <a:cs typeface="Calibri"/>
              </a:rPr>
              <a:t>Trivia Cards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, and </a:t>
            </a:r>
            <a:r>
              <a:rPr lang="en-US" sz="1600" b="1" dirty="0">
                <a:latin typeface="Times New Roman"/>
                <a:ea typeface="Calibri"/>
                <a:cs typeface="Calibri"/>
              </a:rPr>
              <a:t>Interactive Story Games 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that teach constitutional concept. These games are enhanced by </a:t>
            </a:r>
            <a:r>
              <a:rPr lang="en-US" sz="1600" b="1" dirty="0">
                <a:latin typeface="Times New Roman"/>
                <a:ea typeface="Calibri"/>
                <a:cs typeface="Calibri"/>
              </a:rPr>
              <a:t>AI </a:t>
            </a:r>
          </a:p>
          <a:p>
            <a:endParaRPr lang="en-US" sz="1600" dirty="0">
              <a:latin typeface="Times New Roman"/>
              <a:ea typeface="Calibri"/>
              <a:cs typeface="Times New Roman"/>
            </a:endParaRPr>
          </a:p>
          <a:p>
            <a:r>
              <a:rPr lang="en-US" b="1" dirty="0">
                <a:latin typeface="Times New Roman"/>
                <a:ea typeface="Calibri"/>
                <a:cs typeface="Times New Roman"/>
              </a:rPr>
              <a:t>2. </a:t>
            </a:r>
            <a:r>
              <a:rPr lang="en-US" sz="1600" b="1" dirty="0">
                <a:latin typeface="Times New Roman"/>
                <a:ea typeface="Calibri"/>
                <a:cs typeface="Times New Roman"/>
              </a:rPr>
              <a:t>A Natural Language Processing (NLP)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engine parses the original text of the Constitution and simplifies complex legal jargon. Using </a:t>
            </a:r>
            <a:r>
              <a:rPr lang="en-US" sz="1600" b="1" dirty="0">
                <a:latin typeface="Times New Roman"/>
                <a:ea typeface="Calibri"/>
                <a:cs typeface="Times New Roman"/>
              </a:rPr>
              <a:t>Machine Learning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models trained on constitutional .</a:t>
            </a:r>
            <a:r>
              <a:rPr lang="en-US" sz="1600" b="1" dirty="0">
                <a:latin typeface="Times New Roman"/>
                <a:ea typeface="Calibri"/>
                <a:cs typeface="Times New Roman"/>
              </a:rPr>
              <a:t>Multimedia Integration: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Incorporates videos, </a:t>
            </a:r>
            <a:r>
              <a:rPr lang="en-US" sz="1600" b="1" dirty="0">
                <a:latin typeface="Times New Roman"/>
                <a:ea typeface="Calibri"/>
                <a:cs typeface="Times New Roman"/>
              </a:rPr>
              <a:t>infographics,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and quizzes to enhance </a:t>
            </a:r>
            <a:r>
              <a:rPr lang="en-US" sz="1600" b="1" dirty="0">
                <a:latin typeface="Times New Roman"/>
                <a:ea typeface="Calibri"/>
                <a:cs typeface="Times New Roman"/>
              </a:rPr>
              <a:t>user engagement and retention.</a:t>
            </a:r>
            <a:endParaRPr lang="en-US" sz="1600" dirty="0">
              <a:latin typeface="Times New Roman"/>
              <a:ea typeface="Calibri"/>
              <a:cs typeface="Times New Roman"/>
            </a:endParaRPr>
          </a:p>
          <a:p>
            <a:endParaRPr lang="en-US" sz="1600" dirty="0">
              <a:latin typeface="Times New Roman"/>
              <a:ea typeface="Calibri"/>
              <a:cs typeface="Times New Roman"/>
            </a:endParaRPr>
          </a:p>
          <a:p>
            <a:r>
              <a:rPr lang="en-US" b="1" dirty="0">
                <a:latin typeface="Times New Roman"/>
                <a:ea typeface="Calibri"/>
                <a:cs typeface="Times New Roman"/>
              </a:rPr>
              <a:t>3. </a:t>
            </a:r>
            <a:r>
              <a:rPr lang="en-US" sz="1600" b="1" dirty="0">
                <a:latin typeface="Times New Roman"/>
                <a:ea typeface="Calibri"/>
                <a:cs typeface="Times New Roman"/>
              </a:rPr>
              <a:t>Language Translation and Accessibility:</a:t>
            </a:r>
            <a:r>
              <a:rPr lang="en-US" sz="1600" dirty="0">
                <a:latin typeface="Times New Roman"/>
                <a:ea typeface="Calibri"/>
                <a:cs typeface="Times New Roman"/>
              </a:rPr>
              <a:t> Available in multiple regional languages and designed for easy navigation, including </a:t>
            </a:r>
            <a:r>
              <a:rPr lang="en-US" sz="1600" b="1" dirty="0">
                <a:latin typeface="Times New Roman"/>
                <a:ea typeface="Calibri"/>
                <a:cs typeface="Times New Roman"/>
              </a:rPr>
              <a:t>options for those with disabilities.</a:t>
            </a:r>
            <a:endParaRPr lang="en-US" sz="1600" dirty="0">
              <a:latin typeface="Times New Roman"/>
              <a:ea typeface="Calibri"/>
              <a:cs typeface="Times New Roman"/>
            </a:endParaRPr>
          </a:p>
          <a:p>
            <a:endParaRPr lang="en-US" sz="1600" b="1" dirty="0">
              <a:latin typeface="Calibri"/>
              <a:ea typeface="Calibri"/>
              <a:cs typeface="Calibri"/>
            </a:endParaRPr>
          </a:p>
          <a:p>
            <a:endParaRPr lang="en-US" sz="1600" dirty="0">
              <a:latin typeface="Calibri"/>
              <a:ea typeface="Calibri"/>
              <a:cs typeface="Calibri"/>
            </a:endParaRPr>
          </a:p>
          <a:p>
            <a:endParaRPr lang="en-US" sz="1600" dirty="0">
              <a:latin typeface="Calibri"/>
              <a:ea typeface="Calibri"/>
              <a:cs typeface="Calibri"/>
            </a:endParaRPr>
          </a:p>
          <a:p>
            <a:endParaRPr lang="en-US" sz="1600" b="1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B1628-6A1E-8057-7260-559ECB3C7157}"/>
              </a:ext>
            </a:extLst>
          </p:cNvPr>
          <p:cNvSpPr txBox="1"/>
          <p:nvPr/>
        </p:nvSpPr>
        <p:spPr>
          <a:xfrm>
            <a:off x="6587841" y="931788"/>
            <a:ext cx="5599376" cy="44781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600" b="1" dirty="0">
              <a:latin typeface="Times New Roman"/>
              <a:ea typeface="ＭＳ Ｐゴシック"/>
              <a:cs typeface="Times New Roman"/>
            </a:endParaRPr>
          </a:p>
          <a:p>
            <a:r>
              <a:rPr lang="en-US" sz="2100" b="1" dirty="0">
                <a:solidFill>
                  <a:schemeClr val="tx2"/>
                </a:solidFill>
                <a:latin typeface="Times New Roman"/>
                <a:ea typeface="ＭＳ Ｐゴシック"/>
                <a:cs typeface="Times New Roman"/>
              </a:rPr>
              <a:t>Innovation And Uniqueness Of The Solution:</a:t>
            </a:r>
            <a:endParaRPr lang="en-US" sz="2100" b="1" u="sng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ea typeface="ＭＳ Ｐゴシック"/>
                <a:cs typeface="Times New Roman"/>
              </a:rPr>
              <a:t>1. </a:t>
            </a:r>
            <a:r>
              <a:rPr lang="en-US" sz="1600" b="1" dirty="0">
                <a:latin typeface="Times New Roman"/>
                <a:ea typeface="ＭＳ Ｐゴシック"/>
                <a:cs typeface="Times New Roman"/>
              </a:rPr>
              <a:t>Constitutional Scenarios Simulation: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/>
                <a:ea typeface="ＭＳ Ｐゴシック"/>
                <a:cs typeface="Times New Roman"/>
              </a:rPr>
              <a:t>Create interactive simulations where </a:t>
            </a:r>
            <a:r>
              <a:rPr lang="en-US" sz="1600" b="1" dirty="0">
                <a:latin typeface="Times New Roman"/>
                <a:ea typeface="ＭＳ Ｐゴシック"/>
                <a:cs typeface="Times New Roman"/>
              </a:rPr>
              <a:t>users make decisions as a judge, legislator, or executive.</a:t>
            </a:r>
            <a:endParaRPr lang="en-US" b="1" dirty="0">
              <a:latin typeface="Times New Roman"/>
              <a:ea typeface="ＭＳ Ｐゴシック"/>
              <a:cs typeface="Times New Roman"/>
            </a:endParaRPr>
          </a:p>
          <a:p>
            <a:endParaRPr lang="en-US" sz="1600" b="1" dirty="0">
              <a:latin typeface="Times New Roman"/>
              <a:ea typeface="ＭＳ Ｐゴシック"/>
              <a:cs typeface="Times New Roman"/>
            </a:endParaRPr>
          </a:p>
          <a:p>
            <a:r>
              <a:rPr lang="en-US" b="1" dirty="0">
                <a:latin typeface="Times New Roman"/>
                <a:ea typeface="Calibri"/>
                <a:cs typeface="Times New Roman"/>
              </a:rPr>
              <a:t>2. </a:t>
            </a:r>
            <a:r>
              <a:rPr lang="en-US" sz="1600" b="1" dirty="0">
                <a:latin typeface="Times New Roman"/>
                <a:ea typeface="Calibri"/>
                <a:cs typeface="Calibri"/>
              </a:rPr>
              <a:t>AI-Driven Customization: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 An AI-based recommendation engine suggests games and quizzes based on user progress, enhancing personalized learning experiences.</a:t>
            </a:r>
            <a:endParaRPr lang="en-US">
              <a:latin typeface="Times New Roman"/>
              <a:cs typeface="Times New Roman"/>
            </a:endParaRPr>
          </a:p>
          <a:p>
            <a:endParaRPr lang="en-US" sz="1600" dirty="0">
              <a:latin typeface="Times New Roman"/>
              <a:ea typeface="Calibri"/>
              <a:cs typeface="Calibri"/>
            </a:endParaRPr>
          </a:p>
          <a:p>
            <a:r>
              <a:rPr lang="en-US" b="1" dirty="0">
                <a:latin typeface="Times New Roman"/>
                <a:ea typeface="Calibri"/>
                <a:cs typeface="Times New Roman"/>
              </a:rPr>
              <a:t>3. </a:t>
            </a:r>
            <a:r>
              <a:rPr lang="en-US" sz="1600" b="1" dirty="0">
                <a:latin typeface="Times New Roman"/>
                <a:ea typeface="Calibri"/>
                <a:cs typeface="Calibri"/>
              </a:rPr>
              <a:t>Blockchain for Trust: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 Secure blockchain technology is used to store progress and certifications earned by users, </a:t>
            </a:r>
          </a:p>
          <a:p>
            <a:endParaRPr lang="en-US" sz="1600" dirty="0">
              <a:latin typeface="Times New Roman"/>
              <a:ea typeface="Calibri"/>
              <a:cs typeface="Calibri"/>
            </a:endParaRPr>
          </a:p>
          <a:p>
            <a:r>
              <a:rPr lang="en-US" b="1" dirty="0">
                <a:latin typeface="Times New Roman"/>
                <a:ea typeface="Calibri"/>
                <a:cs typeface="Times New Roman"/>
              </a:rPr>
              <a:t>4. Virtual</a:t>
            </a:r>
            <a:r>
              <a:rPr lang="en-US" sz="1600" b="1" dirty="0">
                <a:latin typeface="Times New Roman"/>
                <a:ea typeface="Calibri"/>
                <a:cs typeface="Calibri"/>
              </a:rPr>
              <a:t> Reality (VR) Features: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 Integrates VR to offer immersive learning experiences where users can interact with </a:t>
            </a:r>
            <a:r>
              <a:rPr lang="en-US" sz="1600" b="1" dirty="0">
                <a:latin typeface="Times New Roman"/>
                <a:ea typeface="Calibri"/>
                <a:cs typeface="Calibri"/>
              </a:rPr>
              <a:t>3D models of historic events.</a:t>
            </a:r>
          </a:p>
          <a:p>
            <a:endParaRPr lang="en-US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D0100-87B7-F37E-C0D6-B142D32B0DBE}"/>
              </a:ext>
            </a:extLst>
          </p:cNvPr>
          <p:cNvSpPr txBox="1"/>
          <p:nvPr/>
        </p:nvSpPr>
        <p:spPr>
          <a:xfrm>
            <a:off x="6585203" y="5164666"/>
            <a:ext cx="5474110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How it Addresses the Problem:</a:t>
            </a:r>
          </a:p>
          <a:p>
            <a:r>
              <a:rPr lang="en-US" b="1" dirty="0">
                <a:latin typeface="Calibri"/>
                <a:ea typeface="Calibri"/>
                <a:cs typeface="Calibri"/>
              </a:rPr>
              <a:t>1.Briging the Knowledge Gap</a:t>
            </a:r>
          </a:p>
          <a:p>
            <a:r>
              <a:rPr lang="en-US" b="1" dirty="0">
                <a:latin typeface="Calibri"/>
                <a:ea typeface="Calibri"/>
                <a:cs typeface="Calibri"/>
              </a:rPr>
              <a:t>2.Engaging Youth and Adults Alike</a:t>
            </a:r>
          </a:p>
          <a:p>
            <a:r>
              <a:rPr lang="en-US" b="1" dirty="0">
                <a:latin typeface="Calibri"/>
                <a:ea typeface="Calibri"/>
                <a:cs typeface="Calibri"/>
              </a:rPr>
              <a:t>3.Promoting Active Citizenship:</a:t>
            </a:r>
            <a:endParaRPr lang="en-US" b="1" dirty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81376"/>
            <a:ext cx="1824938" cy="60226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Berry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flowchart&#10;">
            <a:extLst>
              <a:ext uri="{FF2B5EF4-FFF2-40B4-BE49-F238E27FC236}">
                <a16:creationId xmlns:a16="http://schemas.microsoft.com/office/drawing/2014/main" id="{E132777F-E44D-D6F6-ADAD-00F4A89F6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56" y="1139709"/>
            <a:ext cx="6668188" cy="3144628"/>
          </a:xfrm>
          <a:prstGeom prst="rect">
            <a:avLst/>
          </a:prstGeom>
        </p:spPr>
      </p:pic>
      <p:pic>
        <p:nvPicPr>
          <p:cNvPr id="5" name="Picture 4" descr="A group technologies used for development">
            <a:extLst>
              <a:ext uri="{FF2B5EF4-FFF2-40B4-BE49-F238E27FC236}">
                <a16:creationId xmlns:a16="http://schemas.microsoft.com/office/drawing/2014/main" id="{23F5203D-9F96-BE56-C276-18E4B9231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2843" y="4290200"/>
            <a:ext cx="5695824" cy="20644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581C7A-20F8-BC0F-1D23-698126E9B576}"/>
              </a:ext>
            </a:extLst>
          </p:cNvPr>
          <p:cNvSpPr txBox="1"/>
          <p:nvPr/>
        </p:nvSpPr>
        <p:spPr>
          <a:xfrm>
            <a:off x="-5270" y="938215"/>
            <a:ext cx="5161176" cy="72303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Times New Roman"/>
                <a:ea typeface="ＭＳ Ｐゴシック"/>
                <a:cs typeface="Times New Roman"/>
              </a:rPr>
              <a:t>     Architecture and Platform Design:</a:t>
            </a:r>
          </a:p>
          <a:p>
            <a:endParaRPr lang="en-US" sz="1600" b="1" dirty="0">
              <a:latin typeface="Times New Roman"/>
              <a:ea typeface="ＭＳ Ｐゴシック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1" dirty="0">
                <a:latin typeface="Times New Roman"/>
                <a:ea typeface="Calibri"/>
                <a:cs typeface="Calibri"/>
              </a:rPr>
              <a:t>Cloud and Infrastructure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: </a:t>
            </a:r>
            <a:r>
              <a:rPr lang="en-US" sz="1600" b="1" dirty="0">
                <a:latin typeface="Times New Roman"/>
                <a:ea typeface="Calibri"/>
                <a:cs typeface="Calibri"/>
              </a:rPr>
              <a:t>AWS and GCP 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For cloud storage, hosting, and scalability. GCP will be used for </a:t>
            </a:r>
            <a:r>
              <a:rPr lang="en-US" sz="1600" b="1" dirty="0">
                <a:latin typeface="Times New Roman"/>
                <a:ea typeface="Calibri"/>
                <a:cs typeface="Calibri"/>
              </a:rPr>
              <a:t>deploying AI and machine learning models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, and </a:t>
            </a:r>
            <a:r>
              <a:rPr lang="en-US" sz="1600" b="1" dirty="0">
                <a:latin typeface="Times New Roman"/>
                <a:ea typeface="Calibri"/>
                <a:cs typeface="Calibri"/>
              </a:rPr>
              <a:t>AWS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 will handle data storage and server-side processing.</a:t>
            </a:r>
            <a:endParaRPr lang="en-US">
              <a:latin typeface="Times New Roman"/>
              <a:cs typeface="Calibri" pitchFamily="34" charset="0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Times New Roman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1" dirty="0">
                <a:latin typeface="Times New Roman"/>
                <a:ea typeface="Calibri"/>
                <a:cs typeface="Calibri"/>
              </a:rPr>
              <a:t>Natural Language Processing (NLP)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: Simplifies legal jargon and powers the translation system, making the content accessible to users in multiple languages.</a:t>
            </a:r>
            <a:endParaRPr lang="en-US">
              <a:latin typeface="Times New Roman"/>
              <a:cs typeface="Calibri" pitchFamily="34" charset="0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1" dirty="0">
                <a:latin typeface="Times New Roman"/>
                <a:ea typeface="Calibri"/>
                <a:cs typeface="Calibri"/>
              </a:rPr>
              <a:t>Recommendation Engine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: AI-based model that tracks user engagement and suggests games or quizzes tailored to their knowledge level.</a:t>
            </a:r>
            <a:endParaRPr lang="en-US">
              <a:latin typeface="Times New Roman"/>
              <a:cs typeface="Calibri" pitchFamily="34" charset="0"/>
            </a:endParaRPr>
          </a:p>
          <a:p>
            <a:pPr marL="285750" indent="-285750">
              <a:buFont typeface="Arial"/>
              <a:buChar char="•"/>
            </a:pPr>
            <a:endParaRPr lang="en-US" sz="1600" b="1" dirty="0">
              <a:latin typeface="Times New Roman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1" dirty="0">
                <a:latin typeface="Times New Roman"/>
                <a:ea typeface="Calibri"/>
                <a:cs typeface="Calibri"/>
              </a:rPr>
              <a:t>Blockchain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 </a:t>
            </a:r>
            <a:r>
              <a:rPr lang="en-US" sz="1600" b="1" dirty="0">
                <a:latin typeface="Times New Roman"/>
                <a:ea typeface="Calibri"/>
                <a:cs typeface="Calibri"/>
              </a:rPr>
              <a:t>technology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 will be used to securely store user certifications and progress, ensuring data integrity </a:t>
            </a:r>
            <a:endParaRPr lang="en-US">
              <a:latin typeface="Times New Roman"/>
              <a:cs typeface="Calibri" pitchFamily="34" charset="0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latin typeface="Times New Roman"/>
                <a:ea typeface="Calibri"/>
                <a:cs typeface="Calibri"/>
              </a:rPr>
              <a:t> </a:t>
            </a:r>
            <a:r>
              <a:rPr lang="en-US" sz="1600" b="1" dirty="0">
                <a:latin typeface="Times New Roman"/>
                <a:ea typeface="Calibri"/>
                <a:cs typeface="Calibri"/>
              </a:rPr>
              <a:t>OAuth 2.0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 and </a:t>
            </a:r>
            <a:r>
              <a:rPr lang="en-US" sz="1600" b="1" dirty="0">
                <a:latin typeface="Times New Roman"/>
                <a:ea typeface="Calibri"/>
                <a:cs typeface="Calibri"/>
              </a:rPr>
              <a:t>JWT (JSON Web Token)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 protocols will handle secure authentication and authorization.</a:t>
            </a:r>
            <a:endParaRPr lang="en-US">
              <a:latin typeface="Times New Roman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endParaRPr lang="en-US" sz="1600" dirty="0">
              <a:latin typeface="Times New Roman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1" dirty="0">
                <a:latin typeface="Times New Roman"/>
                <a:ea typeface="Calibri"/>
                <a:cs typeface="Calibri"/>
              </a:rPr>
              <a:t>VR.js or Three.js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: To create </a:t>
            </a:r>
            <a:r>
              <a:rPr lang="en-US" sz="1600" b="1" dirty="0">
                <a:latin typeface="Times New Roman"/>
                <a:ea typeface="Calibri"/>
                <a:cs typeface="Calibri"/>
              </a:rPr>
              <a:t>interactive VR 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experiences where users can visualize important events in constitutional history.</a:t>
            </a:r>
            <a:endParaRPr lang="en-US">
              <a:latin typeface="Times New Roman"/>
              <a:cs typeface="Calibri" pitchFamily="34" charset="0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Times New Roman"/>
              <a:ea typeface="Calibri"/>
              <a:cs typeface="Calibri"/>
            </a:endParaRPr>
          </a:p>
          <a:p>
            <a:endParaRPr lang="en-US" sz="1600" dirty="0">
              <a:latin typeface="Times New Roman"/>
              <a:ea typeface="Calibri"/>
              <a:cs typeface="Calibri"/>
            </a:endParaRPr>
          </a:p>
          <a:p>
            <a:endParaRPr lang="en-US" sz="1600" dirty="0">
              <a:latin typeface="Times New Roman"/>
              <a:ea typeface="Calibri"/>
              <a:cs typeface="Calibri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/>
              <a:cs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B38BD6-5AE9-C4C5-FEE1-86EF734FD00D}"/>
              </a:ext>
            </a:extLst>
          </p:cNvPr>
          <p:cNvSpPr txBox="1"/>
          <p:nvPr/>
        </p:nvSpPr>
        <p:spPr>
          <a:xfrm>
            <a:off x="5295206" y="4350925"/>
            <a:ext cx="278112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alibri"/>
                <a:ea typeface="ＭＳ Ｐゴシック"/>
                <a:cs typeface="Calibri"/>
              </a:rPr>
              <a:t>Frontend and backend</a:t>
            </a:r>
            <a:r>
              <a:rPr lang="en-US" sz="2000" b="1" dirty="0">
                <a:latin typeface="Calibri"/>
                <a:ea typeface="ＭＳ Ｐゴシック"/>
                <a:cs typeface="Calibri"/>
              </a:rPr>
              <a:t>:</a:t>
            </a:r>
            <a:endParaRPr lang="en-US" sz="2000" b="1"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-5215" y="1004390"/>
            <a:ext cx="5867592" cy="65248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t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b="1" dirty="0">
                <a:solidFill>
                  <a:schemeClr val="tx2"/>
                </a:solidFill>
                <a:latin typeface="Times New Roman"/>
                <a:ea typeface="ＭＳ Ｐゴシック"/>
                <a:cs typeface="Times New Roman"/>
              </a:rPr>
              <a:t>Analysis of the feasibility of the idea:</a:t>
            </a:r>
          </a:p>
          <a:p>
            <a:pPr>
              <a:defRPr/>
            </a:pPr>
            <a:endParaRPr lang="en-US" sz="1600" dirty="0">
              <a:solidFill>
                <a:prstClr val="black"/>
              </a:solidFill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Scalable Tech Stack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: Utilizing </a:t>
            </a:r>
            <a:r>
              <a:rPr lang="en-US" sz="1600" b="1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cloud infrastructure (AWS/GCP)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 ensures that the platform can scale to </a:t>
            </a:r>
            <a:r>
              <a:rPr lang="en-US" sz="1600" b="1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accommodate millions of users,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 maintaining performance even during high traffic.</a:t>
            </a:r>
          </a:p>
          <a:p>
            <a:pPr marL="285750" indent="-285750">
              <a:buFont typeface="Arial"/>
              <a:buChar char="•"/>
              <a:defRPr/>
            </a:pPr>
            <a:endParaRPr lang="en-US" sz="1600" dirty="0">
              <a:solidFill>
                <a:prstClr val="black"/>
              </a:solidFill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Cross-Platform Compatibility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: Using </a:t>
            </a:r>
            <a:r>
              <a:rPr lang="en-US" sz="1600" b="1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React Native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 allows for seamless deployment across</a:t>
            </a:r>
            <a:r>
              <a:rPr lang="en-US" sz="1600" b="1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 web, iOS,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 and</a:t>
            </a:r>
            <a:r>
              <a:rPr lang="en-US" sz="1600" b="1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 Android devices.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 </a:t>
            </a:r>
            <a:endParaRPr lang="en-US" sz="1600">
              <a:solidFill>
                <a:prstClr val="black"/>
              </a:solidFill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sz="1600" dirty="0">
              <a:solidFill>
                <a:prstClr val="black"/>
              </a:solidFill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AI-Driven Personalization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: </a:t>
            </a:r>
            <a:r>
              <a:rPr lang="en-US" sz="1600" b="1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AI models (TensorFlow, OpenAI GPT)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 can personalize quizzes and learning paths based on user performance, enhancing engagement.</a:t>
            </a:r>
          </a:p>
          <a:p>
            <a:pPr marL="285750" indent="-285750">
              <a:buFont typeface="Arial"/>
              <a:buChar char="•"/>
              <a:defRPr/>
            </a:pPr>
            <a:endParaRPr lang="en-US" sz="1600" dirty="0">
              <a:solidFill>
                <a:prstClr val="black"/>
              </a:solidFill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Blockchain Integration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: Employing </a:t>
            </a:r>
            <a:r>
              <a:rPr lang="en-US" sz="1600" b="1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blockchain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 for storing user achievements ensures secure, </a:t>
            </a:r>
            <a:r>
              <a:rPr lang="en-US" sz="1600" b="1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tamper-proof credentials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  <a:defRPr/>
            </a:pPr>
            <a:endParaRPr lang="en-US" sz="1600" dirty="0">
              <a:solidFill>
                <a:prstClr val="black"/>
              </a:solidFill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600" b="1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Cloud-Based Multiplayer System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: Implementing a real-time multiplayer option with </a:t>
            </a:r>
            <a:r>
              <a:rPr lang="en-US" sz="1600" b="1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Firebase</a:t>
            </a:r>
            <a:r>
              <a:rPr lang="en-US" sz="1600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 enhances interactivity, allowing users to challenge each other in quiz battles or collaborate on constitutional challenges.</a:t>
            </a:r>
            <a:endParaRPr lang="en-US">
              <a:solidFill>
                <a:prstClr val="black"/>
              </a:solidFill>
              <a:latin typeface="Times New Roman"/>
              <a:cs typeface="Calibri" pitchFamily="34" charset="0"/>
            </a:endParaRPr>
          </a:p>
          <a:p>
            <a:pPr marR="0" lvl="0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sz="1600" b="1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sz="1600" b="1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/>
          <p:cNvSpPr/>
          <p:nvPr/>
        </p:nvSpPr>
        <p:spPr>
          <a:xfrm>
            <a:off x="141515" y="81376"/>
            <a:ext cx="1765944" cy="67225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Berry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A3C2B5-0F3B-3E32-FA00-C93EA91DF874}"/>
              </a:ext>
            </a:extLst>
          </p:cNvPr>
          <p:cNvSpPr txBox="1"/>
          <p:nvPr/>
        </p:nvSpPr>
        <p:spPr>
          <a:xfrm>
            <a:off x="6277970" y="1000835"/>
            <a:ext cx="5675193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Times New Roman"/>
                <a:ea typeface="Calibri"/>
                <a:cs typeface="Calibri"/>
              </a:rPr>
              <a:t>Potential challenges and risks:</a:t>
            </a:r>
            <a:r>
              <a:rPr lang="en-US" b="1" dirty="0">
                <a:latin typeface="Times New Roman"/>
                <a:ea typeface="Calibri"/>
                <a:cs typeface="Calibri"/>
              </a:rPr>
              <a:t> </a:t>
            </a:r>
          </a:p>
          <a:p>
            <a:endParaRPr lang="en-US" b="1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Times New Roman"/>
                <a:ea typeface="Calibri"/>
                <a:cs typeface="Calibri"/>
              </a:rPr>
              <a:t>Content Simplification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: Maintaining accuracy while simplifying complex constitutional articles.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Times New Roman"/>
                <a:ea typeface="Calibri"/>
                <a:cs typeface="Calibri"/>
              </a:rPr>
              <a:t>User Engagement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: Ensuring long-term retention with compelling content.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Times New Roman"/>
                <a:ea typeface="Calibri"/>
                <a:cs typeface="Calibri"/>
              </a:rPr>
              <a:t>Technological Integration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: Optimizing advanced features like </a:t>
            </a:r>
            <a:r>
              <a:rPr lang="en-US" sz="1600" b="1" dirty="0">
                <a:latin typeface="Times New Roman"/>
                <a:ea typeface="Calibri"/>
                <a:cs typeface="Calibri"/>
              </a:rPr>
              <a:t>AR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 and </a:t>
            </a:r>
            <a:r>
              <a:rPr lang="en-US" sz="1600" b="1" dirty="0">
                <a:latin typeface="Times New Roman"/>
                <a:ea typeface="Calibri"/>
                <a:cs typeface="Calibri"/>
              </a:rPr>
              <a:t>AI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 for all device types.</a:t>
            </a:r>
            <a:endParaRPr lang="en-US" sz="1600" dirty="0">
              <a:latin typeface="Times New Roman"/>
            </a:endParaRPr>
          </a:p>
          <a:p>
            <a:endParaRPr lang="en-US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AC29F-6B1A-45ED-367E-11777E9BD0B5}"/>
              </a:ext>
            </a:extLst>
          </p:cNvPr>
          <p:cNvSpPr txBox="1"/>
          <p:nvPr/>
        </p:nvSpPr>
        <p:spPr>
          <a:xfrm>
            <a:off x="6277969" y="3753134"/>
            <a:ext cx="550459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Strategies for overcoming these challenges: </a:t>
            </a:r>
          </a:p>
          <a:p>
            <a:endParaRPr lang="en-US" b="1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Calibri"/>
                <a:ea typeface="Calibri"/>
                <a:cs typeface="Calibri"/>
              </a:rPr>
              <a:t>Expert Collaboration</a:t>
            </a:r>
            <a:r>
              <a:rPr lang="en-US" sz="1600" dirty="0">
                <a:latin typeface="Calibri"/>
                <a:ea typeface="Calibri"/>
                <a:cs typeface="Calibri"/>
              </a:rPr>
              <a:t>: Partner with legal professionals for content accuracy.</a:t>
            </a:r>
            <a:endParaRPr lang="en-US" sz="1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Calibri"/>
                <a:ea typeface="Calibri"/>
                <a:cs typeface="Calibri"/>
              </a:rPr>
              <a:t>AI for Translation &amp; Content</a:t>
            </a:r>
            <a:r>
              <a:rPr lang="en-US" sz="1600" dirty="0">
                <a:latin typeface="Calibri"/>
                <a:ea typeface="Calibri"/>
                <a:cs typeface="Calibri"/>
              </a:rPr>
              <a:t>: Leverage </a:t>
            </a:r>
            <a:r>
              <a:rPr lang="en-US" sz="1600" b="1" dirty="0">
                <a:latin typeface="Calibri"/>
                <a:ea typeface="Calibri"/>
                <a:cs typeface="Calibri"/>
              </a:rPr>
              <a:t>NLP</a:t>
            </a:r>
            <a:r>
              <a:rPr lang="en-US" sz="1600" dirty="0">
                <a:latin typeface="Calibri"/>
                <a:ea typeface="Calibri"/>
                <a:cs typeface="Calibri"/>
              </a:rPr>
              <a:t> and AI to simplify and translate content efficiently.</a:t>
            </a:r>
            <a:endParaRPr lang="en-US" sz="1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Calibri"/>
                <a:ea typeface="Calibri"/>
                <a:cs typeface="Calibri"/>
              </a:rPr>
              <a:t>Gamification &amp; Blockchain Rewards</a:t>
            </a:r>
            <a:r>
              <a:rPr lang="en-US" sz="1600" dirty="0">
                <a:latin typeface="Calibri"/>
                <a:ea typeface="Calibri"/>
                <a:cs typeface="Calibri"/>
              </a:rPr>
              <a:t>: Use </a:t>
            </a:r>
            <a:r>
              <a:rPr lang="en-US" sz="1600" b="1" dirty="0">
                <a:latin typeface="Calibri"/>
                <a:ea typeface="Calibri"/>
                <a:cs typeface="Calibri"/>
              </a:rPr>
              <a:t>blockchain-based rewards</a:t>
            </a:r>
            <a:r>
              <a:rPr lang="en-US" sz="1600" dirty="0">
                <a:latin typeface="Calibri"/>
                <a:ea typeface="Calibri"/>
                <a:cs typeface="Calibri"/>
              </a:rPr>
              <a:t> to incentivize continuous learning.</a:t>
            </a:r>
            <a:endParaRPr lang="en-US" sz="1600">
              <a:cs typeface="Calibri"/>
            </a:endParaRPr>
          </a:p>
          <a:p>
            <a:endParaRPr lang="en-US" sz="1600" b="1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82431" y="1092617"/>
            <a:ext cx="5136811" cy="430887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</a:ln>
        </p:spPr>
        <p:txBody>
          <a:bodyPr wrap="square" lIns="91440" tIns="45720" rIns="91440" bIns="45720" anchor="t">
            <a:spAutoFit/>
          </a:bodyPr>
          <a:lstStyle/>
          <a:p>
            <a:pPr marR="0" lvl="0" algn="just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/>
                <a:ea typeface="ＭＳ Ｐゴシック"/>
                <a:cs typeface="Times New Roman"/>
              </a:rPr>
              <a:t>Potential impact on the target audience:</a:t>
            </a:r>
            <a:endParaRPr lang="en-US" dirty="0">
              <a:solidFill>
                <a:schemeClr val="tx2"/>
              </a:solidFill>
              <a:cs typeface="Calibri"/>
            </a:endParaRPr>
          </a:p>
          <a:p>
            <a:pPr algn="just">
              <a:defRPr/>
            </a:pPr>
            <a:endParaRPr lang="en-US" sz="1600" dirty="0">
              <a:solidFill>
                <a:srgbClr val="0D0D0D"/>
              </a:solidFill>
              <a:latin typeface="Times New Roman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  <a:defRPr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Calibri"/>
                <a:cs typeface="Calibri"/>
              </a:rPr>
              <a:t>Empowering Youth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Calibri"/>
                <a:cs typeface="Calibri"/>
              </a:rPr>
              <a:t>: With its gamified structure, the platform targets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Calibri"/>
                <a:cs typeface="Calibri"/>
              </a:rPr>
              <a:t>8th-grade students and above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Calibri"/>
                <a:cs typeface="Calibri"/>
              </a:rPr>
              <a:t>, ensuring early engagement with civic duties and constitutional rights, fostering responsible future citizens.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  <a:defRPr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  <a:defRPr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Calibri"/>
                <a:cs typeface="Calibri"/>
              </a:rPr>
              <a:t>Widespread Civic Awareness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Calibri"/>
                <a:cs typeface="Calibri"/>
              </a:rPr>
              <a:t>: The platform will play a key role in bridging the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Calibri"/>
                <a:cs typeface="Calibri"/>
              </a:rPr>
              <a:t>constitutional literacy gap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Calibri"/>
                <a:cs typeface="Calibri"/>
              </a:rPr>
              <a:t> across rural and urban populations by providing multilingual access to constitutional knowledge.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  <a:defRPr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  <a:defRPr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Calibri"/>
                <a:cs typeface="Calibri"/>
              </a:rPr>
              <a:t>Community Engagement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Calibri"/>
                <a:cs typeface="Calibri"/>
              </a:rPr>
              <a:t>: By incorporating interactive elements like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Calibri"/>
                <a:cs typeface="Calibri"/>
              </a:rPr>
              <a:t>community challenges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Calibri"/>
                <a:cs typeface="Calibri"/>
              </a:rPr>
              <a:t> and leaderboards, users will not only learn but also engage in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Calibri"/>
                <a:cs typeface="Calibri"/>
              </a:rPr>
              <a:t>local civic discussions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Calibri"/>
                <a:cs typeface="Calibri"/>
              </a:rPr>
              <a:t>, fostering a stronger democratic mindset.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/>
          <p:cNvSpPr/>
          <p:nvPr/>
        </p:nvSpPr>
        <p:spPr>
          <a:xfrm>
            <a:off x="211786" y="120208"/>
            <a:ext cx="2029969" cy="73519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Berry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FA765-A11D-51E0-CDC3-789FA4F19263}"/>
              </a:ext>
            </a:extLst>
          </p:cNvPr>
          <p:cNvSpPr txBox="1"/>
          <p:nvPr/>
        </p:nvSpPr>
        <p:spPr>
          <a:xfrm>
            <a:off x="5220269" y="1091820"/>
            <a:ext cx="7062715" cy="52937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Times New Roman"/>
                <a:ea typeface="Calibri"/>
                <a:cs typeface="Calibri"/>
              </a:rPr>
              <a:t>  Benefits of the Solution:</a:t>
            </a:r>
          </a:p>
          <a:p>
            <a:r>
              <a:rPr lang="en-US" sz="1600" b="1" dirty="0">
                <a:latin typeface="Times New Roman"/>
                <a:ea typeface="Calibri"/>
                <a:cs typeface="Calibri"/>
              </a:rPr>
              <a:t>     Social Benefits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:</a:t>
            </a:r>
            <a:endParaRPr lang="en-US" sz="1600" dirty="0">
              <a:latin typeface="Times New Roman"/>
              <a:cs typeface="Calibri" pitchFamily="34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b="1" dirty="0">
                <a:latin typeface="Times New Roman"/>
                <a:ea typeface="Calibri"/>
                <a:cs typeface="Calibri"/>
              </a:rPr>
              <a:t>Reducing Social Inequality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: By making the Constitution understandable for the common man, the platform can bridge </a:t>
            </a:r>
            <a:r>
              <a:rPr lang="en-US" sz="1600" b="1" dirty="0">
                <a:latin typeface="Times New Roman"/>
                <a:ea typeface="Calibri"/>
                <a:cs typeface="Calibri"/>
              </a:rPr>
              <a:t>educational and informational divides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 across </a:t>
            </a:r>
            <a:r>
              <a:rPr lang="en-US" sz="1600" b="1" dirty="0">
                <a:latin typeface="Times New Roman"/>
                <a:ea typeface="Calibri"/>
                <a:cs typeface="Calibri"/>
              </a:rPr>
              <a:t>socioeconomic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.</a:t>
            </a:r>
            <a:endParaRPr lang="en-US" sz="1600" dirty="0">
              <a:latin typeface="Times New Roman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Times New Roman"/>
                <a:ea typeface="Calibri"/>
                <a:cs typeface="Calibri"/>
              </a:rPr>
              <a:t> </a:t>
            </a:r>
            <a:r>
              <a:rPr lang="en-US" sz="1600" b="1" dirty="0">
                <a:latin typeface="Times New Roman"/>
                <a:ea typeface="Calibri"/>
                <a:cs typeface="Calibri"/>
              </a:rPr>
              <a:t>Multilingual and multimedia 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support will ensure the platform is accessible to </a:t>
            </a:r>
            <a:r>
              <a:rPr lang="en-US" sz="1600" b="1" dirty="0">
                <a:latin typeface="Times New Roman"/>
                <a:ea typeface="Calibri"/>
                <a:cs typeface="Calibri"/>
              </a:rPr>
              <a:t>people of all backgrounds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, including individuals with disabilities.</a:t>
            </a:r>
            <a:endParaRPr lang="en-US" sz="1600">
              <a:latin typeface="Times New Roman"/>
              <a:cs typeface="Calibri"/>
            </a:endParaRPr>
          </a:p>
          <a:p>
            <a:r>
              <a:rPr lang="en-US" sz="1600" b="1" dirty="0">
                <a:latin typeface="Times New Roman"/>
                <a:ea typeface="Calibri"/>
                <a:cs typeface="Calibri"/>
              </a:rPr>
              <a:t>     Environmental Benefits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:</a:t>
            </a:r>
            <a:endParaRPr lang="en-US" sz="1600">
              <a:latin typeface="Times New Roman"/>
              <a:cs typeface="Calibri" pitchFamily="34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b="1" dirty="0">
                <a:latin typeface="Times New Roman"/>
                <a:ea typeface="Calibri"/>
                <a:cs typeface="Calibri"/>
              </a:rPr>
              <a:t>Digital Transition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: The gamified platform reduces the</a:t>
            </a:r>
            <a:r>
              <a:rPr lang="en-US" sz="1600" b="1" dirty="0">
                <a:latin typeface="Times New Roman"/>
                <a:ea typeface="Calibri"/>
                <a:cs typeface="Calibri"/>
              </a:rPr>
              <a:t> need for paper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-based educational materials, contributing to </a:t>
            </a:r>
            <a:r>
              <a:rPr lang="en-US" sz="1600" b="1" dirty="0">
                <a:latin typeface="Times New Roman"/>
                <a:ea typeface="Calibri"/>
                <a:cs typeface="Calibri"/>
              </a:rPr>
              <a:t>environmental conservation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.</a:t>
            </a:r>
            <a:endParaRPr lang="en-US" sz="1600">
              <a:latin typeface="Times New Roman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b="1" dirty="0">
                <a:latin typeface="Times New Roman"/>
                <a:ea typeface="Calibri"/>
                <a:cs typeface="Calibri"/>
              </a:rPr>
              <a:t>Reduced Carbon Footprint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: The online nature of the platform eliminates the need for physical gatherings or seminars, </a:t>
            </a:r>
            <a:r>
              <a:rPr lang="en-US" sz="1600" b="1" dirty="0">
                <a:latin typeface="Times New Roman"/>
                <a:ea typeface="Calibri"/>
                <a:cs typeface="Calibri"/>
              </a:rPr>
              <a:t>cutting down on transportation emissions.</a:t>
            </a:r>
            <a:endParaRPr lang="en-US" sz="1600" b="1" dirty="0">
              <a:latin typeface="Times New Roman"/>
              <a:cs typeface="Calibri"/>
            </a:endParaRPr>
          </a:p>
          <a:p>
            <a:r>
              <a:rPr lang="en-US" sz="1600" b="1" dirty="0">
                <a:latin typeface="Times New Roman"/>
                <a:ea typeface="Calibri"/>
                <a:cs typeface="Calibri"/>
              </a:rPr>
              <a:t>    Economic Benefits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:</a:t>
            </a:r>
            <a:endParaRPr lang="en-US" sz="1600">
              <a:latin typeface="Times New Roman"/>
              <a:cs typeface="Calibri" pitchFamily="34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b="1" dirty="0">
                <a:latin typeface="Times New Roman"/>
                <a:ea typeface="Calibri"/>
                <a:cs typeface="Calibri"/>
              </a:rPr>
              <a:t>Upskilling &amp; Employment Opportunities.</a:t>
            </a:r>
            <a:endParaRPr lang="en-US" sz="1600" b="1">
              <a:latin typeface="Times New Roman"/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b="1" dirty="0">
                <a:latin typeface="Times New Roman"/>
                <a:ea typeface="Calibri"/>
                <a:cs typeface="Calibri"/>
              </a:rPr>
              <a:t>Cost-Effective Education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: The platform eliminates the need for expensive textbooks or private tuitions, providing </a:t>
            </a:r>
            <a:r>
              <a:rPr lang="en-US" sz="1600" b="1" dirty="0">
                <a:latin typeface="Times New Roman"/>
                <a:ea typeface="Calibri"/>
                <a:cs typeface="Calibri"/>
              </a:rPr>
              <a:t>affordable or free education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 to millions.</a:t>
            </a:r>
            <a:endParaRPr lang="en-US" sz="1600">
              <a:latin typeface="Times New Roman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 sz="1600" dirty="0">
              <a:latin typeface="Times New Roman"/>
              <a:ea typeface="Calibri"/>
              <a:cs typeface="Calibri"/>
            </a:endParaRPr>
          </a:p>
          <a:p>
            <a:endParaRPr lang="en-US" sz="1600" b="1" dirty="0">
              <a:latin typeface="Times New Roman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88441" y="136522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89574" y="1281701"/>
            <a:ext cx="9503821" cy="50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algn="just">
              <a:defRPr/>
            </a:pPr>
            <a:r>
              <a:rPr lang="en-US" sz="2000" b="1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 RESEARCH AND REFERENCES</a:t>
            </a:r>
            <a:endParaRPr lang="en-US" sz="2000">
              <a:solidFill>
                <a:prstClr val="black"/>
              </a:solidFill>
              <a:ea typeface="ＭＳ Ｐゴシック"/>
              <a:cs typeface="Calibri"/>
            </a:endParaRPr>
          </a:p>
          <a:p>
            <a:pPr algn="just">
              <a:defRPr/>
            </a:pPr>
            <a:endParaRPr lang="en-US" sz="1500" b="1" dirty="0">
              <a:solidFill>
                <a:prstClr val="black"/>
              </a:solidFill>
              <a:latin typeface="Calibri"/>
              <a:ea typeface="Calibri"/>
              <a:cs typeface="Calibri"/>
            </a:endParaRPr>
          </a:p>
          <a:p>
            <a:pPr algn="just">
              <a:defRPr/>
            </a:pPr>
            <a:r>
              <a:rPr lang="en-US" sz="1500" b="1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India Code Documentation:</a:t>
            </a:r>
            <a:endParaRPr lang="en-US" sz="1500" b="1" dirty="0">
              <a:solidFill>
                <a:prstClr val="black"/>
              </a:solidFill>
              <a:cs typeface="Calibri"/>
            </a:endParaRPr>
          </a:p>
          <a:p>
            <a:pPr algn="just">
              <a:defRPr/>
            </a:pPr>
            <a:r>
              <a:rPr lang="en-US" sz="1500" b="1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Link:</a:t>
            </a:r>
            <a:r>
              <a:rPr lang="en-US" sz="1500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https://www.indiacode.nic.in</a:t>
            </a:r>
            <a:endParaRPr lang="en-US" sz="1500">
              <a:solidFill>
                <a:prstClr val="black"/>
              </a:solidFill>
              <a:cs typeface="Calibri"/>
            </a:endParaRPr>
          </a:p>
          <a:p>
            <a:pPr algn="just">
              <a:defRPr/>
            </a:pPr>
            <a:r>
              <a:rPr lang="en-US" sz="1500" b="1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Use:</a:t>
            </a:r>
            <a:r>
              <a:rPr lang="en-US" sz="1500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 Provides access to the full text of the Constitution of India, useful for content extraction and simplification.</a:t>
            </a:r>
            <a:endParaRPr lang="en-US" sz="1500" dirty="0">
              <a:solidFill>
                <a:prstClr val="black"/>
              </a:solidFill>
              <a:cs typeface="Calibri"/>
            </a:endParaRPr>
          </a:p>
          <a:p>
            <a:pPr algn="just">
              <a:defRPr/>
            </a:pPr>
            <a:endParaRPr lang="en-US" sz="1500" dirty="0">
              <a:solidFill>
                <a:prstClr val="black"/>
              </a:solidFill>
              <a:latin typeface="Calibri"/>
              <a:ea typeface="Calibri"/>
              <a:cs typeface="Calibri"/>
            </a:endParaRPr>
          </a:p>
          <a:p>
            <a:pPr algn="just">
              <a:defRPr/>
            </a:pPr>
            <a:r>
              <a:rPr lang="en-US" sz="1500" b="1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Legislative Department:   </a:t>
            </a:r>
            <a:r>
              <a:rPr lang="en-US" sz="1500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   </a:t>
            </a:r>
            <a:endParaRPr lang="en-US" dirty="0">
              <a:solidFill>
                <a:prstClr val="black"/>
              </a:solidFill>
              <a:latin typeface="ＭＳ Ｐゴシック" pitchFamily="1" charset="-128"/>
              <a:cs typeface="Calibri"/>
            </a:endParaRPr>
          </a:p>
          <a:p>
            <a:pPr algn="just">
              <a:defRPr/>
            </a:pPr>
            <a:r>
              <a:rPr lang="en-US" sz="1500" b="1" err="1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Link:</a:t>
            </a:r>
            <a:r>
              <a:rPr lang="en-US" sz="1500" err="1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https</a:t>
            </a:r>
            <a:r>
              <a:rPr lang="en-US" sz="1500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://legislative.gov.in/                                                                       </a:t>
            </a:r>
            <a:endParaRPr lang="en-US">
              <a:solidFill>
                <a:prstClr val="black"/>
              </a:solidFill>
              <a:latin typeface="ＭＳ Ｐゴシック"/>
              <a:ea typeface="ＭＳ Ｐゴシック"/>
              <a:cs typeface="Calibri"/>
            </a:endParaRPr>
          </a:p>
          <a:p>
            <a:pPr algn="just">
              <a:defRPr/>
            </a:pPr>
            <a:r>
              <a:rPr lang="en-US" sz="1500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1500" b="1" dirty="0" err="1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Use</a:t>
            </a:r>
            <a:r>
              <a:rPr lang="en-US" sz="1500" dirty="0" err="1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:Provides</a:t>
            </a:r>
            <a:r>
              <a:rPr lang="en-US" sz="1500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 access to legal documents, Central Acts, and Constitutional amendments of India</a:t>
            </a:r>
            <a:endParaRPr lang="en-US">
              <a:solidFill>
                <a:prstClr val="black"/>
              </a:solidFill>
              <a:latin typeface="Calibri"/>
              <a:cs typeface="Calibri"/>
            </a:endParaRPr>
          </a:p>
          <a:p>
            <a:pPr algn="just">
              <a:defRPr/>
            </a:pPr>
            <a:endParaRPr lang="en-US" sz="1500" dirty="0">
              <a:solidFill>
                <a:prstClr val="black"/>
              </a:solidFill>
              <a:latin typeface="Calibri"/>
              <a:ea typeface="Calibri"/>
              <a:cs typeface="Calibri"/>
            </a:endParaRPr>
          </a:p>
          <a:p>
            <a:pPr algn="just">
              <a:defRPr/>
            </a:pPr>
            <a:r>
              <a:rPr lang="en-US" sz="1500" b="1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Google Cloud Firebase:</a:t>
            </a:r>
            <a:endParaRPr lang="en-US" sz="1500" b="1" dirty="0">
              <a:solidFill>
                <a:prstClr val="black"/>
              </a:solidFill>
              <a:cs typeface="Calibri"/>
            </a:endParaRPr>
          </a:p>
          <a:p>
            <a:pPr algn="just">
              <a:defRPr/>
            </a:pPr>
            <a:r>
              <a:rPr lang="en-US" sz="1500" b="1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Link:</a:t>
            </a:r>
            <a:r>
              <a:rPr lang="en-US" sz="1500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Calibri"/>
                <a:ea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https://firebase.google.com/docs</a:t>
            </a:r>
            <a:endParaRPr lang="en-US" sz="1500">
              <a:solidFill>
                <a:prstClr val="black"/>
              </a:solidFill>
              <a:cs typeface="Calibri"/>
            </a:endParaRPr>
          </a:p>
          <a:p>
            <a:pPr algn="just">
              <a:defRPr/>
            </a:pPr>
            <a:r>
              <a:rPr lang="en-US" sz="1500" b="1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Use: </a:t>
            </a:r>
            <a:r>
              <a:rPr lang="en-US" sz="1500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Backend service for real-time databases, authentication, and hosting. Can be used to build and maintain your platform’s database.</a:t>
            </a:r>
            <a:endParaRPr lang="en-US" sz="1500" dirty="0">
              <a:solidFill>
                <a:prstClr val="black"/>
              </a:solidFill>
              <a:cs typeface="Calibri"/>
            </a:endParaRPr>
          </a:p>
          <a:p>
            <a:pPr algn="just">
              <a:defRPr/>
            </a:pPr>
            <a:endParaRPr lang="en-US" sz="1500" dirty="0">
              <a:solidFill>
                <a:prstClr val="black"/>
              </a:solidFill>
              <a:latin typeface="Calibri"/>
              <a:ea typeface="Calibri"/>
              <a:cs typeface="Calibri"/>
            </a:endParaRPr>
          </a:p>
          <a:p>
            <a:pPr algn="just">
              <a:defRPr/>
            </a:pPr>
            <a:r>
              <a:rPr lang="en-US" sz="1500" b="1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National Digital Library of India (NDLI):</a:t>
            </a:r>
            <a:endParaRPr lang="en-US" sz="1500" b="1" dirty="0">
              <a:solidFill>
                <a:prstClr val="black"/>
              </a:solidFill>
              <a:cs typeface="Calibri"/>
            </a:endParaRPr>
          </a:p>
          <a:p>
            <a:pPr algn="just">
              <a:defRPr/>
            </a:pPr>
            <a:r>
              <a:rPr lang="en-US" sz="1500" b="1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Link:</a:t>
            </a:r>
            <a:r>
              <a:rPr lang="en-US" sz="1500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https://ndl.iitkgp.ac.in/</a:t>
            </a:r>
            <a:endParaRPr lang="en-US" sz="1500">
              <a:solidFill>
                <a:prstClr val="black"/>
              </a:solidFill>
              <a:cs typeface="Calibri"/>
            </a:endParaRPr>
          </a:p>
          <a:p>
            <a:pPr algn="just">
              <a:defRPr/>
            </a:pPr>
            <a:r>
              <a:rPr lang="en-US" sz="1500" b="1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Use:</a:t>
            </a:r>
            <a:r>
              <a:rPr lang="en-US" sz="1500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 A comprehensive digital repository of educational resources, potentially useful for referencing detailed constitutional information.</a:t>
            </a:r>
            <a:endParaRPr lang="en-US" sz="1500" dirty="0">
              <a:solidFill>
                <a:prstClr val="black"/>
              </a:solidFill>
              <a:cs typeface="Calibri"/>
            </a:endParaRPr>
          </a:p>
          <a:p>
            <a:pPr marR="0" lvl="0" algn="just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500" noProof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7122456D-0AB0-4DA2-9020-387E166693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259466"/>
            <a:ext cx="178560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Berry</a:t>
            </a:r>
          </a:p>
        </p:txBody>
      </p:sp>
      <p:pic>
        <p:nvPicPr>
          <p:cNvPr id="3" name="Picture 2" descr="A person wearing virtual reality goggles&#10;learning about constitution">
            <a:extLst>
              <a:ext uri="{FF2B5EF4-FFF2-40B4-BE49-F238E27FC236}">
                <a16:creationId xmlns:a16="http://schemas.microsoft.com/office/drawing/2014/main" id="{BD5621D6-BDCE-1FF5-5F4B-A82C577F20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3585" y="1280615"/>
            <a:ext cx="2590801" cy="25908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32084B-CEB1-42C5-1376-193E5D278D39}"/>
              </a:ext>
            </a:extLst>
          </p:cNvPr>
          <p:cNvSpPr txBox="1"/>
          <p:nvPr/>
        </p:nvSpPr>
        <p:spPr>
          <a:xfrm>
            <a:off x="10258567" y="3866865"/>
            <a:ext cx="10122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alibri"/>
                <a:ea typeface="ＭＳ Ｐゴシック"/>
                <a:cs typeface="Calibri"/>
              </a:rPr>
              <a:t>VR TECH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7854</TotalTime>
  <Words>709</Words>
  <Application>Microsoft Office PowerPoint</Application>
  <PresentationFormat>Widescreen</PresentationFormat>
  <Paragraphs>89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SMART INDIA HACKATHON 2024</vt:lpstr>
      <vt:lpstr>LET’S LEARN CONSTITUTION IN A SIMPLER MANNER- CITIZEN PERSPECTIVE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Arfan Khan</cp:lastModifiedBy>
  <cp:revision>736</cp:revision>
  <dcterms:created xsi:type="dcterms:W3CDTF">2013-12-12T18:46:50Z</dcterms:created>
  <dcterms:modified xsi:type="dcterms:W3CDTF">2024-09-15T16:25:43Z</dcterms:modified>
  <cp:category/>
</cp:coreProperties>
</file>