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2" r:id="rId5"/>
    <p:sldId id="286" r:id="rId6"/>
    <p:sldId id="262" r:id="rId7"/>
    <p:sldId id="263" r:id="rId8"/>
    <p:sldId id="268" r:id="rId9"/>
    <p:sldId id="282" r:id="rId10"/>
    <p:sldId id="283" r:id="rId11"/>
    <p:sldId id="284" r:id="rId12"/>
    <p:sldId id="285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3F0"/>
    <a:srgbClr val="FFF4ED"/>
    <a:srgbClr val="D1D8B7"/>
    <a:srgbClr val="A09D79"/>
    <a:srgbClr val="AD5C4D"/>
    <a:srgbClr val="543E35"/>
    <a:srgbClr val="637700"/>
    <a:srgbClr val="5E6A76"/>
    <a:srgbClr val="00000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K SHEERU ALI MOULALI" userId="b413881600e0fde4" providerId="LiveId" clId="{7076DD8A-163F-46DE-A76C-6EBEDDA4EF41}"/>
    <pc:docChg chg="undo redo custSel addSld delSld modSld sldOrd">
      <pc:chgData name="SHAIK SHEERU ALI MOULALI" userId="b413881600e0fde4" providerId="LiveId" clId="{7076DD8A-163F-46DE-A76C-6EBEDDA4EF41}" dt="2024-02-03T21:14:16.394" v="57" actId="47"/>
      <pc:docMkLst>
        <pc:docMk/>
      </pc:docMkLst>
      <pc:sldChg chg="del">
        <pc:chgData name="SHAIK SHEERU ALI MOULALI" userId="b413881600e0fde4" providerId="LiveId" clId="{7076DD8A-163F-46DE-A76C-6EBEDDA4EF41}" dt="2024-02-03T20:51:17.329" v="47" actId="47"/>
        <pc:sldMkLst>
          <pc:docMk/>
          <pc:sldMk cId="3435077016" sldId="259"/>
        </pc:sldMkLst>
      </pc:sldChg>
      <pc:sldChg chg="del">
        <pc:chgData name="SHAIK SHEERU ALI MOULALI" userId="b413881600e0fde4" providerId="LiveId" clId="{7076DD8A-163F-46DE-A76C-6EBEDDA4EF41}" dt="2024-02-03T20:51:45.274" v="51" actId="47"/>
        <pc:sldMkLst>
          <pc:docMk/>
          <pc:sldMk cId="1002104821" sldId="264"/>
        </pc:sldMkLst>
      </pc:sldChg>
      <pc:sldChg chg="modSp mod">
        <pc:chgData name="SHAIK SHEERU ALI MOULALI" userId="b413881600e0fde4" providerId="LiveId" clId="{7076DD8A-163F-46DE-A76C-6EBEDDA4EF41}" dt="2024-02-03T20:52:08.490" v="55" actId="1076"/>
        <pc:sldMkLst>
          <pc:docMk/>
          <pc:sldMk cId="417536504" sldId="272"/>
        </pc:sldMkLst>
        <pc:spChg chg="mod">
          <ac:chgData name="SHAIK SHEERU ALI MOULALI" userId="b413881600e0fde4" providerId="LiveId" clId="{7076DD8A-163F-46DE-A76C-6EBEDDA4EF41}" dt="2024-02-03T20:52:03.720" v="54" actId="1076"/>
          <ac:spMkLst>
            <pc:docMk/>
            <pc:sldMk cId="417536504" sldId="272"/>
            <ac:spMk id="2" creationId="{43B8BB83-CA62-C813-5584-9F9C32557A2B}"/>
          </ac:spMkLst>
        </pc:spChg>
        <pc:spChg chg="mod">
          <ac:chgData name="SHAIK SHEERU ALI MOULALI" userId="b413881600e0fde4" providerId="LiveId" clId="{7076DD8A-163F-46DE-A76C-6EBEDDA4EF41}" dt="2024-02-03T20:52:08.490" v="55" actId="1076"/>
          <ac:spMkLst>
            <pc:docMk/>
            <pc:sldMk cId="417536504" sldId="272"/>
            <ac:spMk id="3" creationId="{CA0D2251-7AFE-1B36-778C-D116EDBB7FDE}"/>
          </ac:spMkLst>
        </pc:spChg>
      </pc:sldChg>
      <pc:sldChg chg="del ord">
        <pc:chgData name="SHAIK SHEERU ALI MOULALI" userId="b413881600e0fde4" providerId="LiveId" clId="{7076DD8A-163F-46DE-A76C-6EBEDDA4EF41}" dt="2024-02-03T21:14:16.394" v="57" actId="47"/>
        <pc:sldMkLst>
          <pc:docMk/>
          <pc:sldMk cId="3474133943" sldId="273"/>
        </pc:sldMkLst>
      </pc:sldChg>
      <pc:sldChg chg="del">
        <pc:chgData name="SHAIK SHEERU ALI MOULALI" userId="b413881600e0fde4" providerId="LiveId" clId="{7076DD8A-163F-46DE-A76C-6EBEDDA4EF41}" dt="2024-02-03T20:52:24.793" v="56" actId="47"/>
        <pc:sldMkLst>
          <pc:docMk/>
          <pc:sldMk cId="520000563" sldId="278"/>
        </pc:sldMkLst>
      </pc:sldChg>
      <pc:sldChg chg="add del">
        <pc:chgData name="SHAIK SHEERU ALI MOULALI" userId="b413881600e0fde4" providerId="LiveId" clId="{7076DD8A-163F-46DE-A76C-6EBEDDA4EF41}" dt="2024-02-03T20:51:40.657" v="50" actId="47"/>
        <pc:sldMkLst>
          <pc:docMk/>
          <pc:sldMk cId="1445010188" sldId="279"/>
        </pc:sldMkLst>
      </pc:sldChg>
      <pc:sldChg chg="del">
        <pc:chgData name="SHAIK SHEERU ALI MOULALI" userId="b413881600e0fde4" providerId="LiveId" clId="{7076DD8A-163F-46DE-A76C-6EBEDDA4EF41}" dt="2024-02-03T20:51:07.536" v="46" actId="47"/>
        <pc:sldMkLst>
          <pc:docMk/>
          <pc:sldMk cId="3418206844" sldId="280"/>
        </pc:sldMkLst>
      </pc:sldChg>
      <pc:sldChg chg="modSp mod">
        <pc:chgData name="SHAIK SHEERU ALI MOULALI" userId="b413881600e0fde4" providerId="LiveId" clId="{7076DD8A-163F-46DE-A76C-6EBEDDA4EF41}" dt="2024-02-03T20:50:57.091" v="45" actId="1076"/>
        <pc:sldMkLst>
          <pc:docMk/>
          <pc:sldMk cId="2577936335" sldId="281"/>
        </pc:sldMkLst>
        <pc:spChg chg="mod">
          <ac:chgData name="SHAIK SHEERU ALI MOULALI" userId="b413881600e0fde4" providerId="LiveId" clId="{7076DD8A-163F-46DE-A76C-6EBEDDA4EF41}" dt="2024-02-03T20:50:57.091" v="45" actId="1076"/>
          <ac:spMkLst>
            <pc:docMk/>
            <pc:sldMk cId="2577936335" sldId="281"/>
            <ac:spMk id="2" creationId="{34096D4E-8B4F-62B8-F551-56379B923E78}"/>
          </ac:spMkLst>
        </pc:spChg>
        <pc:spChg chg="mod">
          <ac:chgData name="SHAIK SHEERU ALI MOULALI" userId="b413881600e0fde4" providerId="LiveId" clId="{7076DD8A-163F-46DE-A76C-6EBEDDA4EF41}" dt="2024-02-03T20:50:53.149" v="44" actId="1076"/>
          <ac:spMkLst>
            <pc:docMk/>
            <pc:sldMk cId="2577936335" sldId="281"/>
            <ac:spMk id="3" creationId="{FF07BEBE-18E8-4025-FF6F-EC0130CB4F2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234" y="2843783"/>
            <a:ext cx="11093195" cy="722377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Diagnostic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311" y="404501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SHAIK SHEERU ALI MOULALI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UNID: UM/IP/1947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Position: Data Analyst Intern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CCF42-90C1-E535-20D8-8178363FB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64" y="1266952"/>
            <a:ext cx="3118103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3131821"/>
            <a:ext cx="9144000" cy="1709928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2248726"/>
            <a:ext cx="11521440" cy="62249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highlight>
                  <a:srgbClr val="FFF4ED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GitHub Link: </a:t>
            </a:r>
            <a:r>
              <a:rPr lang="en-US" u="sng" dirty="0">
                <a:solidFill>
                  <a:schemeClr val="tx1">
                    <a:lumMod val="50000"/>
                  </a:schemeClr>
                </a:solidFill>
                <a:highlight>
                  <a:srgbClr val="FFF4ED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https://github.com/ShaikSheeru2001/Project_10_Heart-Disease-Diagnostic-Analysis</a:t>
            </a:r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88D7EE-CB83-292E-19CE-05C76B23F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" y="3142411"/>
            <a:ext cx="11475720" cy="1078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u="sng" dirty="0">
                <a:highlight>
                  <a:srgbClr val="F8F3F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Diagnostics:</a:t>
            </a:r>
            <a:endParaRPr lang="en-IN" sz="1800" u="sng" dirty="0">
              <a:highlight>
                <a:srgbClr val="F8F3F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Medical History and Physical Examination, 2. Blood Tests, 3. Electrocardiogram (ECG or EKG), 4. Echocardiogram, 5. Stress Test, 6. Coronary Angiography, 7. Cardiac CT or MRI.</a:t>
            </a:r>
          </a:p>
          <a:p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08EB-47C0-CE40-3500-E5EA68BB5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024" y="4767645"/>
            <a:ext cx="11097768" cy="1078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u="sng" dirty="0">
                <a:highlight>
                  <a:srgbClr val="F8F3F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Causes of Heart Disease</a:t>
            </a:r>
            <a:r>
              <a:rPr lang="en-IN" sz="1800" b="1" dirty="0">
                <a:highlight>
                  <a:srgbClr val="F8F3F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Age, 2. Atherosclerosis, 3. Hypertension (High Blood Pressure), 4. Diabetes, 5. Smoking, 6. Obesity, 7. Physical Inactivity, 8. Unhealthy, 8. Genetics.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6CAD3-44E1-6344-E527-11792C5C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1C02-2ABE-3FB0-AC46-4AC0B00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Diagnostic 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22FAE-7530-7900-1841-FDF2797D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5FC399-5AE8-18F7-7126-33F1B4D5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087" y="726940"/>
            <a:ext cx="3593593" cy="676656"/>
          </a:xfrm>
        </p:spPr>
        <p:txBody>
          <a:bodyPr/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B7A71-EFDA-E75F-AC4D-CBF7B03482FF}"/>
              </a:ext>
            </a:extLst>
          </p:cNvPr>
          <p:cNvSpPr txBox="1"/>
          <p:nvPr/>
        </p:nvSpPr>
        <p:spPr>
          <a:xfrm>
            <a:off x="183260" y="1949838"/>
            <a:ext cx="11673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u="sng" dirty="0">
                <a:effectLst/>
                <a:highlight>
                  <a:srgbClr val="F8F3F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disease:</a:t>
            </a: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It is also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known as cardiovascular disease, refers to a class of diseases that involve the heart or blood vessels. It is a broad term that encompasses various conditions, with coronary artery disease being the most common type.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536" y="82296"/>
            <a:ext cx="10630346" cy="859536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Diagnostic Analysis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Diagnostic Analysis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D1305-2E50-0174-1429-CEEAAED11B71}"/>
              </a:ext>
            </a:extLst>
          </p:cNvPr>
          <p:cNvSpPr txBox="1"/>
          <p:nvPr/>
        </p:nvSpPr>
        <p:spPr>
          <a:xfrm>
            <a:off x="1124712" y="941832"/>
            <a:ext cx="10552176" cy="5444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 of the individual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(Male/Female)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Chest Pain Type: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chest pain (4 Values)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Resting Blood Pressure: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Resting blood pressure in mm Hg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Serum Cholesterol: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Serum cholesterol in mg/dl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Fasting Blood Sugar: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Fasting blood sugar level (&gt;120 mg/dl)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Resting Electrocardiographic Results: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Resting electrocardiographic results (0, 1, 2)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Heart Rate Achieved: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heart rate achieved during exercise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Exercise-Induced Angina: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exercise-induced angina (Yes/No)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Old_peak: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 depression induced by exercise relative to rest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of Peak Exercise ST Segment: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of the peak exercise ST segment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Major Vessels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Colored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Fluoroscopy: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major vessels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fluoroscopy (0-3)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Thalassemia (0 = normal, 1 = fixed defect, 2 = reversible defect)</a:t>
            </a:r>
          </a:p>
        </p:txBody>
      </p:sp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5768EFB-B317-47EA-C969-D365EB1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272" y="1494282"/>
            <a:ext cx="2584704" cy="727710"/>
          </a:xfrm>
        </p:spPr>
        <p:txBody>
          <a:bodyPr/>
          <a:lstStyle/>
          <a:p>
            <a:r>
              <a:rPr lang="en-IN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IN" sz="3200" b="1" i="0" u="none" strike="noStrike" dirty="0">
                <a:solidFill>
                  <a:schemeClr val="accent1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KPIs:</a:t>
            </a:r>
            <a:endParaRPr lang="en-US" sz="32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801EE7-C3C0-5B30-EB9B-2C995032E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0920" y="2613596"/>
            <a:ext cx="4919472" cy="1630807"/>
          </a:xfrm>
        </p:spPr>
        <p:txBody>
          <a:bodyPr>
            <a:normAutofit fontScale="92500"/>
          </a:bodyPr>
          <a:lstStyle/>
          <a:p>
            <a:pPr algn="just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HDP (Heart Disease Percentage): 54.30%</a:t>
            </a:r>
          </a:p>
          <a:p>
            <a:pPr algn="just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 (Average Cholesterol): 246.50</a:t>
            </a:r>
          </a:p>
          <a:p>
            <a:pPr algn="just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AHR (Average Heart Rate): 149.57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ABP (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Blood Pressure): 131.60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50B43-2FC6-DBFA-2920-C8265C1C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FDBE1-8C88-4D39-6BA3-537373DF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Diagnostic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1CF39-6540-5B9E-8E6C-4310213A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74320"/>
            <a:ext cx="3338564" cy="67665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Worksheets: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Diagnostic Analysis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CE7810-4F66-AE51-6AD7-BA9EDDCAE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76" y="1823212"/>
            <a:ext cx="2642616" cy="2765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9A691C-E126-4372-F1AE-7B0AA2C3D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072" y="1823211"/>
            <a:ext cx="3438144" cy="27651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012432-A812-909F-34B1-9C323C2A9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1119124"/>
            <a:ext cx="3561400" cy="22867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F62190-8701-434D-D481-AA5780501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2901" y="3884317"/>
            <a:ext cx="3481859" cy="210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7179F7-8740-03DE-F133-BBA41988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8" y="356616"/>
            <a:ext cx="10515600" cy="67665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Worksheets: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B391B61-21BC-7309-D50E-A2FA8728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66CF5CA-318D-F6B1-504B-3DF8E954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Diagnostic Analysis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AABF76-F42A-5213-B615-6C14004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3AEB1C3-59A6-2F9B-D027-9E5AB7498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2559064"/>
            <a:ext cx="3898966" cy="250171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86E310-B4C9-8F7D-F6B9-27E65AC2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061" y="2559064"/>
            <a:ext cx="3582155" cy="24942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1EEBF3D-BCFC-2F76-73A4-5F94D35CC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976" y="1204498"/>
            <a:ext cx="3765034" cy="24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4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21FAD-F59D-C948-D858-9866149F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E4F7F-35F8-CFFF-B217-BE885F81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Diagnostic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E6879-41E0-2F7E-A3B9-6CAE302F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160B11-3B4E-5B1F-7C65-4ED40127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49041"/>
            <a:ext cx="3209545" cy="67665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Worksheets: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BE2E50-616D-5744-7A1A-1D3A11752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1320332"/>
            <a:ext cx="9632184" cy="407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3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0B198-44EB-F102-D3FE-EB39F069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04/02/024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5FC8F-B90C-4882-2339-055C6091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Diagnostic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7F0F9-C879-B6A0-7162-C93C63C2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C2C4E-6A47-B9E8-1644-DF2EF939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760"/>
            <a:ext cx="3328417" cy="67665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Worksheets: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2C4725-63BC-3427-88BE-D57BA38C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26" y="1180905"/>
            <a:ext cx="11636748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4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640C1-C096-9B69-249D-544F79E8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04/02/2024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23727-001D-0A86-E2AD-315DF166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Diagnostic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BBCC7-95FF-26AF-A06E-714313D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928E38-A085-E3B7-A622-92A99E8D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911675"/>
            <a:ext cx="3227833" cy="67665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Worksheets: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6FDF80-4904-07C9-6AA4-66C0E3836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9" y="2106815"/>
            <a:ext cx="11552921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8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 design</Template>
  <TotalTime>215</TotalTime>
  <Words>431</Words>
  <Application>Microsoft Office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Gill Sans Nova</vt:lpstr>
      <vt:lpstr>Gill Sans Nova Light</vt:lpstr>
      <vt:lpstr>Sagona Book</vt:lpstr>
      <vt:lpstr>Times New Roman</vt:lpstr>
      <vt:lpstr>Office Theme</vt:lpstr>
      <vt:lpstr>Heart Disease Diagnostic Analysis</vt:lpstr>
      <vt:lpstr>Introduction</vt:lpstr>
      <vt:lpstr>Attributes of Heart Disease Diagnostic Analysis</vt:lpstr>
      <vt:lpstr>Main KPIs:</vt:lpstr>
      <vt:lpstr>Worksheets:</vt:lpstr>
      <vt:lpstr>Worksheets:</vt:lpstr>
      <vt:lpstr>Worksheets:</vt:lpstr>
      <vt:lpstr>Worksheets:</vt:lpstr>
      <vt:lpstr>Worksheets: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Diagnostic Analysis</dc:title>
  <dc:creator>SHAIK SHEERU ALI MOULALI</dc:creator>
  <cp:lastModifiedBy>SHAIK SHEERU ALI MOULALI</cp:lastModifiedBy>
  <cp:revision>8</cp:revision>
  <dcterms:created xsi:type="dcterms:W3CDTF">2024-02-03T19:07:11Z</dcterms:created>
  <dcterms:modified xsi:type="dcterms:W3CDTF">2024-02-04T09:56:20Z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