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0" r:id="rId6"/>
    <p:sldId id="262" r:id="rId7"/>
    <p:sldId id="264" r:id="rId8"/>
    <p:sldId id="265" r:id="rId9"/>
    <p:sldId id="263" r:id="rId10"/>
    <p:sldId id="266" r:id="rId11"/>
    <p:sldId id="267" r:id="rId12"/>
    <p:sldId id="268" r:id="rId13"/>
    <p:sldId id="269" r:id="rId14"/>
    <p:sldId id="270" r:id="rId15"/>
    <p:sldId id="288" r:id="rId16"/>
    <p:sldId id="277" r:id="rId17"/>
    <p:sldId id="278" r:id="rId18"/>
    <p:sldId id="279" r:id="rId19"/>
    <p:sldId id="280" r:id="rId20"/>
    <p:sldId id="281" r:id="rId21"/>
    <p:sldId id="282" r:id="rId22"/>
    <p:sldId id="283" r:id="rId23"/>
    <p:sldId id="284" r:id="rId24"/>
    <p:sldId id="285" r:id="rId25"/>
    <p:sldId id="286" r:id="rId26"/>
    <p:sldId id="272" r:id="rId27"/>
    <p:sldId id="273" r:id="rId28"/>
    <p:sldId id="274" r:id="rId29"/>
    <p:sldId id="276" r:id="rId30"/>
    <p:sldId id="287" r:id="rId31"/>
    <p:sldId id="27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5B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hyperlink" Target="http://archive.ics.uci.edu/ml" TargetMode="External"/><Relationship Id="rId1" Type="http://schemas.openxmlformats.org/officeDocument/2006/relationships/slideLayout" Target="../slideLayouts/slideLayout7.xml"/><Relationship Id="rId4" Type="http://schemas.openxmlformats.org/officeDocument/2006/relationships/hyperlink" Target="http://www.stackoverflow.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02C24-9752-4A34-ACB6-444A4E0A1DC2}"/>
              </a:ext>
            </a:extLst>
          </p:cNvPr>
          <p:cNvPicPr>
            <a:picLocks noChangeAspect="1"/>
          </p:cNvPicPr>
          <p:nvPr/>
        </p:nvPicPr>
        <p:blipFill>
          <a:blip r:embed="rId2"/>
          <a:stretch>
            <a:fillRect/>
          </a:stretch>
        </p:blipFill>
        <p:spPr>
          <a:xfrm>
            <a:off x="1534602" y="0"/>
            <a:ext cx="8770288" cy="2565330"/>
          </a:xfrm>
          <a:prstGeom prst="rect">
            <a:avLst/>
          </a:prstGeom>
        </p:spPr>
      </p:pic>
      <p:sp>
        <p:nvSpPr>
          <p:cNvPr id="7" name="TextBox 6">
            <a:extLst>
              <a:ext uri="{FF2B5EF4-FFF2-40B4-BE49-F238E27FC236}">
                <a16:creationId xmlns:a16="http://schemas.microsoft.com/office/drawing/2014/main" id="{B828C3E2-0477-49FA-AE48-D360C88554ED}"/>
              </a:ext>
            </a:extLst>
          </p:cNvPr>
          <p:cNvSpPr txBox="1"/>
          <p:nvPr/>
        </p:nvSpPr>
        <p:spPr>
          <a:xfrm>
            <a:off x="852114" y="2653950"/>
            <a:ext cx="10249231" cy="3416320"/>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                      Adult Income Dataset using Machine Learning</a:t>
            </a:r>
          </a:p>
          <a:p>
            <a:endParaRPr lang="en-US" sz="2400" b="1" dirty="0">
              <a:latin typeface="Arial" panose="020B0604020202020204" pitchFamily="34" charset="0"/>
              <a:cs typeface="Arial" panose="020B0604020202020204" pitchFamily="34" charset="0"/>
            </a:endParaRPr>
          </a:p>
          <a:p>
            <a:endParaRPr lang="en-US" sz="2400" dirty="0">
              <a:latin typeface="Arial" pitchFamily="34" charset="0"/>
              <a:cs typeface="Arial" pitchFamily="34" charset="0"/>
            </a:endParaRPr>
          </a:p>
          <a:p>
            <a:r>
              <a:rPr lang="en-US" sz="2400" dirty="0">
                <a:latin typeface="Arial" pitchFamily="34" charset="0"/>
                <a:cs typeface="Arial" pitchFamily="34" charset="0"/>
              </a:rPr>
              <a:t>     Project Supervisor: Dr. </a:t>
            </a:r>
            <a:r>
              <a:rPr lang="en-US" sz="2400" b="1" dirty="0">
                <a:effectLst/>
                <a:latin typeface="Arial" panose="020B0604020202020204" pitchFamily="34" charset="0"/>
                <a:ea typeface="Arial" panose="020B0604020202020204" pitchFamily="34" charset="0"/>
                <a:cs typeface="Arial" panose="020B0604020202020204" pitchFamily="34" charset="0"/>
              </a:rPr>
              <a:t>J. Albert Mayan</a:t>
            </a:r>
            <a:r>
              <a:rPr lang="en-US" sz="2400" dirty="0">
                <a:latin typeface="Arial" pitchFamily="34" charset="0"/>
                <a:cs typeface="Arial" pitchFamily="34" charset="0"/>
              </a:rPr>
              <a:t>, M.E., Ph.D., </a:t>
            </a:r>
          </a:p>
          <a:p>
            <a:endParaRPr lang="en-US" sz="2400" dirty="0">
              <a:latin typeface="Arial" pitchFamily="34" charset="0"/>
              <a:cs typeface="Arial" pitchFamily="34" charset="0"/>
            </a:endParaRPr>
          </a:p>
          <a:p>
            <a:pPr>
              <a:lnSpc>
                <a:spcPct val="150000"/>
              </a:lnSpc>
            </a:pPr>
            <a:r>
              <a:rPr lang="en-US" sz="2400" dirty="0">
                <a:latin typeface="Arial" pitchFamily="34" charset="0"/>
                <a:cs typeface="Arial" pitchFamily="34" charset="0"/>
              </a:rPr>
              <a:t>     Name of the Student: Mr. SHAIK SHEERU ALI MOULALI</a:t>
            </a:r>
          </a:p>
          <a:p>
            <a:pPr>
              <a:lnSpc>
                <a:spcPct val="150000"/>
              </a:lnSpc>
            </a:pPr>
            <a:r>
              <a:rPr lang="en-US" sz="2400" dirty="0">
                <a:latin typeface="Arial" pitchFamily="34" charset="0"/>
                <a:cs typeface="Arial" pitchFamily="34" charset="0"/>
              </a:rPr>
              <a:t>     Register Number: 39110932</a:t>
            </a:r>
            <a:endParaRPr lang="en-US" sz="2400" b="1" dirty="0">
              <a:latin typeface="Arial" panose="020B0604020202020204" pitchFamily="34" charset="0"/>
              <a:cs typeface="Arial" panose="020B0604020202020204" pitchFamily="34" charset="0"/>
            </a:endParaRPr>
          </a:p>
          <a:p>
            <a:pPr algn="ctr"/>
            <a:endParaRPr lang="en-US" sz="2400" dirty="0"/>
          </a:p>
        </p:txBody>
      </p:sp>
      <p:sp>
        <p:nvSpPr>
          <p:cNvPr id="9" name="TextBox 8">
            <a:extLst>
              <a:ext uri="{FF2B5EF4-FFF2-40B4-BE49-F238E27FC236}">
                <a16:creationId xmlns:a16="http://schemas.microsoft.com/office/drawing/2014/main" id="{1645F8E9-9A94-4D8C-824B-852B72AF7E7E}"/>
              </a:ext>
            </a:extLst>
          </p:cNvPr>
          <p:cNvSpPr txBox="1"/>
          <p:nvPr/>
        </p:nvSpPr>
        <p:spPr>
          <a:xfrm>
            <a:off x="4788674" y="6406966"/>
            <a:ext cx="6094674" cy="369332"/>
          </a:xfrm>
          <a:prstGeom prst="rect">
            <a:avLst/>
          </a:prstGeom>
          <a:noFill/>
        </p:spPr>
        <p:txBody>
          <a:bodyPr wrap="square">
            <a:spAutoFit/>
          </a:bodyPr>
          <a:lstStyle/>
          <a:p>
            <a:r>
              <a:rPr lang="en-US" sz="1800" dirty="0"/>
              <a:t>Department of CSE</a:t>
            </a:r>
          </a:p>
        </p:txBody>
      </p:sp>
      <p:sp>
        <p:nvSpPr>
          <p:cNvPr id="11" name="TextBox 10">
            <a:extLst>
              <a:ext uri="{FF2B5EF4-FFF2-40B4-BE49-F238E27FC236}">
                <a16:creationId xmlns:a16="http://schemas.microsoft.com/office/drawing/2014/main" id="{1B4C1C31-B077-4AEC-931F-32E9981338C9}"/>
              </a:ext>
            </a:extLst>
          </p:cNvPr>
          <p:cNvSpPr txBox="1"/>
          <p:nvPr/>
        </p:nvSpPr>
        <p:spPr>
          <a:xfrm>
            <a:off x="73550" y="6416905"/>
            <a:ext cx="6094674" cy="369332"/>
          </a:xfrm>
          <a:prstGeom prst="rect">
            <a:avLst/>
          </a:prstGeom>
          <a:noFill/>
        </p:spPr>
        <p:txBody>
          <a:bodyPr wrap="square">
            <a:spAutoFit/>
          </a:bodyPr>
          <a:lstStyle/>
          <a:p>
            <a:fld id="{00770AC0-521A-4761-B605-21BC84785148}" type="datetime3">
              <a:rPr lang="en-US" sz="1800" smtClean="0"/>
              <a:pPr/>
              <a:t>7 December 2021</a:t>
            </a:fld>
            <a:endParaRPr lang="en-IN" dirty="0"/>
          </a:p>
        </p:txBody>
      </p:sp>
      <p:sp>
        <p:nvSpPr>
          <p:cNvPr id="13" name="TextBox 12">
            <a:extLst>
              <a:ext uri="{FF2B5EF4-FFF2-40B4-BE49-F238E27FC236}">
                <a16:creationId xmlns:a16="http://schemas.microsoft.com/office/drawing/2014/main" id="{D5E841BE-81D6-4CA9-85C1-5BE2C3041670}"/>
              </a:ext>
            </a:extLst>
          </p:cNvPr>
          <p:cNvSpPr txBox="1"/>
          <p:nvPr/>
        </p:nvSpPr>
        <p:spPr>
          <a:xfrm>
            <a:off x="11786484" y="6406966"/>
            <a:ext cx="331966" cy="369332"/>
          </a:xfrm>
          <a:prstGeom prst="rect">
            <a:avLst/>
          </a:prstGeom>
          <a:noFill/>
        </p:spPr>
        <p:txBody>
          <a:bodyPr wrap="square">
            <a:spAutoFit/>
          </a:bodyPr>
          <a:lstStyle/>
          <a:p>
            <a:fld id="{C0EC1BDC-9B67-430D-970A-E36C75175141}" type="slidenum">
              <a:rPr lang="en-US" sz="1800" smtClean="0"/>
              <a:pPr/>
              <a:t>1</a:t>
            </a:fld>
            <a:endParaRPr lang="en-US" sz="1800" dirty="0"/>
          </a:p>
        </p:txBody>
      </p:sp>
    </p:spTree>
    <p:extLst>
      <p:ext uri="{BB962C8B-B14F-4D97-AF65-F5344CB8AC3E}">
        <p14:creationId xmlns:p14="http://schemas.microsoft.com/office/powerpoint/2010/main" val="245233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1C211-49F9-4273-9B8C-A0CA74D9D6DC}"/>
              </a:ext>
            </a:extLst>
          </p:cNvPr>
          <p:cNvSpPr txBox="1"/>
          <p:nvPr/>
        </p:nvSpPr>
        <p:spPr>
          <a:xfrm>
            <a:off x="2486527" y="0"/>
            <a:ext cx="9593178" cy="6186309"/>
          </a:xfrm>
          <a:prstGeom prst="rect">
            <a:avLst/>
          </a:prstGeom>
          <a:noFill/>
        </p:spPr>
        <p:txBody>
          <a:bodyPr wrap="square">
            <a:spAutoFit/>
          </a:bodyPr>
          <a:lstStyle/>
          <a:p>
            <a:r>
              <a:rPr lang="en-US" dirty="0">
                <a:solidFill>
                  <a:schemeClr val="tx2"/>
                </a:solidFill>
                <a:latin typeface="Consolas" panose="020B0609020204030204" pitchFamily="49" charset="0"/>
              </a:rPr>
              <a:t>3)</a:t>
            </a:r>
            <a:r>
              <a:rPr lang="en-US" b="0" dirty="0">
                <a:solidFill>
                  <a:schemeClr val="tx2"/>
                </a:solidFill>
                <a:effectLst/>
                <a:latin typeface="Consolas" panose="020B0609020204030204" pitchFamily="49" charset="0"/>
              </a:rPr>
              <a:t> first 5 rows of the dataframe</a:t>
            </a:r>
            <a:r>
              <a:rPr lang="en-US" dirty="0">
                <a:solidFill>
                  <a:schemeClr val="tx2"/>
                </a:solidFill>
                <a:latin typeface="Consolas" panose="020B0609020204030204" pitchFamily="49" charset="0"/>
              </a:rPr>
              <a:t> (</a:t>
            </a:r>
            <a:r>
              <a:rPr lang="en-IN" b="0" dirty="0">
                <a:solidFill>
                  <a:schemeClr val="tx1">
                    <a:lumMod val="85000"/>
                    <a:lumOff val="15000"/>
                  </a:schemeClr>
                </a:solidFill>
                <a:effectLst/>
                <a:latin typeface="Consolas" panose="020B0609020204030204" pitchFamily="49" charset="0"/>
              </a:rPr>
              <a:t># this function shows the </a:t>
            </a:r>
          </a:p>
          <a:p>
            <a:r>
              <a:rPr lang="en-IN" b="0" dirty="0">
                <a:solidFill>
                  <a:schemeClr val="tx1">
                    <a:lumMod val="85000"/>
                    <a:lumOff val="15000"/>
                  </a:schemeClr>
                </a:solidFill>
                <a:effectLst/>
                <a:latin typeface="Consolas" panose="020B0609020204030204" pitchFamily="49" charset="0"/>
              </a:rPr>
              <a:t>first 5 rows of the datafile.)</a:t>
            </a:r>
          </a:p>
          <a:p>
            <a:endParaRPr lang="en-IN" b="0" dirty="0">
              <a:solidFill>
                <a:schemeClr val="tx1">
                  <a:lumMod val="85000"/>
                  <a:lumOff val="15000"/>
                </a:schemeClr>
              </a:solidFill>
              <a:effectLst/>
              <a:latin typeface="Consolas" panose="020B0609020204030204" pitchFamily="49" charset="0"/>
            </a:endParaRPr>
          </a:p>
          <a:p>
            <a:endParaRPr lang="en-IN" b="0" dirty="0">
              <a:solidFill>
                <a:schemeClr val="tx1">
                  <a:lumMod val="85000"/>
                  <a:lumOff val="15000"/>
                </a:schemeClr>
              </a:solidFill>
              <a:effectLst/>
              <a:latin typeface="Consolas" panose="020B0609020204030204" pitchFamily="49" charset="0"/>
            </a:endParaRPr>
          </a:p>
          <a:p>
            <a:endParaRPr lang="en-US" b="0" dirty="0">
              <a:solidFill>
                <a:schemeClr val="tx1">
                  <a:lumMod val="85000"/>
                  <a:lumOff val="15000"/>
                </a:schemeClr>
              </a:solidFill>
              <a:effectLst/>
              <a:latin typeface="Consolas" panose="020B0609020204030204" pitchFamily="49" charset="0"/>
            </a:endParaRPr>
          </a:p>
          <a:p>
            <a:endParaRPr lang="en-IN" b="0" dirty="0">
              <a:solidFill>
                <a:schemeClr val="tx1">
                  <a:lumMod val="85000"/>
                  <a:lumOff val="15000"/>
                </a:schemeClr>
              </a:solidFill>
              <a:effectLst/>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r>
              <a:rPr lang="en-US" dirty="0">
                <a:solidFill>
                  <a:schemeClr val="tx2"/>
                </a:solidFill>
                <a:latin typeface="Consolas" panose="020B0609020204030204" pitchFamily="49" charset="0"/>
              </a:rPr>
              <a:t>4)</a:t>
            </a:r>
            <a:r>
              <a:rPr lang="en-US" b="0" dirty="0">
                <a:solidFill>
                  <a:schemeClr val="tx2"/>
                </a:solidFill>
                <a:effectLst/>
                <a:latin typeface="Consolas" panose="020B0609020204030204" pitchFamily="49" charset="0"/>
              </a:rPr>
              <a:t> last 5 rows of the dataframe</a:t>
            </a:r>
            <a:r>
              <a:rPr lang="en-IN" b="0" dirty="0">
                <a:solidFill>
                  <a:schemeClr val="tx1">
                    <a:lumMod val="85000"/>
                    <a:lumOff val="15000"/>
                  </a:schemeClr>
                </a:solidFill>
                <a:effectLst/>
                <a:latin typeface="Consolas" panose="020B0609020204030204" pitchFamily="49" charset="0"/>
              </a:rPr>
              <a:t> (# this function shows the last 5</a:t>
            </a:r>
          </a:p>
          <a:p>
            <a:r>
              <a:rPr lang="en-IN" b="0" dirty="0">
                <a:solidFill>
                  <a:schemeClr val="tx1">
                    <a:lumMod val="85000"/>
                    <a:lumOff val="15000"/>
                  </a:schemeClr>
                </a:solidFill>
                <a:effectLst/>
                <a:latin typeface="Consolas" panose="020B0609020204030204" pitchFamily="49" charset="0"/>
              </a:rPr>
              <a:t>rows of the datafile.)</a:t>
            </a:r>
          </a:p>
          <a:p>
            <a:endParaRPr lang="en-IN" dirty="0">
              <a:solidFill>
                <a:schemeClr val="tx1">
                  <a:lumMod val="85000"/>
                  <a:lumOff val="15000"/>
                </a:schemeClr>
              </a:solidFill>
              <a:latin typeface="Consolas" panose="020B0609020204030204" pitchFamily="49" charset="0"/>
            </a:endParaRPr>
          </a:p>
          <a:p>
            <a:endParaRPr lang="en-IN" dirty="0">
              <a:solidFill>
                <a:schemeClr val="tx1">
                  <a:lumMod val="85000"/>
                  <a:lumOff val="15000"/>
                </a:schemeClr>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r>
              <a:rPr lang="en-US" dirty="0">
                <a:solidFill>
                  <a:schemeClr val="tx2"/>
                </a:solidFill>
                <a:latin typeface="Consolas" panose="020B0609020204030204" pitchFamily="49" charset="0"/>
              </a:rPr>
              <a:t>5)</a:t>
            </a:r>
            <a:r>
              <a:rPr lang="en-US" b="0" dirty="0">
                <a:solidFill>
                  <a:schemeClr val="tx2"/>
                </a:solidFill>
                <a:effectLst/>
                <a:latin typeface="Consolas" panose="020B0609020204030204" pitchFamily="49" charset="0"/>
              </a:rPr>
              <a:t> number of rows and columns </a:t>
            </a:r>
            <a:r>
              <a:rPr lang="en-US" b="0" dirty="0">
                <a:effectLst/>
                <a:latin typeface="Consolas" panose="020B0609020204030204" pitchFamily="49" charset="0"/>
              </a:rPr>
              <a:t>(# this function shows the shape of the dataset.)</a:t>
            </a:r>
          </a:p>
          <a:p>
            <a:endParaRPr lang="en-US" dirty="0">
              <a:solidFill>
                <a:schemeClr val="tx2"/>
              </a:solidFill>
              <a:latin typeface="Consolas" panose="020B0609020204030204" pitchFamily="49" charset="0"/>
            </a:endParaRPr>
          </a:p>
        </p:txBody>
      </p:sp>
      <p:sp>
        <p:nvSpPr>
          <p:cNvPr id="5" name="TextBox 4">
            <a:extLst>
              <a:ext uri="{FF2B5EF4-FFF2-40B4-BE49-F238E27FC236}">
                <a16:creationId xmlns:a16="http://schemas.microsoft.com/office/drawing/2014/main" id="{ACD0E831-288A-4F59-950A-21C3B9C21B19}"/>
              </a:ext>
            </a:extLst>
          </p:cNvPr>
          <p:cNvSpPr txBox="1"/>
          <p:nvPr/>
        </p:nvSpPr>
        <p:spPr>
          <a:xfrm>
            <a:off x="97404" y="6406965"/>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7" name="TextBox 6">
            <a:extLst>
              <a:ext uri="{FF2B5EF4-FFF2-40B4-BE49-F238E27FC236}">
                <a16:creationId xmlns:a16="http://schemas.microsoft.com/office/drawing/2014/main" id="{A47A881A-0B25-483E-870C-DEED62ACAA76}"/>
              </a:ext>
            </a:extLst>
          </p:cNvPr>
          <p:cNvSpPr txBox="1"/>
          <p:nvPr/>
        </p:nvSpPr>
        <p:spPr>
          <a:xfrm>
            <a:off x="4621696" y="6406965"/>
            <a:ext cx="7570303" cy="369332"/>
          </a:xfrm>
          <a:prstGeom prst="rect">
            <a:avLst/>
          </a:prstGeom>
          <a:noFill/>
        </p:spPr>
        <p:txBody>
          <a:bodyPr wrap="square">
            <a:spAutoFit/>
          </a:bodyPr>
          <a:lstStyle/>
          <a:p>
            <a:r>
              <a:rPr lang="en-US" dirty="0"/>
              <a:t>Department of CSE                                                                                    10 </a:t>
            </a:r>
            <a:endParaRPr lang="en-IN" dirty="0"/>
          </a:p>
        </p:txBody>
      </p:sp>
      <p:pic>
        <p:nvPicPr>
          <p:cNvPr id="4" name="Picture 3">
            <a:extLst>
              <a:ext uri="{FF2B5EF4-FFF2-40B4-BE49-F238E27FC236}">
                <a16:creationId xmlns:a16="http://schemas.microsoft.com/office/drawing/2014/main" id="{967DEBB6-B600-43B7-B77F-25A3BEB9D98E}"/>
              </a:ext>
            </a:extLst>
          </p:cNvPr>
          <p:cNvPicPr>
            <a:picLocks noChangeAspect="1"/>
          </p:cNvPicPr>
          <p:nvPr/>
        </p:nvPicPr>
        <p:blipFill>
          <a:blip r:embed="rId2"/>
          <a:stretch>
            <a:fillRect/>
          </a:stretch>
        </p:blipFill>
        <p:spPr>
          <a:xfrm>
            <a:off x="1572125" y="603023"/>
            <a:ext cx="9593179" cy="1899545"/>
          </a:xfrm>
          <a:prstGeom prst="rect">
            <a:avLst/>
          </a:prstGeom>
        </p:spPr>
      </p:pic>
      <p:pic>
        <p:nvPicPr>
          <p:cNvPr id="8" name="Picture 7">
            <a:extLst>
              <a:ext uri="{FF2B5EF4-FFF2-40B4-BE49-F238E27FC236}">
                <a16:creationId xmlns:a16="http://schemas.microsoft.com/office/drawing/2014/main" id="{9F2C7C12-A4CE-4334-985E-F697B1E70DB3}"/>
              </a:ext>
            </a:extLst>
          </p:cNvPr>
          <p:cNvPicPr>
            <a:picLocks noChangeAspect="1"/>
          </p:cNvPicPr>
          <p:nvPr/>
        </p:nvPicPr>
        <p:blipFill>
          <a:blip r:embed="rId3"/>
          <a:stretch>
            <a:fillRect/>
          </a:stretch>
        </p:blipFill>
        <p:spPr>
          <a:xfrm>
            <a:off x="1572124" y="3048877"/>
            <a:ext cx="9593179" cy="2236117"/>
          </a:xfrm>
          <a:prstGeom prst="rect">
            <a:avLst/>
          </a:prstGeom>
        </p:spPr>
      </p:pic>
      <p:pic>
        <p:nvPicPr>
          <p:cNvPr id="12" name="Picture 11">
            <a:extLst>
              <a:ext uri="{FF2B5EF4-FFF2-40B4-BE49-F238E27FC236}">
                <a16:creationId xmlns:a16="http://schemas.microsoft.com/office/drawing/2014/main" id="{43A1D082-AA3F-4E42-8678-C734855ACC32}"/>
              </a:ext>
            </a:extLst>
          </p:cNvPr>
          <p:cNvPicPr>
            <a:picLocks noChangeAspect="1"/>
          </p:cNvPicPr>
          <p:nvPr/>
        </p:nvPicPr>
        <p:blipFill>
          <a:blip r:embed="rId4"/>
          <a:stretch>
            <a:fillRect/>
          </a:stretch>
        </p:blipFill>
        <p:spPr>
          <a:xfrm>
            <a:off x="3785932" y="5527393"/>
            <a:ext cx="4973056" cy="891990"/>
          </a:xfrm>
          <a:prstGeom prst="rect">
            <a:avLst/>
          </a:prstGeom>
        </p:spPr>
      </p:pic>
    </p:spTree>
    <p:extLst>
      <p:ext uri="{BB962C8B-B14F-4D97-AF65-F5344CB8AC3E}">
        <p14:creationId xmlns:p14="http://schemas.microsoft.com/office/powerpoint/2010/main" val="376741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376D31-184E-4FD0-ACDD-D98AC8F955F4}"/>
              </a:ext>
            </a:extLst>
          </p:cNvPr>
          <p:cNvSpPr txBox="1"/>
          <p:nvPr/>
        </p:nvSpPr>
        <p:spPr>
          <a:xfrm>
            <a:off x="3048663" y="0"/>
            <a:ext cx="8132684" cy="7571303"/>
          </a:xfrm>
          <a:prstGeom prst="rect">
            <a:avLst/>
          </a:prstGeom>
          <a:noFill/>
        </p:spPr>
        <p:txBody>
          <a:bodyPr wrap="square">
            <a:spAutoFit/>
          </a:bodyPr>
          <a:lstStyle/>
          <a:p>
            <a:r>
              <a:rPr lang="en-US" dirty="0">
                <a:solidFill>
                  <a:schemeClr val="tx2"/>
                </a:solidFill>
                <a:latin typeface="Consolas" panose="020B0609020204030204" pitchFamily="49" charset="0"/>
              </a:rPr>
              <a:t>6)</a:t>
            </a:r>
            <a:r>
              <a:rPr lang="en-US" b="0" dirty="0">
                <a:solidFill>
                  <a:schemeClr val="tx2"/>
                </a:solidFill>
                <a:effectLst/>
                <a:latin typeface="Consolas" panose="020B0609020204030204" pitchFamily="49" charset="0"/>
              </a:rPr>
              <a:t> Getting some information about the dataset </a:t>
            </a:r>
          </a:p>
          <a:p>
            <a:r>
              <a:rPr lang="en-US" b="0" dirty="0">
                <a:effectLst/>
                <a:latin typeface="Consolas" panose="020B0609020204030204" pitchFamily="49" charset="0"/>
              </a:rPr>
              <a:t>(# this function shows info about dataset.)</a:t>
            </a: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r>
              <a:rPr lang="en-US" dirty="0">
                <a:solidFill>
                  <a:schemeClr val="tx2"/>
                </a:solidFill>
                <a:latin typeface="Consolas" panose="020B0609020204030204" pitchFamily="49" charset="0"/>
              </a:rPr>
              <a:t>7) </a:t>
            </a:r>
            <a:r>
              <a:rPr lang="en-US" b="0" dirty="0">
                <a:solidFill>
                  <a:schemeClr val="tx2"/>
                </a:solidFill>
                <a:effectLst/>
                <a:latin typeface="Consolas" panose="020B0609020204030204" pitchFamily="49" charset="0"/>
              </a:rPr>
              <a:t>Dataset description </a:t>
            </a:r>
            <a:r>
              <a:rPr lang="en-US" b="0" dirty="0">
                <a:effectLst/>
                <a:latin typeface="Consolas" panose="020B0609020204030204" pitchFamily="49" charset="0"/>
              </a:rPr>
              <a:t>(# this function describe the dataset.)</a:t>
            </a: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fld id="{34BF8381-4334-4BCF-A228-57F83149AF87}" type="datetime3">
              <a:rPr lang="en-US" smtClean="0"/>
              <a:pPr/>
              <a:t>7 December 2021</a:t>
            </a:fld>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b="0" dirty="0">
              <a:solidFill>
                <a:schemeClr val="tx2"/>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23A83076-A0FC-4289-9D23-D779BB1D60D9}"/>
              </a:ext>
            </a:extLst>
          </p:cNvPr>
          <p:cNvPicPr>
            <a:picLocks noChangeAspect="1"/>
          </p:cNvPicPr>
          <p:nvPr/>
        </p:nvPicPr>
        <p:blipFill>
          <a:blip r:embed="rId2"/>
          <a:stretch>
            <a:fillRect/>
          </a:stretch>
        </p:blipFill>
        <p:spPr>
          <a:xfrm>
            <a:off x="2739706" y="641683"/>
            <a:ext cx="6933683" cy="3505201"/>
          </a:xfrm>
          <a:prstGeom prst="rect">
            <a:avLst/>
          </a:prstGeom>
        </p:spPr>
      </p:pic>
      <p:pic>
        <p:nvPicPr>
          <p:cNvPr id="6" name="Picture 5">
            <a:extLst>
              <a:ext uri="{FF2B5EF4-FFF2-40B4-BE49-F238E27FC236}">
                <a16:creationId xmlns:a16="http://schemas.microsoft.com/office/drawing/2014/main" id="{0ADF7C12-F0EE-4ED5-A1A2-375C19712A65}"/>
              </a:ext>
            </a:extLst>
          </p:cNvPr>
          <p:cNvPicPr>
            <a:picLocks noChangeAspect="1"/>
          </p:cNvPicPr>
          <p:nvPr/>
        </p:nvPicPr>
        <p:blipFill>
          <a:blip r:embed="rId3"/>
          <a:stretch>
            <a:fillRect/>
          </a:stretch>
        </p:blipFill>
        <p:spPr>
          <a:xfrm>
            <a:off x="2739705" y="4552199"/>
            <a:ext cx="6933683" cy="2305801"/>
          </a:xfrm>
          <a:prstGeom prst="rect">
            <a:avLst/>
          </a:prstGeom>
        </p:spPr>
      </p:pic>
      <p:sp>
        <p:nvSpPr>
          <p:cNvPr id="8" name="TextBox 7">
            <a:extLst>
              <a:ext uri="{FF2B5EF4-FFF2-40B4-BE49-F238E27FC236}">
                <a16:creationId xmlns:a16="http://schemas.microsoft.com/office/drawing/2014/main" id="{095809C2-750F-4C7E-9963-801336922E3E}"/>
              </a:ext>
            </a:extLst>
          </p:cNvPr>
          <p:cNvSpPr txBox="1"/>
          <p:nvPr/>
        </p:nvSpPr>
        <p:spPr>
          <a:xfrm>
            <a:off x="663" y="6488668"/>
            <a:ext cx="6096000"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2" name="TextBox 11">
            <a:extLst>
              <a:ext uri="{FF2B5EF4-FFF2-40B4-BE49-F238E27FC236}">
                <a16:creationId xmlns:a16="http://schemas.microsoft.com/office/drawing/2014/main" id="{4FD4FF3D-02EE-4E01-AD82-99B538381C03}"/>
              </a:ext>
            </a:extLst>
          </p:cNvPr>
          <p:cNvSpPr txBox="1"/>
          <p:nvPr/>
        </p:nvSpPr>
        <p:spPr>
          <a:xfrm>
            <a:off x="4973089" y="6590207"/>
            <a:ext cx="7218248" cy="369332"/>
          </a:xfrm>
          <a:prstGeom prst="rect">
            <a:avLst/>
          </a:prstGeom>
          <a:noFill/>
        </p:spPr>
        <p:txBody>
          <a:bodyPr wrap="square">
            <a:spAutoFit/>
          </a:bodyPr>
          <a:lstStyle/>
          <a:p>
            <a:r>
              <a:rPr lang="en-US" dirty="0">
                <a:solidFill>
                  <a:schemeClr val="bg1"/>
                </a:solidFill>
              </a:rPr>
              <a:t>Department of CSE                                                                               </a:t>
            </a:r>
            <a:r>
              <a:rPr lang="en-US" dirty="0"/>
              <a:t>11</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1839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33682-D39E-4602-B633-7866B5FE64B5}"/>
              </a:ext>
            </a:extLst>
          </p:cNvPr>
          <p:cNvSpPr txBox="1"/>
          <p:nvPr/>
        </p:nvSpPr>
        <p:spPr>
          <a:xfrm>
            <a:off x="2598821" y="0"/>
            <a:ext cx="8021053" cy="6186309"/>
          </a:xfrm>
          <a:prstGeom prst="rect">
            <a:avLst/>
          </a:prstGeom>
          <a:noFill/>
        </p:spPr>
        <p:txBody>
          <a:bodyPr wrap="square">
            <a:spAutoFit/>
          </a:bodyPr>
          <a:lstStyle/>
          <a:p>
            <a:r>
              <a:rPr lang="en-US" dirty="0">
                <a:solidFill>
                  <a:schemeClr val="tx2"/>
                </a:solidFill>
                <a:latin typeface="Consolas" panose="020B0609020204030204" pitchFamily="49" charset="0"/>
              </a:rPr>
              <a:t>8) Feature selection </a:t>
            </a:r>
            <a:r>
              <a:rPr lang="en-US" dirty="0">
                <a:latin typeface="Consolas" panose="020B0609020204030204" pitchFamily="49" charset="0"/>
              </a:rPr>
              <a:t>(# this shows the all features in the dataset.)</a:t>
            </a: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r>
              <a:rPr lang="en-US" dirty="0">
                <a:solidFill>
                  <a:schemeClr val="tx2"/>
                </a:solidFill>
                <a:latin typeface="Consolas" panose="020B0609020204030204" pitchFamily="49" charset="0"/>
              </a:rPr>
              <a:t>9) null values exist or not </a:t>
            </a:r>
            <a:r>
              <a:rPr lang="en-US" dirty="0">
                <a:latin typeface="Consolas" panose="020B0609020204030204" pitchFamily="49" charset="0"/>
              </a:rPr>
              <a:t>(# this function show Null values present or not.)</a:t>
            </a: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p:txBody>
      </p:sp>
      <p:pic>
        <p:nvPicPr>
          <p:cNvPr id="5" name="Picture 4">
            <a:extLst>
              <a:ext uri="{FF2B5EF4-FFF2-40B4-BE49-F238E27FC236}">
                <a16:creationId xmlns:a16="http://schemas.microsoft.com/office/drawing/2014/main" id="{53A01EBF-30F6-493E-98ED-5E951C636E85}"/>
              </a:ext>
            </a:extLst>
          </p:cNvPr>
          <p:cNvPicPr>
            <a:picLocks noChangeAspect="1"/>
          </p:cNvPicPr>
          <p:nvPr/>
        </p:nvPicPr>
        <p:blipFill>
          <a:blip r:embed="rId2"/>
          <a:stretch>
            <a:fillRect/>
          </a:stretch>
        </p:blipFill>
        <p:spPr>
          <a:xfrm>
            <a:off x="2319338" y="657727"/>
            <a:ext cx="6760494" cy="2574758"/>
          </a:xfrm>
          <a:prstGeom prst="rect">
            <a:avLst/>
          </a:prstGeom>
        </p:spPr>
      </p:pic>
      <p:pic>
        <p:nvPicPr>
          <p:cNvPr id="7" name="Picture 6">
            <a:extLst>
              <a:ext uri="{FF2B5EF4-FFF2-40B4-BE49-F238E27FC236}">
                <a16:creationId xmlns:a16="http://schemas.microsoft.com/office/drawing/2014/main" id="{3BBCDACA-2FA3-402E-81CC-CB1D90580C89}"/>
              </a:ext>
            </a:extLst>
          </p:cNvPr>
          <p:cNvPicPr>
            <a:picLocks noChangeAspect="1"/>
          </p:cNvPicPr>
          <p:nvPr/>
        </p:nvPicPr>
        <p:blipFill>
          <a:blip r:embed="rId3"/>
          <a:stretch>
            <a:fillRect/>
          </a:stretch>
        </p:blipFill>
        <p:spPr>
          <a:xfrm>
            <a:off x="2319338" y="3890212"/>
            <a:ext cx="6760494" cy="2643188"/>
          </a:xfrm>
          <a:prstGeom prst="rect">
            <a:avLst/>
          </a:prstGeom>
        </p:spPr>
      </p:pic>
      <p:sp>
        <p:nvSpPr>
          <p:cNvPr id="9" name="TextBox 8">
            <a:extLst>
              <a:ext uri="{FF2B5EF4-FFF2-40B4-BE49-F238E27FC236}">
                <a16:creationId xmlns:a16="http://schemas.microsoft.com/office/drawing/2014/main" id="{0E422B41-11EF-4262-8B72-BD3E6B71CBE2}"/>
              </a:ext>
            </a:extLst>
          </p:cNvPr>
          <p:cNvSpPr txBox="1"/>
          <p:nvPr/>
        </p:nvSpPr>
        <p:spPr>
          <a:xfrm>
            <a:off x="88231" y="6474704"/>
            <a:ext cx="6096000"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1" name="TextBox 10">
            <a:extLst>
              <a:ext uri="{FF2B5EF4-FFF2-40B4-BE49-F238E27FC236}">
                <a16:creationId xmlns:a16="http://schemas.microsoft.com/office/drawing/2014/main" id="{6FD3C3F9-0733-4583-8699-F1DEB80F474E}"/>
              </a:ext>
            </a:extLst>
          </p:cNvPr>
          <p:cNvSpPr txBox="1"/>
          <p:nvPr/>
        </p:nvSpPr>
        <p:spPr>
          <a:xfrm>
            <a:off x="4908885" y="6474704"/>
            <a:ext cx="6096000" cy="369332"/>
          </a:xfrm>
          <a:prstGeom prst="rect">
            <a:avLst/>
          </a:prstGeom>
          <a:noFill/>
        </p:spPr>
        <p:txBody>
          <a:bodyPr wrap="square">
            <a:spAutoFit/>
          </a:bodyPr>
          <a:lstStyle/>
          <a:p>
            <a:r>
              <a:rPr lang="en-US" dirty="0"/>
              <a:t>Department of CSE </a:t>
            </a:r>
            <a:endParaRPr lang="en-IN" dirty="0"/>
          </a:p>
        </p:txBody>
      </p:sp>
      <p:sp>
        <p:nvSpPr>
          <p:cNvPr id="10" name="TextBox 9">
            <a:extLst>
              <a:ext uri="{FF2B5EF4-FFF2-40B4-BE49-F238E27FC236}">
                <a16:creationId xmlns:a16="http://schemas.microsoft.com/office/drawing/2014/main" id="{DE0E9D74-3AC8-4FA6-8DCE-476418590AAB}"/>
              </a:ext>
            </a:extLst>
          </p:cNvPr>
          <p:cNvSpPr txBox="1"/>
          <p:nvPr/>
        </p:nvSpPr>
        <p:spPr>
          <a:xfrm>
            <a:off x="11637397" y="6474704"/>
            <a:ext cx="554603" cy="369332"/>
          </a:xfrm>
          <a:prstGeom prst="rect">
            <a:avLst/>
          </a:prstGeom>
          <a:noFill/>
        </p:spPr>
        <p:txBody>
          <a:bodyPr wrap="square">
            <a:spAutoFit/>
          </a:bodyPr>
          <a:lstStyle/>
          <a:p>
            <a:r>
              <a:rPr lang="en-US" dirty="0"/>
              <a:t>12</a:t>
            </a:r>
            <a:endParaRPr lang="en-IN" dirty="0"/>
          </a:p>
        </p:txBody>
      </p:sp>
    </p:spTree>
    <p:extLst>
      <p:ext uri="{BB962C8B-B14F-4D97-AF65-F5344CB8AC3E}">
        <p14:creationId xmlns:p14="http://schemas.microsoft.com/office/powerpoint/2010/main" val="415877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83F68-C67E-459E-B904-C3714EF69029}"/>
              </a:ext>
            </a:extLst>
          </p:cNvPr>
          <p:cNvSpPr txBox="1"/>
          <p:nvPr/>
        </p:nvSpPr>
        <p:spPr>
          <a:xfrm>
            <a:off x="2543695" y="0"/>
            <a:ext cx="9102873" cy="5355312"/>
          </a:xfrm>
          <a:prstGeom prst="rect">
            <a:avLst/>
          </a:prstGeom>
          <a:noFill/>
        </p:spPr>
        <p:txBody>
          <a:bodyPr wrap="square">
            <a:spAutoFit/>
          </a:bodyPr>
          <a:lstStyle/>
          <a:p>
            <a:r>
              <a:rPr lang="en-US" b="0" dirty="0">
                <a:solidFill>
                  <a:schemeClr val="tx2"/>
                </a:solidFill>
                <a:effectLst/>
                <a:latin typeface="Consolas" panose="020B0609020204030204" pitchFamily="49" charset="0"/>
              </a:rPr>
              <a:t>1</a:t>
            </a:r>
            <a:r>
              <a:rPr lang="en-US" dirty="0">
                <a:solidFill>
                  <a:schemeClr val="tx2"/>
                </a:solidFill>
                <a:latin typeface="Consolas" panose="020B0609020204030204" pitchFamily="49" charset="0"/>
              </a:rPr>
              <a:t>0)</a:t>
            </a:r>
            <a:r>
              <a:rPr lang="en-US" b="0" dirty="0">
                <a:solidFill>
                  <a:schemeClr val="tx2"/>
                </a:solidFill>
                <a:effectLst/>
                <a:latin typeface="Consolas" panose="020B0609020204030204" pitchFamily="49" charset="0"/>
              </a:rPr>
              <a:t> Model selection </a:t>
            </a:r>
            <a:r>
              <a:rPr lang="en-US" b="0" dirty="0">
                <a:effectLst/>
                <a:latin typeface="Consolas" panose="020B0609020204030204" pitchFamily="49" charset="0"/>
              </a:rPr>
              <a:t>(# Here we use two types of models)</a:t>
            </a:r>
          </a:p>
          <a:p>
            <a:r>
              <a:rPr lang="en-US" dirty="0">
                <a:solidFill>
                  <a:schemeClr val="tx2"/>
                </a:solidFill>
                <a:latin typeface="Consolas" panose="020B0609020204030204" pitchFamily="49" charset="0"/>
              </a:rPr>
              <a:t>     1. </a:t>
            </a:r>
            <a:r>
              <a:rPr lang="en-US" dirty="0">
                <a:latin typeface="Consolas" panose="020B0609020204030204" pitchFamily="49" charset="0"/>
              </a:rPr>
              <a:t>Training and Testing model. (# </a:t>
            </a:r>
            <a:r>
              <a:rPr lang="en-US" b="0" dirty="0">
                <a:effectLst/>
                <a:latin typeface="Consolas" panose="020B0609020204030204" pitchFamily="49" charset="0"/>
              </a:rPr>
              <a:t>from sklearn.model_selection            import train_test_split.)</a:t>
            </a:r>
            <a:endParaRPr lang="en-US" dirty="0">
              <a:latin typeface="Consolas" panose="020B0609020204030204" pitchFamily="49" charset="0"/>
            </a:endParaRPr>
          </a:p>
          <a:p>
            <a:r>
              <a:rPr lang="en-US" dirty="0">
                <a:solidFill>
                  <a:schemeClr val="tx2"/>
                </a:solidFill>
                <a:latin typeface="Consolas" panose="020B0609020204030204" pitchFamily="49" charset="0"/>
              </a:rPr>
              <a:t>     2. </a:t>
            </a:r>
            <a:r>
              <a:rPr lang="en-US" b="0" dirty="0">
                <a:effectLst/>
                <a:latin typeface="Consolas" panose="020B0609020204030204" pitchFamily="49" charset="0"/>
              </a:rPr>
              <a:t>Logistic Regression. (# from sklearn.linear_model import LogisticRegression.)</a:t>
            </a:r>
          </a:p>
          <a:p>
            <a:endParaRPr lang="en-US" dirty="0">
              <a:latin typeface="Consolas" panose="020B0609020204030204" pitchFamily="49" charset="0"/>
            </a:endParaRPr>
          </a:p>
          <a:p>
            <a:r>
              <a:rPr lang="en-US" dirty="0">
                <a:solidFill>
                  <a:schemeClr val="tx2"/>
                </a:solidFill>
                <a:latin typeface="Consolas" panose="020B0609020204030204" pitchFamily="49" charset="0"/>
              </a:rPr>
              <a:t>10.1) Model training and validation </a:t>
            </a:r>
          </a:p>
          <a:p>
            <a:endParaRPr lang="en-US" b="0" dirty="0">
              <a:effectLst/>
              <a:latin typeface="Consolas" panose="020B0609020204030204" pitchFamily="49" charset="0"/>
            </a:endParaRPr>
          </a:p>
          <a:p>
            <a:r>
              <a:rPr lang="en-US" dirty="0">
                <a:solidFill>
                  <a:schemeClr val="tx2"/>
                </a:solidFill>
                <a:latin typeface="Consolas" panose="020B0609020204030204" pitchFamily="49" charset="0"/>
              </a:rPr>
              <a:t>   10.1.1) </a:t>
            </a:r>
            <a:r>
              <a:rPr lang="en-US" dirty="0">
                <a:latin typeface="Consolas" panose="020B0609020204030204" pitchFamily="49" charset="0"/>
              </a:rPr>
              <a:t>Training and Testing model:(# this method divides features                   and target variables as X as feature variables &amp; y as target variable</a:t>
            </a:r>
            <a:endParaRPr lang="en-US" b="0" dirty="0">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endParaRPr>
          </a:p>
          <a:p>
            <a:pPr marL="342900" indent="-342900">
              <a:buFont typeface="Wingdings" panose="05000000000000000000" pitchFamily="2" charset="2"/>
              <a:buChar char="Ø"/>
            </a:pPr>
            <a:endParaRPr lang="en-US" b="0" dirty="0">
              <a:solidFill>
                <a:schemeClr val="tx2"/>
              </a:solidFill>
              <a:effectLst/>
              <a:latin typeface="Consolas" panose="020B0609020204030204" pitchFamily="49" charset="0"/>
            </a:endParaRPr>
          </a:p>
          <a:p>
            <a:pPr marL="342900" indent="-342900">
              <a:buFont typeface="Wingdings" panose="05000000000000000000" pitchFamily="2" charset="2"/>
              <a:buChar char="Ø"/>
            </a:pPr>
            <a:endParaRPr lang="en-US" dirty="0">
              <a:solidFill>
                <a:schemeClr val="tx2"/>
              </a:solidFill>
              <a:latin typeface="Consolas" panose="020B0609020204030204" pitchFamily="49" charset="0"/>
            </a:endParaRPr>
          </a:p>
          <a:p>
            <a:pPr marL="342900" indent="-342900">
              <a:buFont typeface="Wingdings" panose="05000000000000000000" pitchFamily="2" charset="2"/>
              <a:buChar char="Ø"/>
            </a:pPr>
            <a:endParaRPr lang="en-US" b="0" dirty="0">
              <a:solidFill>
                <a:schemeClr val="tx2"/>
              </a:solidFill>
              <a:effectLst/>
              <a:latin typeface="Consolas" panose="020B0609020204030204" pitchFamily="49" charset="0"/>
            </a:endParaRPr>
          </a:p>
          <a:p>
            <a:pPr marL="342900" indent="-342900">
              <a:buFont typeface="Wingdings" panose="05000000000000000000" pitchFamily="2" charset="2"/>
              <a:buChar char="Ø"/>
            </a:pPr>
            <a:endParaRPr lang="en-US" dirty="0">
              <a:solidFill>
                <a:schemeClr val="tx2"/>
              </a:solidFill>
              <a:latin typeface="Consolas" panose="020B0609020204030204" pitchFamily="49" charset="0"/>
            </a:endParaRPr>
          </a:p>
          <a:p>
            <a:pPr marL="342900" indent="-342900">
              <a:buFont typeface="Wingdings" panose="05000000000000000000" pitchFamily="2" charset="2"/>
              <a:buChar char="Ø"/>
            </a:pPr>
            <a:endParaRPr lang="en-US" b="0" dirty="0">
              <a:solidFill>
                <a:schemeClr val="tx2"/>
              </a:solidFill>
              <a:effectLst/>
              <a:latin typeface="Consolas" panose="020B0609020204030204" pitchFamily="49" charset="0"/>
            </a:endParaRPr>
          </a:p>
          <a:p>
            <a:pPr marL="342900" indent="-342900">
              <a:buFont typeface="Wingdings" panose="05000000000000000000" pitchFamily="2" charset="2"/>
              <a:buChar char="Ø"/>
            </a:pPr>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D9284D9F-339C-4EEA-933F-B45D24D0BB56}"/>
              </a:ext>
            </a:extLst>
          </p:cNvPr>
          <p:cNvPicPr>
            <a:picLocks noChangeAspect="1"/>
          </p:cNvPicPr>
          <p:nvPr/>
        </p:nvPicPr>
        <p:blipFill>
          <a:blip r:embed="rId2"/>
          <a:stretch>
            <a:fillRect/>
          </a:stretch>
        </p:blipFill>
        <p:spPr>
          <a:xfrm>
            <a:off x="897775" y="2901141"/>
            <a:ext cx="10748793" cy="3474721"/>
          </a:xfrm>
          <a:prstGeom prst="rect">
            <a:avLst/>
          </a:prstGeom>
        </p:spPr>
      </p:pic>
      <p:sp>
        <p:nvSpPr>
          <p:cNvPr id="7" name="TextBox 6">
            <a:extLst>
              <a:ext uri="{FF2B5EF4-FFF2-40B4-BE49-F238E27FC236}">
                <a16:creationId xmlns:a16="http://schemas.microsoft.com/office/drawing/2014/main" id="{AA9EE121-3E54-448B-B95A-5202B80682D6}"/>
              </a:ext>
            </a:extLst>
          </p:cNvPr>
          <p:cNvSpPr txBox="1"/>
          <p:nvPr/>
        </p:nvSpPr>
        <p:spPr>
          <a:xfrm>
            <a:off x="72737" y="6488668"/>
            <a:ext cx="6845530"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9" name="TextBox 8">
            <a:extLst>
              <a:ext uri="{FF2B5EF4-FFF2-40B4-BE49-F238E27FC236}">
                <a16:creationId xmlns:a16="http://schemas.microsoft.com/office/drawing/2014/main" id="{FE2AFA82-2DD4-4227-813A-0AA1B2D7BB35}"/>
              </a:ext>
            </a:extLst>
          </p:cNvPr>
          <p:cNvSpPr txBox="1"/>
          <p:nvPr/>
        </p:nvSpPr>
        <p:spPr>
          <a:xfrm>
            <a:off x="4611486" y="6488668"/>
            <a:ext cx="6845530" cy="369332"/>
          </a:xfrm>
          <a:prstGeom prst="rect">
            <a:avLst/>
          </a:prstGeom>
          <a:noFill/>
        </p:spPr>
        <p:txBody>
          <a:bodyPr wrap="square">
            <a:spAutoFit/>
          </a:bodyPr>
          <a:lstStyle/>
          <a:p>
            <a:r>
              <a:rPr lang="en-US" dirty="0"/>
              <a:t>Department of CSE </a:t>
            </a:r>
            <a:endParaRPr lang="en-IN" dirty="0"/>
          </a:p>
        </p:txBody>
      </p:sp>
      <p:sp>
        <p:nvSpPr>
          <p:cNvPr id="6" name="TextBox 5">
            <a:extLst>
              <a:ext uri="{FF2B5EF4-FFF2-40B4-BE49-F238E27FC236}">
                <a16:creationId xmlns:a16="http://schemas.microsoft.com/office/drawing/2014/main" id="{4005767A-57D3-4A90-9FEE-502F0858A568}"/>
              </a:ext>
            </a:extLst>
          </p:cNvPr>
          <p:cNvSpPr txBox="1"/>
          <p:nvPr/>
        </p:nvSpPr>
        <p:spPr>
          <a:xfrm>
            <a:off x="11637397" y="6474704"/>
            <a:ext cx="554603" cy="369332"/>
          </a:xfrm>
          <a:prstGeom prst="rect">
            <a:avLst/>
          </a:prstGeom>
          <a:noFill/>
        </p:spPr>
        <p:txBody>
          <a:bodyPr wrap="square">
            <a:spAutoFit/>
          </a:bodyPr>
          <a:lstStyle/>
          <a:p>
            <a:r>
              <a:rPr lang="en-US" dirty="0"/>
              <a:t>13</a:t>
            </a:r>
            <a:endParaRPr lang="en-IN" dirty="0"/>
          </a:p>
        </p:txBody>
      </p:sp>
    </p:spTree>
    <p:extLst>
      <p:ext uri="{BB962C8B-B14F-4D97-AF65-F5344CB8AC3E}">
        <p14:creationId xmlns:p14="http://schemas.microsoft.com/office/powerpoint/2010/main" val="9151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6EACF2-A822-4969-A7A9-2663BD91F83E}"/>
              </a:ext>
            </a:extLst>
          </p:cNvPr>
          <p:cNvSpPr txBox="1"/>
          <p:nvPr/>
        </p:nvSpPr>
        <p:spPr>
          <a:xfrm>
            <a:off x="2470484" y="0"/>
            <a:ext cx="6096000" cy="4247317"/>
          </a:xfrm>
          <a:prstGeom prst="rect">
            <a:avLst/>
          </a:prstGeom>
          <a:noFill/>
        </p:spPr>
        <p:txBody>
          <a:bodyPr wrap="square">
            <a:spAutoFit/>
          </a:bodyPr>
          <a:lstStyle/>
          <a:p>
            <a:r>
              <a:rPr lang="en-US" b="0" dirty="0">
                <a:solidFill>
                  <a:schemeClr val="tx2"/>
                </a:solidFill>
                <a:effectLst/>
                <a:latin typeface="Consolas" panose="020B0609020204030204" pitchFamily="49" charset="0"/>
              </a:rPr>
              <a:t>10.1.2)</a:t>
            </a:r>
            <a:r>
              <a:rPr lang="en-US" b="0" dirty="0">
                <a:effectLst/>
                <a:latin typeface="Consolas" panose="020B0609020204030204" pitchFamily="49" charset="0"/>
              </a:rPr>
              <a:t> Logistic Regression &amp; Accuracy Score:</a:t>
            </a:r>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b="0" dirty="0">
              <a:solidFill>
                <a:schemeClr val="tx2"/>
              </a:solidFill>
              <a:effectLst/>
              <a:latin typeface="Consolas" panose="020B0609020204030204" pitchFamily="49" charset="0"/>
            </a:endParaRPr>
          </a:p>
          <a:p>
            <a:endParaRPr lang="en-US" dirty="0">
              <a:solidFill>
                <a:schemeClr val="tx2"/>
              </a:solidFill>
              <a:latin typeface="Consolas" panose="020B0609020204030204" pitchFamily="49" charset="0"/>
            </a:endParaRPr>
          </a:p>
          <a:p>
            <a:endParaRPr lang="en-US" b="0" dirty="0">
              <a:solidFill>
                <a:schemeClr val="tx2"/>
              </a:solidFill>
              <a:effectLst/>
              <a:latin typeface="Consolas" panose="020B0609020204030204" pitchFamily="49" charset="0"/>
            </a:endParaRPr>
          </a:p>
          <a:p>
            <a:r>
              <a:rPr lang="en-US" dirty="0">
                <a:solidFill>
                  <a:schemeClr val="tx2"/>
                </a:solidFill>
                <a:latin typeface="Consolas" panose="020B0609020204030204" pitchFamily="49" charset="0"/>
              </a:rPr>
              <a:t>11) </a:t>
            </a:r>
            <a:r>
              <a:rPr lang="en-US" b="0" dirty="0">
                <a:effectLst/>
                <a:latin typeface="Consolas" panose="020B0609020204030204" pitchFamily="49" charset="0"/>
              </a:rPr>
              <a:t>Finally finding the values of </a:t>
            </a:r>
            <a:r>
              <a:rPr lang="en-IN" b="0" i="0" dirty="0">
                <a:effectLst/>
                <a:latin typeface="Consolas" panose="020B0609020204030204" pitchFamily="49" charset="0"/>
              </a:rPr>
              <a:t>accuracy, precision and recall</a:t>
            </a:r>
          </a:p>
          <a:p>
            <a:endParaRPr lang="en-US" b="0" dirty="0">
              <a:solidFill>
                <a:schemeClr val="tx2"/>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1BB2681C-7C3A-4859-8CC3-F1EE4F6F2BC8}"/>
              </a:ext>
            </a:extLst>
          </p:cNvPr>
          <p:cNvPicPr>
            <a:picLocks noChangeAspect="1"/>
          </p:cNvPicPr>
          <p:nvPr/>
        </p:nvPicPr>
        <p:blipFill>
          <a:blip r:embed="rId2"/>
          <a:stretch>
            <a:fillRect/>
          </a:stretch>
        </p:blipFill>
        <p:spPr>
          <a:xfrm>
            <a:off x="2584174" y="400050"/>
            <a:ext cx="7617349" cy="2812277"/>
          </a:xfrm>
          <a:prstGeom prst="rect">
            <a:avLst/>
          </a:prstGeom>
        </p:spPr>
      </p:pic>
      <p:pic>
        <p:nvPicPr>
          <p:cNvPr id="6" name="Picture 5">
            <a:extLst>
              <a:ext uri="{FF2B5EF4-FFF2-40B4-BE49-F238E27FC236}">
                <a16:creationId xmlns:a16="http://schemas.microsoft.com/office/drawing/2014/main" id="{81BCA5CA-FE4C-40AF-893C-AC58E3DB6326}"/>
              </a:ext>
            </a:extLst>
          </p:cNvPr>
          <p:cNvPicPr>
            <a:picLocks noChangeAspect="1"/>
          </p:cNvPicPr>
          <p:nvPr/>
        </p:nvPicPr>
        <p:blipFill>
          <a:blip r:embed="rId3"/>
          <a:stretch>
            <a:fillRect/>
          </a:stretch>
        </p:blipFill>
        <p:spPr>
          <a:xfrm>
            <a:off x="2584173" y="3983604"/>
            <a:ext cx="7617349" cy="2335858"/>
          </a:xfrm>
          <a:prstGeom prst="rect">
            <a:avLst/>
          </a:prstGeom>
        </p:spPr>
      </p:pic>
      <p:sp>
        <p:nvSpPr>
          <p:cNvPr id="8" name="TextBox 7">
            <a:extLst>
              <a:ext uri="{FF2B5EF4-FFF2-40B4-BE49-F238E27FC236}">
                <a16:creationId xmlns:a16="http://schemas.microsoft.com/office/drawing/2014/main" id="{755FE2A2-2E55-4701-B2EB-B533262C9B46}"/>
              </a:ext>
            </a:extLst>
          </p:cNvPr>
          <p:cNvSpPr txBox="1"/>
          <p:nvPr/>
        </p:nvSpPr>
        <p:spPr>
          <a:xfrm>
            <a:off x="129209" y="6480717"/>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0" name="TextBox 9">
            <a:extLst>
              <a:ext uri="{FF2B5EF4-FFF2-40B4-BE49-F238E27FC236}">
                <a16:creationId xmlns:a16="http://schemas.microsoft.com/office/drawing/2014/main" id="{0CE7BD76-9A61-4047-B4EB-6DB3BC7EF4DB}"/>
              </a:ext>
            </a:extLst>
          </p:cNvPr>
          <p:cNvSpPr txBox="1"/>
          <p:nvPr/>
        </p:nvSpPr>
        <p:spPr>
          <a:xfrm>
            <a:off x="5170336" y="6497023"/>
            <a:ext cx="6094674" cy="369332"/>
          </a:xfrm>
          <a:prstGeom prst="rect">
            <a:avLst/>
          </a:prstGeom>
          <a:noFill/>
        </p:spPr>
        <p:txBody>
          <a:bodyPr wrap="square">
            <a:spAutoFit/>
          </a:bodyPr>
          <a:lstStyle/>
          <a:p>
            <a:r>
              <a:rPr lang="en-US" dirty="0"/>
              <a:t>Department of CSE </a:t>
            </a:r>
            <a:endParaRPr lang="en-IN" dirty="0"/>
          </a:p>
        </p:txBody>
      </p:sp>
      <p:sp>
        <p:nvSpPr>
          <p:cNvPr id="7" name="TextBox 6">
            <a:extLst>
              <a:ext uri="{FF2B5EF4-FFF2-40B4-BE49-F238E27FC236}">
                <a16:creationId xmlns:a16="http://schemas.microsoft.com/office/drawing/2014/main" id="{D4456A20-D4FC-4B9E-B6BE-D1156A1C85B0}"/>
              </a:ext>
            </a:extLst>
          </p:cNvPr>
          <p:cNvSpPr txBox="1"/>
          <p:nvPr/>
        </p:nvSpPr>
        <p:spPr>
          <a:xfrm>
            <a:off x="11637397" y="6474704"/>
            <a:ext cx="554603" cy="369332"/>
          </a:xfrm>
          <a:prstGeom prst="rect">
            <a:avLst/>
          </a:prstGeom>
          <a:noFill/>
        </p:spPr>
        <p:txBody>
          <a:bodyPr wrap="square">
            <a:spAutoFit/>
          </a:bodyPr>
          <a:lstStyle/>
          <a:p>
            <a:r>
              <a:rPr lang="en-US" dirty="0"/>
              <a:t>14</a:t>
            </a:r>
            <a:endParaRPr lang="en-IN" dirty="0"/>
          </a:p>
        </p:txBody>
      </p:sp>
    </p:spTree>
    <p:extLst>
      <p:ext uri="{BB962C8B-B14F-4D97-AF65-F5344CB8AC3E}">
        <p14:creationId xmlns:p14="http://schemas.microsoft.com/office/powerpoint/2010/main" val="88702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C95E3D-6054-4B94-8E40-EE2B5C0CFEEC}"/>
              </a:ext>
            </a:extLst>
          </p:cNvPr>
          <p:cNvSpPr txBox="1"/>
          <p:nvPr/>
        </p:nvSpPr>
        <p:spPr>
          <a:xfrm>
            <a:off x="3277925" y="77727"/>
            <a:ext cx="6094674" cy="523220"/>
          </a:xfrm>
          <a:prstGeom prst="rect">
            <a:avLst/>
          </a:prstGeom>
          <a:noFill/>
        </p:spPr>
        <p:txBody>
          <a:bodyPr wrap="square">
            <a:spAutoFit/>
          </a:bodyPr>
          <a:lstStyle/>
          <a:p>
            <a:r>
              <a:rPr lang="en-US" sz="2800" dirty="0">
                <a:solidFill>
                  <a:srgbClr val="C00000"/>
                </a:solidFill>
                <a:latin typeface="Arial" pitchFamily="34" charset="0"/>
                <a:cs typeface="Arial" pitchFamily="34" charset="0"/>
              </a:rPr>
              <a:t>System Architecture / Ideation Map</a:t>
            </a:r>
            <a:endParaRPr lang="en-IN" sz="2800" dirty="0"/>
          </a:p>
        </p:txBody>
      </p:sp>
      <p:sp>
        <p:nvSpPr>
          <p:cNvPr id="5" name="TextBox 4">
            <a:extLst>
              <a:ext uri="{FF2B5EF4-FFF2-40B4-BE49-F238E27FC236}">
                <a16:creationId xmlns:a16="http://schemas.microsoft.com/office/drawing/2014/main" id="{4E98ACFC-E2AA-48A5-8A2D-6CDA213EE392}"/>
              </a:ext>
            </a:extLst>
          </p:cNvPr>
          <p:cNvSpPr txBox="1"/>
          <p:nvPr/>
        </p:nvSpPr>
        <p:spPr>
          <a:xfrm>
            <a:off x="1361660" y="534890"/>
            <a:ext cx="9245378" cy="196303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SOFTWARE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a:effectLst/>
                <a:latin typeface="Arial" panose="020B0604020202020204" pitchFamily="34" charset="0"/>
                <a:ea typeface="Calibri" panose="020F0502020204030204" pitchFamily="34" charset="0"/>
                <a:cs typeface="Times New Roman" panose="02020603050405020304" pitchFamily="18" charset="0"/>
              </a:rPr>
              <a:t>Operating System              -                       Windows OS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 Coding Language               -                       Python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 Tool                                     -                       Jupyter Notebook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 Libraries                              -                      pandas, matplotlib, sklearn</a:t>
            </a:r>
            <a:endParaRPr lang="en-IN" dirty="0">
              <a:latin typeface="Arial" panose="020B060402020202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5390352-C38B-4AC0-AA18-4C8CE5BB250E}"/>
              </a:ext>
            </a:extLst>
          </p:cNvPr>
          <p:cNvSpPr txBox="1"/>
          <p:nvPr/>
        </p:nvSpPr>
        <p:spPr>
          <a:xfrm>
            <a:off x="213028" y="2441894"/>
            <a:ext cx="11765943" cy="132247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ARCHITECTURE OF MODEL :</a:t>
            </a:r>
          </a:p>
          <a:p>
            <a:pPr algn="just">
              <a:lnSpc>
                <a:spcPct val="115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The approach that this paper proposes, uses the latest machine learning algorithms to detect anomalous activities, called outliers. When looked at in detail on a larger scale along with real life elements, the full architecture diagram can be represented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71329E2E-1C6C-4AE3-AA0C-B3927E50E3C2}"/>
              </a:ext>
            </a:extLst>
          </p:cNvPr>
          <p:cNvPicPr>
            <a:picLocks noChangeAspect="1"/>
          </p:cNvPicPr>
          <p:nvPr/>
        </p:nvPicPr>
        <p:blipFill>
          <a:blip r:embed="rId2"/>
          <a:stretch>
            <a:fillRect/>
          </a:stretch>
        </p:blipFill>
        <p:spPr>
          <a:xfrm>
            <a:off x="6747648" y="3429000"/>
            <a:ext cx="4628796" cy="2536825"/>
          </a:xfrm>
          <a:prstGeom prst="rect">
            <a:avLst/>
          </a:prstGeom>
        </p:spPr>
      </p:pic>
      <p:sp>
        <p:nvSpPr>
          <p:cNvPr id="10" name="TextBox 9">
            <a:extLst>
              <a:ext uri="{FF2B5EF4-FFF2-40B4-BE49-F238E27FC236}">
                <a16:creationId xmlns:a16="http://schemas.microsoft.com/office/drawing/2014/main" id="{9FA64D19-1EAD-4643-90B9-9533F2ACD1A4}"/>
              </a:ext>
            </a:extLst>
          </p:cNvPr>
          <p:cNvSpPr txBox="1"/>
          <p:nvPr/>
        </p:nvSpPr>
        <p:spPr>
          <a:xfrm>
            <a:off x="4639914" y="5953778"/>
            <a:ext cx="2892147"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Architecture of the System</a:t>
            </a:r>
            <a:endParaRPr lang="en-IN" dirty="0"/>
          </a:p>
        </p:txBody>
      </p:sp>
      <p:sp>
        <p:nvSpPr>
          <p:cNvPr id="12" name="TextBox 11">
            <a:extLst>
              <a:ext uri="{FF2B5EF4-FFF2-40B4-BE49-F238E27FC236}">
                <a16:creationId xmlns:a16="http://schemas.microsoft.com/office/drawing/2014/main" id="{37D423D6-8C6C-4D22-8C86-243298F9F7AD}"/>
              </a:ext>
            </a:extLst>
          </p:cNvPr>
          <p:cNvSpPr txBox="1"/>
          <p:nvPr/>
        </p:nvSpPr>
        <p:spPr>
          <a:xfrm>
            <a:off x="1325"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4" name="TextBox 13">
            <a:extLst>
              <a:ext uri="{FF2B5EF4-FFF2-40B4-BE49-F238E27FC236}">
                <a16:creationId xmlns:a16="http://schemas.microsoft.com/office/drawing/2014/main" id="{82BF58AD-9154-482A-B436-BA4682004F26}"/>
              </a:ext>
            </a:extLst>
          </p:cNvPr>
          <p:cNvSpPr txBox="1"/>
          <p:nvPr/>
        </p:nvSpPr>
        <p:spPr>
          <a:xfrm>
            <a:off x="4488510" y="6488668"/>
            <a:ext cx="6118528" cy="369332"/>
          </a:xfrm>
          <a:prstGeom prst="rect">
            <a:avLst/>
          </a:prstGeom>
          <a:noFill/>
        </p:spPr>
        <p:txBody>
          <a:bodyPr wrap="square">
            <a:spAutoFit/>
          </a:bodyPr>
          <a:lstStyle/>
          <a:p>
            <a:r>
              <a:rPr lang="en-US" dirty="0"/>
              <a:t>Department of CSE                                                                 </a:t>
            </a:r>
            <a:endParaRPr lang="en-IN" dirty="0"/>
          </a:p>
        </p:txBody>
      </p:sp>
      <p:sp>
        <p:nvSpPr>
          <p:cNvPr id="16" name="TextBox 15">
            <a:extLst>
              <a:ext uri="{FF2B5EF4-FFF2-40B4-BE49-F238E27FC236}">
                <a16:creationId xmlns:a16="http://schemas.microsoft.com/office/drawing/2014/main" id="{1DC62CEA-4E9F-4130-B2AB-C1741597B780}"/>
              </a:ext>
            </a:extLst>
          </p:cNvPr>
          <p:cNvSpPr txBox="1"/>
          <p:nvPr/>
        </p:nvSpPr>
        <p:spPr>
          <a:xfrm>
            <a:off x="11687754" y="6432521"/>
            <a:ext cx="582433" cy="369332"/>
          </a:xfrm>
          <a:prstGeom prst="rect">
            <a:avLst/>
          </a:prstGeom>
          <a:noFill/>
        </p:spPr>
        <p:txBody>
          <a:bodyPr wrap="square">
            <a:spAutoFit/>
          </a:bodyPr>
          <a:lstStyle/>
          <a:p>
            <a:r>
              <a:rPr lang="en-US" dirty="0"/>
              <a:t>15</a:t>
            </a:r>
            <a:endParaRPr lang="en-IN" dirty="0"/>
          </a:p>
        </p:txBody>
      </p:sp>
      <p:pic>
        <p:nvPicPr>
          <p:cNvPr id="4" name="Picture 3">
            <a:extLst>
              <a:ext uri="{FF2B5EF4-FFF2-40B4-BE49-F238E27FC236}">
                <a16:creationId xmlns:a16="http://schemas.microsoft.com/office/drawing/2014/main" id="{73FA6BA4-001C-4D48-A8AE-8EE7D9EDCB23}"/>
              </a:ext>
            </a:extLst>
          </p:cNvPr>
          <p:cNvPicPr>
            <a:picLocks noChangeAspect="1"/>
          </p:cNvPicPr>
          <p:nvPr/>
        </p:nvPicPr>
        <p:blipFill>
          <a:blip r:embed="rId3"/>
          <a:stretch>
            <a:fillRect/>
          </a:stretch>
        </p:blipFill>
        <p:spPr>
          <a:xfrm>
            <a:off x="1542552" y="3429000"/>
            <a:ext cx="3875573" cy="2577133"/>
          </a:xfrm>
          <a:prstGeom prst="rect">
            <a:avLst/>
          </a:prstGeom>
        </p:spPr>
      </p:pic>
    </p:spTree>
    <p:extLst>
      <p:ext uri="{BB962C8B-B14F-4D97-AF65-F5344CB8AC3E}">
        <p14:creationId xmlns:p14="http://schemas.microsoft.com/office/powerpoint/2010/main" val="232806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25EB54-F6AC-4895-AD9F-59D10B1C5C40}"/>
              </a:ext>
            </a:extLst>
          </p:cNvPr>
          <p:cNvSpPr txBox="1"/>
          <p:nvPr/>
        </p:nvSpPr>
        <p:spPr>
          <a:xfrm>
            <a:off x="1326"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7" name="TextBox 6">
            <a:extLst>
              <a:ext uri="{FF2B5EF4-FFF2-40B4-BE49-F238E27FC236}">
                <a16:creationId xmlns:a16="http://schemas.microsoft.com/office/drawing/2014/main" id="{EECCB3B3-943A-46F6-9E1A-DC0A9E4B74C1}"/>
              </a:ext>
            </a:extLst>
          </p:cNvPr>
          <p:cNvSpPr txBox="1"/>
          <p:nvPr/>
        </p:nvSpPr>
        <p:spPr>
          <a:xfrm>
            <a:off x="4919940" y="6488668"/>
            <a:ext cx="6118528" cy="369332"/>
          </a:xfrm>
          <a:prstGeom prst="rect">
            <a:avLst/>
          </a:prstGeom>
          <a:noFill/>
        </p:spPr>
        <p:txBody>
          <a:bodyPr wrap="square">
            <a:spAutoFit/>
          </a:bodyPr>
          <a:lstStyle/>
          <a:p>
            <a:r>
              <a:rPr lang="en-US" dirty="0"/>
              <a:t>Department of CSE                                                                 </a:t>
            </a:r>
            <a:endParaRPr lang="en-IN" dirty="0"/>
          </a:p>
        </p:txBody>
      </p:sp>
      <p:sp>
        <p:nvSpPr>
          <p:cNvPr id="6" name="TextBox 5">
            <a:extLst>
              <a:ext uri="{FF2B5EF4-FFF2-40B4-BE49-F238E27FC236}">
                <a16:creationId xmlns:a16="http://schemas.microsoft.com/office/drawing/2014/main" id="{539FDD37-6F92-4CEE-A75F-7772712F70E7}"/>
              </a:ext>
            </a:extLst>
          </p:cNvPr>
          <p:cNvSpPr txBox="1"/>
          <p:nvPr/>
        </p:nvSpPr>
        <p:spPr>
          <a:xfrm>
            <a:off x="11637397" y="6474704"/>
            <a:ext cx="554603" cy="369332"/>
          </a:xfrm>
          <a:prstGeom prst="rect">
            <a:avLst/>
          </a:prstGeom>
          <a:noFill/>
        </p:spPr>
        <p:txBody>
          <a:bodyPr wrap="square">
            <a:spAutoFit/>
          </a:bodyPr>
          <a:lstStyle/>
          <a:p>
            <a:r>
              <a:rPr lang="en-US" dirty="0"/>
              <a:t>16</a:t>
            </a:r>
            <a:endParaRPr lang="en-IN" dirty="0"/>
          </a:p>
        </p:txBody>
      </p:sp>
      <p:sp>
        <p:nvSpPr>
          <p:cNvPr id="9" name="TextBox 8">
            <a:extLst>
              <a:ext uri="{FF2B5EF4-FFF2-40B4-BE49-F238E27FC236}">
                <a16:creationId xmlns:a16="http://schemas.microsoft.com/office/drawing/2014/main" id="{EAF6F04E-94D7-49C4-9539-01023914038E}"/>
              </a:ext>
            </a:extLst>
          </p:cNvPr>
          <p:cNvSpPr txBox="1"/>
          <p:nvPr/>
        </p:nvSpPr>
        <p:spPr>
          <a:xfrm>
            <a:off x="1128091" y="649731"/>
            <a:ext cx="9241403" cy="646331"/>
          </a:xfrm>
          <a:prstGeom prst="rect">
            <a:avLst/>
          </a:prstGeom>
          <a:noFill/>
        </p:spPr>
        <p:txBody>
          <a:bodyPr wrap="square">
            <a:spAutoFit/>
          </a:bodyPr>
          <a:lstStyle/>
          <a:p>
            <a:r>
              <a:rPr lang="en-US" dirty="0">
                <a:solidFill>
                  <a:schemeClr val="tx2"/>
                </a:solidFill>
                <a:latin typeface="Consolas" panose="020B0609020204030204" pitchFamily="49" charset="0"/>
              </a:rPr>
              <a:t>Feature selection </a:t>
            </a:r>
            <a:r>
              <a:rPr lang="en-US" dirty="0">
                <a:latin typeface="Consolas" panose="020B0609020204030204" pitchFamily="49" charset="0"/>
              </a:rPr>
              <a:t>(# this shows the all features in the dataset.)</a:t>
            </a:r>
          </a:p>
          <a:p>
            <a:r>
              <a:rPr lang="en-US" dirty="0">
                <a:latin typeface="Consolas" panose="020B0609020204030204" pitchFamily="49" charset="0"/>
              </a:rPr>
              <a:t> 1) Age column (Distribution of Age) </a:t>
            </a:r>
          </a:p>
        </p:txBody>
      </p:sp>
      <p:pic>
        <p:nvPicPr>
          <p:cNvPr id="11" name="Picture 10">
            <a:extLst>
              <a:ext uri="{FF2B5EF4-FFF2-40B4-BE49-F238E27FC236}">
                <a16:creationId xmlns:a16="http://schemas.microsoft.com/office/drawing/2014/main" id="{BC1CA903-3C00-4477-A09A-C2E918F8C8AD}"/>
              </a:ext>
            </a:extLst>
          </p:cNvPr>
          <p:cNvPicPr>
            <a:picLocks noChangeAspect="1"/>
          </p:cNvPicPr>
          <p:nvPr/>
        </p:nvPicPr>
        <p:blipFill>
          <a:blip r:embed="rId2"/>
          <a:stretch>
            <a:fillRect/>
          </a:stretch>
        </p:blipFill>
        <p:spPr>
          <a:xfrm>
            <a:off x="724632" y="1360076"/>
            <a:ext cx="5159333" cy="3074946"/>
          </a:xfrm>
          <a:prstGeom prst="rect">
            <a:avLst/>
          </a:prstGeom>
        </p:spPr>
      </p:pic>
      <p:sp>
        <p:nvSpPr>
          <p:cNvPr id="13" name="TextBox 12">
            <a:extLst>
              <a:ext uri="{FF2B5EF4-FFF2-40B4-BE49-F238E27FC236}">
                <a16:creationId xmlns:a16="http://schemas.microsoft.com/office/drawing/2014/main" id="{B2E56715-3161-46D9-B92F-AB3951C0317A}"/>
              </a:ext>
            </a:extLst>
          </p:cNvPr>
          <p:cNvSpPr txBox="1"/>
          <p:nvPr/>
        </p:nvSpPr>
        <p:spPr>
          <a:xfrm>
            <a:off x="5967784" y="1175410"/>
            <a:ext cx="6118528" cy="369332"/>
          </a:xfrm>
          <a:prstGeom prst="rect">
            <a:avLst/>
          </a:prstGeom>
          <a:noFill/>
        </p:spPr>
        <p:txBody>
          <a:bodyPr wrap="square">
            <a:spAutoFit/>
          </a:bodyPr>
          <a:lstStyle/>
          <a:p>
            <a:r>
              <a:rPr lang="en-US" dirty="0">
                <a:latin typeface="Consolas" panose="020B0609020204030204" pitchFamily="49" charset="0"/>
              </a:rPr>
              <a:t>2) workclass column (Distribution of workclass)</a:t>
            </a:r>
            <a:endParaRPr lang="en-IN" dirty="0"/>
          </a:p>
        </p:txBody>
      </p:sp>
      <p:pic>
        <p:nvPicPr>
          <p:cNvPr id="15" name="Picture 14">
            <a:extLst>
              <a:ext uri="{FF2B5EF4-FFF2-40B4-BE49-F238E27FC236}">
                <a16:creationId xmlns:a16="http://schemas.microsoft.com/office/drawing/2014/main" id="{E0D175A7-C0E8-4673-BD03-E91AEB36ACD8}"/>
              </a:ext>
            </a:extLst>
          </p:cNvPr>
          <p:cNvPicPr>
            <a:picLocks noChangeAspect="1"/>
          </p:cNvPicPr>
          <p:nvPr/>
        </p:nvPicPr>
        <p:blipFill>
          <a:blip r:embed="rId3"/>
          <a:stretch>
            <a:fillRect/>
          </a:stretch>
        </p:blipFill>
        <p:spPr>
          <a:xfrm>
            <a:off x="6212220" y="1527586"/>
            <a:ext cx="4595258" cy="1333616"/>
          </a:xfrm>
          <a:prstGeom prst="rect">
            <a:avLst/>
          </a:prstGeom>
        </p:spPr>
      </p:pic>
      <p:pic>
        <p:nvPicPr>
          <p:cNvPr id="17" name="Picture 16">
            <a:extLst>
              <a:ext uri="{FF2B5EF4-FFF2-40B4-BE49-F238E27FC236}">
                <a16:creationId xmlns:a16="http://schemas.microsoft.com/office/drawing/2014/main" id="{0FD24B50-41D6-4539-ADF9-2E25FA3A5008}"/>
              </a:ext>
            </a:extLst>
          </p:cNvPr>
          <p:cNvPicPr>
            <a:picLocks noChangeAspect="1"/>
          </p:cNvPicPr>
          <p:nvPr/>
        </p:nvPicPr>
        <p:blipFill>
          <a:blip r:embed="rId4"/>
          <a:stretch>
            <a:fillRect/>
          </a:stretch>
        </p:blipFill>
        <p:spPr>
          <a:xfrm>
            <a:off x="6212220" y="2812010"/>
            <a:ext cx="4595257" cy="2111518"/>
          </a:xfrm>
          <a:prstGeom prst="rect">
            <a:avLst/>
          </a:prstGeom>
        </p:spPr>
      </p:pic>
      <p:cxnSp>
        <p:nvCxnSpPr>
          <p:cNvPr id="19" name="Straight Connector 18">
            <a:extLst>
              <a:ext uri="{FF2B5EF4-FFF2-40B4-BE49-F238E27FC236}">
                <a16:creationId xmlns:a16="http://schemas.microsoft.com/office/drawing/2014/main" id="{D95BC24D-CAF3-4B96-A73B-8536D973A722}"/>
              </a:ext>
            </a:extLst>
          </p:cNvPr>
          <p:cNvCxnSpPr/>
          <p:nvPr/>
        </p:nvCxnSpPr>
        <p:spPr>
          <a:xfrm>
            <a:off x="5967784" y="1081376"/>
            <a:ext cx="0" cy="4882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9A9984F-B82B-4C95-82FA-994429AFAAF0}"/>
              </a:ext>
            </a:extLst>
          </p:cNvPr>
          <p:cNvPicPr>
            <a:picLocks noChangeAspect="1"/>
          </p:cNvPicPr>
          <p:nvPr/>
        </p:nvPicPr>
        <p:blipFill>
          <a:blip r:embed="rId5"/>
          <a:stretch>
            <a:fillRect/>
          </a:stretch>
        </p:blipFill>
        <p:spPr>
          <a:xfrm>
            <a:off x="6224217" y="4923528"/>
            <a:ext cx="3966369" cy="1577849"/>
          </a:xfrm>
          <a:prstGeom prst="rect">
            <a:avLst/>
          </a:prstGeom>
        </p:spPr>
      </p:pic>
    </p:spTree>
    <p:extLst>
      <p:ext uri="{BB962C8B-B14F-4D97-AF65-F5344CB8AC3E}">
        <p14:creationId xmlns:p14="http://schemas.microsoft.com/office/powerpoint/2010/main" val="289807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CD0D5D-471F-4521-BA88-59559BBF8ABE}"/>
              </a:ext>
            </a:extLst>
          </p:cNvPr>
          <p:cNvSpPr txBox="1"/>
          <p:nvPr/>
        </p:nvSpPr>
        <p:spPr>
          <a:xfrm>
            <a:off x="-36764" y="1726412"/>
            <a:ext cx="5364970" cy="369332"/>
          </a:xfrm>
          <a:prstGeom prst="rect">
            <a:avLst/>
          </a:prstGeom>
          <a:noFill/>
        </p:spPr>
        <p:txBody>
          <a:bodyPr wrap="square">
            <a:spAutoFit/>
          </a:bodyPr>
          <a:lstStyle/>
          <a:p>
            <a:r>
              <a:rPr lang="en-US" dirty="0">
                <a:latin typeface="Consolas" panose="020B0609020204030204" pitchFamily="49" charset="0"/>
              </a:rPr>
              <a:t>3) Fnlwgt column (Distribution fnlwgt) </a:t>
            </a:r>
            <a:endParaRPr lang="en-IN" dirty="0"/>
          </a:p>
        </p:txBody>
      </p:sp>
      <p:pic>
        <p:nvPicPr>
          <p:cNvPr id="7" name="Picture 6">
            <a:extLst>
              <a:ext uri="{FF2B5EF4-FFF2-40B4-BE49-F238E27FC236}">
                <a16:creationId xmlns:a16="http://schemas.microsoft.com/office/drawing/2014/main" id="{255D6867-A42A-4592-956E-E4AEE264CE26}"/>
              </a:ext>
            </a:extLst>
          </p:cNvPr>
          <p:cNvPicPr>
            <a:picLocks noChangeAspect="1"/>
          </p:cNvPicPr>
          <p:nvPr/>
        </p:nvPicPr>
        <p:blipFill>
          <a:blip r:embed="rId2"/>
          <a:stretch>
            <a:fillRect/>
          </a:stretch>
        </p:blipFill>
        <p:spPr>
          <a:xfrm>
            <a:off x="198782" y="2135990"/>
            <a:ext cx="4077053" cy="3735327"/>
          </a:xfrm>
          <a:prstGeom prst="rect">
            <a:avLst/>
          </a:prstGeom>
        </p:spPr>
      </p:pic>
      <p:pic>
        <p:nvPicPr>
          <p:cNvPr id="9" name="Picture 8">
            <a:extLst>
              <a:ext uri="{FF2B5EF4-FFF2-40B4-BE49-F238E27FC236}">
                <a16:creationId xmlns:a16="http://schemas.microsoft.com/office/drawing/2014/main" id="{E14881D6-9A19-4BC0-9F97-65EE434F1CB6}"/>
              </a:ext>
            </a:extLst>
          </p:cNvPr>
          <p:cNvPicPr>
            <a:picLocks noChangeAspect="1"/>
          </p:cNvPicPr>
          <p:nvPr/>
        </p:nvPicPr>
        <p:blipFill>
          <a:blip r:embed="rId3"/>
          <a:stretch>
            <a:fillRect/>
          </a:stretch>
        </p:blipFill>
        <p:spPr>
          <a:xfrm>
            <a:off x="5263764" y="643652"/>
            <a:ext cx="6846563" cy="3536544"/>
          </a:xfrm>
          <a:prstGeom prst="rect">
            <a:avLst/>
          </a:prstGeom>
        </p:spPr>
      </p:pic>
      <p:sp>
        <p:nvSpPr>
          <p:cNvPr id="11" name="TextBox 10">
            <a:extLst>
              <a:ext uri="{FF2B5EF4-FFF2-40B4-BE49-F238E27FC236}">
                <a16:creationId xmlns:a16="http://schemas.microsoft.com/office/drawing/2014/main" id="{91C89A50-A862-45DC-A923-093332C3DC9F}"/>
              </a:ext>
            </a:extLst>
          </p:cNvPr>
          <p:cNvSpPr txBox="1"/>
          <p:nvPr/>
        </p:nvSpPr>
        <p:spPr>
          <a:xfrm>
            <a:off x="5109056" y="274320"/>
            <a:ext cx="6094674" cy="369332"/>
          </a:xfrm>
          <a:prstGeom prst="rect">
            <a:avLst/>
          </a:prstGeom>
          <a:noFill/>
        </p:spPr>
        <p:txBody>
          <a:bodyPr wrap="square">
            <a:spAutoFit/>
          </a:bodyPr>
          <a:lstStyle/>
          <a:p>
            <a:r>
              <a:rPr lang="en-US" dirty="0">
                <a:latin typeface="Consolas" panose="020B0609020204030204" pitchFamily="49" charset="0"/>
              </a:rPr>
              <a:t>4) Education column (Distribution education) </a:t>
            </a:r>
            <a:endParaRPr lang="en-IN" dirty="0"/>
          </a:p>
        </p:txBody>
      </p:sp>
      <p:pic>
        <p:nvPicPr>
          <p:cNvPr id="13" name="Picture 12">
            <a:extLst>
              <a:ext uri="{FF2B5EF4-FFF2-40B4-BE49-F238E27FC236}">
                <a16:creationId xmlns:a16="http://schemas.microsoft.com/office/drawing/2014/main" id="{FE19C53A-997C-4AB9-892E-D600BCA9783F}"/>
              </a:ext>
            </a:extLst>
          </p:cNvPr>
          <p:cNvPicPr>
            <a:picLocks noChangeAspect="1"/>
          </p:cNvPicPr>
          <p:nvPr/>
        </p:nvPicPr>
        <p:blipFill>
          <a:blip r:embed="rId4"/>
          <a:stretch>
            <a:fillRect/>
          </a:stretch>
        </p:blipFill>
        <p:spPr>
          <a:xfrm>
            <a:off x="5263764" y="4180196"/>
            <a:ext cx="4905123" cy="2309061"/>
          </a:xfrm>
          <a:prstGeom prst="rect">
            <a:avLst/>
          </a:prstGeom>
        </p:spPr>
      </p:pic>
      <p:sp>
        <p:nvSpPr>
          <p:cNvPr id="15" name="TextBox 14">
            <a:extLst>
              <a:ext uri="{FF2B5EF4-FFF2-40B4-BE49-F238E27FC236}">
                <a16:creationId xmlns:a16="http://schemas.microsoft.com/office/drawing/2014/main" id="{854E3C0B-96C9-42DB-846D-EE39073F13A1}"/>
              </a:ext>
            </a:extLst>
          </p:cNvPr>
          <p:cNvSpPr txBox="1"/>
          <p:nvPr/>
        </p:nvSpPr>
        <p:spPr>
          <a:xfrm>
            <a:off x="0" y="6488668"/>
            <a:ext cx="6138406"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7" name="TextBox 16">
            <a:extLst>
              <a:ext uri="{FF2B5EF4-FFF2-40B4-BE49-F238E27FC236}">
                <a16:creationId xmlns:a16="http://schemas.microsoft.com/office/drawing/2014/main" id="{60AF59C0-D528-4942-B6D6-D0DD96E878B4}"/>
              </a:ext>
            </a:extLst>
          </p:cNvPr>
          <p:cNvSpPr txBox="1"/>
          <p:nvPr/>
        </p:nvSpPr>
        <p:spPr>
          <a:xfrm>
            <a:off x="4508390" y="6488668"/>
            <a:ext cx="6138406" cy="369332"/>
          </a:xfrm>
          <a:prstGeom prst="rect">
            <a:avLst/>
          </a:prstGeom>
          <a:noFill/>
        </p:spPr>
        <p:txBody>
          <a:bodyPr wrap="square">
            <a:spAutoFit/>
          </a:bodyPr>
          <a:lstStyle/>
          <a:p>
            <a:r>
              <a:rPr lang="en-US" dirty="0"/>
              <a:t>Department of CSE </a:t>
            </a:r>
            <a:endParaRPr lang="en-IN" dirty="0"/>
          </a:p>
        </p:txBody>
      </p:sp>
      <p:sp>
        <p:nvSpPr>
          <p:cNvPr id="19" name="TextBox 18">
            <a:extLst>
              <a:ext uri="{FF2B5EF4-FFF2-40B4-BE49-F238E27FC236}">
                <a16:creationId xmlns:a16="http://schemas.microsoft.com/office/drawing/2014/main" id="{BEF6AA69-ED38-40E5-9AF7-4701B22A4B8D}"/>
              </a:ext>
            </a:extLst>
          </p:cNvPr>
          <p:cNvSpPr txBox="1"/>
          <p:nvPr/>
        </p:nvSpPr>
        <p:spPr>
          <a:xfrm>
            <a:off x="11634725" y="6490858"/>
            <a:ext cx="557275" cy="369332"/>
          </a:xfrm>
          <a:prstGeom prst="rect">
            <a:avLst/>
          </a:prstGeom>
          <a:noFill/>
        </p:spPr>
        <p:txBody>
          <a:bodyPr wrap="square">
            <a:spAutoFit/>
          </a:bodyPr>
          <a:lstStyle/>
          <a:p>
            <a:r>
              <a:rPr lang="en-US" dirty="0"/>
              <a:t>17</a:t>
            </a:r>
            <a:endParaRPr lang="en-IN" dirty="0"/>
          </a:p>
        </p:txBody>
      </p:sp>
    </p:spTree>
    <p:extLst>
      <p:ext uri="{BB962C8B-B14F-4D97-AF65-F5344CB8AC3E}">
        <p14:creationId xmlns:p14="http://schemas.microsoft.com/office/powerpoint/2010/main" val="362287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1AC45-ECCE-426C-B808-ACBCC698542F}"/>
              </a:ext>
            </a:extLst>
          </p:cNvPr>
          <p:cNvSpPr txBox="1"/>
          <p:nvPr/>
        </p:nvSpPr>
        <p:spPr>
          <a:xfrm>
            <a:off x="1083365" y="674075"/>
            <a:ext cx="7048264" cy="369332"/>
          </a:xfrm>
          <a:prstGeom prst="rect">
            <a:avLst/>
          </a:prstGeom>
          <a:noFill/>
        </p:spPr>
        <p:txBody>
          <a:bodyPr wrap="square">
            <a:spAutoFit/>
          </a:bodyPr>
          <a:lstStyle/>
          <a:p>
            <a:r>
              <a:rPr lang="en-US" dirty="0">
                <a:latin typeface="Consolas" panose="020B0609020204030204" pitchFamily="49" charset="0"/>
              </a:rPr>
              <a:t>5) Education-num column (Distribution education-num) </a:t>
            </a:r>
            <a:endParaRPr lang="en-IN" dirty="0"/>
          </a:p>
        </p:txBody>
      </p:sp>
      <p:pic>
        <p:nvPicPr>
          <p:cNvPr id="5" name="Picture 4">
            <a:extLst>
              <a:ext uri="{FF2B5EF4-FFF2-40B4-BE49-F238E27FC236}">
                <a16:creationId xmlns:a16="http://schemas.microsoft.com/office/drawing/2014/main" id="{4100B6FB-B87E-4E76-A622-51F285B37A95}"/>
              </a:ext>
            </a:extLst>
          </p:cNvPr>
          <p:cNvPicPr>
            <a:picLocks noChangeAspect="1"/>
          </p:cNvPicPr>
          <p:nvPr/>
        </p:nvPicPr>
        <p:blipFill>
          <a:blip r:embed="rId2"/>
          <a:stretch>
            <a:fillRect/>
          </a:stretch>
        </p:blipFill>
        <p:spPr>
          <a:xfrm>
            <a:off x="81974" y="987747"/>
            <a:ext cx="5573864" cy="3274151"/>
          </a:xfrm>
          <a:prstGeom prst="rect">
            <a:avLst/>
          </a:prstGeom>
        </p:spPr>
      </p:pic>
      <p:pic>
        <p:nvPicPr>
          <p:cNvPr id="7" name="Picture 6">
            <a:extLst>
              <a:ext uri="{FF2B5EF4-FFF2-40B4-BE49-F238E27FC236}">
                <a16:creationId xmlns:a16="http://schemas.microsoft.com/office/drawing/2014/main" id="{A7E0805C-9D9A-4408-B902-136AA5FD345A}"/>
              </a:ext>
            </a:extLst>
          </p:cNvPr>
          <p:cNvPicPr>
            <a:picLocks noChangeAspect="1"/>
          </p:cNvPicPr>
          <p:nvPr/>
        </p:nvPicPr>
        <p:blipFill>
          <a:blip r:embed="rId3"/>
          <a:stretch>
            <a:fillRect/>
          </a:stretch>
        </p:blipFill>
        <p:spPr>
          <a:xfrm>
            <a:off x="6112566" y="1689737"/>
            <a:ext cx="5997460" cy="1386960"/>
          </a:xfrm>
          <a:prstGeom prst="rect">
            <a:avLst/>
          </a:prstGeom>
        </p:spPr>
      </p:pic>
      <p:sp>
        <p:nvSpPr>
          <p:cNvPr id="9" name="TextBox 8">
            <a:extLst>
              <a:ext uri="{FF2B5EF4-FFF2-40B4-BE49-F238E27FC236}">
                <a16:creationId xmlns:a16="http://schemas.microsoft.com/office/drawing/2014/main" id="{94F89B0A-6CF6-481E-8E58-599C8FB2C5CC}"/>
              </a:ext>
            </a:extLst>
          </p:cNvPr>
          <p:cNvSpPr txBox="1"/>
          <p:nvPr/>
        </p:nvSpPr>
        <p:spPr>
          <a:xfrm>
            <a:off x="5655838" y="1043407"/>
            <a:ext cx="6536162" cy="646331"/>
          </a:xfrm>
          <a:prstGeom prst="rect">
            <a:avLst/>
          </a:prstGeom>
          <a:noFill/>
        </p:spPr>
        <p:txBody>
          <a:bodyPr wrap="square">
            <a:spAutoFit/>
          </a:bodyPr>
          <a:lstStyle/>
          <a:p>
            <a:r>
              <a:rPr lang="en-US" dirty="0">
                <a:latin typeface="Consolas" panose="020B0609020204030204" pitchFamily="49" charset="0"/>
              </a:rPr>
              <a:t>6) marital-status column (Distribution marital-status) </a:t>
            </a:r>
            <a:endParaRPr lang="en-IN" dirty="0"/>
          </a:p>
        </p:txBody>
      </p:sp>
      <p:pic>
        <p:nvPicPr>
          <p:cNvPr id="11" name="Picture 10">
            <a:extLst>
              <a:ext uri="{FF2B5EF4-FFF2-40B4-BE49-F238E27FC236}">
                <a16:creationId xmlns:a16="http://schemas.microsoft.com/office/drawing/2014/main" id="{860244F3-6B35-43CC-B04A-7CF5C08EFE3E}"/>
              </a:ext>
            </a:extLst>
          </p:cNvPr>
          <p:cNvPicPr>
            <a:picLocks noChangeAspect="1"/>
          </p:cNvPicPr>
          <p:nvPr/>
        </p:nvPicPr>
        <p:blipFill>
          <a:blip r:embed="rId4"/>
          <a:stretch>
            <a:fillRect/>
          </a:stretch>
        </p:blipFill>
        <p:spPr>
          <a:xfrm>
            <a:off x="6112565" y="2783526"/>
            <a:ext cx="5997461" cy="1971354"/>
          </a:xfrm>
          <a:prstGeom prst="rect">
            <a:avLst/>
          </a:prstGeom>
        </p:spPr>
      </p:pic>
      <p:pic>
        <p:nvPicPr>
          <p:cNvPr id="13" name="Picture 12">
            <a:extLst>
              <a:ext uri="{FF2B5EF4-FFF2-40B4-BE49-F238E27FC236}">
                <a16:creationId xmlns:a16="http://schemas.microsoft.com/office/drawing/2014/main" id="{956C8367-98FD-418A-A132-65119F88833C}"/>
              </a:ext>
            </a:extLst>
          </p:cNvPr>
          <p:cNvPicPr>
            <a:picLocks noChangeAspect="1"/>
          </p:cNvPicPr>
          <p:nvPr/>
        </p:nvPicPr>
        <p:blipFill>
          <a:blip r:embed="rId5"/>
          <a:stretch>
            <a:fillRect/>
          </a:stretch>
        </p:blipFill>
        <p:spPr>
          <a:xfrm>
            <a:off x="6707589" y="4798928"/>
            <a:ext cx="4327499" cy="2031332"/>
          </a:xfrm>
          <a:prstGeom prst="rect">
            <a:avLst/>
          </a:prstGeom>
        </p:spPr>
      </p:pic>
      <p:sp>
        <p:nvSpPr>
          <p:cNvPr id="15" name="TextBox 14">
            <a:extLst>
              <a:ext uri="{FF2B5EF4-FFF2-40B4-BE49-F238E27FC236}">
                <a16:creationId xmlns:a16="http://schemas.microsoft.com/office/drawing/2014/main" id="{42AF91C7-07F4-4169-A5EF-2D0DB4DB02C7}"/>
              </a:ext>
            </a:extLst>
          </p:cNvPr>
          <p:cNvSpPr txBox="1"/>
          <p:nvPr/>
        </p:nvSpPr>
        <p:spPr>
          <a:xfrm>
            <a:off x="0"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7" name="TextBox 16">
            <a:extLst>
              <a:ext uri="{FF2B5EF4-FFF2-40B4-BE49-F238E27FC236}">
                <a16:creationId xmlns:a16="http://schemas.microsoft.com/office/drawing/2014/main" id="{1E697257-8F20-41AA-AE42-A236890C68FB}"/>
              </a:ext>
            </a:extLst>
          </p:cNvPr>
          <p:cNvSpPr txBox="1"/>
          <p:nvPr/>
        </p:nvSpPr>
        <p:spPr>
          <a:xfrm>
            <a:off x="4717112" y="6504976"/>
            <a:ext cx="6118528" cy="369332"/>
          </a:xfrm>
          <a:prstGeom prst="rect">
            <a:avLst/>
          </a:prstGeom>
          <a:noFill/>
        </p:spPr>
        <p:txBody>
          <a:bodyPr wrap="square">
            <a:spAutoFit/>
          </a:bodyPr>
          <a:lstStyle/>
          <a:p>
            <a:r>
              <a:rPr lang="en-US" dirty="0"/>
              <a:t>Department of CSE </a:t>
            </a:r>
            <a:endParaRPr lang="en-IN" dirty="0"/>
          </a:p>
        </p:txBody>
      </p:sp>
      <p:sp>
        <p:nvSpPr>
          <p:cNvPr id="19" name="TextBox 18">
            <a:extLst>
              <a:ext uri="{FF2B5EF4-FFF2-40B4-BE49-F238E27FC236}">
                <a16:creationId xmlns:a16="http://schemas.microsoft.com/office/drawing/2014/main" id="{851BD8EE-E656-49FF-838F-A11B44389813}"/>
              </a:ext>
            </a:extLst>
          </p:cNvPr>
          <p:cNvSpPr txBox="1"/>
          <p:nvPr/>
        </p:nvSpPr>
        <p:spPr>
          <a:xfrm>
            <a:off x="11522103" y="6439062"/>
            <a:ext cx="669897" cy="369332"/>
          </a:xfrm>
          <a:prstGeom prst="rect">
            <a:avLst/>
          </a:prstGeom>
          <a:noFill/>
        </p:spPr>
        <p:txBody>
          <a:bodyPr wrap="square">
            <a:spAutoFit/>
          </a:bodyPr>
          <a:lstStyle/>
          <a:p>
            <a:r>
              <a:rPr lang="en-US" dirty="0"/>
              <a:t>   18</a:t>
            </a:r>
            <a:endParaRPr lang="en-IN" dirty="0"/>
          </a:p>
        </p:txBody>
      </p:sp>
    </p:spTree>
    <p:extLst>
      <p:ext uri="{BB962C8B-B14F-4D97-AF65-F5344CB8AC3E}">
        <p14:creationId xmlns:p14="http://schemas.microsoft.com/office/powerpoint/2010/main" val="124061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F5FF6-C42D-4EEF-9BAB-8F7C36FCF80A}"/>
              </a:ext>
            </a:extLst>
          </p:cNvPr>
          <p:cNvPicPr>
            <a:picLocks noChangeAspect="1"/>
          </p:cNvPicPr>
          <p:nvPr/>
        </p:nvPicPr>
        <p:blipFill>
          <a:blip r:embed="rId2"/>
          <a:stretch>
            <a:fillRect/>
          </a:stretch>
        </p:blipFill>
        <p:spPr>
          <a:xfrm>
            <a:off x="327992" y="1008605"/>
            <a:ext cx="5387807" cy="1310754"/>
          </a:xfrm>
          <a:prstGeom prst="rect">
            <a:avLst/>
          </a:prstGeom>
        </p:spPr>
      </p:pic>
      <p:sp>
        <p:nvSpPr>
          <p:cNvPr id="5" name="TextBox 4">
            <a:extLst>
              <a:ext uri="{FF2B5EF4-FFF2-40B4-BE49-F238E27FC236}">
                <a16:creationId xmlns:a16="http://schemas.microsoft.com/office/drawing/2014/main" id="{9655CA46-1133-4149-A56C-082A300F403C}"/>
              </a:ext>
            </a:extLst>
          </p:cNvPr>
          <p:cNvSpPr txBox="1"/>
          <p:nvPr/>
        </p:nvSpPr>
        <p:spPr>
          <a:xfrm>
            <a:off x="1099268" y="599186"/>
            <a:ext cx="8982985" cy="369332"/>
          </a:xfrm>
          <a:prstGeom prst="rect">
            <a:avLst/>
          </a:prstGeom>
          <a:noFill/>
        </p:spPr>
        <p:txBody>
          <a:bodyPr wrap="square">
            <a:spAutoFit/>
          </a:bodyPr>
          <a:lstStyle/>
          <a:p>
            <a:r>
              <a:rPr lang="en-US" dirty="0">
                <a:latin typeface="Consolas" panose="020B0609020204030204" pitchFamily="49" charset="0"/>
              </a:rPr>
              <a:t>7) Occupation column (Distribution of Occupation) </a:t>
            </a:r>
            <a:endParaRPr lang="en-IN" dirty="0"/>
          </a:p>
        </p:txBody>
      </p:sp>
      <p:pic>
        <p:nvPicPr>
          <p:cNvPr id="7" name="Picture 6">
            <a:extLst>
              <a:ext uri="{FF2B5EF4-FFF2-40B4-BE49-F238E27FC236}">
                <a16:creationId xmlns:a16="http://schemas.microsoft.com/office/drawing/2014/main" id="{E325C759-BAFE-445B-9CA5-D8FCF3266609}"/>
              </a:ext>
            </a:extLst>
          </p:cNvPr>
          <p:cNvPicPr>
            <a:picLocks noChangeAspect="1"/>
          </p:cNvPicPr>
          <p:nvPr/>
        </p:nvPicPr>
        <p:blipFill>
          <a:blip r:embed="rId3"/>
          <a:stretch>
            <a:fillRect/>
          </a:stretch>
        </p:blipFill>
        <p:spPr>
          <a:xfrm>
            <a:off x="327992" y="2059387"/>
            <a:ext cx="5387808" cy="2138901"/>
          </a:xfrm>
          <a:prstGeom prst="rect">
            <a:avLst/>
          </a:prstGeom>
        </p:spPr>
      </p:pic>
      <p:pic>
        <p:nvPicPr>
          <p:cNvPr id="9" name="Picture 8">
            <a:extLst>
              <a:ext uri="{FF2B5EF4-FFF2-40B4-BE49-F238E27FC236}">
                <a16:creationId xmlns:a16="http://schemas.microsoft.com/office/drawing/2014/main" id="{90F5B127-E96E-4E75-9AFB-E107143B13A5}"/>
              </a:ext>
            </a:extLst>
          </p:cNvPr>
          <p:cNvPicPr>
            <a:picLocks noChangeAspect="1"/>
          </p:cNvPicPr>
          <p:nvPr/>
        </p:nvPicPr>
        <p:blipFill>
          <a:blip r:embed="rId4"/>
          <a:stretch>
            <a:fillRect/>
          </a:stretch>
        </p:blipFill>
        <p:spPr>
          <a:xfrm>
            <a:off x="327992" y="4198288"/>
            <a:ext cx="3615855" cy="2107648"/>
          </a:xfrm>
          <a:prstGeom prst="rect">
            <a:avLst/>
          </a:prstGeom>
        </p:spPr>
      </p:pic>
      <p:pic>
        <p:nvPicPr>
          <p:cNvPr id="11" name="Picture 10">
            <a:extLst>
              <a:ext uri="{FF2B5EF4-FFF2-40B4-BE49-F238E27FC236}">
                <a16:creationId xmlns:a16="http://schemas.microsoft.com/office/drawing/2014/main" id="{F18B50FB-8BDE-40F5-B2F1-0487682A6032}"/>
              </a:ext>
            </a:extLst>
          </p:cNvPr>
          <p:cNvPicPr>
            <a:picLocks noChangeAspect="1"/>
          </p:cNvPicPr>
          <p:nvPr/>
        </p:nvPicPr>
        <p:blipFill>
          <a:blip r:embed="rId5"/>
          <a:stretch>
            <a:fillRect/>
          </a:stretch>
        </p:blipFill>
        <p:spPr>
          <a:xfrm>
            <a:off x="6096000" y="1585960"/>
            <a:ext cx="5616427" cy="1310754"/>
          </a:xfrm>
          <a:prstGeom prst="rect">
            <a:avLst/>
          </a:prstGeom>
        </p:spPr>
      </p:pic>
      <p:sp>
        <p:nvSpPr>
          <p:cNvPr id="13" name="TextBox 12">
            <a:extLst>
              <a:ext uri="{FF2B5EF4-FFF2-40B4-BE49-F238E27FC236}">
                <a16:creationId xmlns:a16="http://schemas.microsoft.com/office/drawing/2014/main" id="{308DC894-DCA8-4AF1-A519-D553EC00BEB2}"/>
              </a:ext>
            </a:extLst>
          </p:cNvPr>
          <p:cNvSpPr txBox="1"/>
          <p:nvPr/>
        </p:nvSpPr>
        <p:spPr>
          <a:xfrm>
            <a:off x="5800398" y="939629"/>
            <a:ext cx="6391602" cy="646331"/>
          </a:xfrm>
          <a:prstGeom prst="rect">
            <a:avLst/>
          </a:prstGeom>
          <a:noFill/>
        </p:spPr>
        <p:txBody>
          <a:bodyPr wrap="square">
            <a:spAutoFit/>
          </a:bodyPr>
          <a:lstStyle/>
          <a:p>
            <a:r>
              <a:rPr lang="en-US" dirty="0">
                <a:latin typeface="Consolas" panose="020B0609020204030204" pitchFamily="49" charset="0"/>
              </a:rPr>
              <a:t>8) Relationship column (Distribution of relationship) </a:t>
            </a:r>
            <a:endParaRPr lang="en-IN" dirty="0"/>
          </a:p>
        </p:txBody>
      </p:sp>
      <p:pic>
        <p:nvPicPr>
          <p:cNvPr id="15" name="Picture 14">
            <a:extLst>
              <a:ext uri="{FF2B5EF4-FFF2-40B4-BE49-F238E27FC236}">
                <a16:creationId xmlns:a16="http://schemas.microsoft.com/office/drawing/2014/main" id="{C3924493-C39B-4F36-9EF5-52DF9528A2E0}"/>
              </a:ext>
            </a:extLst>
          </p:cNvPr>
          <p:cNvPicPr>
            <a:picLocks noChangeAspect="1"/>
          </p:cNvPicPr>
          <p:nvPr/>
        </p:nvPicPr>
        <p:blipFill>
          <a:blip r:embed="rId6"/>
          <a:stretch>
            <a:fillRect/>
          </a:stretch>
        </p:blipFill>
        <p:spPr>
          <a:xfrm>
            <a:off x="6096000" y="2731490"/>
            <a:ext cx="5616427" cy="1927974"/>
          </a:xfrm>
          <a:prstGeom prst="rect">
            <a:avLst/>
          </a:prstGeom>
        </p:spPr>
      </p:pic>
      <p:pic>
        <p:nvPicPr>
          <p:cNvPr id="17" name="Picture 16">
            <a:extLst>
              <a:ext uri="{FF2B5EF4-FFF2-40B4-BE49-F238E27FC236}">
                <a16:creationId xmlns:a16="http://schemas.microsoft.com/office/drawing/2014/main" id="{C2BD63BE-E085-42E7-A4C5-AEF4F9914E3B}"/>
              </a:ext>
            </a:extLst>
          </p:cNvPr>
          <p:cNvPicPr>
            <a:picLocks noChangeAspect="1"/>
          </p:cNvPicPr>
          <p:nvPr/>
        </p:nvPicPr>
        <p:blipFill>
          <a:blip r:embed="rId7"/>
          <a:stretch>
            <a:fillRect/>
          </a:stretch>
        </p:blipFill>
        <p:spPr>
          <a:xfrm>
            <a:off x="6169371" y="4653240"/>
            <a:ext cx="4063958" cy="1728870"/>
          </a:xfrm>
          <a:prstGeom prst="rect">
            <a:avLst/>
          </a:prstGeom>
        </p:spPr>
      </p:pic>
      <p:sp>
        <p:nvSpPr>
          <p:cNvPr id="19" name="TextBox 18">
            <a:extLst>
              <a:ext uri="{FF2B5EF4-FFF2-40B4-BE49-F238E27FC236}">
                <a16:creationId xmlns:a16="http://schemas.microsoft.com/office/drawing/2014/main" id="{3B75AF5F-CAAF-4AFB-A8AC-07C7F3EE596E}"/>
              </a:ext>
            </a:extLst>
          </p:cNvPr>
          <p:cNvSpPr txBox="1"/>
          <p:nvPr/>
        </p:nvSpPr>
        <p:spPr>
          <a:xfrm>
            <a:off x="0"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21" name="TextBox 20">
            <a:extLst>
              <a:ext uri="{FF2B5EF4-FFF2-40B4-BE49-F238E27FC236}">
                <a16:creationId xmlns:a16="http://schemas.microsoft.com/office/drawing/2014/main" id="{E90E804A-BA26-4374-AB83-057D9358DC1F}"/>
              </a:ext>
            </a:extLst>
          </p:cNvPr>
          <p:cNvSpPr txBox="1"/>
          <p:nvPr/>
        </p:nvSpPr>
        <p:spPr>
          <a:xfrm>
            <a:off x="4792649" y="6488668"/>
            <a:ext cx="6118528" cy="369332"/>
          </a:xfrm>
          <a:prstGeom prst="rect">
            <a:avLst/>
          </a:prstGeom>
          <a:noFill/>
        </p:spPr>
        <p:txBody>
          <a:bodyPr wrap="square">
            <a:spAutoFit/>
          </a:bodyPr>
          <a:lstStyle/>
          <a:p>
            <a:r>
              <a:rPr lang="en-US" dirty="0"/>
              <a:t>Department of CSE </a:t>
            </a:r>
            <a:endParaRPr lang="en-IN" dirty="0"/>
          </a:p>
        </p:txBody>
      </p:sp>
      <p:sp>
        <p:nvSpPr>
          <p:cNvPr id="23" name="TextBox 22">
            <a:extLst>
              <a:ext uri="{FF2B5EF4-FFF2-40B4-BE49-F238E27FC236}">
                <a16:creationId xmlns:a16="http://schemas.microsoft.com/office/drawing/2014/main" id="{48111F7B-3641-4306-9A15-E6AA883E17F4}"/>
              </a:ext>
            </a:extLst>
          </p:cNvPr>
          <p:cNvSpPr txBox="1"/>
          <p:nvPr/>
        </p:nvSpPr>
        <p:spPr>
          <a:xfrm>
            <a:off x="11609567" y="6451101"/>
            <a:ext cx="582433" cy="369332"/>
          </a:xfrm>
          <a:prstGeom prst="rect">
            <a:avLst/>
          </a:prstGeom>
          <a:noFill/>
        </p:spPr>
        <p:txBody>
          <a:bodyPr wrap="square">
            <a:spAutoFit/>
          </a:bodyPr>
          <a:lstStyle/>
          <a:p>
            <a:r>
              <a:rPr lang="en-US" dirty="0"/>
              <a:t>19</a:t>
            </a:r>
            <a:endParaRPr lang="en-IN" dirty="0"/>
          </a:p>
        </p:txBody>
      </p:sp>
    </p:spTree>
    <p:extLst>
      <p:ext uri="{BB962C8B-B14F-4D97-AF65-F5344CB8AC3E}">
        <p14:creationId xmlns:p14="http://schemas.microsoft.com/office/powerpoint/2010/main" val="36791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8FE08-B1CD-4727-B4A7-F93B201CE75B}"/>
              </a:ext>
            </a:extLst>
          </p:cNvPr>
          <p:cNvSpPr txBox="1"/>
          <p:nvPr/>
        </p:nvSpPr>
        <p:spPr>
          <a:xfrm>
            <a:off x="2372470" y="485541"/>
            <a:ext cx="7941365" cy="584775"/>
          </a:xfrm>
          <a:prstGeom prst="rect">
            <a:avLst/>
          </a:prstGeom>
          <a:noFill/>
        </p:spPr>
        <p:txBody>
          <a:bodyPr wrap="square">
            <a:spAutoFit/>
          </a:bodyPr>
          <a:lstStyle/>
          <a:p>
            <a:r>
              <a:rPr lang="en-US" sz="3200" dirty="0">
                <a:solidFill>
                  <a:srgbClr val="C00000"/>
                </a:solidFill>
                <a:latin typeface="Arial" pitchFamily="34" charset="0"/>
                <a:cs typeface="Arial" pitchFamily="34" charset="0"/>
              </a:rPr>
              <a:t>             Presentation Outline</a:t>
            </a:r>
            <a:endParaRPr lang="en-IN" sz="3200" dirty="0"/>
          </a:p>
        </p:txBody>
      </p:sp>
      <p:sp>
        <p:nvSpPr>
          <p:cNvPr id="5" name="TextBox 4">
            <a:extLst>
              <a:ext uri="{FF2B5EF4-FFF2-40B4-BE49-F238E27FC236}">
                <a16:creationId xmlns:a16="http://schemas.microsoft.com/office/drawing/2014/main" id="{5788977E-0111-49E4-A71B-2AA19563630B}"/>
              </a:ext>
            </a:extLst>
          </p:cNvPr>
          <p:cNvSpPr txBox="1"/>
          <p:nvPr/>
        </p:nvSpPr>
        <p:spPr>
          <a:xfrm>
            <a:off x="1882139" y="1338510"/>
            <a:ext cx="8255773" cy="4524315"/>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Arial" pitchFamily="34" charset="0"/>
                <a:cs typeface="Arial" pitchFamily="34" charset="0"/>
              </a:rPr>
              <a:t>Course Certificate</a:t>
            </a:r>
          </a:p>
          <a:p>
            <a:pPr marL="457200" indent="-457200">
              <a:buFont typeface="Arial" panose="020B0604020202020204" pitchFamily="34" charset="0"/>
              <a:buChar char="•"/>
            </a:pPr>
            <a:r>
              <a:rPr lang="en-US" sz="2400" dirty="0">
                <a:latin typeface="Arial" pitchFamily="34" charset="0"/>
                <a:cs typeface="Arial" pitchFamily="34" charset="0"/>
              </a:rPr>
              <a:t>Domain</a:t>
            </a:r>
          </a:p>
          <a:p>
            <a:pPr marL="457200" indent="-457200">
              <a:buFont typeface="Arial" panose="020B0604020202020204" pitchFamily="34" charset="0"/>
              <a:buChar char="•"/>
            </a:pPr>
            <a:r>
              <a:rPr lang="en-US" sz="2400" dirty="0">
                <a:latin typeface="Arial" pitchFamily="34" charset="0"/>
                <a:cs typeface="Arial" pitchFamily="34" charset="0"/>
              </a:rPr>
              <a:t>Introduction</a:t>
            </a:r>
          </a:p>
          <a:p>
            <a:pPr marL="457200" indent="-457200">
              <a:buFont typeface="Arial" panose="020B0604020202020204" pitchFamily="34" charset="0"/>
              <a:buChar char="•"/>
            </a:pPr>
            <a:r>
              <a:rPr lang="en-US" sz="2400" dirty="0">
                <a:latin typeface="Arial" pitchFamily="34" charset="0"/>
                <a:cs typeface="Arial" pitchFamily="34" charset="0"/>
              </a:rPr>
              <a:t>Objective</a:t>
            </a:r>
          </a:p>
          <a:p>
            <a:pPr marL="457200" indent="-457200">
              <a:buFont typeface="Arial" panose="020B0604020202020204" pitchFamily="34" charset="0"/>
              <a:buChar char="•"/>
            </a:pPr>
            <a:r>
              <a:rPr lang="en-US" sz="2400" dirty="0">
                <a:latin typeface="Arial" pitchFamily="34" charset="0"/>
                <a:cs typeface="Arial" pitchFamily="34" charset="0"/>
              </a:rPr>
              <a:t>Simple Logistic Regression</a:t>
            </a:r>
          </a:p>
          <a:p>
            <a:pPr marL="457200" indent="-457200">
              <a:buFont typeface="Arial" panose="020B0604020202020204" pitchFamily="34" charset="0"/>
              <a:buChar char="•"/>
            </a:pPr>
            <a:r>
              <a:rPr lang="en-US" sz="2400" dirty="0">
                <a:latin typeface="Arial" pitchFamily="34" charset="0"/>
                <a:cs typeface="Arial" pitchFamily="34" charset="0"/>
              </a:rPr>
              <a:t>Methodology &amp; Project Implementation</a:t>
            </a:r>
          </a:p>
          <a:p>
            <a:pPr marL="457200" indent="-457200">
              <a:buFont typeface="Arial" panose="020B0604020202020204" pitchFamily="34" charset="0"/>
              <a:buChar char="•"/>
            </a:pPr>
            <a:r>
              <a:rPr lang="en-US" sz="2400" dirty="0">
                <a:latin typeface="Arial" pitchFamily="34" charset="0"/>
                <a:cs typeface="Arial" pitchFamily="34" charset="0"/>
              </a:rPr>
              <a:t>Module Implementation</a:t>
            </a:r>
          </a:p>
          <a:p>
            <a:pPr marL="457200" indent="-457200">
              <a:buFont typeface="Arial" panose="020B0604020202020204" pitchFamily="34" charset="0"/>
              <a:buChar char="•"/>
            </a:pPr>
            <a:r>
              <a:rPr lang="en-US" sz="2400" dirty="0">
                <a:latin typeface="Arial" pitchFamily="34" charset="0"/>
                <a:cs typeface="Arial" pitchFamily="34" charset="0"/>
              </a:rPr>
              <a:t>System Architecture / Ideation Map</a:t>
            </a:r>
          </a:p>
          <a:p>
            <a:pPr marL="457200" indent="-457200">
              <a:buFont typeface="Arial" panose="020B0604020202020204" pitchFamily="34" charset="0"/>
              <a:buChar char="•"/>
            </a:pPr>
            <a:r>
              <a:rPr lang="en-US" sz="2400" dirty="0">
                <a:latin typeface="Arial" pitchFamily="34" charset="0"/>
                <a:cs typeface="Arial" pitchFamily="34" charset="0"/>
              </a:rPr>
              <a:t>Application Snapshots</a:t>
            </a:r>
          </a:p>
          <a:p>
            <a:pPr marL="457200" indent="-457200">
              <a:buFont typeface="Arial" panose="020B0604020202020204" pitchFamily="34" charset="0"/>
              <a:buChar char="•"/>
            </a:pPr>
            <a:r>
              <a:rPr lang="en-US" sz="2400" dirty="0">
                <a:latin typeface="Arial" pitchFamily="34" charset="0"/>
                <a:cs typeface="Arial" pitchFamily="34" charset="0"/>
              </a:rPr>
              <a:t>Results and Discussions</a:t>
            </a:r>
          </a:p>
          <a:p>
            <a:pPr marL="457200" indent="-457200">
              <a:buFont typeface="Arial" panose="020B0604020202020204" pitchFamily="34" charset="0"/>
              <a:buChar char="•"/>
            </a:pPr>
            <a:r>
              <a:rPr lang="en-US" sz="2400" dirty="0">
                <a:latin typeface="Arial" pitchFamily="34" charset="0"/>
                <a:cs typeface="Arial" pitchFamily="34" charset="0"/>
              </a:rPr>
              <a:t>Conclusion </a:t>
            </a:r>
          </a:p>
          <a:p>
            <a:pPr marL="457200" indent="-457200">
              <a:buFont typeface="Arial" panose="020B0604020202020204" pitchFamily="34" charset="0"/>
              <a:buChar char="•"/>
            </a:pPr>
            <a:r>
              <a:rPr lang="en-US" sz="2400" dirty="0">
                <a:latin typeface="Arial" pitchFamily="34" charset="0"/>
                <a:cs typeface="Arial" pitchFamily="34" charset="0"/>
              </a:rPr>
              <a:t>References</a:t>
            </a:r>
          </a:p>
        </p:txBody>
      </p:sp>
      <p:sp>
        <p:nvSpPr>
          <p:cNvPr id="7" name="TextBox 6">
            <a:extLst>
              <a:ext uri="{FF2B5EF4-FFF2-40B4-BE49-F238E27FC236}">
                <a16:creationId xmlns:a16="http://schemas.microsoft.com/office/drawing/2014/main" id="{898678EC-2833-45E2-A64B-2E27FC30CD78}"/>
              </a:ext>
            </a:extLst>
          </p:cNvPr>
          <p:cNvSpPr txBox="1"/>
          <p:nvPr/>
        </p:nvSpPr>
        <p:spPr>
          <a:xfrm>
            <a:off x="248479" y="6423406"/>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9" name="TextBox 8">
            <a:extLst>
              <a:ext uri="{FF2B5EF4-FFF2-40B4-BE49-F238E27FC236}">
                <a16:creationId xmlns:a16="http://schemas.microsoft.com/office/drawing/2014/main" id="{8CBCBC7C-6FAD-4926-A5DD-DF1B882FC8B9}"/>
              </a:ext>
            </a:extLst>
          </p:cNvPr>
          <p:cNvSpPr txBox="1"/>
          <p:nvPr/>
        </p:nvSpPr>
        <p:spPr>
          <a:xfrm>
            <a:off x="4572663" y="6423406"/>
            <a:ext cx="6094674" cy="369332"/>
          </a:xfrm>
          <a:prstGeom prst="rect">
            <a:avLst/>
          </a:prstGeom>
          <a:noFill/>
        </p:spPr>
        <p:txBody>
          <a:bodyPr wrap="square">
            <a:spAutoFit/>
          </a:bodyPr>
          <a:lstStyle/>
          <a:p>
            <a:r>
              <a:rPr lang="en-US" dirty="0"/>
              <a:t>Department of CSE</a:t>
            </a:r>
          </a:p>
        </p:txBody>
      </p:sp>
      <p:sp>
        <p:nvSpPr>
          <p:cNvPr id="14" name="TextBox 13">
            <a:extLst>
              <a:ext uri="{FF2B5EF4-FFF2-40B4-BE49-F238E27FC236}">
                <a16:creationId xmlns:a16="http://schemas.microsoft.com/office/drawing/2014/main" id="{6634DDCA-02EC-46FB-9E54-F5FD53E73D13}"/>
              </a:ext>
            </a:extLst>
          </p:cNvPr>
          <p:cNvSpPr txBox="1"/>
          <p:nvPr/>
        </p:nvSpPr>
        <p:spPr>
          <a:xfrm>
            <a:off x="11813318" y="6423406"/>
            <a:ext cx="260405" cy="369332"/>
          </a:xfrm>
          <a:prstGeom prst="rect">
            <a:avLst/>
          </a:prstGeom>
          <a:noFill/>
        </p:spPr>
        <p:txBody>
          <a:bodyPr wrap="square">
            <a:spAutoFit/>
          </a:bodyPr>
          <a:lstStyle/>
          <a:p>
            <a:fld id="{C0EC1BDC-9B67-430D-970A-E36C75175141}" type="slidenum">
              <a:rPr lang="en-US" smtClean="0"/>
              <a:pPr/>
              <a:t>2</a:t>
            </a:fld>
            <a:endParaRPr lang="en-US" dirty="0"/>
          </a:p>
        </p:txBody>
      </p:sp>
    </p:spTree>
    <p:extLst>
      <p:ext uri="{BB962C8B-B14F-4D97-AF65-F5344CB8AC3E}">
        <p14:creationId xmlns:p14="http://schemas.microsoft.com/office/powerpoint/2010/main" val="259230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45FE77-9369-4722-ACDC-447E4443139E}"/>
              </a:ext>
            </a:extLst>
          </p:cNvPr>
          <p:cNvPicPr>
            <a:picLocks noChangeAspect="1"/>
          </p:cNvPicPr>
          <p:nvPr/>
        </p:nvPicPr>
        <p:blipFill>
          <a:blip r:embed="rId2"/>
          <a:stretch>
            <a:fillRect/>
          </a:stretch>
        </p:blipFill>
        <p:spPr>
          <a:xfrm>
            <a:off x="186027" y="976469"/>
            <a:ext cx="6960207" cy="3190645"/>
          </a:xfrm>
          <a:prstGeom prst="rect">
            <a:avLst/>
          </a:prstGeom>
        </p:spPr>
      </p:pic>
      <p:sp>
        <p:nvSpPr>
          <p:cNvPr id="5" name="TextBox 4">
            <a:extLst>
              <a:ext uri="{FF2B5EF4-FFF2-40B4-BE49-F238E27FC236}">
                <a16:creationId xmlns:a16="http://schemas.microsoft.com/office/drawing/2014/main" id="{C503EFF2-5701-4E7D-9CFF-0D818F45A9D5}"/>
              </a:ext>
            </a:extLst>
          </p:cNvPr>
          <p:cNvSpPr txBox="1"/>
          <p:nvPr/>
        </p:nvSpPr>
        <p:spPr>
          <a:xfrm>
            <a:off x="1051560" y="607137"/>
            <a:ext cx="6094674" cy="369332"/>
          </a:xfrm>
          <a:prstGeom prst="rect">
            <a:avLst/>
          </a:prstGeom>
          <a:noFill/>
        </p:spPr>
        <p:txBody>
          <a:bodyPr wrap="square">
            <a:spAutoFit/>
          </a:bodyPr>
          <a:lstStyle/>
          <a:p>
            <a:r>
              <a:rPr lang="en-US" dirty="0">
                <a:latin typeface="Consolas" panose="020B0609020204030204" pitchFamily="49" charset="0"/>
              </a:rPr>
              <a:t>9) Race column (Distribution of race) </a:t>
            </a:r>
            <a:endParaRPr lang="en-IN" dirty="0"/>
          </a:p>
        </p:txBody>
      </p:sp>
      <p:pic>
        <p:nvPicPr>
          <p:cNvPr id="7" name="Picture 6">
            <a:extLst>
              <a:ext uri="{FF2B5EF4-FFF2-40B4-BE49-F238E27FC236}">
                <a16:creationId xmlns:a16="http://schemas.microsoft.com/office/drawing/2014/main" id="{BC1A89A3-D0A9-4137-9645-09D6C697C750}"/>
              </a:ext>
            </a:extLst>
          </p:cNvPr>
          <p:cNvPicPr>
            <a:picLocks noChangeAspect="1"/>
          </p:cNvPicPr>
          <p:nvPr/>
        </p:nvPicPr>
        <p:blipFill>
          <a:blip r:embed="rId3"/>
          <a:stretch>
            <a:fillRect/>
          </a:stretch>
        </p:blipFill>
        <p:spPr>
          <a:xfrm>
            <a:off x="186027" y="4167114"/>
            <a:ext cx="4821306" cy="1912786"/>
          </a:xfrm>
          <a:prstGeom prst="rect">
            <a:avLst/>
          </a:prstGeom>
        </p:spPr>
      </p:pic>
      <p:sp>
        <p:nvSpPr>
          <p:cNvPr id="9" name="TextBox 8">
            <a:extLst>
              <a:ext uri="{FF2B5EF4-FFF2-40B4-BE49-F238E27FC236}">
                <a16:creationId xmlns:a16="http://schemas.microsoft.com/office/drawing/2014/main" id="{9EDAE1D0-0CDD-445E-A1FE-85BD33EBE693}"/>
              </a:ext>
            </a:extLst>
          </p:cNvPr>
          <p:cNvSpPr txBox="1"/>
          <p:nvPr/>
        </p:nvSpPr>
        <p:spPr>
          <a:xfrm>
            <a:off x="7237675" y="1310179"/>
            <a:ext cx="4842030" cy="369332"/>
          </a:xfrm>
          <a:prstGeom prst="rect">
            <a:avLst/>
          </a:prstGeom>
          <a:noFill/>
        </p:spPr>
        <p:txBody>
          <a:bodyPr wrap="square">
            <a:spAutoFit/>
          </a:bodyPr>
          <a:lstStyle/>
          <a:p>
            <a:r>
              <a:rPr lang="en-US" dirty="0">
                <a:latin typeface="Consolas" panose="020B0609020204030204" pitchFamily="49" charset="0"/>
              </a:rPr>
              <a:t>10) sex column (Distribution of sex) </a:t>
            </a:r>
            <a:endParaRPr lang="en-IN" dirty="0"/>
          </a:p>
        </p:txBody>
      </p:sp>
      <p:pic>
        <p:nvPicPr>
          <p:cNvPr id="11" name="Picture 10">
            <a:extLst>
              <a:ext uri="{FF2B5EF4-FFF2-40B4-BE49-F238E27FC236}">
                <a16:creationId xmlns:a16="http://schemas.microsoft.com/office/drawing/2014/main" id="{F8CFD784-CB0C-46D1-9E88-D33632F4C7E8}"/>
              </a:ext>
            </a:extLst>
          </p:cNvPr>
          <p:cNvPicPr>
            <a:picLocks noChangeAspect="1"/>
          </p:cNvPicPr>
          <p:nvPr/>
        </p:nvPicPr>
        <p:blipFill>
          <a:blip r:embed="rId4"/>
          <a:stretch>
            <a:fillRect/>
          </a:stretch>
        </p:blipFill>
        <p:spPr>
          <a:xfrm>
            <a:off x="7650645" y="1679511"/>
            <a:ext cx="4429059" cy="1353090"/>
          </a:xfrm>
          <a:prstGeom prst="rect">
            <a:avLst/>
          </a:prstGeom>
        </p:spPr>
      </p:pic>
      <p:pic>
        <p:nvPicPr>
          <p:cNvPr id="13" name="Picture 12">
            <a:extLst>
              <a:ext uri="{FF2B5EF4-FFF2-40B4-BE49-F238E27FC236}">
                <a16:creationId xmlns:a16="http://schemas.microsoft.com/office/drawing/2014/main" id="{16B9E80F-9D89-41AE-B9D1-3821986C3D50}"/>
              </a:ext>
            </a:extLst>
          </p:cNvPr>
          <p:cNvPicPr>
            <a:picLocks noChangeAspect="1"/>
          </p:cNvPicPr>
          <p:nvPr/>
        </p:nvPicPr>
        <p:blipFill>
          <a:blip r:embed="rId5"/>
          <a:stretch>
            <a:fillRect/>
          </a:stretch>
        </p:blipFill>
        <p:spPr>
          <a:xfrm>
            <a:off x="7635555" y="3018128"/>
            <a:ext cx="4444149" cy="1912786"/>
          </a:xfrm>
          <a:prstGeom prst="rect">
            <a:avLst/>
          </a:prstGeom>
        </p:spPr>
      </p:pic>
      <p:pic>
        <p:nvPicPr>
          <p:cNvPr id="15" name="Picture 14">
            <a:extLst>
              <a:ext uri="{FF2B5EF4-FFF2-40B4-BE49-F238E27FC236}">
                <a16:creationId xmlns:a16="http://schemas.microsoft.com/office/drawing/2014/main" id="{6792D883-8D8B-49D9-A4FA-A4FAEAF09629}"/>
              </a:ext>
            </a:extLst>
          </p:cNvPr>
          <p:cNvPicPr>
            <a:picLocks noChangeAspect="1"/>
          </p:cNvPicPr>
          <p:nvPr/>
        </p:nvPicPr>
        <p:blipFill>
          <a:blip r:embed="rId6"/>
          <a:stretch>
            <a:fillRect/>
          </a:stretch>
        </p:blipFill>
        <p:spPr>
          <a:xfrm>
            <a:off x="8309138" y="4898698"/>
            <a:ext cx="3238781" cy="1181202"/>
          </a:xfrm>
          <a:prstGeom prst="rect">
            <a:avLst/>
          </a:prstGeom>
        </p:spPr>
      </p:pic>
      <p:sp>
        <p:nvSpPr>
          <p:cNvPr id="17" name="TextBox 16">
            <a:extLst>
              <a:ext uri="{FF2B5EF4-FFF2-40B4-BE49-F238E27FC236}">
                <a16:creationId xmlns:a16="http://schemas.microsoft.com/office/drawing/2014/main" id="{E21965F0-2321-4149-8691-33829DFF8A11}"/>
              </a:ext>
            </a:extLst>
          </p:cNvPr>
          <p:cNvSpPr txBox="1"/>
          <p:nvPr/>
        </p:nvSpPr>
        <p:spPr>
          <a:xfrm>
            <a:off x="0"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9" name="TextBox 18">
            <a:extLst>
              <a:ext uri="{FF2B5EF4-FFF2-40B4-BE49-F238E27FC236}">
                <a16:creationId xmlns:a16="http://schemas.microsoft.com/office/drawing/2014/main" id="{9377604F-EF8B-41EC-8D1D-EFE5A8260E44}"/>
              </a:ext>
            </a:extLst>
          </p:cNvPr>
          <p:cNvSpPr txBox="1"/>
          <p:nvPr/>
        </p:nvSpPr>
        <p:spPr>
          <a:xfrm>
            <a:off x="5249874" y="6488668"/>
            <a:ext cx="6118528" cy="369332"/>
          </a:xfrm>
          <a:prstGeom prst="rect">
            <a:avLst/>
          </a:prstGeom>
          <a:noFill/>
        </p:spPr>
        <p:txBody>
          <a:bodyPr wrap="square">
            <a:spAutoFit/>
          </a:bodyPr>
          <a:lstStyle/>
          <a:p>
            <a:r>
              <a:rPr lang="en-US" dirty="0"/>
              <a:t>Department of CSE </a:t>
            </a:r>
            <a:endParaRPr lang="en-IN" dirty="0"/>
          </a:p>
        </p:txBody>
      </p:sp>
      <p:sp>
        <p:nvSpPr>
          <p:cNvPr id="21" name="TextBox 20">
            <a:extLst>
              <a:ext uri="{FF2B5EF4-FFF2-40B4-BE49-F238E27FC236}">
                <a16:creationId xmlns:a16="http://schemas.microsoft.com/office/drawing/2014/main" id="{9EB80622-D1F3-412B-906D-710AFF42044B}"/>
              </a:ext>
            </a:extLst>
          </p:cNvPr>
          <p:cNvSpPr txBox="1"/>
          <p:nvPr/>
        </p:nvSpPr>
        <p:spPr>
          <a:xfrm>
            <a:off x="11547919" y="6427679"/>
            <a:ext cx="471114" cy="369332"/>
          </a:xfrm>
          <a:prstGeom prst="rect">
            <a:avLst/>
          </a:prstGeom>
          <a:noFill/>
        </p:spPr>
        <p:txBody>
          <a:bodyPr wrap="square">
            <a:spAutoFit/>
          </a:bodyPr>
          <a:lstStyle/>
          <a:p>
            <a:r>
              <a:rPr lang="en-US" dirty="0"/>
              <a:t>20</a:t>
            </a:r>
            <a:endParaRPr lang="en-IN" dirty="0"/>
          </a:p>
        </p:txBody>
      </p:sp>
    </p:spTree>
    <p:extLst>
      <p:ext uri="{BB962C8B-B14F-4D97-AF65-F5344CB8AC3E}">
        <p14:creationId xmlns:p14="http://schemas.microsoft.com/office/powerpoint/2010/main" val="1009805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5B2AB-069D-4361-BEB4-AFCE59CACD56}"/>
              </a:ext>
            </a:extLst>
          </p:cNvPr>
          <p:cNvSpPr txBox="1"/>
          <p:nvPr/>
        </p:nvSpPr>
        <p:spPr>
          <a:xfrm>
            <a:off x="1210586" y="586611"/>
            <a:ext cx="6094674" cy="646331"/>
          </a:xfrm>
          <a:prstGeom prst="rect">
            <a:avLst/>
          </a:prstGeom>
          <a:noFill/>
        </p:spPr>
        <p:txBody>
          <a:bodyPr wrap="square">
            <a:spAutoFit/>
          </a:bodyPr>
          <a:lstStyle/>
          <a:p>
            <a:r>
              <a:rPr lang="en-US" dirty="0">
                <a:latin typeface="Consolas" panose="020B0609020204030204" pitchFamily="49" charset="0"/>
              </a:rPr>
              <a:t>11) capital-gain column (Distribution of capital-gain) </a:t>
            </a:r>
            <a:endParaRPr lang="en-IN" dirty="0"/>
          </a:p>
        </p:txBody>
      </p:sp>
      <p:pic>
        <p:nvPicPr>
          <p:cNvPr id="5" name="Picture 4">
            <a:extLst>
              <a:ext uri="{FF2B5EF4-FFF2-40B4-BE49-F238E27FC236}">
                <a16:creationId xmlns:a16="http://schemas.microsoft.com/office/drawing/2014/main" id="{BF32C28C-AF40-40A7-965D-D7C5E690E5D0}"/>
              </a:ext>
            </a:extLst>
          </p:cNvPr>
          <p:cNvPicPr>
            <a:picLocks noChangeAspect="1"/>
          </p:cNvPicPr>
          <p:nvPr/>
        </p:nvPicPr>
        <p:blipFill>
          <a:blip r:embed="rId2"/>
          <a:stretch>
            <a:fillRect/>
          </a:stretch>
        </p:blipFill>
        <p:spPr>
          <a:xfrm>
            <a:off x="1210586" y="1232942"/>
            <a:ext cx="3520745" cy="4665629"/>
          </a:xfrm>
          <a:prstGeom prst="rect">
            <a:avLst/>
          </a:prstGeom>
        </p:spPr>
      </p:pic>
      <p:pic>
        <p:nvPicPr>
          <p:cNvPr id="7" name="Picture 6">
            <a:extLst>
              <a:ext uri="{FF2B5EF4-FFF2-40B4-BE49-F238E27FC236}">
                <a16:creationId xmlns:a16="http://schemas.microsoft.com/office/drawing/2014/main" id="{33C0232A-541A-4EF0-B6DA-649EA3F71DA7}"/>
              </a:ext>
            </a:extLst>
          </p:cNvPr>
          <p:cNvPicPr>
            <a:picLocks noChangeAspect="1"/>
          </p:cNvPicPr>
          <p:nvPr/>
        </p:nvPicPr>
        <p:blipFill>
          <a:blip r:embed="rId3"/>
          <a:stretch>
            <a:fillRect/>
          </a:stretch>
        </p:blipFill>
        <p:spPr>
          <a:xfrm>
            <a:off x="6750147" y="1232942"/>
            <a:ext cx="3705818" cy="4665629"/>
          </a:xfrm>
          <a:prstGeom prst="rect">
            <a:avLst/>
          </a:prstGeom>
        </p:spPr>
      </p:pic>
      <p:sp>
        <p:nvSpPr>
          <p:cNvPr id="9" name="TextBox 8">
            <a:extLst>
              <a:ext uri="{FF2B5EF4-FFF2-40B4-BE49-F238E27FC236}">
                <a16:creationId xmlns:a16="http://schemas.microsoft.com/office/drawing/2014/main" id="{BD386D30-6724-474F-AE21-93BAE16C4C43}"/>
              </a:ext>
            </a:extLst>
          </p:cNvPr>
          <p:cNvSpPr txBox="1"/>
          <p:nvPr/>
        </p:nvSpPr>
        <p:spPr>
          <a:xfrm>
            <a:off x="6506156" y="586611"/>
            <a:ext cx="5340870" cy="646331"/>
          </a:xfrm>
          <a:prstGeom prst="rect">
            <a:avLst/>
          </a:prstGeom>
          <a:noFill/>
        </p:spPr>
        <p:txBody>
          <a:bodyPr wrap="square">
            <a:spAutoFit/>
          </a:bodyPr>
          <a:lstStyle/>
          <a:p>
            <a:r>
              <a:rPr lang="en-US" dirty="0">
                <a:latin typeface="Consolas" panose="020B0609020204030204" pitchFamily="49" charset="0"/>
              </a:rPr>
              <a:t>12) capital-loss column (Distribution of capital-loss) </a:t>
            </a:r>
            <a:endParaRPr lang="en-IN" dirty="0"/>
          </a:p>
        </p:txBody>
      </p:sp>
      <p:sp>
        <p:nvSpPr>
          <p:cNvPr id="11" name="TextBox 10">
            <a:extLst>
              <a:ext uri="{FF2B5EF4-FFF2-40B4-BE49-F238E27FC236}">
                <a16:creationId xmlns:a16="http://schemas.microsoft.com/office/drawing/2014/main" id="{A3CCA35B-E4EF-45F8-82E3-45DC78B00AA0}"/>
              </a:ext>
            </a:extLst>
          </p:cNvPr>
          <p:cNvSpPr txBox="1"/>
          <p:nvPr/>
        </p:nvSpPr>
        <p:spPr>
          <a:xfrm>
            <a:off x="1326"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3" name="TextBox 12">
            <a:extLst>
              <a:ext uri="{FF2B5EF4-FFF2-40B4-BE49-F238E27FC236}">
                <a16:creationId xmlns:a16="http://schemas.microsoft.com/office/drawing/2014/main" id="{E1D8E8F2-9B98-41E1-84A8-274D29E018A4}"/>
              </a:ext>
            </a:extLst>
          </p:cNvPr>
          <p:cNvSpPr txBox="1"/>
          <p:nvPr/>
        </p:nvSpPr>
        <p:spPr>
          <a:xfrm>
            <a:off x="4337437" y="6488668"/>
            <a:ext cx="6118528" cy="369332"/>
          </a:xfrm>
          <a:prstGeom prst="rect">
            <a:avLst/>
          </a:prstGeom>
          <a:noFill/>
        </p:spPr>
        <p:txBody>
          <a:bodyPr wrap="square">
            <a:spAutoFit/>
          </a:bodyPr>
          <a:lstStyle/>
          <a:p>
            <a:r>
              <a:rPr lang="en-US" dirty="0"/>
              <a:t>Department of CSE </a:t>
            </a:r>
            <a:endParaRPr lang="en-IN" dirty="0"/>
          </a:p>
        </p:txBody>
      </p:sp>
      <p:sp>
        <p:nvSpPr>
          <p:cNvPr id="15" name="TextBox 14">
            <a:extLst>
              <a:ext uri="{FF2B5EF4-FFF2-40B4-BE49-F238E27FC236}">
                <a16:creationId xmlns:a16="http://schemas.microsoft.com/office/drawing/2014/main" id="{DA4FF5D1-20CA-4336-BE69-1378BD24C506}"/>
              </a:ext>
            </a:extLst>
          </p:cNvPr>
          <p:cNvSpPr txBox="1"/>
          <p:nvPr/>
        </p:nvSpPr>
        <p:spPr>
          <a:xfrm>
            <a:off x="11598965" y="6458851"/>
            <a:ext cx="496782" cy="369332"/>
          </a:xfrm>
          <a:prstGeom prst="rect">
            <a:avLst/>
          </a:prstGeom>
          <a:noFill/>
        </p:spPr>
        <p:txBody>
          <a:bodyPr wrap="square">
            <a:spAutoFit/>
          </a:bodyPr>
          <a:lstStyle/>
          <a:p>
            <a:r>
              <a:rPr lang="en-US" dirty="0"/>
              <a:t>21</a:t>
            </a:r>
            <a:endParaRPr lang="en-IN" dirty="0"/>
          </a:p>
        </p:txBody>
      </p:sp>
    </p:spTree>
    <p:extLst>
      <p:ext uri="{BB962C8B-B14F-4D97-AF65-F5344CB8AC3E}">
        <p14:creationId xmlns:p14="http://schemas.microsoft.com/office/powerpoint/2010/main" val="2332477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D2E65-0779-4625-AB37-5814C9825A6F}"/>
              </a:ext>
            </a:extLst>
          </p:cNvPr>
          <p:cNvSpPr txBox="1"/>
          <p:nvPr/>
        </p:nvSpPr>
        <p:spPr>
          <a:xfrm>
            <a:off x="1043609" y="607138"/>
            <a:ext cx="6094674" cy="646331"/>
          </a:xfrm>
          <a:prstGeom prst="rect">
            <a:avLst/>
          </a:prstGeom>
          <a:noFill/>
        </p:spPr>
        <p:txBody>
          <a:bodyPr wrap="square">
            <a:spAutoFit/>
          </a:bodyPr>
          <a:lstStyle/>
          <a:p>
            <a:r>
              <a:rPr lang="en-US" dirty="0">
                <a:latin typeface="Consolas" panose="020B0609020204030204" pitchFamily="49" charset="0"/>
              </a:rPr>
              <a:t>13)hours-per-week column (Distribution of hours-per-week) </a:t>
            </a:r>
            <a:endParaRPr lang="en-IN" dirty="0"/>
          </a:p>
        </p:txBody>
      </p:sp>
      <p:pic>
        <p:nvPicPr>
          <p:cNvPr id="5" name="Picture 4">
            <a:extLst>
              <a:ext uri="{FF2B5EF4-FFF2-40B4-BE49-F238E27FC236}">
                <a16:creationId xmlns:a16="http://schemas.microsoft.com/office/drawing/2014/main" id="{FBCA439F-4331-48DA-91E8-FE240F5679CE}"/>
              </a:ext>
            </a:extLst>
          </p:cNvPr>
          <p:cNvPicPr>
            <a:picLocks noChangeAspect="1"/>
          </p:cNvPicPr>
          <p:nvPr/>
        </p:nvPicPr>
        <p:blipFill>
          <a:blip r:embed="rId2"/>
          <a:stretch>
            <a:fillRect/>
          </a:stretch>
        </p:blipFill>
        <p:spPr>
          <a:xfrm>
            <a:off x="1043609" y="1253469"/>
            <a:ext cx="3596952" cy="5334462"/>
          </a:xfrm>
          <a:prstGeom prst="rect">
            <a:avLst/>
          </a:prstGeom>
        </p:spPr>
      </p:pic>
      <p:pic>
        <p:nvPicPr>
          <p:cNvPr id="7" name="Picture 6">
            <a:extLst>
              <a:ext uri="{FF2B5EF4-FFF2-40B4-BE49-F238E27FC236}">
                <a16:creationId xmlns:a16="http://schemas.microsoft.com/office/drawing/2014/main" id="{840FF633-D866-4F41-9242-6F2DAB2CFFE6}"/>
              </a:ext>
            </a:extLst>
          </p:cNvPr>
          <p:cNvPicPr>
            <a:picLocks noChangeAspect="1"/>
          </p:cNvPicPr>
          <p:nvPr/>
        </p:nvPicPr>
        <p:blipFill>
          <a:blip r:embed="rId3"/>
          <a:stretch>
            <a:fillRect/>
          </a:stretch>
        </p:blipFill>
        <p:spPr>
          <a:xfrm>
            <a:off x="5634130" y="1829519"/>
            <a:ext cx="4549534" cy="1196888"/>
          </a:xfrm>
          <a:prstGeom prst="rect">
            <a:avLst/>
          </a:prstGeom>
        </p:spPr>
      </p:pic>
      <p:sp>
        <p:nvSpPr>
          <p:cNvPr id="9" name="TextBox 8">
            <a:extLst>
              <a:ext uri="{FF2B5EF4-FFF2-40B4-BE49-F238E27FC236}">
                <a16:creationId xmlns:a16="http://schemas.microsoft.com/office/drawing/2014/main" id="{3003A16D-A9C0-4ED5-8B3B-A95629B70DC7}"/>
              </a:ext>
            </a:extLst>
          </p:cNvPr>
          <p:cNvSpPr txBox="1"/>
          <p:nvPr/>
        </p:nvSpPr>
        <p:spPr>
          <a:xfrm>
            <a:off x="5520194" y="1183188"/>
            <a:ext cx="6573740" cy="646331"/>
          </a:xfrm>
          <a:prstGeom prst="rect">
            <a:avLst/>
          </a:prstGeom>
          <a:noFill/>
        </p:spPr>
        <p:txBody>
          <a:bodyPr wrap="square">
            <a:spAutoFit/>
          </a:bodyPr>
          <a:lstStyle/>
          <a:p>
            <a:r>
              <a:rPr lang="en-US" dirty="0">
                <a:latin typeface="Consolas" panose="020B0609020204030204" pitchFamily="49" charset="0"/>
              </a:rPr>
              <a:t>14)Native-country column (Distribution of native-country) </a:t>
            </a:r>
            <a:endParaRPr lang="en-IN" dirty="0"/>
          </a:p>
        </p:txBody>
      </p:sp>
      <p:pic>
        <p:nvPicPr>
          <p:cNvPr id="11" name="Picture 10">
            <a:extLst>
              <a:ext uri="{FF2B5EF4-FFF2-40B4-BE49-F238E27FC236}">
                <a16:creationId xmlns:a16="http://schemas.microsoft.com/office/drawing/2014/main" id="{07D51CF6-EB61-4BE6-A539-D8561EF19C57}"/>
              </a:ext>
            </a:extLst>
          </p:cNvPr>
          <p:cNvPicPr>
            <a:picLocks noChangeAspect="1"/>
          </p:cNvPicPr>
          <p:nvPr/>
        </p:nvPicPr>
        <p:blipFill>
          <a:blip r:embed="rId4"/>
          <a:stretch>
            <a:fillRect/>
          </a:stretch>
        </p:blipFill>
        <p:spPr>
          <a:xfrm>
            <a:off x="5634130" y="2741003"/>
            <a:ext cx="5897912" cy="3776647"/>
          </a:xfrm>
          <a:prstGeom prst="rect">
            <a:avLst/>
          </a:prstGeom>
        </p:spPr>
      </p:pic>
      <p:sp>
        <p:nvSpPr>
          <p:cNvPr id="12" name="TextBox 11">
            <a:extLst>
              <a:ext uri="{FF2B5EF4-FFF2-40B4-BE49-F238E27FC236}">
                <a16:creationId xmlns:a16="http://schemas.microsoft.com/office/drawing/2014/main" id="{7956295E-C4D1-454C-8597-FC3A0E8C31E7}"/>
              </a:ext>
            </a:extLst>
          </p:cNvPr>
          <p:cNvSpPr txBox="1"/>
          <p:nvPr/>
        </p:nvSpPr>
        <p:spPr>
          <a:xfrm>
            <a:off x="1326"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4" name="TextBox 13">
            <a:extLst>
              <a:ext uri="{FF2B5EF4-FFF2-40B4-BE49-F238E27FC236}">
                <a16:creationId xmlns:a16="http://schemas.microsoft.com/office/drawing/2014/main" id="{B9F97E56-E272-4299-864F-E677B5A2AEAD}"/>
              </a:ext>
            </a:extLst>
          </p:cNvPr>
          <p:cNvSpPr txBox="1"/>
          <p:nvPr/>
        </p:nvSpPr>
        <p:spPr>
          <a:xfrm>
            <a:off x="4150896" y="6488668"/>
            <a:ext cx="6120062" cy="369332"/>
          </a:xfrm>
          <a:prstGeom prst="rect">
            <a:avLst/>
          </a:prstGeom>
          <a:noFill/>
        </p:spPr>
        <p:txBody>
          <a:bodyPr wrap="square">
            <a:spAutoFit/>
          </a:bodyPr>
          <a:lstStyle/>
          <a:p>
            <a:r>
              <a:rPr lang="en-US" dirty="0"/>
              <a:t>Department of CSE </a:t>
            </a:r>
            <a:endParaRPr lang="en-IN" dirty="0"/>
          </a:p>
        </p:txBody>
      </p:sp>
      <p:sp>
        <p:nvSpPr>
          <p:cNvPr id="16" name="TextBox 15">
            <a:extLst>
              <a:ext uri="{FF2B5EF4-FFF2-40B4-BE49-F238E27FC236}">
                <a16:creationId xmlns:a16="http://schemas.microsoft.com/office/drawing/2014/main" id="{916F0213-D820-4671-8893-4175344507FF}"/>
              </a:ext>
            </a:extLst>
          </p:cNvPr>
          <p:cNvSpPr txBox="1"/>
          <p:nvPr/>
        </p:nvSpPr>
        <p:spPr>
          <a:xfrm>
            <a:off x="11717013" y="6517650"/>
            <a:ext cx="473661" cy="369332"/>
          </a:xfrm>
          <a:prstGeom prst="rect">
            <a:avLst/>
          </a:prstGeom>
          <a:noFill/>
        </p:spPr>
        <p:txBody>
          <a:bodyPr wrap="square">
            <a:spAutoFit/>
          </a:bodyPr>
          <a:lstStyle/>
          <a:p>
            <a:r>
              <a:rPr lang="en-US" dirty="0"/>
              <a:t>22</a:t>
            </a:r>
            <a:endParaRPr lang="en-IN" dirty="0"/>
          </a:p>
        </p:txBody>
      </p:sp>
    </p:spTree>
    <p:extLst>
      <p:ext uri="{BB962C8B-B14F-4D97-AF65-F5344CB8AC3E}">
        <p14:creationId xmlns:p14="http://schemas.microsoft.com/office/powerpoint/2010/main" val="328435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2F9224-CD60-4F7B-BBF2-E4831829D43D}"/>
              </a:ext>
            </a:extLst>
          </p:cNvPr>
          <p:cNvPicPr>
            <a:picLocks noChangeAspect="1"/>
          </p:cNvPicPr>
          <p:nvPr/>
        </p:nvPicPr>
        <p:blipFill>
          <a:blip r:embed="rId2"/>
          <a:stretch>
            <a:fillRect/>
          </a:stretch>
        </p:blipFill>
        <p:spPr>
          <a:xfrm>
            <a:off x="2225965" y="300622"/>
            <a:ext cx="5006774" cy="1310754"/>
          </a:xfrm>
          <a:prstGeom prst="rect">
            <a:avLst/>
          </a:prstGeom>
        </p:spPr>
      </p:pic>
      <p:pic>
        <p:nvPicPr>
          <p:cNvPr id="5" name="Picture 4">
            <a:extLst>
              <a:ext uri="{FF2B5EF4-FFF2-40B4-BE49-F238E27FC236}">
                <a16:creationId xmlns:a16="http://schemas.microsoft.com/office/drawing/2014/main" id="{43B72A68-1138-4E0B-B961-E1184E3960F7}"/>
              </a:ext>
            </a:extLst>
          </p:cNvPr>
          <p:cNvPicPr>
            <a:picLocks noChangeAspect="1"/>
          </p:cNvPicPr>
          <p:nvPr/>
        </p:nvPicPr>
        <p:blipFill>
          <a:blip r:embed="rId3"/>
          <a:stretch>
            <a:fillRect/>
          </a:stretch>
        </p:blipFill>
        <p:spPr>
          <a:xfrm>
            <a:off x="747023" y="1386072"/>
            <a:ext cx="5006774" cy="3645920"/>
          </a:xfrm>
          <a:prstGeom prst="rect">
            <a:avLst/>
          </a:prstGeom>
        </p:spPr>
      </p:pic>
      <p:sp>
        <p:nvSpPr>
          <p:cNvPr id="7" name="TextBox 6">
            <a:extLst>
              <a:ext uri="{FF2B5EF4-FFF2-40B4-BE49-F238E27FC236}">
                <a16:creationId xmlns:a16="http://schemas.microsoft.com/office/drawing/2014/main" id="{A7D80F25-61AB-4488-AC12-8253E0B616BB}"/>
              </a:ext>
            </a:extLst>
          </p:cNvPr>
          <p:cNvSpPr txBox="1"/>
          <p:nvPr/>
        </p:nvSpPr>
        <p:spPr>
          <a:xfrm>
            <a:off x="2546406" y="0"/>
            <a:ext cx="6094674" cy="369332"/>
          </a:xfrm>
          <a:prstGeom prst="rect">
            <a:avLst/>
          </a:prstGeom>
          <a:noFill/>
        </p:spPr>
        <p:txBody>
          <a:bodyPr wrap="square">
            <a:spAutoFit/>
          </a:bodyPr>
          <a:lstStyle/>
          <a:p>
            <a:r>
              <a:rPr lang="en-US" dirty="0">
                <a:latin typeface="Consolas" panose="020B0609020204030204" pitchFamily="49" charset="0"/>
              </a:rPr>
              <a:t>15)Salary column (Distribution of salary)</a:t>
            </a:r>
            <a:endParaRPr lang="en-IN" dirty="0"/>
          </a:p>
        </p:txBody>
      </p:sp>
      <p:pic>
        <p:nvPicPr>
          <p:cNvPr id="9" name="Picture 8">
            <a:extLst>
              <a:ext uri="{FF2B5EF4-FFF2-40B4-BE49-F238E27FC236}">
                <a16:creationId xmlns:a16="http://schemas.microsoft.com/office/drawing/2014/main" id="{9CD78025-1CB6-4F54-BC3F-66A55BF50243}"/>
              </a:ext>
            </a:extLst>
          </p:cNvPr>
          <p:cNvPicPr>
            <a:picLocks noChangeAspect="1"/>
          </p:cNvPicPr>
          <p:nvPr/>
        </p:nvPicPr>
        <p:blipFill>
          <a:blip r:embed="rId4"/>
          <a:stretch>
            <a:fillRect/>
          </a:stretch>
        </p:blipFill>
        <p:spPr>
          <a:xfrm>
            <a:off x="3095870" y="5031992"/>
            <a:ext cx="3505504" cy="1348857"/>
          </a:xfrm>
          <a:prstGeom prst="rect">
            <a:avLst/>
          </a:prstGeom>
        </p:spPr>
      </p:pic>
      <p:pic>
        <p:nvPicPr>
          <p:cNvPr id="11" name="Picture 10">
            <a:extLst>
              <a:ext uri="{FF2B5EF4-FFF2-40B4-BE49-F238E27FC236}">
                <a16:creationId xmlns:a16="http://schemas.microsoft.com/office/drawing/2014/main" id="{E02EDD0F-FED6-440E-9044-775F5124B3EC}"/>
              </a:ext>
            </a:extLst>
          </p:cNvPr>
          <p:cNvPicPr>
            <a:picLocks noChangeAspect="1"/>
          </p:cNvPicPr>
          <p:nvPr/>
        </p:nvPicPr>
        <p:blipFill>
          <a:blip r:embed="rId5"/>
          <a:stretch>
            <a:fillRect/>
          </a:stretch>
        </p:blipFill>
        <p:spPr>
          <a:xfrm>
            <a:off x="5849212" y="1330092"/>
            <a:ext cx="5911771" cy="3757880"/>
          </a:xfrm>
          <a:prstGeom prst="rect">
            <a:avLst/>
          </a:prstGeom>
        </p:spPr>
      </p:pic>
      <p:sp>
        <p:nvSpPr>
          <p:cNvPr id="13" name="TextBox 12">
            <a:extLst>
              <a:ext uri="{FF2B5EF4-FFF2-40B4-BE49-F238E27FC236}">
                <a16:creationId xmlns:a16="http://schemas.microsoft.com/office/drawing/2014/main" id="{7A48729C-CFE4-4A0B-A0FB-C697542E6C7B}"/>
              </a:ext>
            </a:extLst>
          </p:cNvPr>
          <p:cNvSpPr txBox="1"/>
          <p:nvPr/>
        </p:nvSpPr>
        <p:spPr>
          <a:xfrm>
            <a:off x="0"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5" name="TextBox 14">
            <a:extLst>
              <a:ext uri="{FF2B5EF4-FFF2-40B4-BE49-F238E27FC236}">
                <a16:creationId xmlns:a16="http://schemas.microsoft.com/office/drawing/2014/main" id="{44971083-EF03-4C01-ACA0-48957861F3AE}"/>
              </a:ext>
            </a:extLst>
          </p:cNvPr>
          <p:cNvSpPr txBox="1"/>
          <p:nvPr/>
        </p:nvSpPr>
        <p:spPr>
          <a:xfrm>
            <a:off x="4848622" y="6478269"/>
            <a:ext cx="6118528" cy="369332"/>
          </a:xfrm>
          <a:prstGeom prst="rect">
            <a:avLst/>
          </a:prstGeom>
          <a:noFill/>
        </p:spPr>
        <p:txBody>
          <a:bodyPr wrap="square">
            <a:spAutoFit/>
          </a:bodyPr>
          <a:lstStyle/>
          <a:p>
            <a:r>
              <a:rPr lang="en-US" dirty="0"/>
              <a:t>Department of CSE </a:t>
            </a:r>
            <a:endParaRPr lang="en-IN" dirty="0"/>
          </a:p>
        </p:txBody>
      </p:sp>
      <p:sp>
        <p:nvSpPr>
          <p:cNvPr id="17" name="TextBox 16">
            <a:extLst>
              <a:ext uri="{FF2B5EF4-FFF2-40B4-BE49-F238E27FC236}">
                <a16:creationId xmlns:a16="http://schemas.microsoft.com/office/drawing/2014/main" id="{71DE8CB5-D979-451F-A9D3-A177083B788B}"/>
              </a:ext>
            </a:extLst>
          </p:cNvPr>
          <p:cNvSpPr txBox="1"/>
          <p:nvPr/>
        </p:nvSpPr>
        <p:spPr>
          <a:xfrm>
            <a:off x="11678479" y="6478269"/>
            <a:ext cx="455212" cy="369332"/>
          </a:xfrm>
          <a:prstGeom prst="rect">
            <a:avLst/>
          </a:prstGeom>
          <a:noFill/>
        </p:spPr>
        <p:txBody>
          <a:bodyPr wrap="square">
            <a:spAutoFit/>
          </a:bodyPr>
          <a:lstStyle/>
          <a:p>
            <a:r>
              <a:rPr lang="en-US" dirty="0"/>
              <a:t>23</a:t>
            </a:r>
            <a:endParaRPr lang="en-IN" dirty="0"/>
          </a:p>
        </p:txBody>
      </p:sp>
    </p:spTree>
    <p:extLst>
      <p:ext uri="{BB962C8B-B14F-4D97-AF65-F5344CB8AC3E}">
        <p14:creationId xmlns:p14="http://schemas.microsoft.com/office/powerpoint/2010/main" val="166210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7B102-AAA5-4CF9-B0E4-75C819468553}"/>
              </a:ext>
            </a:extLst>
          </p:cNvPr>
          <p:cNvPicPr>
            <a:picLocks noChangeAspect="1"/>
          </p:cNvPicPr>
          <p:nvPr/>
        </p:nvPicPr>
        <p:blipFill>
          <a:blip r:embed="rId2"/>
          <a:stretch>
            <a:fillRect/>
          </a:stretch>
        </p:blipFill>
        <p:spPr>
          <a:xfrm>
            <a:off x="365760" y="624123"/>
            <a:ext cx="11577100" cy="3462901"/>
          </a:xfrm>
          <a:prstGeom prst="rect">
            <a:avLst/>
          </a:prstGeom>
        </p:spPr>
      </p:pic>
      <p:sp>
        <p:nvSpPr>
          <p:cNvPr id="4" name="TextBox 3">
            <a:extLst>
              <a:ext uri="{FF2B5EF4-FFF2-40B4-BE49-F238E27FC236}">
                <a16:creationId xmlns:a16="http://schemas.microsoft.com/office/drawing/2014/main" id="{AB3D9B05-5599-43FC-B5AB-E47A461457D4}"/>
              </a:ext>
            </a:extLst>
          </p:cNvPr>
          <p:cNvSpPr txBox="1"/>
          <p:nvPr/>
        </p:nvSpPr>
        <p:spPr>
          <a:xfrm>
            <a:off x="2727299" y="151074"/>
            <a:ext cx="8510546" cy="369332"/>
          </a:xfrm>
          <a:prstGeom prst="rect">
            <a:avLst/>
          </a:prstGeom>
          <a:noFill/>
        </p:spPr>
        <p:txBody>
          <a:bodyPr wrap="square">
            <a:spAutoFit/>
          </a:bodyPr>
          <a:lstStyle/>
          <a:p>
            <a:r>
              <a:rPr lang="en-US" dirty="0">
                <a:latin typeface="Consolas" panose="020B0609020204030204" pitchFamily="49" charset="0"/>
              </a:rPr>
              <a:t>16)Separating Salary column into X and y values</a:t>
            </a:r>
            <a:endParaRPr lang="en-IN" dirty="0"/>
          </a:p>
        </p:txBody>
      </p:sp>
      <p:pic>
        <p:nvPicPr>
          <p:cNvPr id="6" name="Picture 5">
            <a:extLst>
              <a:ext uri="{FF2B5EF4-FFF2-40B4-BE49-F238E27FC236}">
                <a16:creationId xmlns:a16="http://schemas.microsoft.com/office/drawing/2014/main" id="{8A8BD7B0-5738-4EEF-8619-69651A29BABF}"/>
              </a:ext>
            </a:extLst>
          </p:cNvPr>
          <p:cNvPicPr>
            <a:picLocks noChangeAspect="1"/>
          </p:cNvPicPr>
          <p:nvPr/>
        </p:nvPicPr>
        <p:blipFill>
          <a:blip r:embed="rId3"/>
          <a:stretch>
            <a:fillRect/>
          </a:stretch>
        </p:blipFill>
        <p:spPr>
          <a:xfrm>
            <a:off x="2025450" y="4087024"/>
            <a:ext cx="7171041" cy="1729890"/>
          </a:xfrm>
          <a:prstGeom prst="rect">
            <a:avLst/>
          </a:prstGeom>
        </p:spPr>
      </p:pic>
      <p:sp>
        <p:nvSpPr>
          <p:cNvPr id="8" name="TextBox 7">
            <a:extLst>
              <a:ext uri="{FF2B5EF4-FFF2-40B4-BE49-F238E27FC236}">
                <a16:creationId xmlns:a16="http://schemas.microsoft.com/office/drawing/2014/main" id="{E0D7A002-78E6-422A-81B7-3EAFEB460CFC}"/>
              </a:ext>
            </a:extLst>
          </p:cNvPr>
          <p:cNvSpPr txBox="1"/>
          <p:nvPr/>
        </p:nvSpPr>
        <p:spPr>
          <a:xfrm>
            <a:off x="1326"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0" name="TextBox 9">
            <a:extLst>
              <a:ext uri="{FF2B5EF4-FFF2-40B4-BE49-F238E27FC236}">
                <a16:creationId xmlns:a16="http://schemas.microsoft.com/office/drawing/2014/main" id="{E829D51D-4A3F-4C9A-876A-3AF97566C481}"/>
              </a:ext>
            </a:extLst>
          </p:cNvPr>
          <p:cNvSpPr txBox="1"/>
          <p:nvPr/>
        </p:nvSpPr>
        <p:spPr>
          <a:xfrm>
            <a:off x="4625671" y="6488668"/>
            <a:ext cx="6118528" cy="369332"/>
          </a:xfrm>
          <a:prstGeom prst="rect">
            <a:avLst/>
          </a:prstGeom>
          <a:noFill/>
        </p:spPr>
        <p:txBody>
          <a:bodyPr wrap="square">
            <a:spAutoFit/>
          </a:bodyPr>
          <a:lstStyle/>
          <a:p>
            <a:r>
              <a:rPr lang="en-US" dirty="0"/>
              <a:t>Department of CSE </a:t>
            </a:r>
            <a:endParaRPr lang="en-IN" dirty="0"/>
          </a:p>
        </p:txBody>
      </p:sp>
      <p:sp>
        <p:nvSpPr>
          <p:cNvPr id="11" name="TextBox 10">
            <a:extLst>
              <a:ext uri="{FF2B5EF4-FFF2-40B4-BE49-F238E27FC236}">
                <a16:creationId xmlns:a16="http://schemas.microsoft.com/office/drawing/2014/main" id="{B481485E-B928-4BF9-A22B-B5C9652BE0FE}"/>
              </a:ext>
            </a:extLst>
          </p:cNvPr>
          <p:cNvSpPr txBox="1"/>
          <p:nvPr/>
        </p:nvSpPr>
        <p:spPr>
          <a:xfrm>
            <a:off x="11678479" y="6478269"/>
            <a:ext cx="455212" cy="369332"/>
          </a:xfrm>
          <a:prstGeom prst="rect">
            <a:avLst/>
          </a:prstGeom>
          <a:noFill/>
        </p:spPr>
        <p:txBody>
          <a:bodyPr wrap="square">
            <a:spAutoFit/>
          </a:bodyPr>
          <a:lstStyle/>
          <a:p>
            <a:r>
              <a:rPr lang="en-US" dirty="0"/>
              <a:t>24</a:t>
            </a:r>
            <a:endParaRPr lang="en-IN" dirty="0"/>
          </a:p>
        </p:txBody>
      </p:sp>
    </p:spTree>
    <p:extLst>
      <p:ext uri="{BB962C8B-B14F-4D97-AF65-F5344CB8AC3E}">
        <p14:creationId xmlns:p14="http://schemas.microsoft.com/office/powerpoint/2010/main" val="172131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33BD4-2477-4E24-AF91-52B1857980B9}"/>
              </a:ext>
            </a:extLst>
          </p:cNvPr>
          <p:cNvPicPr>
            <a:picLocks noChangeAspect="1"/>
          </p:cNvPicPr>
          <p:nvPr/>
        </p:nvPicPr>
        <p:blipFill>
          <a:blip r:embed="rId2"/>
          <a:stretch>
            <a:fillRect/>
          </a:stretch>
        </p:blipFill>
        <p:spPr>
          <a:xfrm>
            <a:off x="1461143" y="1148690"/>
            <a:ext cx="9381033" cy="1646063"/>
          </a:xfrm>
          <a:prstGeom prst="rect">
            <a:avLst/>
          </a:prstGeom>
        </p:spPr>
      </p:pic>
      <p:pic>
        <p:nvPicPr>
          <p:cNvPr id="5" name="Picture 4">
            <a:extLst>
              <a:ext uri="{FF2B5EF4-FFF2-40B4-BE49-F238E27FC236}">
                <a16:creationId xmlns:a16="http://schemas.microsoft.com/office/drawing/2014/main" id="{096A3693-7BB2-4920-919F-ADBC103EBA59}"/>
              </a:ext>
            </a:extLst>
          </p:cNvPr>
          <p:cNvPicPr>
            <a:picLocks noChangeAspect="1"/>
          </p:cNvPicPr>
          <p:nvPr/>
        </p:nvPicPr>
        <p:blipFill>
          <a:blip r:embed="rId3"/>
          <a:stretch>
            <a:fillRect/>
          </a:stretch>
        </p:blipFill>
        <p:spPr>
          <a:xfrm>
            <a:off x="1027618" y="3201783"/>
            <a:ext cx="10486620" cy="2880289"/>
          </a:xfrm>
          <a:prstGeom prst="rect">
            <a:avLst/>
          </a:prstGeom>
        </p:spPr>
      </p:pic>
      <p:sp>
        <p:nvSpPr>
          <p:cNvPr id="7" name="TextBox 6">
            <a:extLst>
              <a:ext uri="{FF2B5EF4-FFF2-40B4-BE49-F238E27FC236}">
                <a16:creationId xmlns:a16="http://schemas.microsoft.com/office/drawing/2014/main" id="{AEDBA81D-8380-4356-A2FD-C80144C6E279}"/>
              </a:ext>
            </a:extLst>
          </p:cNvPr>
          <p:cNvSpPr txBox="1"/>
          <p:nvPr/>
        </p:nvSpPr>
        <p:spPr>
          <a:xfrm>
            <a:off x="2093180" y="779358"/>
            <a:ext cx="7511995" cy="369332"/>
          </a:xfrm>
          <a:prstGeom prst="rect">
            <a:avLst/>
          </a:prstGeom>
          <a:noFill/>
        </p:spPr>
        <p:txBody>
          <a:bodyPr wrap="square">
            <a:spAutoFit/>
          </a:bodyPr>
          <a:lstStyle/>
          <a:p>
            <a:r>
              <a:rPr lang="en-US" dirty="0">
                <a:latin typeface="Consolas" panose="020B0609020204030204" pitchFamily="49" charset="0"/>
              </a:rPr>
              <a:t>17) Preprocessing the categorical features values</a:t>
            </a:r>
            <a:endParaRPr lang="en-IN" dirty="0"/>
          </a:p>
        </p:txBody>
      </p:sp>
      <p:sp>
        <p:nvSpPr>
          <p:cNvPr id="9" name="TextBox 8">
            <a:extLst>
              <a:ext uri="{FF2B5EF4-FFF2-40B4-BE49-F238E27FC236}">
                <a16:creationId xmlns:a16="http://schemas.microsoft.com/office/drawing/2014/main" id="{7D8CCDA5-51C4-44A5-9BD7-85BD35D78D08}"/>
              </a:ext>
            </a:extLst>
          </p:cNvPr>
          <p:cNvSpPr txBox="1"/>
          <p:nvPr/>
        </p:nvSpPr>
        <p:spPr>
          <a:xfrm>
            <a:off x="1965961" y="2832451"/>
            <a:ext cx="6094674" cy="369332"/>
          </a:xfrm>
          <a:prstGeom prst="rect">
            <a:avLst/>
          </a:prstGeom>
          <a:noFill/>
        </p:spPr>
        <p:txBody>
          <a:bodyPr wrap="square">
            <a:spAutoFit/>
          </a:bodyPr>
          <a:lstStyle/>
          <a:p>
            <a:r>
              <a:rPr lang="en-US" dirty="0">
                <a:latin typeface="Consolas" panose="020B0609020204030204" pitchFamily="49" charset="0"/>
              </a:rPr>
              <a:t>18) Conversion of StandardScalar </a:t>
            </a:r>
            <a:endParaRPr lang="en-IN" dirty="0"/>
          </a:p>
        </p:txBody>
      </p:sp>
      <p:sp>
        <p:nvSpPr>
          <p:cNvPr id="11" name="TextBox 10">
            <a:extLst>
              <a:ext uri="{FF2B5EF4-FFF2-40B4-BE49-F238E27FC236}">
                <a16:creationId xmlns:a16="http://schemas.microsoft.com/office/drawing/2014/main" id="{265473D5-6725-4E27-A6D5-35FB451AA7C5}"/>
              </a:ext>
            </a:extLst>
          </p:cNvPr>
          <p:cNvSpPr txBox="1"/>
          <p:nvPr/>
        </p:nvSpPr>
        <p:spPr>
          <a:xfrm>
            <a:off x="56985" y="6489102"/>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3" name="TextBox 12">
            <a:extLst>
              <a:ext uri="{FF2B5EF4-FFF2-40B4-BE49-F238E27FC236}">
                <a16:creationId xmlns:a16="http://schemas.microsoft.com/office/drawing/2014/main" id="{0866D004-4246-4451-9772-528F91758DFA}"/>
              </a:ext>
            </a:extLst>
          </p:cNvPr>
          <p:cNvSpPr txBox="1"/>
          <p:nvPr/>
        </p:nvSpPr>
        <p:spPr>
          <a:xfrm>
            <a:off x="4804576" y="6488668"/>
            <a:ext cx="6094674" cy="369332"/>
          </a:xfrm>
          <a:prstGeom prst="rect">
            <a:avLst/>
          </a:prstGeom>
          <a:noFill/>
        </p:spPr>
        <p:txBody>
          <a:bodyPr wrap="square">
            <a:spAutoFit/>
          </a:bodyPr>
          <a:lstStyle/>
          <a:p>
            <a:r>
              <a:rPr lang="en-US" dirty="0"/>
              <a:t>Department of CSE </a:t>
            </a:r>
            <a:endParaRPr lang="en-IN" dirty="0"/>
          </a:p>
        </p:txBody>
      </p:sp>
      <p:sp>
        <p:nvSpPr>
          <p:cNvPr id="15" name="TextBox 14">
            <a:extLst>
              <a:ext uri="{FF2B5EF4-FFF2-40B4-BE49-F238E27FC236}">
                <a16:creationId xmlns:a16="http://schemas.microsoft.com/office/drawing/2014/main" id="{E90292F4-5B90-4094-B580-028033C44127}"/>
              </a:ext>
            </a:extLst>
          </p:cNvPr>
          <p:cNvSpPr txBox="1"/>
          <p:nvPr/>
        </p:nvSpPr>
        <p:spPr>
          <a:xfrm>
            <a:off x="11603027" y="6488668"/>
            <a:ext cx="531988" cy="369332"/>
          </a:xfrm>
          <a:prstGeom prst="rect">
            <a:avLst/>
          </a:prstGeom>
          <a:noFill/>
        </p:spPr>
        <p:txBody>
          <a:bodyPr wrap="square">
            <a:spAutoFit/>
          </a:bodyPr>
          <a:lstStyle/>
          <a:p>
            <a:r>
              <a:rPr lang="en-US" dirty="0"/>
              <a:t>25</a:t>
            </a:r>
            <a:endParaRPr lang="en-IN" dirty="0"/>
          </a:p>
        </p:txBody>
      </p:sp>
    </p:spTree>
    <p:extLst>
      <p:ext uri="{BB962C8B-B14F-4D97-AF65-F5344CB8AC3E}">
        <p14:creationId xmlns:p14="http://schemas.microsoft.com/office/powerpoint/2010/main" val="25477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05763-CDA7-4B09-BF09-1F6D5A8E7BCC}"/>
              </a:ext>
            </a:extLst>
          </p:cNvPr>
          <p:cNvSpPr txBox="1"/>
          <p:nvPr/>
        </p:nvSpPr>
        <p:spPr>
          <a:xfrm>
            <a:off x="3762956" y="1106893"/>
            <a:ext cx="6094674" cy="584775"/>
          </a:xfrm>
          <a:prstGeom prst="rect">
            <a:avLst/>
          </a:prstGeom>
          <a:noFill/>
        </p:spPr>
        <p:txBody>
          <a:bodyPr wrap="square">
            <a:spAutoFit/>
          </a:bodyPr>
          <a:lstStyle/>
          <a:p>
            <a:r>
              <a:rPr lang="en-US" sz="3200" dirty="0">
                <a:solidFill>
                  <a:srgbClr val="C00000"/>
                </a:solidFill>
                <a:latin typeface="Arial" pitchFamily="34" charset="0"/>
                <a:cs typeface="Arial" pitchFamily="34" charset="0"/>
              </a:rPr>
              <a:t>Application Snapshots </a:t>
            </a:r>
          </a:p>
        </p:txBody>
      </p:sp>
      <p:sp>
        <p:nvSpPr>
          <p:cNvPr id="5" name="TextBox 4">
            <a:extLst>
              <a:ext uri="{FF2B5EF4-FFF2-40B4-BE49-F238E27FC236}">
                <a16:creationId xmlns:a16="http://schemas.microsoft.com/office/drawing/2014/main" id="{BB579180-0034-4DD1-95DF-98C524C451C3}"/>
              </a:ext>
            </a:extLst>
          </p:cNvPr>
          <p:cNvSpPr txBox="1"/>
          <p:nvPr/>
        </p:nvSpPr>
        <p:spPr>
          <a:xfrm>
            <a:off x="608273" y="2090172"/>
            <a:ext cx="11107972" cy="1631216"/>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Arial" pitchFamily="34" charset="0"/>
                <a:cs typeface="Arial" pitchFamily="34" charset="0"/>
              </a:rPr>
              <a:t>The modelling speed is fast and it does not require very complicated calculation.</a:t>
            </a:r>
          </a:p>
          <a:p>
            <a:pPr marL="342900" indent="-342900" algn="just">
              <a:buFont typeface="Wingdings" panose="05000000000000000000" pitchFamily="2" charset="2"/>
              <a:buChar char="Ø"/>
            </a:pPr>
            <a:r>
              <a:rPr lang="en-US" sz="2000" dirty="0">
                <a:latin typeface="Arial" pitchFamily="34" charset="0"/>
                <a:cs typeface="Arial" pitchFamily="34" charset="0"/>
              </a:rPr>
              <a:t>Runs fast when the amount of data is large.</a:t>
            </a:r>
          </a:p>
          <a:p>
            <a:pPr marL="342900" indent="-342900">
              <a:buFont typeface="Wingdings" panose="05000000000000000000" pitchFamily="2" charset="2"/>
              <a:buChar char="Ø"/>
            </a:pPr>
            <a:r>
              <a:rPr lang="en-US" sz="2000" dirty="0">
                <a:latin typeface="Arial" pitchFamily="34" charset="0"/>
                <a:cs typeface="Arial" pitchFamily="34" charset="0"/>
              </a:rPr>
              <a:t>The understanding &amp; interpretation of each variable can be given according the co-efficient.</a:t>
            </a:r>
          </a:p>
          <a:p>
            <a:pPr marL="342900" indent="-342900">
              <a:buFont typeface="Wingdings" panose="05000000000000000000" pitchFamily="2" charset="2"/>
              <a:buChar char="Ø"/>
            </a:pPr>
            <a:r>
              <a:rPr lang="en-US" sz="2000" dirty="0">
                <a:latin typeface="Arial" pitchFamily="34" charset="0"/>
                <a:cs typeface="Arial" pitchFamily="34" charset="0"/>
              </a:rPr>
              <a:t>IT companies : </a:t>
            </a:r>
          </a:p>
          <a:p>
            <a:r>
              <a:rPr lang="en-US" sz="2000" dirty="0">
                <a:latin typeface="Arial" pitchFamily="34" charset="0"/>
                <a:cs typeface="Arial" pitchFamily="34" charset="0"/>
              </a:rPr>
              <a:t>                  It is powerful statistical technique that can generate to understand business better.</a:t>
            </a:r>
          </a:p>
        </p:txBody>
      </p:sp>
      <p:sp>
        <p:nvSpPr>
          <p:cNvPr id="7" name="TextBox 6">
            <a:extLst>
              <a:ext uri="{FF2B5EF4-FFF2-40B4-BE49-F238E27FC236}">
                <a16:creationId xmlns:a16="http://schemas.microsoft.com/office/drawing/2014/main" id="{CFB59554-8575-4E1B-9FBB-CF51B7456F26}"/>
              </a:ext>
            </a:extLst>
          </p:cNvPr>
          <p:cNvSpPr txBox="1"/>
          <p:nvPr/>
        </p:nvSpPr>
        <p:spPr>
          <a:xfrm>
            <a:off x="103366" y="6446722"/>
            <a:ext cx="6170212"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8" name="TextBox 7">
            <a:extLst>
              <a:ext uri="{FF2B5EF4-FFF2-40B4-BE49-F238E27FC236}">
                <a16:creationId xmlns:a16="http://schemas.microsoft.com/office/drawing/2014/main" id="{4A2786C9-8367-4682-825C-AFC4B8E6F3AE}"/>
              </a:ext>
            </a:extLst>
          </p:cNvPr>
          <p:cNvSpPr txBox="1"/>
          <p:nvPr/>
        </p:nvSpPr>
        <p:spPr>
          <a:xfrm>
            <a:off x="5074920" y="6488668"/>
            <a:ext cx="6094674" cy="369332"/>
          </a:xfrm>
          <a:prstGeom prst="rect">
            <a:avLst/>
          </a:prstGeom>
          <a:noFill/>
        </p:spPr>
        <p:txBody>
          <a:bodyPr wrap="square">
            <a:spAutoFit/>
          </a:bodyPr>
          <a:lstStyle/>
          <a:p>
            <a:r>
              <a:rPr lang="en-US" dirty="0"/>
              <a:t>Department of CSE </a:t>
            </a:r>
            <a:endParaRPr lang="en-IN" dirty="0"/>
          </a:p>
        </p:txBody>
      </p:sp>
      <p:sp>
        <p:nvSpPr>
          <p:cNvPr id="6" name="TextBox 5">
            <a:extLst>
              <a:ext uri="{FF2B5EF4-FFF2-40B4-BE49-F238E27FC236}">
                <a16:creationId xmlns:a16="http://schemas.microsoft.com/office/drawing/2014/main" id="{1977D189-49FE-41EA-AC99-FF37F8E509AB}"/>
              </a:ext>
            </a:extLst>
          </p:cNvPr>
          <p:cNvSpPr txBox="1"/>
          <p:nvPr/>
        </p:nvSpPr>
        <p:spPr>
          <a:xfrm>
            <a:off x="11603027" y="6488668"/>
            <a:ext cx="531988" cy="369332"/>
          </a:xfrm>
          <a:prstGeom prst="rect">
            <a:avLst/>
          </a:prstGeom>
          <a:noFill/>
        </p:spPr>
        <p:txBody>
          <a:bodyPr wrap="square">
            <a:spAutoFit/>
          </a:bodyPr>
          <a:lstStyle/>
          <a:p>
            <a:r>
              <a:rPr lang="en-US" dirty="0"/>
              <a:t>26</a:t>
            </a:r>
            <a:endParaRPr lang="en-IN" dirty="0"/>
          </a:p>
        </p:txBody>
      </p:sp>
    </p:spTree>
    <p:extLst>
      <p:ext uri="{BB962C8B-B14F-4D97-AF65-F5344CB8AC3E}">
        <p14:creationId xmlns:p14="http://schemas.microsoft.com/office/powerpoint/2010/main" val="425999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8DAF7E-256D-497E-87CC-3F59D661A77A}"/>
              </a:ext>
            </a:extLst>
          </p:cNvPr>
          <p:cNvSpPr txBox="1"/>
          <p:nvPr/>
        </p:nvSpPr>
        <p:spPr>
          <a:xfrm>
            <a:off x="3437472" y="663789"/>
            <a:ext cx="6094674"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Results and Discussions</a:t>
            </a:r>
          </a:p>
        </p:txBody>
      </p:sp>
      <p:sp>
        <p:nvSpPr>
          <p:cNvPr id="5" name="TextBox 4">
            <a:extLst>
              <a:ext uri="{FF2B5EF4-FFF2-40B4-BE49-F238E27FC236}">
                <a16:creationId xmlns:a16="http://schemas.microsoft.com/office/drawing/2014/main" id="{BA7D1E8C-6706-43FB-87CF-EB7841CA543F}"/>
              </a:ext>
            </a:extLst>
          </p:cNvPr>
          <p:cNvSpPr txBox="1"/>
          <p:nvPr/>
        </p:nvSpPr>
        <p:spPr>
          <a:xfrm>
            <a:off x="105355"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7" name="TextBox 6">
            <a:extLst>
              <a:ext uri="{FF2B5EF4-FFF2-40B4-BE49-F238E27FC236}">
                <a16:creationId xmlns:a16="http://schemas.microsoft.com/office/drawing/2014/main" id="{D1B284EF-ABBD-4790-8812-2FD9E78046F5}"/>
              </a:ext>
            </a:extLst>
          </p:cNvPr>
          <p:cNvSpPr txBox="1"/>
          <p:nvPr/>
        </p:nvSpPr>
        <p:spPr>
          <a:xfrm>
            <a:off x="5035164" y="6488668"/>
            <a:ext cx="6094674" cy="369332"/>
          </a:xfrm>
          <a:prstGeom prst="rect">
            <a:avLst/>
          </a:prstGeom>
          <a:noFill/>
        </p:spPr>
        <p:txBody>
          <a:bodyPr wrap="square">
            <a:spAutoFit/>
          </a:bodyPr>
          <a:lstStyle/>
          <a:p>
            <a:r>
              <a:rPr lang="en-US" dirty="0"/>
              <a:t>Department of CSE </a:t>
            </a:r>
            <a:endParaRPr lang="en-IN" dirty="0"/>
          </a:p>
        </p:txBody>
      </p:sp>
      <p:pic>
        <p:nvPicPr>
          <p:cNvPr id="6" name="Picture 5">
            <a:extLst>
              <a:ext uri="{FF2B5EF4-FFF2-40B4-BE49-F238E27FC236}">
                <a16:creationId xmlns:a16="http://schemas.microsoft.com/office/drawing/2014/main" id="{14046A86-9165-4600-B60C-022911EA813B}"/>
              </a:ext>
            </a:extLst>
          </p:cNvPr>
          <p:cNvPicPr>
            <a:picLocks noChangeAspect="1"/>
          </p:cNvPicPr>
          <p:nvPr/>
        </p:nvPicPr>
        <p:blipFill>
          <a:blip r:embed="rId2"/>
          <a:stretch>
            <a:fillRect/>
          </a:stretch>
        </p:blipFill>
        <p:spPr>
          <a:xfrm>
            <a:off x="6343909" y="1864923"/>
            <a:ext cx="5525112" cy="2335858"/>
          </a:xfrm>
          <a:prstGeom prst="rect">
            <a:avLst/>
          </a:prstGeom>
        </p:spPr>
      </p:pic>
      <p:pic>
        <p:nvPicPr>
          <p:cNvPr id="8" name="Picture 7">
            <a:extLst>
              <a:ext uri="{FF2B5EF4-FFF2-40B4-BE49-F238E27FC236}">
                <a16:creationId xmlns:a16="http://schemas.microsoft.com/office/drawing/2014/main" id="{BAB62938-03B8-4B00-B507-3E074BC2C9F7}"/>
              </a:ext>
            </a:extLst>
          </p:cNvPr>
          <p:cNvPicPr>
            <a:picLocks noChangeAspect="1"/>
          </p:cNvPicPr>
          <p:nvPr/>
        </p:nvPicPr>
        <p:blipFill>
          <a:blip r:embed="rId3"/>
          <a:stretch>
            <a:fillRect/>
          </a:stretch>
        </p:blipFill>
        <p:spPr>
          <a:xfrm>
            <a:off x="674916" y="1864923"/>
            <a:ext cx="5525112" cy="2335858"/>
          </a:xfrm>
          <a:prstGeom prst="rect">
            <a:avLst/>
          </a:prstGeom>
        </p:spPr>
      </p:pic>
      <p:sp>
        <p:nvSpPr>
          <p:cNvPr id="9" name="TextBox 8">
            <a:extLst>
              <a:ext uri="{FF2B5EF4-FFF2-40B4-BE49-F238E27FC236}">
                <a16:creationId xmlns:a16="http://schemas.microsoft.com/office/drawing/2014/main" id="{5F8B700B-EF76-47C5-8E74-671C62E015AA}"/>
              </a:ext>
            </a:extLst>
          </p:cNvPr>
          <p:cNvSpPr txBox="1"/>
          <p:nvPr/>
        </p:nvSpPr>
        <p:spPr>
          <a:xfrm>
            <a:off x="186122" y="4479391"/>
            <a:ext cx="12027813" cy="1200329"/>
          </a:xfrm>
          <a:prstGeom prst="rect">
            <a:avLst/>
          </a:prstGeom>
          <a:noFill/>
        </p:spPr>
        <p:txBody>
          <a:bodyPr wrap="square">
            <a:spAutoFit/>
          </a:bodyPr>
          <a:lstStyle/>
          <a:p>
            <a:r>
              <a:rPr lang="en-IN" sz="2400" dirty="0">
                <a:effectLst/>
                <a:latin typeface="Calibri" panose="020F0502020204030204" pitchFamily="34" charset="0"/>
                <a:ea typeface="Times New Roman" panose="02020603050405020304" pitchFamily="18" charset="0"/>
                <a:cs typeface="Times New Roman" panose="02020603050405020304" pitchFamily="18" charset="0"/>
              </a:rPr>
              <a:t>In this project we have got </a:t>
            </a:r>
            <a:r>
              <a:rPr lang="en-IN" sz="2400" dirty="0">
                <a:latin typeface="Calibri" panose="020F0502020204030204" pitchFamily="34" charset="0"/>
                <a:ea typeface="Times New Roman" panose="02020603050405020304" pitchFamily="18" charset="0"/>
                <a:cs typeface="Times New Roman" panose="02020603050405020304" pitchFamily="18" charset="0"/>
              </a:rPr>
              <a:t>“</a:t>
            </a: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The Adult dataset” is from the Census Bureau and we have predict the task is to whether a given adult makes more than 50K a year based attributes such as education, hours of work per week, etc.,</a:t>
            </a:r>
          </a:p>
        </p:txBody>
      </p:sp>
      <p:sp>
        <p:nvSpPr>
          <p:cNvPr id="10" name="TextBox 9">
            <a:extLst>
              <a:ext uri="{FF2B5EF4-FFF2-40B4-BE49-F238E27FC236}">
                <a16:creationId xmlns:a16="http://schemas.microsoft.com/office/drawing/2014/main" id="{DCC28CD4-7552-47D1-8579-41D1A64DC64D}"/>
              </a:ext>
            </a:extLst>
          </p:cNvPr>
          <p:cNvSpPr txBox="1"/>
          <p:nvPr/>
        </p:nvSpPr>
        <p:spPr>
          <a:xfrm>
            <a:off x="11603027" y="6488668"/>
            <a:ext cx="531988" cy="369332"/>
          </a:xfrm>
          <a:prstGeom prst="rect">
            <a:avLst/>
          </a:prstGeom>
          <a:noFill/>
        </p:spPr>
        <p:txBody>
          <a:bodyPr wrap="square">
            <a:spAutoFit/>
          </a:bodyPr>
          <a:lstStyle/>
          <a:p>
            <a:r>
              <a:rPr lang="en-US" dirty="0"/>
              <a:t>27</a:t>
            </a:r>
            <a:endParaRPr lang="en-IN" dirty="0"/>
          </a:p>
        </p:txBody>
      </p:sp>
    </p:spTree>
    <p:extLst>
      <p:ext uri="{BB962C8B-B14F-4D97-AF65-F5344CB8AC3E}">
        <p14:creationId xmlns:p14="http://schemas.microsoft.com/office/powerpoint/2010/main" val="651091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6CBF5-5B5A-430C-AEAB-FC1EAFFDE815}"/>
              </a:ext>
            </a:extLst>
          </p:cNvPr>
          <p:cNvSpPr txBox="1"/>
          <p:nvPr/>
        </p:nvSpPr>
        <p:spPr>
          <a:xfrm>
            <a:off x="4311593" y="761539"/>
            <a:ext cx="6094674" cy="646331"/>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Conclusion</a:t>
            </a:r>
          </a:p>
        </p:txBody>
      </p:sp>
      <p:sp>
        <p:nvSpPr>
          <p:cNvPr id="5" name="TextBox 4">
            <a:extLst>
              <a:ext uri="{FF2B5EF4-FFF2-40B4-BE49-F238E27FC236}">
                <a16:creationId xmlns:a16="http://schemas.microsoft.com/office/drawing/2014/main" id="{2EB9E82D-D048-4BA1-A195-D24C56F9DF76}"/>
              </a:ext>
            </a:extLst>
          </p:cNvPr>
          <p:cNvSpPr txBox="1"/>
          <p:nvPr/>
        </p:nvSpPr>
        <p:spPr>
          <a:xfrm>
            <a:off x="767964" y="1742124"/>
            <a:ext cx="11296815" cy="4278094"/>
          </a:xfrm>
          <a:prstGeom prst="rect">
            <a:avLst/>
          </a:prstGeom>
          <a:noFill/>
        </p:spPr>
        <p:txBody>
          <a:bodyPr wrap="square">
            <a:spAutoFit/>
          </a:bodyPr>
          <a:lstStyle/>
          <a:p>
            <a:pPr>
              <a:lnSpc>
                <a:spcPct val="150000"/>
              </a:lnSpc>
            </a:pPr>
            <a:r>
              <a:rPr lang="en-US" sz="2000" dirty="0">
                <a:latin typeface="Arial" pitchFamily="34" charset="0"/>
                <a:cs typeface="Arial" pitchFamily="34" charset="0"/>
              </a:rPr>
              <a:t>This work focuses on the challenges of predicting the salary Offered by companies through job post on the web.</a:t>
            </a:r>
          </a:p>
          <a:p>
            <a:pPr>
              <a:lnSpc>
                <a:spcPct val="150000"/>
              </a:lnSpc>
            </a:pPr>
            <a:r>
              <a:rPr lang="en-US" sz="2000" dirty="0">
                <a:latin typeface="Arial" pitchFamily="34" charset="0"/>
                <a:cs typeface="Arial" pitchFamily="34" charset="0"/>
              </a:rPr>
              <a:t>  Instead of focusing on international and multi domain web portals, which are abundant In terms of number of posts, this works analysis job posts collected from techno employee, an e-Recruitment website specialized in jobs for young people.</a:t>
            </a:r>
          </a:p>
          <a:p>
            <a:pPr>
              <a:lnSpc>
                <a:spcPct val="150000"/>
              </a:lnSpc>
            </a:pPr>
            <a:r>
              <a:rPr lang="en-US" sz="2000" dirty="0">
                <a:latin typeface="Arial" pitchFamily="34" charset="0"/>
                <a:cs typeface="Arial" pitchFamily="34" charset="0"/>
              </a:rPr>
              <a:t>           Finally, </a:t>
            </a:r>
            <a:r>
              <a:rPr lang="en-IN" sz="2000" dirty="0">
                <a:latin typeface="Arial" panose="020B0604020202020204" pitchFamily="34" charset="0"/>
                <a:cs typeface="Arial" panose="020B0604020202020204" pitchFamily="34" charset="0"/>
              </a:rPr>
              <a:t>W</a:t>
            </a:r>
            <a:r>
              <a:rPr lang="en-IN" sz="2000" dirty="0">
                <a:effectLst/>
                <a:latin typeface="Arial" panose="020B0604020202020204" pitchFamily="34" charset="0"/>
                <a:ea typeface="Times New Roman" panose="02020603050405020304" pitchFamily="18" charset="0"/>
                <a:cs typeface="Arial" panose="020B0604020202020204" pitchFamily="34" charset="0"/>
              </a:rPr>
              <a:t>e made a machine learning classification analysis from end-to-end and we learned and obtained several insights about classification models and the keys to develop one with a good performance.</a:t>
            </a:r>
          </a:p>
          <a:p>
            <a:endParaRPr lang="en-IN" sz="3200" dirty="0"/>
          </a:p>
        </p:txBody>
      </p:sp>
      <p:sp>
        <p:nvSpPr>
          <p:cNvPr id="7" name="TextBox 6">
            <a:extLst>
              <a:ext uri="{FF2B5EF4-FFF2-40B4-BE49-F238E27FC236}">
                <a16:creationId xmlns:a16="http://schemas.microsoft.com/office/drawing/2014/main" id="{8DBEA98F-7620-4A1E-8913-7787D0860BFB}"/>
              </a:ext>
            </a:extLst>
          </p:cNvPr>
          <p:cNvSpPr txBox="1"/>
          <p:nvPr/>
        </p:nvSpPr>
        <p:spPr>
          <a:xfrm>
            <a:off x="5130579" y="6488668"/>
            <a:ext cx="6094674" cy="369332"/>
          </a:xfrm>
          <a:prstGeom prst="rect">
            <a:avLst/>
          </a:prstGeom>
          <a:noFill/>
        </p:spPr>
        <p:txBody>
          <a:bodyPr wrap="square">
            <a:spAutoFit/>
          </a:bodyPr>
          <a:lstStyle/>
          <a:p>
            <a:r>
              <a:rPr lang="en-US" dirty="0"/>
              <a:t>Department of CSE </a:t>
            </a:r>
            <a:endParaRPr lang="en-IN" dirty="0"/>
          </a:p>
        </p:txBody>
      </p:sp>
      <p:sp>
        <p:nvSpPr>
          <p:cNvPr id="9" name="TextBox 8">
            <a:extLst>
              <a:ext uri="{FF2B5EF4-FFF2-40B4-BE49-F238E27FC236}">
                <a16:creationId xmlns:a16="http://schemas.microsoft.com/office/drawing/2014/main" id="{600D6C52-3E7C-4AA9-BF83-A5A42D74B569}"/>
              </a:ext>
            </a:extLst>
          </p:cNvPr>
          <p:cNvSpPr txBox="1"/>
          <p:nvPr/>
        </p:nvSpPr>
        <p:spPr>
          <a:xfrm>
            <a:off x="1326"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6" name="TextBox 5">
            <a:extLst>
              <a:ext uri="{FF2B5EF4-FFF2-40B4-BE49-F238E27FC236}">
                <a16:creationId xmlns:a16="http://schemas.microsoft.com/office/drawing/2014/main" id="{75488C2D-3108-4725-9068-21B077AEB306}"/>
              </a:ext>
            </a:extLst>
          </p:cNvPr>
          <p:cNvSpPr txBox="1"/>
          <p:nvPr/>
        </p:nvSpPr>
        <p:spPr>
          <a:xfrm>
            <a:off x="11603027" y="6488668"/>
            <a:ext cx="531988" cy="369332"/>
          </a:xfrm>
          <a:prstGeom prst="rect">
            <a:avLst/>
          </a:prstGeom>
          <a:noFill/>
        </p:spPr>
        <p:txBody>
          <a:bodyPr wrap="square">
            <a:spAutoFit/>
          </a:bodyPr>
          <a:lstStyle/>
          <a:p>
            <a:r>
              <a:rPr lang="en-US" dirty="0"/>
              <a:t>28</a:t>
            </a:r>
            <a:endParaRPr lang="en-IN" dirty="0"/>
          </a:p>
        </p:txBody>
      </p:sp>
    </p:spTree>
    <p:extLst>
      <p:ext uri="{BB962C8B-B14F-4D97-AF65-F5344CB8AC3E}">
        <p14:creationId xmlns:p14="http://schemas.microsoft.com/office/powerpoint/2010/main" val="269325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A4713-453D-4F6C-9C17-E37E8685A5A9}"/>
              </a:ext>
            </a:extLst>
          </p:cNvPr>
          <p:cNvSpPr txBox="1"/>
          <p:nvPr/>
        </p:nvSpPr>
        <p:spPr>
          <a:xfrm>
            <a:off x="4566038" y="759295"/>
            <a:ext cx="6094674" cy="646331"/>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References</a:t>
            </a:r>
          </a:p>
        </p:txBody>
      </p:sp>
      <p:sp>
        <p:nvSpPr>
          <p:cNvPr id="5" name="TextBox 4">
            <a:extLst>
              <a:ext uri="{FF2B5EF4-FFF2-40B4-BE49-F238E27FC236}">
                <a16:creationId xmlns:a16="http://schemas.microsoft.com/office/drawing/2014/main" id="{933A9F65-869B-44AA-B30B-EEE527C77380}"/>
              </a:ext>
            </a:extLst>
          </p:cNvPr>
          <p:cNvSpPr txBox="1"/>
          <p:nvPr/>
        </p:nvSpPr>
        <p:spPr>
          <a:xfrm>
            <a:off x="496769" y="1728278"/>
            <a:ext cx="11198461" cy="4278094"/>
          </a:xfrm>
          <a:prstGeom prst="rect">
            <a:avLst/>
          </a:prstGeom>
          <a:noFill/>
        </p:spPr>
        <p:txBody>
          <a:bodyPr wrap="square">
            <a:spAutoFit/>
          </a:bodyPr>
          <a:lstStyle/>
          <a:p>
            <a:pPr algn="just"/>
            <a:r>
              <a:rPr lang="en-IN" dirty="0">
                <a:effectLst/>
                <a:latin typeface="Arial" panose="020B0604020202020204" pitchFamily="34" charset="0"/>
                <a:ea typeface="Times New Roman" panose="02020603050405020304" pitchFamily="18" charset="0"/>
                <a:cs typeface="Arial" panose="020B0604020202020204" pitchFamily="34" charset="0"/>
              </a:rPr>
              <a:t>1] UCI ADULT DATASET Lichman, M. (2013). UCI Machine Learning Repository [</a:t>
            </a:r>
            <a:r>
              <a:rPr lang="en-IN"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http://archive.ics.uci.edu/ml</a:t>
            </a:r>
            <a:r>
              <a:rPr lang="en-IN" dirty="0">
                <a:effectLst/>
                <a:latin typeface="Arial" panose="020B0604020202020204" pitchFamily="34" charset="0"/>
                <a:ea typeface="Times New Roman" panose="02020603050405020304" pitchFamily="18" charset="0"/>
                <a:cs typeface="Arial" panose="020B0604020202020204" pitchFamily="34" charset="0"/>
              </a:rPr>
              <a:t>]. Irvine, CA: University of California, School of Information and Computer Science. </a:t>
            </a:r>
          </a:p>
          <a:p>
            <a:pPr algn="just"/>
            <a:r>
              <a:rPr lang="en-IN" dirty="0">
                <a:effectLst/>
                <a:latin typeface="Arial" panose="020B0604020202020204" pitchFamily="34" charset="0"/>
                <a:ea typeface="Times New Roman" panose="02020603050405020304" pitchFamily="18" charset="0"/>
                <a:cs typeface="Arial" panose="020B0604020202020204" pitchFamily="34" charset="0"/>
              </a:rPr>
              <a:t>2] SMOTE: Synthetic Minority Over-sampling Technique -Nitesh V. Chawla - Journal of Artificial Intelligence Research 16 (2002) 321–357 </a:t>
            </a:r>
          </a:p>
          <a:p>
            <a:pPr algn="just"/>
            <a:r>
              <a:rPr lang="en-IN" dirty="0">
                <a:effectLst/>
                <a:latin typeface="Arial" panose="020B0604020202020204" pitchFamily="34" charset="0"/>
                <a:ea typeface="Times New Roman" panose="02020603050405020304" pitchFamily="18" charset="0"/>
                <a:cs typeface="Arial" panose="020B0604020202020204" pitchFamily="34" charset="0"/>
              </a:rPr>
              <a:t>3] </a:t>
            </a:r>
            <a:r>
              <a:rPr lang="en-IN"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www.kaggle.com</a:t>
            </a:r>
            <a:r>
              <a:rPr lang="en-IN" dirty="0">
                <a:effectLst/>
                <a:latin typeface="Arial" panose="020B0604020202020204" pitchFamily="34" charset="0"/>
                <a:ea typeface="Times New Roman" panose="02020603050405020304" pitchFamily="18" charset="0"/>
                <a:cs typeface="Arial" panose="020B0604020202020204" pitchFamily="34" charset="0"/>
              </a:rPr>
              <a:t> </a:t>
            </a:r>
          </a:p>
          <a:p>
            <a:pPr algn="just"/>
            <a:r>
              <a:rPr lang="en-IN" dirty="0">
                <a:effectLst/>
                <a:latin typeface="Arial" panose="020B0604020202020204" pitchFamily="34" charset="0"/>
                <a:ea typeface="Times New Roman" panose="02020603050405020304" pitchFamily="18" charset="0"/>
                <a:cs typeface="Arial" panose="020B0604020202020204" pitchFamily="34" charset="0"/>
              </a:rPr>
              <a:t>4] </a:t>
            </a:r>
            <a:r>
              <a:rPr lang="en-IN"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www.stackoverflow.com</a:t>
            </a:r>
            <a:endParaRPr lang="en-IN"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5] Vidya Chockalingam, Sejal Shah and Ronit Shaw: “Income Classification using Adult Census Data”,</a:t>
            </a:r>
          </a:p>
          <a:p>
            <a:pPr algn="just">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https://cseweb.ucsd.edu/classes/wi17/cse258- a/reports/a120.pdf. </a:t>
            </a:r>
          </a:p>
          <a:p>
            <a:pPr algn="just">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6] Sisay Menji Bekena: “Using decision tree classifier to predict income levels”, Munich Personal RePEc Archive 30th July 2017 </a:t>
            </a:r>
          </a:p>
          <a:p>
            <a:pPr algn="just">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7] Mohammed Topiwalla: “Machine Learning on UCI Adult data Set Using Various Classifier Algorithms And Scaling Up The Accuracy Using Extreme Gradient Boosting”, University of SP Jain School of Global Management</a:t>
            </a:r>
            <a:r>
              <a:rPr lang="en-IN" sz="1800" dirty="0">
                <a:effectLst/>
                <a:latin typeface="Arial" panose="020B0604020202020204" pitchFamily="34" charset="0"/>
                <a:ea typeface="Calibri" panose="020F050202020403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B6599E3C-F303-4394-BBF5-987D228C789B}"/>
              </a:ext>
            </a:extLst>
          </p:cNvPr>
          <p:cNvSpPr txBox="1"/>
          <p:nvPr/>
        </p:nvSpPr>
        <p:spPr>
          <a:xfrm>
            <a:off x="57648" y="6444533"/>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0" name="TextBox 9">
            <a:extLst>
              <a:ext uri="{FF2B5EF4-FFF2-40B4-BE49-F238E27FC236}">
                <a16:creationId xmlns:a16="http://schemas.microsoft.com/office/drawing/2014/main" id="{2092F2A8-F199-4933-9ACE-20316A236350}"/>
              </a:ext>
            </a:extLst>
          </p:cNvPr>
          <p:cNvSpPr txBox="1"/>
          <p:nvPr/>
        </p:nvSpPr>
        <p:spPr>
          <a:xfrm>
            <a:off x="4647538" y="6444533"/>
            <a:ext cx="6094674" cy="369332"/>
          </a:xfrm>
          <a:prstGeom prst="rect">
            <a:avLst/>
          </a:prstGeom>
          <a:noFill/>
        </p:spPr>
        <p:txBody>
          <a:bodyPr wrap="square">
            <a:spAutoFit/>
          </a:bodyPr>
          <a:lstStyle/>
          <a:p>
            <a:r>
              <a:rPr lang="en-US" dirty="0"/>
              <a:t>Department of CSE </a:t>
            </a:r>
            <a:endParaRPr lang="en-IN" dirty="0"/>
          </a:p>
        </p:txBody>
      </p:sp>
      <p:sp>
        <p:nvSpPr>
          <p:cNvPr id="6" name="TextBox 5">
            <a:extLst>
              <a:ext uri="{FF2B5EF4-FFF2-40B4-BE49-F238E27FC236}">
                <a16:creationId xmlns:a16="http://schemas.microsoft.com/office/drawing/2014/main" id="{6B38CFE9-1BCD-4FA9-8988-B4FAFE1875AF}"/>
              </a:ext>
            </a:extLst>
          </p:cNvPr>
          <p:cNvSpPr txBox="1"/>
          <p:nvPr/>
        </p:nvSpPr>
        <p:spPr>
          <a:xfrm>
            <a:off x="11603027" y="6488668"/>
            <a:ext cx="531988" cy="369332"/>
          </a:xfrm>
          <a:prstGeom prst="rect">
            <a:avLst/>
          </a:prstGeom>
          <a:noFill/>
        </p:spPr>
        <p:txBody>
          <a:bodyPr wrap="square">
            <a:spAutoFit/>
          </a:bodyPr>
          <a:lstStyle/>
          <a:p>
            <a:r>
              <a:rPr lang="en-US" dirty="0"/>
              <a:t>29</a:t>
            </a:r>
            <a:endParaRPr lang="en-IN" dirty="0"/>
          </a:p>
        </p:txBody>
      </p:sp>
    </p:spTree>
    <p:extLst>
      <p:ext uri="{BB962C8B-B14F-4D97-AF65-F5344CB8AC3E}">
        <p14:creationId xmlns:p14="http://schemas.microsoft.com/office/powerpoint/2010/main" val="409988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3AEB6-106B-4CED-87F7-48EA3A27DE4E}"/>
              </a:ext>
            </a:extLst>
          </p:cNvPr>
          <p:cNvSpPr txBox="1"/>
          <p:nvPr/>
        </p:nvSpPr>
        <p:spPr>
          <a:xfrm>
            <a:off x="3301781" y="419633"/>
            <a:ext cx="6094674" cy="646331"/>
          </a:xfrm>
          <a:prstGeom prst="rect">
            <a:avLst/>
          </a:prstGeom>
          <a:noFill/>
        </p:spPr>
        <p:txBody>
          <a:bodyPr wrap="square">
            <a:spAutoFit/>
          </a:bodyPr>
          <a:lstStyle/>
          <a:p>
            <a:pPr algn="l"/>
            <a:r>
              <a:rPr lang="en-US" sz="3600" dirty="0">
                <a:solidFill>
                  <a:srgbClr val="C00000"/>
                </a:solidFill>
                <a:latin typeface="Arial" pitchFamily="34" charset="0"/>
                <a:cs typeface="Arial" pitchFamily="34" charset="0"/>
              </a:rPr>
              <a:t>      Course Certificate</a:t>
            </a:r>
          </a:p>
        </p:txBody>
      </p:sp>
      <p:sp>
        <p:nvSpPr>
          <p:cNvPr id="5" name="TextBox 4">
            <a:extLst>
              <a:ext uri="{FF2B5EF4-FFF2-40B4-BE49-F238E27FC236}">
                <a16:creationId xmlns:a16="http://schemas.microsoft.com/office/drawing/2014/main" id="{B6584FC1-6333-4406-958E-E72AAA73BFEE}"/>
              </a:ext>
            </a:extLst>
          </p:cNvPr>
          <p:cNvSpPr txBox="1"/>
          <p:nvPr/>
        </p:nvSpPr>
        <p:spPr>
          <a:xfrm>
            <a:off x="1326" y="6406965"/>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7" name="TextBox 6">
            <a:extLst>
              <a:ext uri="{FF2B5EF4-FFF2-40B4-BE49-F238E27FC236}">
                <a16:creationId xmlns:a16="http://schemas.microsoft.com/office/drawing/2014/main" id="{2A16A7DF-3331-49E5-8B2F-65A02475DFA3}"/>
              </a:ext>
            </a:extLst>
          </p:cNvPr>
          <p:cNvSpPr txBox="1"/>
          <p:nvPr/>
        </p:nvSpPr>
        <p:spPr>
          <a:xfrm>
            <a:off x="4808552" y="6406965"/>
            <a:ext cx="6118528" cy="369332"/>
          </a:xfrm>
          <a:prstGeom prst="rect">
            <a:avLst/>
          </a:prstGeom>
          <a:noFill/>
        </p:spPr>
        <p:txBody>
          <a:bodyPr wrap="square">
            <a:spAutoFit/>
          </a:bodyPr>
          <a:lstStyle/>
          <a:p>
            <a:r>
              <a:rPr lang="en-US" dirty="0"/>
              <a:t>Department of CSE</a:t>
            </a:r>
          </a:p>
        </p:txBody>
      </p:sp>
      <p:sp>
        <p:nvSpPr>
          <p:cNvPr id="9" name="TextBox 8">
            <a:extLst>
              <a:ext uri="{FF2B5EF4-FFF2-40B4-BE49-F238E27FC236}">
                <a16:creationId xmlns:a16="http://schemas.microsoft.com/office/drawing/2014/main" id="{244673AE-203E-432F-8F23-9ACBE14C161C}"/>
              </a:ext>
            </a:extLst>
          </p:cNvPr>
          <p:cNvSpPr txBox="1"/>
          <p:nvPr/>
        </p:nvSpPr>
        <p:spPr>
          <a:xfrm>
            <a:off x="11821602" y="6295647"/>
            <a:ext cx="192819" cy="369332"/>
          </a:xfrm>
          <a:prstGeom prst="rect">
            <a:avLst/>
          </a:prstGeom>
          <a:noFill/>
        </p:spPr>
        <p:txBody>
          <a:bodyPr wrap="square">
            <a:spAutoFit/>
          </a:bodyPr>
          <a:lstStyle/>
          <a:p>
            <a:fld id="{7B28076C-CE04-4A00-BFAA-A90EA8355859}" type="slidenum">
              <a:rPr lang="en-US" smtClean="0"/>
              <a:pPr/>
              <a:t>3</a:t>
            </a:fld>
            <a:endParaRPr lang="en-US" dirty="0"/>
          </a:p>
        </p:txBody>
      </p:sp>
      <p:pic>
        <p:nvPicPr>
          <p:cNvPr id="4" name="Picture 3">
            <a:extLst>
              <a:ext uri="{FF2B5EF4-FFF2-40B4-BE49-F238E27FC236}">
                <a16:creationId xmlns:a16="http://schemas.microsoft.com/office/drawing/2014/main" id="{6ACC57A7-44C7-4084-8E81-D5C7994E02EA}"/>
              </a:ext>
            </a:extLst>
          </p:cNvPr>
          <p:cNvPicPr>
            <a:picLocks noChangeAspect="1"/>
          </p:cNvPicPr>
          <p:nvPr/>
        </p:nvPicPr>
        <p:blipFill>
          <a:blip r:embed="rId2"/>
          <a:stretch>
            <a:fillRect/>
          </a:stretch>
        </p:blipFill>
        <p:spPr>
          <a:xfrm>
            <a:off x="2053285" y="1395809"/>
            <a:ext cx="8085430" cy="4430048"/>
          </a:xfrm>
          <a:prstGeom prst="rect">
            <a:avLst/>
          </a:prstGeom>
        </p:spPr>
      </p:pic>
    </p:spTree>
    <p:extLst>
      <p:ext uri="{BB962C8B-B14F-4D97-AF65-F5344CB8AC3E}">
        <p14:creationId xmlns:p14="http://schemas.microsoft.com/office/powerpoint/2010/main" val="226078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30078-545E-4ADB-9784-AA8F94AC3EC1}"/>
              </a:ext>
            </a:extLst>
          </p:cNvPr>
          <p:cNvSpPr txBox="1"/>
          <p:nvPr/>
        </p:nvSpPr>
        <p:spPr>
          <a:xfrm>
            <a:off x="610263" y="2126079"/>
            <a:ext cx="10575234" cy="1579920"/>
          </a:xfrm>
          <a:prstGeom prst="rect">
            <a:avLst/>
          </a:prstGeom>
          <a:noFill/>
        </p:spPr>
        <p:txBody>
          <a:bodyPr wrap="square">
            <a:spAutoFit/>
          </a:bodyPr>
          <a:lstStyle/>
          <a:p>
            <a:pPr algn="just">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8] Alina Lazar: “Income Prediction via Support Vector Machine”, International Conference on Machine Learning and Applications - ICMLA 2004, 16-18 December 2004, Louisville, KY, USA. </a:t>
            </a:r>
          </a:p>
          <a:p>
            <a:pPr algn="just">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9] S.Deepajothi and Dr. S. Selvarajan: “A Comparative Study of Classification Techniques On Adult Data Set”, International Journal of Engineering Research Technology (IJERT), ISSN: 2278-0181 Vol. 1 Issue 8, October 2012. </a:t>
            </a:r>
          </a:p>
        </p:txBody>
      </p:sp>
      <p:sp>
        <p:nvSpPr>
          <p:cNvPr id="5" name="TextBox 4">
            <a:extLst>
              <a:ext uri="{FF2B5EF4-FFF2-40B4-BE49-F238E27FC236}">
                <a16:creationId xmlns:a16="http://schemas.microsoft.com/office/drawing/2014/main" id="{08D12490-7BDB-4996-8CE2-28403B30DE16}"/>
              </a:ext>
            </a:extLst>
          </p:cNvPr>
          <p:cNvSpPr txBox="1"/>
          <p:nvPr/>
        </p:nvSpPr>
        <p:spPr>
          <a:xfrm>
            <a:off x="99392" y="64886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7" name="TextBox 6">
            <a:extLst>
              <a:ext uri="{FF2B5EF4-FFF2-40B4-BE49-F238E27FC236}">
                <a16:creationId xmlns:a16="http://schemas.microsoft.com/office/drawing/2014/main" id="{5497F379-04D2-4D23-9010-2D162DEA517A}"/>
              </a:ext>
            </a:extLst>
          </p:cNvPr>
          <p:cNvSpPr txBox="1"/>
          <p:nvPr/>
        </p:nvSpPr>
        <p:spPr>
          <a:xfrm>
            <a:off x="5090823" y="6488668"/>
            <a:ext cx="6094674" cy="369332"/>
          </a:xfrm>
          <a:prstGeom prst="rect">
            <a:avLst/>
          </a:prstGeom>
          <a:noFill/>
        </p:spPr>
        <p:txBody>
          <a:bodyPr wrap="square">
            <a:spAutoFit/>
          </a:bodyPr>
          <a:lstStyle/>
          <a:p>
            <a:r>
              <a:rPr lang="en-US" dirty="0"/>
              <a:t>Department of CSE </a:t>
            </a:r>
            <a:endParaRPr lang="en-IN" dirty="0"/>
          </a:p>
        </p:txBody>
      </p:sp>
      <p:sp>
        <p:nvSpPr>
          <p:cNvPr id="9" name="TextBox 8">
            <a:extLst>
              <a:ext uri="{FF2B5EF4-FFF2-40B4-BE49-F238E27FC236}">
                <a16:creationId xmlns:a16="http://schemas.microsoft.com/office/drawing/2014/main" id="{B1E5FC37-E9C2-436F-AB26-2FA8C272AD63}"/>
              </a:ext>
            </a:extLst>
          </p:cNvPr>
          <p:cNvSpPr txBox="1"/>
          <p:nvPr/>
        </p:nvSpPr>
        <p:spPr>
          <a:xfrm>
            <a:off x="11724861" y="6482705"/>
            <a:ext cx="467139" cy="369332"/>
          </a:xfrm>
          <a:prstGeom prst="rect">
            <a:avLst/>
          </a:prstGeom>
          <a:noFill/>
        </p:spPr>
        <p:txBody>
          <a:bodyPr wrap="square">
            <a:spAutoFit/>
          </a:bodyPr>
          <a:lstStyle/>
          <a:p>
            <a:r>
              <a:rPr lang="en-US" dirty="0"/>
              <a:t>30</a:t>
            </a:r>
            <a:endParaRPr lang="en-IN" dirty="0"/>
          </a:p>
        </p:txBody>
      </p:sp>
      <p:sp>
        <p:nvSpPr>
          <p:cNvPr id="11" name="TextBox 10">
            <a:extLst>
              <a:ext uri="{FF2B5EF4-FFF2-40B4-BE49-F238E27FC236}">
                <a16:creationId xmlns:a16="http://schemas.microsoft.com/office/drawing/2014/main" id="{ED02303F-6638-4207-B26F-55F794048872}"/>
              </a:ext>
            </a:extLst>
          </p:cNvPr>
          <p:cNvSpPr txBox="1"/>
          <p:nvPr/>
        </p:nvSpPr>
        <p:spPr>
          <a:xfrm>
            <a:off x="4349364" y="952370"/>
            <a:ext cx="6599581" cy="646331"/>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References</a:t>
            </a:r>
          </a:p>
        </p:txBody>
      </p:sp>
    </p:spTree>
    <p:extLst>
      <p:ext uri="{BB962C8B-B14F-4D97-AF65-F5344CB8AC3E}">
        <p14:creationId xmlns:p14="http://schemas.microsoft.com/office/powerpoint/2010/main" val="1546827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9248A4-35CB-4E8B-BB6B-F4FFE23A664C}"/>
              </a:ext>
            </a:extLst>
          </p:cNvPr>
          <p:cNvSpPr txBox="1"/>
          <p:nvPr/>
        </p:nvSpPr>
        <p:spPr>
          <a:xfrm rot="20793391">
            <a:off x="3482672" y="2159142"/>
            <a:ext cx="7138284" cy="1569660"/>
          </a:xfrm>
          <a:prstGeom prst="rect">
            <a:avLst/>
          </a:prstGeom>
          <a:noFill/>
        </p:spPr>
        <p:txBody>
          <a:bodyPr wrap="square">
            <a:spAutoFit/>
          </a:bodyPr>
          <a:lstStyle/>
          <a:p>
            <a:r>
              <a:rPr lang="en-IN" sz="9600" u="sng" dirty="0">
                <a:solidFill>
                  <a:srgbClr val="C00000"/>
                </a:solidFill>
                <a:latin typeface="Blackadder ITC" panose="04020505051007020D02" pitchFamily="82" charset="0"/>
                <a:cs typeface="Times New Roman" panose="02020603050405020304" pitchFamily="18" charset="0"/>
              </a:rPr>
              <a:t>T</a:t>
            </a:r>
            <a:r>
              <a:rPr lang="en-IN" sz="9600" u="sng" dirty="0">
                <a:solidFill>
                  <a:srgbClr val="655B61"/>
                </a:solidFill>
                <a:latin typeface="Blackadder ITC" panose="04020505051007020D02" pitchFamily="82" charset="0"/>
                <a:cs typeface="Times New Roman" panose="02020603050405020304" pitchFamily="18" charset="0"/>
              </a:rPr>
              <a:t>h</a:t>
            </a:r>
            <a:r>
              <a:rPr lang="en-IN" sz="9600" u="sng" dirty="0">
                <a:solidFill>
                  <a:srgbClr val="92D050"/>
                </a:solidFill>
                <a:latin typeface="Blackadder ITC" panose="04020505051007020D02" pitchFamily="82" charset="0"/>
                <a:cs typeface="Times New Roman" panose="02020603050405020304" pitchFamily="18" charset="0"/>
              </a:rPr>
              <a:t>a</a:t>
            </a:r>
            <a:r>
              <a:rPr lang="en-IN" sz="9600" u="sng" dirty="0">
                <a:solidFill>
                  <a:schemeClr val="accent1"/>
                </a:solidFill>
                <a:latin typeface="Blackadder ITC" panose="04020505051007020D02" pitchFamily="82" charset="0"/>
                <a:cs typeface="Times New Roman" panose="02020603050405020304" pitchFamily="18" charset="0"/>
              </a:rPr>
              <a:t>n</a:t>
            </a:r>
            <a:r>
              <a:rPr lang="en-IN" sz="9600" u="sng" dirty="0">
                <a:latin typeface="Blackadder ITC" panose="04020505051007020D02" pitchFamily="82" charset="0"/>
                <a:cs typeface="Times New Roman" panose="02020603050405020304" pitchFamily="18" charset="0"/>
              </a:rPr>
              <a:t>k</a:t>
            </a:r>
            <a:r>
              <a:rPr lang="en-IN" sz="9600" u="sng" dirty="0">
                <a:solidFill>
                  <a:srgbClr val="0000FF"/>
                </a:solidFill>
                <a:latin typeface="Blackadder ITC" panose="04020505051007020D02" pitchFamily="82" charset="0"/>
                <a:ea typeface="Times New Roman" panose="02020603050405020304" pitchFamily="18" charset="0"/>
                <a:cs typeface="Times New Roman" panose="02020603050405020304" pitchFamily="18" charset="0"/>
              </a:rPr>
              <a:t> </a:t>
            </a:r>
            <a:r>
              <a:rPr lang="en-IN" sz="9600" u="sng" dirty="0">
                <a:solidFill>
                  <a:schemeClr val="accent4"/>
                </a:solidFill>
                <a:latin typeface="Blackadder ITC" panose="04020505051007020D02" pitchFamily="82" charset="0"/>
                <a:ea typeface="Times New Roman" panose="02020603050405020304" pitchFamily="18" charset="0"/>
                <a:cs typeface="Times New Roman" panose="02020603050405020304" pitchFamily="18" charset="0"/>
              </a:rPr>
              <a:t>y</a:t>
            </a:r>
            <a:r>
              <a:rPr lang="en-IN" sz="9600" u="sng" dirty="0">
                <a:solidFill>
                  <a:schemeClr val="accent2"/>
                </a:solidFill>
                <a:latin typeface="Blackadder ITC" panose="04020505051007020D02" pitchFamily="82" charset="0"/>
                <a:ea typeface="Times New Roman" panose="02020603050405020304" pitchFamily="18" charset="0"/>
                <a:cs typeface="Times New Roman" panose="02020603050405020304" pitchFamily="18" charset="0"/>
              </a:rPr>
              <a:t>o</a:t>
            </a:r>
            <a:r>
              <a:rPr lang="en-IN" sz="9600" u="sng" dirty="0">
                <a:solidFill>
                  <a:schemeClr val="accent6"/>
                </a:solidFill>
                <a:latin typeface="Blackadder ITC" panose="04020505051007020D02" pitchFamily="82" charset="0"/>
                <a:ea typeface="Times New Roman" panose="02020603050405020304" pitchFamily="18" charset="0"/>
                <a:cs typeface="Times New Roman" panose="02020603050405020304" pitchFamily="18" charset="0"/>
              </a:rPr>
              <a:t>u</a:t>
            </a:r>
            <a:endParaRPr lang="en-IN" sz="9600" dirty="0">
              <a:effectLst/>
              <a:latin typeface="Blackadder ITC" panose="04020505051007020D02" pitchFamily="8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37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4EEA4-E1D4-4D51-B22C-D3980A49B33F}"/>
              </a:ext>
            </a:extLst>
          </p:cNvPr>
          <p:cNvSpPr txBox="1"/>
          <p:nvPr/>
        </p:nvSpPr>
        <p:spPr>
          <a:xfrm>
            <a:off x="4190336" y="207663"/>
            <a:ext cx="1905664" cy="769441"/>
          </a:xfrm>
          <a:prstGeom prst="rect">
            <a:avLst/>
          </a:prstGeom>
          <a:noFill/>
        </p:spPr>
        <p:txBody>
          <a:bodyPr wrap="square">
            <a:spAutoFit/>
          </a:bodyPr>
          <a:lstStyle/>
          <a:p>
            <a:r>
              <a:rPr lang="en-US" sz="4400" dirty="0">
                <a:solidFill>
                  <a:srgbClr val="C00000"/>
                </a:solidFill>
                <a:latin typeface="Arial" pitchFamily="34" charset="0"/>
                <a:cs typeface="Arial" pitchFamily="34" charset="0"/>
              </a:rPr>
              <a:t>         </a:t>
            </a:r>
          </a:p>
        </p:txBody>
      </p:sp>
      <p:sp>
        <p:nvSpPr>
          <p:cNvPr id="5" name="TextBox 4">
            <a:extLst>
              <a:ext uri="{FF2B5EF4-FFF2-40B4-BE49-F238E27FC236}">
                <a16:creationId xmlns:a16="http://schemas.microsoft.com/office/drawing/2014/main" id="{11ADBB60-6438-479B-967E-908AB4ECA966}"/>
              </a:ext>
            </a:extLst>
          </p:cNvPr>
          <p:cNvSpPr txBox="1"/>
          <p:nvPr/>
        </p:nvSpPr>
        <p:spPr>
          <a:xfrm>
            <a:off x="206734" y="1349612"/>
            <a:ext cx="11757015" cy="3170099"/>
          </a:xfrm>
          <a:prstGeom prst="rect">
            <a:avLst/>
          </a:prstGeom>
          <a:noFill/>
        </p:spPr>
        <p:txBody>
          <a:bodyPr wrap="square">
            <a:spAutoFit/>
          </a:bodyPr>
          <a:lstStyle/>
          <a:p>
            <a:r>
              <a:rPr lang="en-US" sz="2800" dirty="0">
                <a:latin typeface="Arial" pitchFamily="34" charset="0"/>
                <a:cs typeface="Arial" pitchFamily="34" charset="0"/>
              </a:rPr>
              <a:t>                                       Machine Learning</a:t>
            </a:r>
          </a:p>
          <a:p>
            <a:endParaRPr lang="en-US" sz="2800" dirty="0">
              <a:solidFill>
                <a:schemeClr val="tx1">
                  <a:lumMod val="75000"/>
                  <a:lumOff val="25000"/>
                </a:schemeClr>
              </a:solidFill>
              <a:latin typeface="Arial" pitchFamily="34" charset="0"/>
              <a:cs typeface="Arial" pitchFamily="34" charset="0"/>
            </a:endParaRPr>
          </a:p>
          <a:p>
            <a:pPr marL="342900" indent="-342900">
              <a:buFont typeface="Arial" panose="020B0604020202020204" pitchFamily="34" charset="0"/>
              <a:buChar char="•"/>
            </a:pPr>
            <a:r>
              <a:rPr lang="en-US" sz="2400" dirty="0">
                <a:latin typeface="Arial" pitchFamily="34" charset="0"/>
                <a:cs typeface="Arial" pitchFamily="34" charset="0"/>
              </a:rPr>
              <a:t>Machine Learning is the art of enabling machines to learn things which are not explicitly programmed.</a:t>
            </a:r>
          </a:p>
          <a:p>
            <a:pPr marL="342900" indent="-342900">
              <a:buFont typeface="Arial" panose="020B0604020202020204" pitchFamily="34" charset="0"/>
              <a:buChar char="•"/>
            </a:pPr>
            <a:r>
              <a:rPr lang="en-US" sz="2400" dirty="0">
                <a:latin typeface="Arial" pitchFamily="34" charset="0"/>
                <a:cs typeface="Arial" pitchFamily="34" charset="0"/>
              </a:rPr>
              <a:t>Python is widely used general purposes, high level programming language.</a:t>
            </a:r>
          </a:p>
          <a:p>
            <a:pPr marL="342900" indent="-342900">
              <a:buFont typeface="Arial" panose="020B0604020202020204" pitchFamily="34" charset="0"/>
              <a:buChar char="•"/>
            </a:pPr>
            <a:r>
              <a:rPr lang="en-US" sz="2400" dirty="0">
                <a:latin typeface="Arial" pitchFamily="34" charset="0"/>
                <a:cs typeface="Arial" pitchFamily="34" charset="0"/>
              </a:rPr>
              <a:t>Python is a programming language that lets you work quickly and integrate systems more efficiently.</a:t>
            </a:r>
          </a:p>
          <a:p>
            <a:pPr marL="342900" indent="-342900">
              <a:buFont typeface="Arial" panose="020B0604020202020204" pitchFamily="34" charset="0"/>
              <a:buChar char="•"/>
            </a:pPr>
            <a:r>
              <a:rPr lang="en-US" sz="2400" dirty="0">
                <a:latin typeface="Arial" pitchFamily="34" charset="0"/>
                <a:cs typeface="Arial" pitchFamily="34" charset="0"/>
              </a:rPr>
              <a:t>Python can be used Windows, Mac, Linux, etc. </a:t>
            </a:r>
          </a:p>
        </p:txBody>
      </p:sp>
      <p:sp>
        <p:nvSpPr>
          <p:cNvPr id="7" name="TextBox 6">
            <a:extLst>
              <a:ext uri="{FF2B5EF4-FFF2-40B4-BE49-F238E27FC236}">
                <a16:creationId xmlns:a16="http://schemas.microsoft.com/office/drawing/2014/main" id="{3877CB3C-6637-4C2E-B4AF-6BA9D9B7661B}"/>
              </a:ext>
            </a:extLst>
          </p:cNvPr>
          <p:cNvSpPr txBox="1"/>
          <p:nvPr/>
        </p:nvSpPr>
        <p:spPr>
          <a:xfrm>
            <a:off x="113306" y="6351306"/>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9" name="TextBox 8">
            <a:extLst>
              <a:ext uri="{FF2B5EF4-FFF2-40B4-BE49-F238E27FC236}">
                <a16:creationId xmlns:a16="http://schemas.microsoft.com/office/drawing/2014/main" id="{8C634AEF-5546-4EE1-90A0-2214F46E9B59}"/>
              </a:ext>
            </a:extLst>
          </p:cNvPr>
          <p:cNvSpPr txBox="1"/>
          <p:nvPr/>
        </p:nvSpPr>
        <p:spPr>
          <a:xfrm>
            <a:off x="4899990" y="6351306"/>
            <a:ext cx="7292009" cy="369332"/>
          </a:xfrm>
          <a:prstGeom prst="rect">
            <a:avLst/>
          </a:prstGeom>
          <a:noFill/>
        </p:spPr>
        <p:txBody>
          <a:bodyPr wrap="square">
            <a:spAutoFit/>
          </a:bodyPr>
          <a:lstStyle/>
          <a:p>
            <a:r>
              <a:rPr lang="en-US" dirty="0"/>
              <a:t>Department of CSE                                                                                  4</a:t>
            </a:r>
          </a:p>
        </p:txBody>
      </p:sp>
      <p:sp>
        <p:nvSpPr>
          <p:cNvPr id="6" name="TextBox 5">
            <a:extLst>
              <a:ext uri="{FF2B5EF4-FFF2-40B4-BE49-F238E27FC236}">
                <a16:creationId xmlns:a16="http://schemas.microsoft.com/office/drawing/2014/main" id="{E8876860-4455-44C1-8787-903256D7A555}"/>
              </a:ext>
            </a:extLst>
          </p:cNvPr>
          <p:cNvSpPr txBox="1"/>
          <p:nvPr/>
        </p:nvSpPr>
        <p:spPr>
          <a:xfrm>
            <a:off x="4342736" y="360063"/>
            <a:ext cx="1905664" cy="769441"/>
          </a:xfrm>
          <a:prstGeom prst="rect">
            <a:avLst/>
          </a:prstGeom>
          <a:noFill/>
        </p:spPr>
        <p:txBody>
          <a:bodyPr wrap="square">
            <a:spAutoFit/>
          </a:bodyPr>
          <a:lstStyle/>
          <a:p>
            <a:r>
              <a:rPr lang="en-US" sz="4400" dirty="0">
                <a:solidFill>
                  <a:srgbClr val="C00000"/>
                </a:solidFill>
                <a:latin typeface="Arial" pitchFamily="34" charset="0"/>
                <a:cs typeface="Arial" pitchFamily="34" charset="0"/>
              </a:rPr>
              <a:t>         </a:t>
            </a:r>
          </a:p>
        </p:txBody>
      </p:sp>
      <p:sp>
        <p:nvSpPr>
          <p:cNvPr id="8" name="TextBox 7">
            <a:extLst>
              <a:ext uri="{FF2B5EF4-FFF2-40B4-BE49-F238E27FC236}">
                <a16:creationId xmlns:a16="http://schemas.microsoft.com/office/drawing/2014/main" id="{8CF31C68-F9F6-4671-981B-77098828719B}"/>
              </a:ext>
            </a:extLst>
          </p:cNvPr>
          <p:cNvSpPr txBox="1"/>
          <p:nvPr/>
        </p:nvSpPr>
        <p:spPr>
          <a:xfrm>
            <a:off x="4495136" y="512463"/>
            <a:ext cx="1905664" cy="769441"/>
          </a:xfrm>
          <a:prstGeom prst="rect">
            <a:avLst/>
          </a:prstGeom>
          <a:noFill/>
        </p:spPr>
        <p:txBody>
          <a:bodyPr wrap="square">
            <a:spAutoFit/>
          </a:bodyPr>
          <a:lstStyle/>
          <a:p>
            <a:r>
              <a:rPr lang="en-US" sz="4400" dirty="0">
                <a:solidFill>
                  <a:srgbClr val="C00000"/>
                </a:solidFill>
                <a:latin typeface="Arial" pitchFamily="34" charset="0"/>
                <a:cs typeface="Arial" pitchFamily="34" charset="0"/>
              </a:rPr>
              <a:t>         </a:t>
            </a:r>
          </a:p>
        </p:txBody>
      </p:sp>
      <p:sp>
        <p:nvSpPr>
          <p:cNvPr id="10" name="TextBox 9">
            <a:extLst>
              <a:ext uri="{FF2B5EF4-FFF2-40B4-BE49-F238E27FC236}">
                <a16:creationId xmlns:a16="http://schemas.microsoft.com/office/drawing/2014/main" id="{9D8D2658-07A3-496F-B767-302537104156}"/>
              </a:ext>
            </a:extLst>
          </p:cNvPr>
          <p:cNvSpPr txBox="1"/>
          <p:nvPr/>
        </p:nvSpPr>
        <p:spPr>
          <a:xfrm>
            <a:off x="4706003" y="444755"/>
            <a:ext cx="2591969" cy="646331"/>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Domain</a:t>
            </a:r>
          </a:p>
        </p:txBody>
      </p:sp>
    </p:spTree>
    <p:extLst>
      <p:ext uri="{BB962C8B-B14F-4D97-AF65-F5344CB8AC3E}">
        <p14:creationId xmlns:p14="http://schemas.microsoft.com/office/powerpoint/2010/main" val="252461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87FB7-0FF0-4A07-AEDD-B66D9FF46536}"/>
              </a:ext>
            </a:extLst>
          </p:cNvPr>
          <p:cNvSpPr txBox="1"/>
          <p:nvPr/>
        </p:nvSpPr>
        <p:spPr>
          <a:xfrm>
            <a:off x="76531" y="1499811"/>
            <a:ext cx="12038937" cy="4611519"/>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IN" dirty="0">
                <a:effectLst/>
                <a:latin typeface="Arial" panose="020B0604020202020204" pitchFamily="34" charset="0"/>
                <a:ea typeface="Times New Roman" panose="02020603050405020304" pitchFamily="18" charset="0"/>
                <a:cs typeface="Arial" panose="020B0604020202020204" pitchFamily="34" charset="0"/>
              </a:rPr>
              <a:t>In this project, we will use a number of different supervised algorithms to precisely predict individuals’ income using Adult data Set collected from the UCI machine learning repository. We will then choose the best candidate algorithm from preliminary results and further optimize this algorithm to best model the data.</a:t>
            </a:r>
          </a:p>
          <a:p>
            <a:pPr marL="342900" indent="-342900">
              <a:lnSpc>
                <a:spcPct val="150000"/>
              </a:lnSpc>
              <a:buFont typeface="Wingdings" panose="05000000000000000000" pitchFamily="2" charset="2"/>
              <a:buChar char="q"/>
            </a:pPr>
            <a:r>
              <a:rPr lang="en-IN" dirty="0">
                <a:effectLst/>
                <a:latin typeface="Arial" panose="020B0604020202020204" pitchFamily="34" charset="0"/>
                <a:ea typeface="Times New Roman" panose="02020603050405020304" pitchFamily="18" charset="0"/>
                <a:cs typeface="Arial" panose="020B0604020202020204" pitchFamily="34" charset="0"/>
              </a:rPr>
              <a:t> Our goal with this implementation is to build a model that accurately predicts whether an individual makes more than 50K.</a:t>
            </a:r>
          </a:p>
          <a:p>
            <a:pPr marL="342900" indent="-342900">
              <a:lnSpc>
                <a:spcPct val="150000"/>
              </a:lnSpc>
              <a:buFont typeface="Wingdings" panose="05000000000000000000" pitchFamily="2" charset="2"/>
              <a:buChar char="q"/>
            </a:pPr>
            <a:r>
              <a:rPr lang="en-US" dirty="0">
                <a:latin typeface="Arial" pitchFamily="34" charset="0"/>
                <a:cs typeface="Arial" pitchFamily="34" charset="0"/>
              </a:rPr>
              <a:t>Predicting Salaries using Logistic regression. </a:t>
            </a:r>
          </a:p>
          <a:p>
            <a:pPr marL="342900" indent="-342900">
              <a:lnSpc>
                <a:spcPct val="150000"/>
              </a:lnSpc>
              <a:buFont typeface="Wingdings" panose="05000000000000000000" pitchFamily="2" charset="2"/>
              <a:buChar char="q"/>
            </a:pPr>
            <a:r>
              <a:rPr lang="en-US" dirty="0">
                <a:latin typeface="Arial" pitchFamily="34" charset="0"/>
                <a:cs typeface="Arial" pitchFamily="34" charset="0"/>
              </a:rPr>
              <a:t>In supervise machine learning</a:t>
            </a:r>
          </a:p>
          <a:p>
            <a:pPr>
              <a:lnSpc>
                <a:spcPct val="150000"/>
              </a:lnSpc>
            </a:pPr>
            <a:r>
              <a:rPr lang="en-US" dirty="0">
                <a:latin typeface="Arial" pitchFamily="34" charset="0"/>
                <a:cs typeface="Arial" pitchFamily="34" charset="0"/>
              </a:rPr>
              <a:t>           Regression algorithms helps us to build a model by which we can predict the values of a department variables from the values of one or more independent variables.</a:t>
            </a:r>
          </a:p>
          <a:p>
            <a:pPr marL="342900" indent="-342900">
              <a:lnSpc>
                <a:spcPct val="150000"/>
              </a:lnSpc>
              <a:buFont typeface="Wingdings" panose="05000000000000000000" pitchFamily="2" charset="2"/>
              <a:buChar char="q"/>
            </a:pPr>
            <a:r>
              <a:rPr lang="en-US" dirty="0">
                <a:latin typeface="Arial" pitchFamily="34" charset="0"/>
                <a:cs typeface="Arial" pitchFamily="34" charset="0"/>
              </a:rPr>
              <a:t>For example Predicting future demand for a product based on previous demand. Similarly predicting the salary</a:t>
            </a:r>
          </a:p>
          <a:p>
            <a:pPr>
              <a:lnSpc>
                <a:spcPct val="150000"/>
              </a:lnSpc>
            </a:pPr>
            <a:r>
              <a:rPr lang="en-US" dirty="0">
                <a:latin typeface="Arial" pitchFamily="34" charset="0"/>
                <a:cs typeface="Arial" pitchFamily="34" charset="0"/>
              </a:rPr>
              <a:t>     based on years of experience.</a:t>
            </a:r>
          </a:p>
        </p:txBody>
      </p:sp>
      <p:sp>
        <p:nvSpPr>
          <p:cNvPr id="7" name="TextBox 6">
            <a:extLst>
              <a:ext uri="{FF2B5EF4-FFF2-40B4-BE49-F238E27FC236}">
                <a16:creationId xmlns:a16="http://schemas.microsoft.com/office/drawing/2014/main" id="{07BB589E-6DCF-43FB-833B-6BA0F32831B8}"/>
              </a:ext>
            </a:extLst>
          </p:cNvPr>
          <p:cNvSpPr txBox="1"/>
          <p:nvPr/>
        </p:nvSpPr>
        <p:spPr>
          <a:xfrm>
            <a:off x="153063" y="6381080"/>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9" name="TextBox 8">
            <a:extLst>
              <a:ext uri="{FF2B5EF4-FFF2-40B4-BE49-F238E27FC236}">
                <a16:creationId xmlns:a16="http://schemas.microsoft.com/office/drawing/2014/main" id="{1ED721E2-19BD-4293-80E4-26DC6108EC52}"/>
              </a:ext>
            </a:extLst>
          </p:cNvPr>
          <p:cNvSpPr txBox="1"/>
          <p:nvPr/>
        </p:nvSpPr>
        <p:spPr>
          <a:xfrm>
            <a:off x="5337314" y="6381080"/>
            <a:ext cx="6854686" cy="369332"/>
          </a:xfrm>
          <a:prstGeom prst="rect">
            <a:avLst/>
          </a:prstGeom>
          <a:noFill/>
        </p:spPr>
        <p:txBody>
          <a:bodyPr wrap="square">
            <a:spAutoFit/>
          </a:bodyPr>
          <a:lstStyle/>
          <a:p>
            <a:r>
              <a:rPr lang="en-US" dirty="0"/>
              <a:t>Department of CSE                                                                           5 </a:t>
            </a:r>
            <a:endParaRPr lang="en-IN" dirty="0"/>
          </a:p>
        </p:txBody>
      </p:sp>
      <p:sp>
        <p:nvSpPr>
          <p:cNvPr id="10" name="TextBox 9">
            <a:extLst>
              <a:ext uri="{FF2B5EF4-FFF2-40B4-BE49-F238E27FC236}">
                <a16:creationId xmlns:a16="http://schemas.microsoft.com/office/drawing/2014/main" id="{6DFC3C16-3C94-415D-BC1C-A193744302F6}"/>
              </a:ext>
            </a:extLst>
          </p:cNvPr>
          <p:cNvSpPr txBox="1"/>
          <p:nvPr/>
        </p:nvSpPr>
        <p:spPr>
          <a:xfrm>
            <a:off x="4184515" y="657050"/>
            <a:ext cx="6094674"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Introduction</a:t>
            </a:r>
          </a:p>
        </p:txBody>
      </p:sp>
    </p:spTree>
    <p:extLst>
      <p:ext uri="{BB962C8B-B14F-4D97-AF65-F5344CB8AC3E}">
        <p14:creationId xmlns:p14="http://schemas.microsoft.com/office/powerpoint/2010/main" val="420769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1E640C-4916-40B9-A30F-F5BCD60453F3}"/>
              </a:ext>
            </a:extLst>
          </p:cNvPr>
          <p:cNvSpPr txBox="1"/>
          <p:nvPr/>
        </p:nvSpPr>
        <p:spPr>
          <a:xfrm>
            <a:off x="4589892" y="882638"/>
            <a:ext cx="2184619" cy="1323439"/>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Objective</a:t>
            </a:r>
          </a:p>
          <a:p>
            <a:endParaRPr lang="en-US" sz="4400" dirty="0">
              <a:solidFill>
                <a:srgbClr val="C000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04558385-2EA2-4034-81CE-A7043DC74373}"/>
              </a:ext>
            </a:extLst>
          </p:cNvPr>
          <p:cNvSpPr txBox="1"/>
          <p:nvPr/>
        </p:nvSpPr>
        <p:spPr>
          <a:xfrm>
            <a:off x="776578" y="1721273"/>
            <a:ext cx="10228028" cy="3416320"/>
          </a:xfrm>
          <a:prstGeom prst="rect">
            <a:avLst/>
          </a:prstGeom>
          <a:noFill/>
        </p:spPr>
        <p:txBody>
          <a:bodyPr wrap="square">
            <a:spAutoFit/>
          </a:bodyPr>
          <a:lstStyle/>
          <a:p>
            <a:pPr marL="571500" indent="-571500"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The main aim is predicting salary and making a suitable user-friendly graph. From this prediction the salary of an employee can be observed according to a particular field according  to their qualifications and experience.</a:t>
            </a:r>
          </a:p>
          <a:p>
            <a:pPr marL="571500" indent="-571500"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It helps to see the growth of any field. It can produce a person’s salary by clustering and predict the salary through the graph using logistic regression technique. </a:t>
            </a:r>
          </a:p>
          <a:p>
            <a:pPr marL="571500" indent="-571500"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This graph helps to predict the salary of an employee based on his position level.</a:t>
            </a:r>
          </a:p>
        </p:txBody>
      </p:sp>
      <p:sp>
        <p:nvSpPr>
          <p:cNvPr id="11" name="TextBox 10">
            <a:extLst>
              <a:ext uri="{FF2B5EF4-FFF2-40B4-BE49-F238E27FC236}">
                <a16:creationId xmlns:a16="http://schemas.microsoft.com/office/drawing/2014/main" id="{BAEA1231-1597-429E-BD35-0EA8F89621A6}"/>
              </a:ext>
            </a:extLst>
          </p:cNvPr>
          <p:cNvSpPr txBox="1"/>
          <p:nvPr/>
        </p:nvSpPr>
        <p:spPr>
          <a:xfrm>
            <a:off x="113307" y="6379463"/>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13" name="TextBox 12">
            <a:extLst>
              <a:ext uri="{FF2B5EF4-FFF2-40B4-BE49-F238E27FC236}">
                <a16:creationId xmlns:a16="http://schemas.microsoft.com/office/drawing/2014/main" id="{AC44A4BB-90E9-4875-A473-C8FA1FC6C65A}"/>
              </a:ext>
            </a:extLst>
          </p:cNvPr>
          <p:cNvSpPr txBox="1"/>
          <p:nvPr/>
        </p:nvSpPr>
        <p:spPr>
          <a:xfrm>
            <a:off x="4756869" y="6405305"/>
            <a:ext cx="7321824" cy="369332"/>
          </a:xfrm>
          <a:prstGeom prst="rect">
            <a:avLst/>
          </a:prstGeom>
          <a:noFill/>
        </p:spPr>
        <p:txBody>
          <a:bodyPr wrap="square">
            <a:spAutoFit/>
          </a:bodyPr>
          <a:lstStyle/>
          <a:p>
            <a:r>
              <a:rPr lang="en-US" dirty="0"/>
              <a:t>Department of CSE                                                                                  6 </a:t>
            </a:r>
            <a:endParaRPr lang="en-IN" dirty="0"/>
          </a:p>
        </p:txBody>
      </p:sp>
    </p:spTree>
    <p:extLst>
      <p:ext uri="{BB962C8B-B14F-4D97-AF65-F5344CB8AC3E}">
        <p14:creationId xmlns:p14="http://schemas.microsoft.com/office/powerpoint/2010/main" val="187709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3B1C7-D0A9-41E4-90D3-ED7DD9213FE7}"/>
              </a:ext>
            </a:extLst>
          </p:cNvPr>
          <p:cNvSpPr txBox="1"/>
          <p:nvPr/>
        </p:nvSpPr>
        <p:spPr>
          <a:xfrm>
            <a:off x="3325633" y="595391"/>
            <a:ext cx="810039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Simple Logistic Regression</a:t>
            </a:r>
          </a:p>
        </p:txBody>
      </p:sp>
      <p:sp>
        <p:nvSpPr>
          <p:cNvPr id="5" name="TextBox 4">
            <a:extLst>
              <a:ext uri="{FF2B5EF4-FFF2-40B4-BE49-F238E27FC236}">
                <a16:creationId xmlns:a16="http://schemas.microsoft.com/office/drawing/2014/main" id="{577351DB-9739-42C5-91E3-AD6108A19EF7}"/>
              </a:ext>
            </a:extLst>
          </p:cNvPr>
          <p:cNvSpPr txBox="1"/>
          <p:nvPr/>
        </p:nvSpPr>
        <p:spPr>
          <a:xfrm>
            <a:off x="1033669" y="1537974"/>
            <a:ext cx="9970935" cy="3728649"/>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effectLst/>
                <a:latin typeface="Arial" panose="020B0604020202020204" pitchFamily="34" charset="0"/>
                <a:ea typeface="Times New Roman" panose="02020603050405020304" pitchFamily="18" charset="0"/>
                <a:cs typeface="Arial" panose="020B0604020202020204" pitchFamily="34" charset="0"/>
              </a:rPr>
              <a:t>Simple logistic regression assumes that the observations are independent; in other words, that one observation does not affect another. Simple logistic regression assumes that the relationship between the natural log of the odds ratio and the measurement variable is linear.</a:t>
            </a:r>
          </a:p>
          <a:p>
            <a:pPr marL="285750" indent="-285750">
              <a:lnSpc>
                <a:spcPct val="150000"/>
              </a:lnSpc>
              <a:buFont typeface="Wingdings" panose="05000000000000000000" pitchFamily="2" charset="2"/>
              <a:buChar char="§"/>
            </a:pPr>
            <a:r>
              <a:rPr lang="en-IN" sz="2000" dirty="0">
                <a:latin typeface="Arial" panose="020B0604020202020204" pitchFamily="34" charset="0"/>
                <a:ea typeface="Times New Roman" panose="02020603050405020304" pitchFamily="18" charset="0"/>
                <a:cs typeface="Arial" panose="020B0604020202020204" pitchFamily="34" charset="0"/>
              </a:rPr>
              <a:t>One variable , denoted as X , is regarded as the predictor or independent variable.</a:t>
            </a:r>
          </a:p>
          <a:p>
            <a:pPr marL="285750" indent="-285750">
              <a:lnSpc>
                <a:spcPct val="150000"/>
              </a:lnSpc>
              <a:buFont typeface="Wingdings" panose="05000000000000000000" pitchFamily="2" charset="2"/>
              <a:buChar char="§"/>
            </a:pPr>
            <a:r>
              <a:rPr lang="en-IN" sz="2000" dirty="0">
                <a:effectLst/>
                <a:latin typeface="Arial" panose="020B0604020202020204" pitchFamily="34" charset="0"/>
                <a:ea typeface="Times New Roman" panose="02020603050405020304" pitchFamily="18" charset="0"/>
                <a:cs typeface="Arial" panose="020B0604020202020204" pitchFamily="34" charset="0"/>
              </a:rPr>
              <a:t>The other variable , denoted as y , is regarded as the response or dependent variable.</a:t>
            </a:r>
          </a:p>
          <a:p>
            <a:pPr marL="285750" indent="-285750">
              <a:lnSpc>
                <a:spcPct val="150000"/>
              </a:lnSpc>
              <a:buFont typeface="Wingdings" panose="05000000000000000000" pitchFamily="2" charset="2"/>
              <a:buChar char="§"/>
            </a:pPr>
            <a:r>
              <a:rPr lang="en-IN" sz="2000" dirty="0">
                <a:latin typeface="Arial" panose="020B0604020202020204" pitchFamily="34" charset="0"/>
                <a:ea typeface="Times New Roman" panose="02020603050405020304" pitchFamily="18" charset="0"/>
                <a:cs typeface="Arial" panose="020B0604020202020204" pitchFamily="34" charset="0"/>
              </a:rPr>
              <a:t>To predict the salary of employees from their years of experiences.</a:t>
            </a:r>
            <a:r>
              <a:rPr lang="en-IN" sz="2000" dirty="0">
                <a:effectLst/>
                <a:latin typeface="Arial" panose="020B0604020202020204" pitchFamily="34" charset="0"/>
                <a:ea typeface="Times New Roman" panose="02020603050405020304" pitchFamily="18" charset="0"/>
                <a:cs typeface="Arial" panose="020B0604020202020204" pitchFamily="34" charset="0"/>
              </a:rPr>
              <a:t>  </a:t>
            </a:r>
          </a:p>
        </p:txBody>
      </p:sp>
      <p:sp>
        <p:nvSpPr>
          <p:cNvPr id="7" name="TextBox 6">
            <a:extLst>
              <a:ext uri="{FF2B5EF4-FFF2-40B4-BE49-F238E27FC236}">
                <a16:creationId xmlns:a16="http://schemas.microsoft.com/office/drawing/2014/main" id="{94A1ED08-6C4D-4EF1-B47C-51DCA0A31A74}"/>
              </a:ext>
            </a:extLst>
          </p:cNvPr>
          <p:cNvSpPr txBox="1"/>
          <p:nvPr/>
        </p:nvSpPr>
        <p:spPr>
          <a:xfrm>
            <a:off x="89452" y="6367209"/>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9" name="TextBox 8">
            <a:extLst>
              <a:ext uri="{FF2B5EF4-FFF2-40B4-BE49-F238E27FC236}">
                <a16:creationId xmlns:a16="http://schemas.microsoft.com/office/drawing/2014/main" id="{6414E4DE-7620-430B-B2DB-276AF8F731FE}"/>
              </a:ext>
            </a:extLst>
          </p:cNvPr>
          <p:cNvSpPr txBox="1"/>
          <p:nvPr/>
        </p:nvSpPr>
        <p:spPr>
          <a:xfrm>
            <a:off x="4518330" y="6367209"/>
            <a:ext cx="7673670" cy="369332"/>
          </a:xfrm>
          <a:prstGeom prst="rect">
            <a:avLst/>
          </a:prstGeom>
          <a:noFill/>
        </p:spPr>
        <p:txBody>
          <a:bodyPr wrap="square">
            <a:spAutoFit/>
          </a:bodyPr>
          <a:lstStyle/>
          <a:p>
            <a:r>
              <a:rPr lang="en-US" dirty="0"/>
              <a:t>Department of CSE                                                                                        7</a:t>
            </a:r>
            <a:endParaRPr lang="en-IN" dirty="0"/>
          </a:p>
        </p:txBody>
      </p:sp>
    </p:spTree>
    <p:extLst>
      <p:ext uri="{BB962C8B-B14F-4D97-AF65-F5344CB8AC3E}">
        <p14:creationId xmlns:p14="http://schemas.microsoft.com/office/powerpoint/2010/main" val="14061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4A7B4-1E29-4B56-9A6A-9E43C899DF17}"/>
              </a:ext>
            </a:extLst>
          </p:cNvPr>
          <p:cNvSpPr txBox="1"/>
          <p:nvPr/>
        </p:nvSpPr>
        <p:spPr>
          <a:xfrm>
            <a:off x="2562969" y="625372"/>
            <a:ext cx="8841851" cy="1261884"/>
          </a:xfrm>
          <a:prstGeom prst="rect">
            <a:avLst/>
          </a:prstGeom>
          <a:noFill/>
        </p:spPr>
        <p:txBody>
          <a:bodyPr wrap="square">
            <a:spAutoFit/>
          </a:bodyPr>
          <a:lstStyle/>
          <a:p>
            <a:pPr algn="just"/>
            <a:r>
              <a:rPr lang="en-US" sz="3200" dirty="0">
                <a:solidFill>
                  <a:srgbClr val="C00000"/>
                </a:solidFill>
                <a:latin typeface="Arial" pitchFamily="34" charset="0"/>
                <a:cs typeface="Arial" pitchFamily="34" charset="0"/>
              </a:rPr>
              <a:t>Methodology &amp; Project Implementation</a:t>
            </a:r>
          </a:p>
          <a:p>
            <a:endParaRPr lang="en-US" sz="4400" dirty="0">
              <a:solidFill>
                <a:srgbClr val="C000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20D3D519-F087-457E-BEAE-F6B6346E174B}"/>
              </a:ext>
            </a:extLst>
          </p:cNvPr>
          <p:cNvSpPr txBox="1"/>
          <p:nvPr/>
        </p:nvSpPr>
        <p:spPr>
          <a:xfrm>
            <a:off x="654658" y="1340767"/>
            <a:ext cx="11457829" cy="5016758"/>
          </a:xfrm>
          <a:prstGeom prst="rect">
            <a:avLst/>
          </a:prstGeom>
          <a:noFill/>
        </p:spPr>
        <p:txBody>
          <a:bodyPr wrap="square">
            <a:spAutoFit/>
          </a:bodyPr>
          <a:lstStyle/>
          <a:p>
            <a:pPr algn="just"/>
            <a:r>
              <a:rPr lang="en-IN" sz="2000" dirty="0">
                <a:effectLst/>
                <a:latin typeface="Arial" panose="020B0604020202020204" pitchFamily="34" charset="0"/>
                <a:ea typeface="Times New Roman" panose="02020603050405020304" pitchFamily="18" charset="0"/>
                <a:cs typeface="Arial" panose="020B0604020202020204" pitchFamily="34" charset="0"/>
              </a:rPr>
              <a:t>The modified dataset consists of approximately 48,841 data points, with each data point having 15 features. </a:t>
            </a:r>
          </a:p>
          <a:p>
            <a:pPr algn="just"/>
            <a:r>
              <a:rPr lang="en-IN" sz="2000" dirty="0">
                <a:effectLst/>
                <a:latin typeface="Arial" panose="020B0604020202020204" pitchFamily="34" charset="0"/>
                <a:ea typeface="Times New Roman" panose="02020603050405020304" pitchFamily="18" charset="0"/>
                <a:cs typeface="Arial" panose="020B0604020202020204" pitchFamily="34" charset="0"/>
              </a:rPr>
              <a:t>        Target Variable : </a:t>
            </a:r>
            <a:r>
              <a:rPr lang="en-IN" sz="2000" dirty="0">
                <a:latin typeface="Arial" panose="020B0604020202020204" pitchFamily="34" charset="0"/>
                <a:ea typeface="Times New Roman" panose="02020603050405020304" pitchFamily="18" charset="0"/>
                <a:cs typeface="Arial" panose="020B0604020202020204" pitchFamily="34" charset="0"/>
              </a:rPr>
              <a:t>salary</a:t>
            </a:r>
            <a:r>
              <a:rPr lang="en-IN" sz="2000" dirty="0">
                <a:effectLst/>
                <a:latin typeface="Arial" panose="020B0604020202020204" pitchFamily="34" charset="0"/>
                <a:ea typeface="Times New Roman" panose="02020603050405020304" pitchFamily="18" charset="0"/>
                <a:cs typeface="Arial" panose="020B0604020202020204" pitchFamily="34" charset="0"/>
              </a:rPr>
              <a:t> (&lt;=50K, &gt;50K)</a:t>
            </a:r>
            <a:endParaRPr lang="en-US" sz="2000" dirty="0">
              <a:latin typeface="Arial" panose="020B0604020202020204" pitchFamily="34" charset="0"/>
              <a:cs typeface="Arial" pitchFamily="34" charset="0"/>
            </a:endParaRPr>
          </a:p>
          <a:p>
            <a:pPr algn="just"/>
            <a:r>
              <a:rPr lang="en-US" sz="2000" dirty="0">
                <a:latin typeface="Arial" panose="020B0604020202020204" pitchFamily="34" charset="0"/>
                <a:cs typeface="Arial" pitchFamily="34" charset="0"/>
              </a:rPr>
              <a:t>  The methodology follows the best practices in the literature and in the industry, including different phases: </a:t>
            </a:r>
          </a:p>
          <a:p>
            <a:pPr marL="342900" indent="-342900" algn="just">
              <a:buFont typeface="Wingdings" panose="05000000000000000000" pitchFamily="2" charset="2"/>
              <a:buChar char="Ø"/>
            </a:pPr>
            <a:r>
              <a:rPr lang="en-IN" sz="2000" b="0" dirty="0">
                <a:solidFill>
                  <a:schemeClr val="tx2"/>
                </a:solidFill>
                <a:effectLst/>
                <a:latin typeface="Arial" panose="020B0604020202020204" pitchFamily="34" charset="0"/>
                <a:cs typeface="Arial" panose="020B0604020202020204" pitchFamily="34" charset="0"/>
              </a:rPr>
              <a:t>Importing required libraries</a:t>
            </a:r>
          </a:p>
          <a:p>
            <a:pPr marL="342900" indent="-342900" algn="just">
              <a:buFont typeface="Wingdings" panose="05000000000000000000" pitchFamily="2" charset="2"/>
              <a:buChar char="Ø"/>
            </a:pPr>
            <a:r>
              <a:rPr lang="en-IN" sz="2000" b="0" dirty="0">
                <a:solidFill>
                  <a:schemeClr val="tx2"/>
                </a:solidFill>
                <a:effectLst/>
                <a:latin typeface="Arial" panose="020B0604020202020204" pitchFamily="34" charset="0"/>
                <a:cs typeface="Arial" panose="020B0604020202020204" pitchFamily="34" charset="0"/>
              </a:rPr>
              <a:t>importing data file</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first 5 rows of the dataframe</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last 5 rows of the dataframe</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number of rows and columns</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getting some information about the dataset</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Dataset description</a:t>
            </a:r>
          </a:p>
          <a:p>
            <a:pPr marL="342900" indent="-342900" algn="just">
              <a:buFont typeface="Wingdings" panose="05000000000000000000" pitchFamily="2" charset="2"/>
              <a:buChar char="Ø"/>
            </a:pPr>
            <a:r>
              <a:rPr lang="en-US" sz="2000" dirty="0">
                <a:solidFill>
                  <a:schemeClr val="tx2"/>
                </a:solidFill>
                <a:latin typeface="Arial" panose="020B0604020202020204" pitchFamily="34" charset="0"/>
                <a:cs typeface="Arial" panose="020B0604020202020204" pitchFamily="34" charset="0"/>
              </a:rPr>
              <a:t>Feature selection</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Model selection</a:t>
            </a:r>
          </a:p>
          <a:p>
            <a:pPr marL="342900" indent="-342900" algn="just">
              <a:buFont typeface="Wingdings" panose="05000000000000000000" pitchFamily="2" charset="2"/>
              <a:buChar char="Ø"/>
            </a:pPr>
            <a:r>
              <a:rPr lang="en-US" sz="2000" dirty="0">
                <a:solidFill>
                  <a:schemeClr val="tx2"/>
                </a:solidFill>
                <a:latin typeface="Arial" panose="020B0604020202020204" pitchFamily="34" charset="0"/>
                <a:cs typeface="Arial" panose="020B0604020202020204" pitchFamily="34" charset="0"/>
              </a:rPr>
              <a:t>Model training and validation </a:t>
            </a:r>
          </a:p>
          <a:p>
            <a:pPr marL="342900" indent="-342900" algn="just">
              <a:buFont typeface="Wingdings" panose="05000000000000000000" pitchFamily="2" charset="2"/>
              <a:buChar char="Ø"/>
            </a:pPr>
            <a:r>
              <a:rPr lang="en-US" sz="2000" b="0" dirty="0">
                <a:solidFill>
                  <a:schemeClr val="tx2"/>
                </a:solidFill>
                <a:effectLst/>
                <a:latin typeface="Arial" panose="020B0604020202020204" pitchFamily="34" charset="0"/>
                <a:cs typeface="Arial" panose="020B0604020202020204" pitchFamily="34" charset="0"/>
              </a:rPr>
              <a:t>Finally finding the values of </a:t>
            </a:r>
            <a:r>
              <a:rPr lang="en-IN" sz="2000" b="0" i="0" dirty="0">
                <a:solidFill>
                  <a:schemeClr val="tx2"/>
                </a:solidFill>
                <a:effectLst/>
                <a:latin typeface="Arial" panose="020B0604020202020204" pitchFamily="34" charset="0"/>
                <a:cs typeface="Arial" panose="020B0604020202020204" pitchFamily="34" charset="0"/>
              </a:rPr>
              <a:t>accuracy, precision and recall </a:t>
            </a:r>
            <a:endParaRPr lang="en-US" sz="2000" b="0" dirty="0">
              <a:solidFill>
                <a:schemeClr val="tx2"/>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10BC2B-6010-48DF-A0F8-0FB5B45ECBB9}"/>
              </a:ext>
            </a:extLst>
          </p:cNvPr>
          <p:cNvSpPr txBox="1"/>
          <p:nvPr/>
        </p:nvSpPr>
        <p:spPr>
          <a:xfrm>
            <a:off x="81501" y="6422868"/>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8" name="TextBox 7">
            <a:extLst>
              <a:ext uri="{FF2B5EF4-FFF2-40B4-BE49-F238E27FC236}">
                <a16:creationId xmlns:a16="http://schemas.microsoft.com/office/drawing/2014/main" id="{69CA4020-FEC9-42D2-8E6F-F7738409FFD3}"/>
              </a:ext>
            </a:extLst>
          </p:cNvPr>
          <p:cNvSpPr txBox="1"/>
          <p:nvPr/>
        </p:nvSpPr>
        <p:spPr>
          <a:xfrm>
            <a:off x="4518330" y="6422868"/>
            <a:ext cx="7673670" cy="369332"/>
          </a:xfrm>
          <a:prstGeom prst="rect">
            <a:avLst/>
          </a:prstGeom>
          <a:noFill/>
        </p:spPr>
        <p:txBody>
          <a:bodyPr wrap="square">
            <a:spAutoFit/>
          </a:bodyPr>
          <a:lstStyle/>
          <a:p>
            <a:r>
              <a:rPr lang="en-US" dirty="0"/>
              <a:t>Department of CSE                                                                                        8</a:t>
            </a:r>
            <a:endParaRPr lang="en-IN" dirty="0"/>
          </a:p>
        </p:txBody>
      </p:sp>
    </p:spTree>
    <p:extLst>
      <p:ext uri="{BB962C8B-B14F-4D97-AF65-F5344CB8AC3E}">
        <p14:creationId xmlns:p14="http://schemas.microsoft.com/office/powerpoint/2010/main" val="86306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2735-ADBE-467A-95AC-C24DD16233C2}"/>
              </a:ext>
            </a:extLst>
          </p:cNvPr>
          <p:cNvSpPr txBox="1"/>
          <p:nvPr/>
        </p:nvSpPr>
        <p:spPr>
          <a:xfrm>
            <a:off x="3458958" y="451340"/>
            <a:ext cx="6103393" cy="1261884"/>
          </a:xfrm>
          <a:prstGeom prst="rect">
            <a:avLst/>
          </a:prstGeom>
          <a:noFill/>
        </p:spPr>
        <p:txBody>
          <a:bodyPr wrap="square">
            <a:spAutoFit/>
          </a:bodyPr>
          <a:lstStyle/>
          <a:p>
            <a:r>
              <a:rPr lang="en-US" sz="3600" dirty="0">
                <a:solidFill>
                  <a:srgbClr val="C00000"/>
                </a:solidFill>
                <a:latin typeface="Arial" pitchFamily="34" charset="0"/>
                <a:cs typeface="Arial" pitchFamily="34" charset="0"/>
              </a:rPr>
              <a:t>Module Implementation</a:t>
            </a:r>
          </a:p>
          <a:p>
            <a:endParaRPr lang="en-IN" sz="4000" dirty="0"/>
          </a:p>
        </p:txBody>
      </p:sp>
      <p:sp>
        <p:nvSpPr>
          <p:cNvPr id="5" name="TextBox 4">
            <a:extLst>
              <a:ext uri="{FF2B5EF4-FFF2-40B4-BE49-F238E27FC236}">
                <a16:creationId xmlns:a16="http://schemas.microsoft.com/office/drawing/2014/main" id="{360480DE-E7A8-4A46-918D-3E21E3BBABE7}"/>
              </a:ext>
            </a:extLst>
          </p:cNvPr>
          <p:cNvSpPr txBox="1"/>
          <p:nvPr/>
        </p:nvSpPr>
        <p:spPr>
          <a:xfrm>
            <a:off x="1523406" y="1091934"/>
            <a:ext cx="10260741" cy="4524315"/>
          </a:xfrm>
          <a:prstGeom prst="rect">
            <a:avLst/>
          </a:prstGeom>
          <a:noFill/>
        </p:spPr>
        <p:txBody>
          <a:bodyPr wrap="square">
            <a:spAutoFit/>
          </a:bodyPr>
          <a:lstStyle/>
          <a:p>
            <a:r>
              <a:rPr lang="en-IN" b="0" dirty="0">
                <a:solidFill>
                  <a:schemeClr val="tx2"/>
                </a:solidFill>
                <a:effectLst/>
                <a:latin typeface="Consolas" panose="020B0609020204030204" pitchFamily="49" charset="0"/>
              </a:rPr>
              <a:t>1) Importing required libraries </a:t>
            </a:r>
          </a:p>
          <a:p>
            <a:r>
              <a:rPr lang="en-IN" dirty="0">
                <a:latin typeface="Consolas" panose="020B0609020204030204" pitchFamily="49" charset="0"/>
              </a:rPr>
              <a:t>(# this libraries are used for fundamental scientific computation in machine learning.)</a:t>
            </a:r>
            <a:endParaRPr lang="en-IN" b="0" dirty="0">
              <a:effectLst/>
              <a:latin typeface="Consolas" panose="020B0609020204030204" pitchFamily="49" charset="0"/>
            </a:endParaRPr>
          </a:p>
          <a:p>
            <a:r>
              <a:rPr lang="en-IN" dirty="0">
                <a:solidFill>
                  <a:schemeClr val="tx2"/>
                </a:solidFill>
                <a:latin typeface="Consolas" panose="020B0609020204030204" pitchFamily="49" charset="0"/>
              </a:rPr>
              <a:t>       </a:t>
            </a: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endParaRPr lang="en-IN" dirty="0">
              <a:solidFill>
                <a:schemeClr val="tx2"/>
              </a:solidFill>
              <a:latin typeface="Consolas" panose="020B0609020204030204" pitchFamily="49" charset="0"/>
            </a:endParaRPr>
          </a:p>
          <a:p>
            <a:r>
              <a:rPr lang="en-IN" dirty="0">
                <a:solidFill>
                  <a:schemeClr val="tx2"/>
                </a:solidFill>
                <a:latin typeface="Consolas" panose="020B0609020204030204" pitchFamily="49" charset="0"/>
              </a:rPr>
              <a:t>2)  </a:t>
            </a:r>
            <a:r>
              <a:rPr lang="en-IN" b="0" dirty="0">
                <a:solidFill>
                  <a:schemeClr val="tx2"/>
                </a:solidFill>
                <a:effectLst/>
                <a:latin typeface="Consolas" panose="020B0609020204030204" pitchFamily="49" charset="0"/>
              </a:rPr>
              <a:t>importing data file</a:t>
            </a:r>
          </a:p>
          <a:p>
            <a:r>
              <a:rPr lang="en-IN" b="0" dirty="0">
                <a:solidFill>
                  <a:schemeClr val="tx1">
                    <a:lumMod val="85000"/>
                    <a:lumOff val="15000"/>
                  </a:schemeClr>
                </a:solidFill>
                <a:effectLst/>
                <a:latin typeface="Consolas" panose="020B0609020204030204" pitchFamily="49" charset="0"/>
              </a:rPr>
              <a:t>   </a:t>
            </a:r>
          </a:p>
        </p:txBody>
      </p:sp>
      <p:sp>
        <p:nvSpPr>
          <p:cNvPr id="7" name="TextBox 6">
            <a:extLst>
              <a:ext uri="{FF2B5EF4-FFF2-40B4-BE49-F238E27FC236}">
                <a16:creationId xmlns:a16="http://schemas.microsoft.com/office/drawing/2014/main" id="{F0B9E34E-49EE-4C47-A4D8-9B4AC11E140A}"/>
              </a:ext>
            </a:extLst>
          </p:cNvPr>
          <p:cNvSpPr txBox="1"/>
          <p:nvPr/>
        </p:nvSpPr>
        <p:spPr>
          <a:xfrm>
            <a:off x="81502" y="6406562"/>
            <a:ext cx="6094674" cy="369332"/>
          </a:xfrm>
          <a:prstGeom prst="rect">
            <a:avLst/>
          </a:prstGeom>
          <a:noFill/>
        </p:spPr>
        <p:txBody>
          <a:bodyPr wrap="square">
            <a:spAutoFit/>
          </a:bodyPr>
          <a:lstStyle/>
          <a:p>
            <a:fld id="{34BF8381-4334-4BCF-A228-57F83149AF87}" type="datetime3">
              <a:rPr lang="en-US" smtClean="0"/>
              <a:pPr/>
              <a:t>7 December 2021</a:t>
            </a:fld>
            <a:endParaRPr lang="en-IN" dirty="0"/>
          </a:p>
        </p:txBody>
      </p:sp>
      <p:sp>
        <p:nvSpPr>
          <p:cNvPr id="9" name="TextBox 8">
            <a:extLst>
              <a:ext uri="{FF2B5EF4-FFF2-40B4-BE49-F238E27FC236}">
                <a16:creationId xmlns:a16="http://schemas.microsoft.com/office/drawing/2014/main" id="{B4528110-E3DB-4CD3-985B-5C8B51AB091D}"/>
              </a:ext>
            </a:extLst>
          </p:cNvPr>
          <p:cNvSpPr txBox="1"/>
          <p:nvPr/>
        </p:nvSpPr>
        <p:spPr>
          <a:xfrm>
            <a:off x="4247984" y="6406562"/>
            <a:ext cx="7944015" cy="369332"/>
          </a:xfrm>
          <a:prstGeom prst="rect">
            <a:avLst/>
          </a:prstGeom>
          <a:noFill/>
        </p:spPr>
        <p:txBody>
          <a:bodyPr wrap="square">
            <a:spAutoFit/>
          </a:bodyPr>
          <a:lstStyle/>
          <a:p>
            <a:r>
              <a:rPr lang="en-US" dirty="0"/>
              <a:t>Department of CSE                                                                                            9</a:t>
            </a:r>
            <a:endParaRPr lang="en-IN" dirty="0"/>
          </a:p>
        </p:txBody>
      </p:sp>
      <p:pic>
        <p:nvPicPr>
          <p:cNvPr id="8" name="Picture 7">
            <a:extLst>
              <a:ext uri="{FF2B5EF4-FFF2-40B4-BE49-F238E27FC236}">
                <a16:creationId xmlns:a16="http://schemas.microsoft.com/office/drawing/2014/main" id="{AAF517B1-333B-4587-8C56-49F29BBA3AD4}"/>
              </a:ext>
            </a:extLst>
          </p:cNvPr>
          <p:cNvPicPr>
            <a:picLocks noChangeAspect="1"/>
          </p:cNvPicPr>
          <p:nvPr/>
        </p:nvPicPr>
        <p:blipFill>
          <a:blip r:embed="rId2"/>
          <a:stretch>
            <a:fillRect/>
          </a:stretch>
        </p:blipFill>
        <p:spPr>
          <a:xfrm>
            <a:off x="2465323" y="2041115"/>
            <a:ext cx="7784741" cy="2754547"/>
          </a:xfrm>
          <a:prstGeom prst="rect">
            <a:avLst/>
          </a:prstGeom>
        </p:spPr>
      </p:pic>
      <p:pic>
        <p:nvPicPr>
          <p:cNvPr id="10" name="Picture 9">
            <a:extLst>
              <a:ext uri="{FF2B5EF4-FFF2-40B4-BE49-F238E27FC236}">
                <a16:creationId xmlns:a16="http://schemas.microsoft.com/office/drawing/2014/main" id="{80E6679E-614E-43ED-A44E-E2514696173B}"/>
              </a:ext>
            </a:extLst>
          </p:cNvPr>
          <p:cNvPicPr>
            <a:picLocks noChangeAspect="1"/>
          </p:cNvPicPr>
          <p:nvPr/>
        </p:nvPicPr>
        <p:blipFill>
          <a:blip r:embed="rId3"/>
          <a:stretch>
            <a:fillRect/>
          </a:stretch>
        </p:blipFill>
        <p:spPr>
          <a:xfrm>
            <a:off x="2672057" y="5451445"/>
            <a:ext cx="4676775" cy="885825"/>
          </a:xfrm>
          <a:prstGeom prst="rect">
            <a:avLst/>
          </a:prstGeom>
        </p:spPr>
      </p:pic>
    </p:spTree>
    <p:extLst>
      <p:ext uri="{BB962C8B-B14F-4D97-AF65-F5344CB8AC3E}">
        <p14:creationId xmlns:p14="http://schemas.microsoft.com/office/powerpoint/2010/main" val="267036710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1157</TotalTime>
  <Words>1676</Words>
  <Application>Microsoft Office PowerPoint</Application>
  <PresentationFormat>Widescreen</PresentationFormat>
  <Paragraphs>304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Blackadder ITC</vt:lpstr>
      <vt:lpstr>Calibri</vt:lpstr>
      <vt:lpstr>Consolas</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39110932 - SHAIK SHEERU ALI MOULALI</dc:creator>
  <cp:lastModifiedBy>39110932 - SHAIK SHEERU ALI MOULALI</cp:lastModifiedBy>
  <cp:revision>23</cp:revision>
  <dcterms:created xsi:type="dcterms:W3CDTF">2021-10-30T11:14:23Z</dcterms:created>
  <dcterms:modified xsi:type="dcterms:W3CDTF">2021-12-07T09:23:12Z</dcterms:modified>
</cp:coreProperties>
</file>