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75" r:id="rId2"/>
    <p:sldId id="261" r:id="rId3"/>
    <p:sldId id="290" r:id="rId4"/>
    <p:sldId id="278" r:id="rId5"/>
    <p:sldId id="302" r:id="rId6"/>
    <p:sldId id="279" r:id="rId7"/>
    <p:sldId id="307" r:id="rId8"/>
    <p:sldId id="312" r:id="rId9"/>
    <p:sldId id="311" r:id="rId10"/>
    <p:sldId id="308" r:id="rId11"/>
    <p:sldId id="310" r:id="rId12"/>
    <p:sldId id="329" r:id="rId13"/>
    <p:sldId id="342" r:id="rId14"/>
    <p:sldId id="343" r:id="rId15"/>
    <p:sldId id="313" r:id="rId16"/>
    <p:sldId id="315" r:id="rId17"/>
    <p:sldId id="335" r:id="rId18"/>
    <p:sldId id="332" r:id="rId19"/>
    <p:sldId id="338" r:id="rId20"/>
    <p:sldId id="339" r:id="rId21"/>
    <p:sldId id="334" r:id="rId22"/>
    <p:sldId id="331" r:id="rId23"/>
    <p:sldId id="337" r:id="rId24"/>
    <p:sldId id="336" r:id="rId25"/>
    <p:sldId id="298" r:id="rId26"/>
    <p:sldId id="320" r:id="rId27"/>
    <p:sldId id="321" r:id="rId28"/>
    <p:sldId id="340" r:id="rId29"/>
    <p:sldId id="34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1" autoAdjust="0"/>
    <p:restoredTop sz="94033" autoAdjust="0"/>
  </p:normalViewPr>
  <p:slideViewPr>
    <p:cSldViewPr>
      <p:cViewPr varScale="1">
        <p:scale>
          <a:sx n="80" d="100"/>
          <a:sy n="80" d="100"/>
        </p:scale>
        <p:origin x="118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688"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238FA3-189B-4AA8-9E46-1FED810FB611}" type="slidenum">
              <a:rPr lang="en-US" smtClean="0"/>
              <a:pPr/>
              <a:t>12</a:t>
            </a:fld>
            <a:endParaRPr lang="en-US"/>
          </a:p>
        </p:txBody>
      </p:sp>
    </p:spTree>
    <p:extLst>
      <p:ext uri="{BB962C8B-B14F-4D97-AF65-F5344CB8AC3E}">
        <p14:creationId xmlns:p14="http://schemas.microsoft.com/office/powerpoint/2010/main" val="28648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E7C27-16C2-4FD5-8EDE-FBC75B02CAE1}"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129-FEC6-4F1C-87DA-3FA2731984DA}"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EDB6C-4E1E-4281-A1E0-61DF76DC1030}"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18 April 2023</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9E232-9D5D-4D27-AF47-61E4C4587D76}" type="datetime3">
              <a:rPr lang="en-US" smtClean="0"/>
              <a:pPr/>
              <a:t>18 April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9B3BB-114E-4111-8052-0BC0558AA05F}" type="datetime3">
              <a:rPr lang="en-US" smtClean="0"/>
              <a:pPr/>
              <a:t>18 April 2023</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305F7-9DF8-482F-A92F-377DE8B06454}" type="datetime3">
              <a:rPr lang="en-US" smtClean="0"/>
              <a:pPr/>
              <a:t>18 April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18 April 2023</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18 April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18 April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18 April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711200" y="2315633"/>
            <a:ext cx="7772400" cy="984250"/>
          </a:xfrm>
        </p:spPr>
        <p:txBody>
          <a:bodyPr>
            <a:normAutofit/>
          </a:bodyPr>
          <a:lstStyle/>
          <a:p>
            <a:pPr>
              <a:spcBef>
                <a:spcPts val="0"/>
              </a:spcBef>
            </a:pPr>
            <a:r>
              <a:rPr lang="en-US" sz="2300" b="1" dirty="0">
                <a:solidFill>
                  <a:srgbClr val="000000"/>
                </a:solidFill>
                <a:latin typeface="Arial" panose="020B0604020202020204" pitchFamily="34" charset="0"/>
                <a:cs typeface="Arial" panose="020B0604020202020204" pitchFamily="34" charset="0"/>
              </a:rPr>
              <a:t>AUTO ALERTING AND IDENTIFICATION SYSTEM</a:t>
            </a:r>
            <a:br>
              <a:rPr lang="en-US" sz="2300" b="1" dirty="0">
                <a:solidFill>
                  <a:srgbClr val="000000"/>
                </a:solidFill>
                <a:latin typeface="Arial" panose="020B0604020202020204" pitchFamily="34" charset="0"/>
                <a:cs typeface="Arial" panose="020B0604020202020204" pitchFamily="34" charset="0"/>
              </a:rPr>
            </a:br>
            <a:endParaRPr lang="en-US" sz="2300" b="1" dirty="0">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889000" y="2982382"/>
            <a:ext cx="7543800" cy="2885017"/>
          </a:xfrm>
        </p:spPr>
        <p:txBody>
          <a:bodyPr>
            <a:noAutofit/>
          </a:bodyPr>
          <a:lstStyle/>
          <a:p>
            <a:r>
              <a:rPr lang="en-US" sz="2300" dirty="0">
                <a:solidFill>
                  <a:schemeClr val="tx1"/>
                </a:solidFill>
                <a:latin typeface="Arial" panose="020B0604020202020204" pitchFamily="34" charset="0"/>
                <a:cs typeface="Arial" pitchFamily="34" charset="0"/>
              </a:rPr>
              <a:t>Under the guidance of </a:t>
            </a:r>
          </a:p>
          <a:p>
            <a:r>
              <a:rPr lang="en-US" sz="2300" dirty="0">
                <a:solidFill>
                  <a:schemeClr val="tx1"/>
                </a:solidFill>
                <a:latin typeface="Arial" panose="020B0604020202020204" pitchFamily="34" charset="0"/>
                <a:cs typeface="Arial" pitchFamily="34" charset="0"/>
              </a:rPr>
              <a:t>Dr. Joshila Grace L. K., M.E., Ph.D.,</a:t>
            </a:r>
            <a:endParaRPr lang="en-IN" sz="2300" dirty="0">
              <a:solidFill>
                <a:schemeClr val="tx1"/>
              </a:solidFill>
              <a:latin typeface="Arial" panose="020B0604020202020204" pitchFamily="34" charset="0"/>
              <a:cs typeface="Arial" panose="020B0604020202020204" pitchFamily="34" charset="0"/>
            </a:endParaRPr>
          </a:p>
          <a:p>
            <a:r>
              <a:rPr lang="en-US" sz="2300" dirty="0">
                <a:solidFill>
                  <a:schemeClr val="tx1"/>
                </a:solidFill>
                <a:latin typeface="Arial" panose="020B0604020202020204" pitchFamily="34" charset="0"/>
                <a:cs typeface="Arial" pitchFamily="34" charset="0"/>
              </a:rPr>
              <a:t>by</a:t>
            </a:r>
          </a:p>
          <a:p>
            <a:r>
              <a:rPr lang="en-IN" sz="2300" dirty="0">
                <a:solidFill>
                  <a:srgbClr val="000000"/>
                </a:solidFill>
                <a:latin typeface="Arial" panose="020B0604020202020204" pitchFamily="34" charset="0"/>
                <a:cs typeface="Arial" panose="020B0604020202020204" pitchFamily="34" charset="0"/>
              </a:rPr>
              <a:t>Shaik Sheeru Ali Moulali </a:t>
            </a:r>
          </a:p>
          <a:p>
            <a:r>
              <a:rPr lang="en-US" sz="2300" dirty="0">
                <a:solidFill>
                  <a:schemeClr val="tx1"/>
                </a:solidFill>
                <a:latin typeface="Arial" panose="020B0604020202020204" pitchFamily="34" charset="0"/>
                <a:cs typeface="Arial" pitchFamily="34" charset="0"/>
              </a:rPr>
              <a:t>Reg. No.: 39110932</a:t>
            </a:r>
          </a:p>
          <a:p>
            <a:r>
              <a:rPr lang="en-IN" sz="2300" dirty="0">
                <a:solidFill>
                  <a:srgbClr val="000000"/>
                </a:solidFill>
                <a:latin typeface="Arial" panose="020B0604020202020204" pitchFamily="34" charset="0"/>
                <a:cs typeface="Arial" panose="020B0604020202020204" pitchFamily="34" charset="0"/>
              </a:rPr>
              <a:t>Sathi Sarath Venkata Reddy</a:t>
            </a:r>
          </a:p>
          <a:p>
            <a:r>
              <a:rPr lang="en-US" sz="2300" dirty="0">
                <a:solidFill>
                  <a:schemeClr val="tx1"/>
                </a:solidFill>
                <a:latin typeface="Arial" panose="020B0604020202020204" pitchFamily="34" charset="0"/>
                <a:cs typeface="Arial" pitchFamily="34" charset="0"/>
              </a:rPr>
              <a:t>Reg. No.: 39110906</a:t>
            </a:r>
          </a:p>
          <a:p>
            <a:endParaRPr lang="en-US" sz="2300" dirty="0">
              <a:solidFill>
                <a:schemeClr val="tx1"/>
              </a:solidFill>
              <a:latin typeface="Arial" panose="020B0604020202020204" pitchFamily="34" charset="0"/>
              <a:cs typeface="Arial" pitchFamily="34" charset="0"/>
            </a:endParaRPr>
          </a:p>
          <a:p>
            <a:endParaRPr lang="en-US" sz="2300" dirty="0">
              <a:solidFill>
                <a:schemeClr val="tx1"/>
              </a:solidFill>
              <a:latin typeface="Arial" panose="020B0604020202020204" pitchFamily="34" charset="0"/>
              <a:cs typeface="Arial" pitchFamily="34" charset="0"/>
            </a:endParaRPr>
          </a:p>
          <a:p>
            <a:endParaRPr lang="en-US" sz="2300" dirty="0">
              <a:solidFill>
                <a:schemeClr val="tx1"/>
              </a:solidFill>
              <a:latin typeface="Arial" panose="020B0604020202020204" pitchFamily="34" charset="0"/>
              <a:cs typeface="Arial" pitchFamily="34" charset="0"/>
            </a:endParaRPr>
          </a:p>
          <a:p>
            <a:endParaRPr lang="en-US" sz="2300" dirty="0">
              <a:solidFill>
                <a:schemeClr val="tx1"/>
              </a:solidFill>
              <a:latin typeface="Arial" panose="020B0604020202020204"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9D96BC4-15DC-467A-8A2C-755170F878F5}" type="datetime3">
              <a:rPr lang="en-US" smtClean="0">
                <a:latin typeface="Arial" panose="020B0604020202020204" pitchFamily="34" charset="0"/>
                <a:cs typeface="Arial" panose="020B0604020202020204" pitchFamily="34" charset="0"/>
              </a:rPr>
              <a:pPr/>
              <a:t>18 April 2023</a:t>
            </a:fld>
            <a:endParaRPr 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latin typeface="Arial" panose="020B0604020202020204" pitchFamily="34" charset="0"/>
                <a:cs typeface="Arial" panose="020B0604020202020204" pitchFamily="34" charset="0"/>
              </a:rPr>
              <a:pPr/>
              <a:t>1</a:t>
            </a:fld>
            <a:endParaRPr lang="en-US">
              <a:latin typeface="Arial" panose="020B0604020202020204" pitchFamily="34" charset="0"/>
              <a:cs typeface="Arial" panose="020B0604020202020204" pitchFamily="34" charset="0"/>
            </a:endParaRPr>
          </a:p>
        </p:txBody>
      </p:sp>
      <p:pic>
        <p:nvPicPr>
          <p:cNvPr id="2" name="Picture 1" descr="HEADER New copy">
            <a:extLst>
              <a:ext uri="{FF2B5EF4-FFF2-40B4-BE49-F238E27FC236}">
                <a16:creationId xmlns:a16="http://schemas.microsoft.com/office/drawing/2014/main" id="{29E2CEAE-1573-4F9B-3915-261CA7482D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238124"/>
            <a:ext cx="8496300" cy="189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AD97-359C-EE0A-C02C-40D8FC73C46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Domains Used</a:t>
            </a:r>
          </a:p>
        </p:txBody>
      </p:sp>
      <p:sp>
        <p:nvSpPr>
          <p:cNvPr id="3" name="Content Placeholder 2">
            <a:extLst>
              <a:ext uri="{FF2B5EF4-FFF2-40B4-BE49-F238E27FC236}">
                <a16:creationId xmlns:a16="http://schemas.microsoft.com/office/drawing/2014/main" id="{23CD80EA-7B93-E835-D367-FDE3B07EE812}"/>
              </a:ext>
            </a:extLst>
          </p:cNvPr>
          <p:cNvSpPr>
            <a:spLocks noGrp="1"/>
          </p:cNvSpPr>
          <p:nvPr>
            <p:ph idx="1"/>
          </p:nvPr>
        </p:nvSpPr>
        <p:spPr>
          <a:xfrm>
            <a:off x="428625" y="1295400"/>
            <a:ext cx="8416435" cy="4525963"/>
          </a:xfrm>
        </p:spPr>
        <p:txBody>
          <a:bodyPr>
            <a:noAutofit/>
          </a:bodyPr>
          <a:lstStyle/>
          <a:p>
            <a:pPr marL="0" indent="0" algn="ctr">
              <a:lnSpc>
                <a:spcPct val="150000"/>
              </a:lnSpc>
              <a:buNone/>
            </a:pPr>
            <a:r>
              <a:rPr lang="en-US" sz="2000" b="1" dirty="0">
                <a:latin typeface="Arial" panose="020B0604020202020204" pitchFamily="34" charset="0"/>
                <a:cs typeface="Arial" panose="020B0604020202020204" pitchFamily="34" charset="0"/>
              </a:rPr>
              <a:t>Data Science</a:t>
            </a:r>
          </a:p>
          <a:p>
            <a:pPr algn="just">
              <a:lnSpc>
                <a:spcPct val="150000"/>
              </a:lnSpc>
            </a:pPr>
            <a:r>
              <a:rPr lang="en-IN" sz="1800" b="0" i="0" dirty="0">
                <a:effectLst/>
                <a:latin typeface="Arial" panose="020B0604020202020204" pitchFamily="34" charset="0"/>
                <a:cs typeface="Arial" panose="020B0604020202020204" pitchFamily="34" charset="0"/>
              </a:rPr>
              <a:t>Data science is an interdisciplinary field that involves using scientific methods, algorithms, and systems to extract insights and knowledge from structured and unstructured data.</a:t>
            </a:r>
          </a:p>
          <a:p>
            <a:pPr algn="just">
              <a:lnSpc>
                <a:spcPct val="150000"/>
              </a:lnSpc>
            </a:pPr>
            <a:r>
              <a:rPr lang="en-IN" sz="1800" b="0" i="0" dirty="0">
                <a:effectLst/>
                <a:latin typeface="Arial" panose="020B0604020202020204" pitchFamily="34" charset="0"/>
                <a:cs typeface="Arial" panose="020B0604020202020204" pitchFamily="34" charset="0"/>
              </a:rPr>
              <a:t>It involves a wide range of skills, including programming, statistics, machine learning, data visualization, and domain expertise.</a:t>
            </a:r>
          </a:p>
          <a:p>
            <a:pPr algn="just">
              <a:lnSpc>
                <a:spcPct val="150000"/>
              </a:lnSpc>
            </a:pPr>
            <a:r>
              <a:rPr lang="en-IN" sz="1800" b="0" i="0" dirty="0">
                <a:effectLst/>
                <a:latin typeface="Arial" panose="020B0604020202020204" pitchFamily="34" charset="0"/>
                <a:cs typeface="Arial" panose="020B0604020202020204" pitchFamily="34" charset="0"/>
              </a:rPr>
              <a:t>Data scientists use various tools and technologies to collect, store, process, and analyze data.</a:t>
            </a:r>
          </a:p>
          <a:p>
            <a:pPr algn="just">
              <a:lnSpc>
                <a:spcPct val="150000"/>
              </a:lnSpc>
            </a:pPr>
            <a:r>
              <a:rPr lang="en-IN" sz="1800" b="0" i="0" dirty="0">
                <a:effectLst/>
                <a:latin typeface="Arial" panose="020B0604020202020204" pitchFamily="34" charset="0"/>
                <a:cs typeface="Arial" panose="020B0604020202020204" pitchFamily="34" charset="0"/>
              </a:rPr>
              <a:t>Data science has applications in many industries, including healthcare, finance, marketing, and transportation, among others.</a:t>
            </a:r>
          </a:p>
        </p:txBody>
      </p:sp>
      <p:sp>
        <p:nvSpPr>
          <p:cNvPr id="4" name="Date Placeholder 3">
            <a:extLst>
              <a:ext uri="{FF2B5EF4-FFF2-40B4-BE49-F238E27FC236}">
                <a16:creationId xmlns:a16="http://schemas.microsoft.com/office/drawing/2014/main" id="{D9243E20-A989-942F-FE02-F272724E8D86}"/>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3353E9E9-BD51-9EFC-8939-37BDB4938696}"/>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3FF343A8-2F10-EE65-1D1A-071C3864504F}"/>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177222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AD97-359C-EE0A-C02C-40D8FC73C46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Domains Used</a:t>
            </a:r>
          </a:p>
        </p:txBody>
      </p:sp>
      <p:sp>
        <p:nvSpPr>
          <p:cNvPr id="3" name="Content Placeholder 2">
            <a:extLst>
              <a:ext uri="{FF2B5EF4-FFF2-40B4-BE49-F238E27FC236}">
                <a16:creationId xmlns:a16="http://schemas.microsoft.com/office/drawing/2014/main" id="{23CD80EA-7B93-E835-D367-FDE3B07EE812}"/>
              </a:ext>
            </a:extLst>
          </p:cNvPr>
          <p:cNvSpPr>
            <a:spLocks noGrp="1"/>
          </p:cNvSpPr>
          <p:nvPr>
            <p:ph idx="1"/>
          </p:nvPr>
        </p:nvSpPr>
        <p:spPr>
          <a:xfrm>
            <a:off x="457200" y="1219200"/>
            <a:ext cx="8229600" cy="4984749"/>
          </a:xfrm>
        </p:spPr>
        <p:txBody>
          <a:bodyPr>
            <a:normAutofit fontScale="55000" lnSpcReduction="20000"/>
          </a:bodyPr>
          <a:lstStyle/>
          <a:p>
            <a:pPr marL="0" indent="0" algn="ctr">
              <a:lnSpc>
                <a:spcPct val="160000"/>
              </a:lnSpc>
              <a:buNone/>
            </a:pPr>
            <a:r>
              <a:rPr lang="en-IN" b="1" dirty="0">
                <a:effectLst/>
                <a:latin typeface="Arial" panose="020B0604020202020204" pitchFamily="34" charset="0"/>
                <a:ea typeface="Calibri" panose="020F0502020204030204" pitchFamily="34" charset="0"/>
                <a:cs typeface="Arial" panose="020B0604020202020204" pitchFamily="34" charset="0"/>
              </a:rPr>
              <a:t>Machine Learning</a:t>
            </a:r>
          </a:p>
          <a:p>
            <a:pPr algn="just">
              <a:lnSpc>
                <a:spcPct val="170000"/>
              </a:lnSpc>
            </a:pPr>
            <a:r>
              <a:rPr lang="en-IN" sz="2900" dirty="0">
                <a:effectLst/>
                <a:latin typeface="Arial" panose="020B0604020202020204" pitchFamily="34" charset="0"/>
                <a:ea typeface="Calibri" panose="020F0502020204030204" pitchFamily="34" charset="0"/>
                <a:cs typeface="Arial" panose="020B0604020202020204" pitchFamily="34" charset="0"/>
              </a:rPr>
              <a:t>ML stands for Machine Learning and It is a subset of Artificial Intelligence.</a:t>
            </a:r>
          </a:p>
          <a:p>
            <a:pPr algn="just">
              <a:lnSpc>
                <a:spcPct val="170000"/>
              </a:lnSpc>
            </a:pPr>
            <a:r>
              <a:rPr lang="en-IN" sz="2900" dirty="0">
                <a:effectLst/>
                <a:latin typeface="Arial" panose="020B0604020202020204" pitchFamily="34" charset="0"/>
                <a:ea typeface="Calibri" panose="020F0502020204030204" pitchFamily="34" charset="0"/>
                <a:cs typeface="Arial" panose="020B0604020202020204" pitchFamily="34" charset="0"/>
              </a:rPr>
              <a:t>It involves the use of algorithms and statistical models to enable computer systems to improve their performance on a specific task over time.</a:t>
            </a:r>
          </a:p>
          <a:p>
            <a:pPr algn="just">
              <a:lnSpc>
                <a:spcPct val="170000"/>
              </a:lnSpc>
            </a:pPr>
            <a:r>
              <a:rPr lang="en-IN" sz="2900" dirty="0">
                <a:effectLst/>
                <a:latin typeface="Arial" panose="020B0604020202020204" pitchFamily="34" charset="0"/>
                <a:ea typeface="Calibri" panose="020F0502020204030204" pitchFamily="34" charset="0"/>
                <a:cs typeface="Arial" panose="020B0604020202020204" pitchFamily="34" charset="0"/>
              </a:rPr>
              <a:t>ML can be supervised, unsupervised, or semi-supervised, depending on the availability of labelled data for training.</a:t>
            </a:r>
          </a:p>
          <a:p>
            <a:pPr algn="just">
              <a:lnSpc>
                <a:spcPct val="170000"/>
              </a:lnSpc>
            </a:pPr>
            <a:r>
              <a:rPr lang="en-IN" sz="2900" dirty="0">
                <a:effectLst/>
                <a:latin typeface="Arial" panose="020B0604020202020204" pitchFamily="34" charset="0"/>
                <a:ea typeface="Calibri" panose="020F0502020204030204" pitchFamily="34" charset="0"/>
                <a:cs typeface="Arial" panose="020B0604020202020204" pitchFamily="34" charset="0"/>
              </a:rPr>
              <a:t>Applications of ML include speech recognition, image classification, natural language processing, fraud detection, and recommendation systems.</a:t>
            </a:r>
          </a:p>
          <a:p>
            <a:pPr algn="just">
              <a:lnSpc>
                <a:spcPct val="170000"/>
              </a:lnSpc>
            </a:pPr>
            <a:r>
              <a:rPr lang="en-IN" sz="2900" dirty="0">
                <a:effectLst/>
                <a:latin typeface="Arial" panose="020B0604020202020204" pitchFamily="34" charset="0"/>
                <a:ea typeface="Calibri" panose="020F0502020204030204" pitchFamily="34" charset="0"/>
                <a:cs typeface="Arial" panose="020B0604020202020204" pitchFamily="34" charset="0"/>
              </a:rPr>
              <a:t>ML relies on large amounts of data to learn from, and its accuracy and effectiveness depend heavily on the quality and relevance of the data used for training.</a:t>
            </a:r>
          </a:p>
          <a:p>
            <a:pPr algn="just">
              <a:lnSpc>
                <a:spcPct val="170000"/>
              </a:lnSpc>
            </a:pPr>
            <a:r>
              <a:rPr lang="en-IN" sz="2900" dirty="0">
                <a:effectLst/>
                <a:latin typeface="Arial" panose="020B0604020202020204" pitchFamily="34" charset="0"/>
                <a:ea typeface="Calibri" panose="020F0502020204030204" pitchFamily="34" charset="0"/>
                <a:cs typeface="Arial" panose="020B0604020202020204" pitchFamily="34" charset="0"/>
              </a:rPr>
              <a:t>ML is a rapidly growing field with a wide range of potential applications and opportunities for innovation and advancement.</a:t>
            </a:r>
            <a:endParaRPr lang="en-US" sz="29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9243E20-A989-942F-FE02-F272724E8D86}"/>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3353E9E9-BD51-9EFC-8939-37BDB4938696}"/>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3FF343A8-2F10-EE65-1D1A-071C3864504F}"/>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361016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2662-ADD7-B906-4FDB-8DBAA45E43C4}"/>
              </a:ext>
            </a:extLst>
          </p:cNvPr>
          <p:cNvSpPr>
            <a:spLocks noGrp="1"/>
          </p:cNvSpPr>
          <p:nvPr>
            <p:ph type="title"/>
          </p:nvPr>
        </p:nvSpPr>
        <p:spPr>
          <a:xfrm>
            <a:off x="533400" y="136525"/>
            <a:ext cx="8229600" cy="1143000"/>
          </a:xfrm>
        </p:spPr>
        <p:txBody>
          <a:bodyPr anchor="ctr">
            <a:normAutofit/>
          </a:bodyPr>
          <a:lstStyle/>
          <a:p>
            <a:r>
              <a:rPr lang="en-US" sz="4400" b="1" dirty="0">
                <a:latin typeface="Arial" pitchFamily="34" charset="0"/>
                <a:cs typeface="Arial" pitchFamily="34" charset="0"/>
              </a:rPr>
              <a:t>System Architecture </a:t>
            </a:r>
          </a:p>
        </p:txBody>
      </p:sp>
      <p:sp>
        <p:nvSpPr>
          <p:cNvPr id="4" name="Date Placeholder 3">
            <a:extLst>
              <a:ext uri="{FF2B5EF4-FFF2-40B4-BE49-F238E27FC236}">
                <a16:creationId xmlns:a16="http://schemas.microsoft.com/office/drawing/2014/main" id="{65EF4DD6-6EF1-857D-3905-09497493CFAF}"/>
              </a:ext>
            </a:extLst>
          </p:cNvPr>
          <p:cNvSpPr>
            <a:spLocks noGrp="1"/>
          </p:cNvSpPr>
          <p:nvPr>
            <p:ph type="dt" sz="half" idx="10"/>
          </p:nvPr>
        </p:nvSpPr>
        <p:spPr>
          <a:xfrm>
            <a:off x="457200" y="6356350"/>
            <a:ext cx="2133600" cy="365125"/>
          </a:xfrm>
        </p:spPr>
        <p:txBody>
          <a:bodyPr anchor="ctr">
            <a:normAutofit/>
          </a:bodyPr>
          <a:lstStyle/>
          <a:p>
            <a:pPr>
              <a:spcAft>
                <a:spcPts val="600"/>
              </a:spcAft>
            </a:pPr>
            <a:fld id="{DD1A6F9D-DD77-42A7-A6AB-57439E778FC8}" type="datetime3">
              <a:rPr lang="en-US" smtClean="0"/>
              <a:pPr>
                <a:spcAft>
                  <a:spcPts val="600"/>
                </a:spcAft>
              </a:pPr>
              <a:t>18 April 2023</a:t>
            </a:fld>
            <a:endParaRPr lang="en-US"/>
          </a:p>
        </p:txBody>
      </p:sp>
      <p:sp>
        <p:nvSpPr>
          <p:cNvPr id="5" name="Footer Placeholder 4">
            <a:extLst>
              <a:ext uri="{FF2B5EF4-FFF2-40B4-BE49-F238E27FC236}">
                <a16:creationId xmlns:a16="http://schemas.microsoft.com/office/drawing/2014/main" id="{959C5881-1D9B-A1CC-7A03-9F1B85C255DE}"/>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lang="en-US"/>
              <a:t>School of Computing</a:t>
            </a:r>
          </a:p>
        </p:txBody>
      </p:sp>
      <p:sp>
        <p:nvSpPr>
          <p:cNvPr id="6" name="Slide Number Placeholder 5">
            <a:extLst>
              <a:ext uri="{FF2B5EF4-FFF2-40B4-BE49-F238E27FC236}">
                <a16:creationId xmlns:a16="http://schemas.microsoft.com/office/drawing/2014/main" id="{FD5DBB90-AEA9-81F9-0393-496D30BAE9A5}"/>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7B28076C-CE04-4A00-BFAA-A90EA8355859}" type="slidenum">
              <a:rPr lang="en-US" smtClean="0"/>
              <a:pPr>
                <a:spcAft>
                  <a:spcPts val="600"/>
                </a:spcAft>
              </a:pPr>
              <a:t>12</a:t>
            </a:fld>
            <a:endParaRPr lang="en-US"/>
          </a:p>
        </p:txBody>
      </p:sp>
      <p:pic>
        <p:nvPicPr>
          <p:cNvPr id="3" name="Picture 2">
            <a:extLst>
              <a:ext uri="{FF2B5EF4-FFF2-40B4-BE49-F238E27FC236}">
                <a16:creationId xmlns:a16="http://schemas.microsoft.com/office/drawing/2014/main" id="{15DE06CA-7A39-D5C0-A1C1-550E6378B8CE}"/>
              </a:ext>
            </a:extLst>
          </p:cNvPr>
          <p:cNvPicPr>
            <a:picLocks noChangeAspect="1"/>
          </p:cNvPicPr>
          <p:nvPr/>
        </p:nvPicPr>
        <p:blipFill>
          <a:blip r:embed="rId3"/>
          <a:stretch>
            <a:fillRect/>
          </a:stretch>
        </p:blipFill>
        <p:spPr>
          <a:xfrm>
            <a:off x="1363676" y="1676400"/>
            <a:ext cx="6416648" cy="3810000"/>
          </a:xfrm>
          <a:prstGeom prst="rect">
            <a:avLst/>
          </a:prstGeom>
        </p:spPr>
      </p:pic>
      <p:sp>
        <p:nvSpPr>
          <p:cNvPr id="9" name="TextBox 8">
            <a:extLst>
              <a:ext uri="{FF2B5EF4-FFF2-40B4-BE49-F238E27FC236}">
                <a16:creationId xmlns:a16="http://schemas.microsoft.com/office/drawing/2014/main" id="{2E4977E4-A810-5001-F7D9-8EED8AE29286}"/>
              </a:ext>
            </a:extLst>
          </p:cNvPr>
          <p:cNvSpPr txBox="1"/>
          <p:nvPr/>
        </p:nvSpPr>
        <p:spPr>
          <a:xfrm>
            <a:off x="2286000" y="5606534"/>
            <a:ext cx="4724400" cy="646331"/>
          </a:xfrm>
          <a:prstGeom prst="rect">
            <a:avLst/>
          </a:prstGeom>
          <a:noFill/>
        </p:spPr>
        <p:txBody>
          <a:bodyPr wrap="square">
            <a:spAutoFit/>
          </a:bodyPr>
          <a:lstStyle/>
          <a:p>
            <a:pPr algn="ctr"/>
            <a:r>
              <a:rPr lang="en-IN" b="1" i="1" dirty="0">
                <a:latin typeface="Arial" panose="020B0604020202020204" pitchFamily="34" charset="0"/>
                <a:ea typeface="Calibri" panose="020F0502020204030204" pitchFamily="34" charset="0"/>
                <a:cs typeface="Times New Roman" panose="02020603050405020304" pitchFamily="18" charset="0"/>
              </a:rPr>
              <a:t>Fig.1 : </a:t>
            </a:r>
            <a:r>
              <a:rPr lang="en-IN" sz="1800" b="1" i="1" dirty="0">
                <a:effectLst/>
                <a:latin typeface="Arial" panose="020B0604020202020204" pitchFamily="34" charset="0"/>
                <a:ea typeface="Calibri" panose="020F0502020204030204" pitchFamily="34" charset="0"/>
                <a:cs typeface="Times New Roman" panose="02020603050405020304" pitchFamily="18" charset="0"/>
              </a:rPr>
              <a:t>Working function of the proposed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948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FABC3-08F2-BEDC-80DB-B0FAE445E366}"/>
              </a:ext>
            </a:extLst>
          </p:cNvPr>
          <p:cNvSpPr>
            <a:spLocks noGrp="1"/>
          </p:cNvSpPr>
          <p:nvPr>
            <p:ph type="dt" sz="half" idx="10"/>
          </p:nvPr>
        </p:nvSpPr>
        <p:spPr/>
        <p:txBody>
          <a:bodyPr/>
          <a:lstStyle/>
          <a:p>
            <a:fld id="{CAC629EA-6B2E-4077-9690-3164A6869B63}" type="datetime3">
              <a:rPr lang="en-US" smtClean="0"/>
              <a:pPr/>
              <a:t>18 April 2023</a:t>
            </a:fld>
            <a:endParaRPr lang="en-US"/>
          </a:p>
        </p:txBody>
      </p:sp>
      <p:sp>
        <p:nvSpPr>
          <p:cNvPr id="3" name="Footer Placeholder 2">
            <a:extLst>
              <a:ext uri="{FF2B5EF4-FFF2-40B4-BE49-F238E27FC236}">
                <a16:creationId xmlns:a16="http://schemas.microsoft.com/office/drawing/2014/main" id="{8AC9A814-1F70-49E3-5942-E8802BAAA220}"/>
              </a:ext>
            </a:extLst>
          </p:cNvPr>
          <p:cNvSpPr>
            <a:spLocks noGrp="1"/>
          </p:cNvSpPr>
          <p:nvPr>
            <p:ph type="ftr" sz="quarter" idx="11"/>
          </p:nvPr>
        </p:nvSpPr>
        <p:spPr/>
        <p:txBody>
          <a:bodyPr/>
          <a:lstStyle/>
          <a:p>
            <a:r>
              <a:rPr lang="en-US"/>
              <a:t>School of Computing</a:t>
            </a:r>
          </a:p>
        </p:txBody>
      </p:sp>
      <p:sp>
        <p:nvSpPr>
          <p:cNvPr id="4" name="Slide Number Placeholder 3">
            <a:extLst>
              <a:ext uri="{FF2B5EF4-FFF2-40B4-BE49-F238E27FC236}">
                <a16:creationId xmlns:a16="http://schemas.microsoft.com/office/drawing/2014/main" id="{DDEBC5C2-06F8-9556-861F-3F1522F32703}"/>
              </a:ext>
            </a:extLst>
          </p:cNvPr>
          <p:cNvSpPr>
            <a:spLocks noGrp="1"/>
          </p:cNvSpPr>
          <p:nvPr>
            <p:ph type="sldNum" sz="quarter" idx="12"/>
          </p:nvPr>
        </p:nvSpPr>
        <p:spPr/>
        <p:txBody>
          <a:bodyPr/>
          <a:lstStyle/>
          <a:p>
            <a:fld id="{7B28076C-CE04-4A00-BFAA-A90EA8355859}" type="slidenum">
              <a:rPr lang="en-US" smtClean="0"/>
              <a:pPr/>
              <a:t>13</a:t>
            </a:fld>
            <a:endParaRPr lang="en-US"/>
          </a:p>
        </p:txBody>
      </p:sp>
      <p:pic>
        <p:nvPicPr>
          <p:cNvPr id="5" name="Picture 4" descr="Diagram&#10;&#10;Description automatically generated">
            <a:extLst>
              <a:ext uri="{FF2B5EF4-FFF2-40B4-BE49-F238E27FC236}">
                <a16:creationId xmlns:a16="http://schemas.microsoft.com/office/drawing/2014/main" id="{502FC046-FC2E-2C81-1556-1E37D0789511}"/>
              </a:ext>
            </a:extLst>
          </p:cNvPr>
          <p:cNvPicPr>
            <a:picLocks noChangeAspect="1"/>
          </p:cNvPicPr>
          <p:nvPr/>
        </p:nvPicPr>
        <p:blipFill>
          <a:blip r:embed="rId2"/>
          <a:stretch>
            <a:fillRect/>
          </a:stretch>
        </p:blipFill>
        <p:spPr>
          <a:xfrm>
            <a:off x="1676400" y="1981200"/>
            <a:ext cx="6097689" cy="3657600"/>
          </a:xfrm>
          <a:prstGeom prst="rect">
            <a:avLst/>
          </a:prstGeom>
        </p:spPr>
      </p:pic>
      <p:sp>
        <p:nvSpPr>
          <p:cNvPr id="7" name="TextBox 6">
            <a:extLst>
              <a:ext uri="{FF2B5EF4-FFF2-40B4-BE49-F238E27FC236}">
                <a16:creationId xmlns:a16="http://schemas.microsoft.com/office/drawing/2014/main" id="{970C45FE-BEBF-B1BE-17D3-A3F2D8143B85}"/>
              </a:ext>
            </a:extLst>
          </p:cNvPr>
          <p:cNvSpPr txBox="1"/>
          <p:nvPr/>
        </p:nvSpPr>
        <p:spPr>
          <a:xfrm>
            <a:off x="2019300" y="5812909"/>
            <a:ext cx="5448300" cy="369332"/>
          </a:xfrm>
          <a:prstGeom prst="rect">
            <a:avLst/>
          </a:prstGeom>
          <a:noFill/>
        </p:spPr>
        <p:txBody>
          <a:bodyPr wrap="square">
            <a:spAutoFit/>
          </a:bodyPr>
          <a:lstStyle/>
          <a:p>
            <a:r>
              <a:rPr lang="en-IN" sz="1800" b="1" i="1" dirty="0">
                <a:effectLst/>
                <a:latin typeface="Arial" panose="020B0604020202020204" pitchFamily="34" charset="0"/>
                <a:ea typeface="Calibri" panose="020F0502020204030204" pitchFamily="34" charset="0"/>
              </a:rPr>
              <a:t>Fig.2: System Architecture of Proposed System</a:t>
            </a:r>
            <a:endParaRPr lang="en-IN" dirty="0"/>
          </a:p>
        </p:txBody>
      </p:sp>
      <p:sp>
        <p:nvSpPr>
          <p:cNvPr id="9" name="TextBox 8">
            <a:extLst>
              <a:ext uri="{FF2B5EF4-FFF2-40B4-BE49-F238E27FC236}">
                <a16:creationId xmlns:a16="http://schemas.microsoft.com/office/drawing/2014/main" id="{D8D113A3-424F-E750-1009-0C6FE086C798}"/>
              </a:ext>
            </a:extLst>
          </p:cNvPr>
          <p:cNvSpPr txBox="1"/>
          <p:nvPr/>
        </p:nvSpPr>
        <p:spPr>
          <a:xfrm>
            <a:off x="1714500" y="381000"/>
            <a:ext cx="6021488" cy="769441"/>
          </a:xfrm>
          <a:prstGeom prst="rect">
            <a:avLst/>
          </a:prstGeom>
          <a:noFill/>
        </p:spPr>
        <p:txBody>
          <a:bodyPr wrap="square">
            <a:spAutoFit/>
          </a:bodyPr>
          <a:lstStyle/>
          <a:p>
            <a:r>
              <a:rPr lang="en-US" sz="4400" b="1" dirty="0">
                <a:latin typeface="Arial" pitchFamily="34" charset="0"/>
                <a:cs typeface="Arial" pitchFamily="34" charset="0"/>
              </a:rPr>
              <a:t>System Architecture </a:t>
            </a:r>
          </a:p>
        </p:txBody>
      </p:sp>
    </p:spTree>
    <p:extLst>
      <p:ext uri="{BB962C8B-B14F-4D97-AF65-F5344CB8AC3E}">
        <p14:creationId xmlns:p14="http://schemas.microsoft.com/office/powerpoint/2010/main" val="156556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EF37-A8E7-86AA-AB72-C40A7E8D8655}"/>
              </a:ext>
            </a:extLst>
          </p:cNvPr>
          <p:cNvSpPr>
            <a:spLocks noGrp="1"/>
          </p:cNvSpPr>
          <p:nvPr>
            <p:ph type="title"/>
          </p:nvPr>
        </p:nvSpPr>
        <p:spPr/>
        <p:txBody>
          <a:bodyPr>
            <a:normAutofit/>
          </a:bodyPr>
          <a:lstStyle/>
          <a:p>
            <a:r>
              <a:rPr lang="en-US" sz="4400" b="1" dirty="0">
                <a:latin typeface="Arial" pitchFamily="34" charset="0"/>
                <a:cs typeface="Arial" pitchFamily="34" charset="0"/>
              </a:rPr>
              <a:t>System Architecture </a:t>
            </a:r>
            <a:endParaRPr lang="en-IN" b="1" dirty="0"/>
          </a:p>
        </p:txBody>
      </p:sp>
      <p:sp>
        <p:nvSpPr>
          <p:cNvPr id="3" name="Date Placeholder 2">
            <a:extLst>
              <a:ext uri="{FF2B5EF4-FFF2-40B4-BE49-F238E27FC236}">
                <a16:creationId xmlns:a16="http://schemas.microsoft.com/office/drawing/2014/main" id="{B28BED26-07ED-AD26-C013-66FBA9BD53E0}"/>
              </a:ext>
            </a:extLst>
          </p:cNvPr>
          <p:cNvSpPr>
            <a:spLocks noGrp="1"/>
          </p:cNvSpPr>
          <p:nvPr>
            <p:ph type="dt" sz="half" idx="10"/>
          </p:nvPr>
        </p:nvSpPr>
        <p:spPr/>
        <p:txBody>
          <a:bodyPr/>
          <a:lstStyle/>
          <a:p>
            <a:fld id="{90D305F7-9DF8-482F-A92F-377DE8B06454}" type="datetime3">
              <a:rPr lang="en-US" smtClean="0"/>
              <a:pPr/>
              <a:t>18 April 2023</a:t>
            </a:fld>
            <a:endParaRPr lang="en-US"/>
          </a:p>
        </p:txBody>
      </p:sp>
      <p:sp>
        <p:nvSpPr>
          <p:cNvPr id="4" name="Footer Placeholder 3">
            <a:extLst>
              <a:ext uri="{FF2B5EF4-FFF2-40B4-BE49-F238E27FC236}">
                <a16:creationId xmlns:a16="http://schemas.microsoft.com/office/drawing/2014/main" id="{4C56301B-F670-49EA-4A77-E4C8661620F6}"/>
              </a:ext>
            </a:extLst>
          </p:cNvPr>
          <p:cNvSpPr>
            <a:spLocks noGrp="1"/>
          </p:cNvSpPr>
          <p:nvPr>
            <p:ph type="ftr" sz="quarter" idx="11"/>
          </p:nvPr>
        </p:nvSpPr>
        <p:spPr/>
        <p:txBody>
          <a:bodyPr/>
          <a:lstStyle/>
          <a:p>
            <a:r>
              <a:rPr lang="en-US"/>
              <a:t>School of Computing</a:t>
            </a:r>
          </a:p>
        </p:txBody>
      </p:sp>
      <p:sp>
        <p:nvSpPr>
          <p:cNvPr id="5" name="Slide Number Placeholder 4">
            <a:extLst>
              <a:ext uri="{FF2B5EF4-FFF2-40B4-BE49-F238E27FC236}">
                <a16:creationId xmlns:a16="http://schemas.microsoft.com/office/drawing/2014/main" id="{74B27AF5-D4BD-7538-85E6-DF9F5ED23C3B}"/>
              </a:ext>
            </a:extLst>
          </p:cNvPr>
          <p:cNvSpPr>
            <a:spLocks noGrp="1"/>
          </p:cNvSpPr>
          <p:nvPr>
            <p:ph type="sldNum" sz="quarter" idx="12"/>
          </p:nvPr>
        </p:nvSpPr>
        <p:spPr/>
        <p:txBody>
          <a:bodyPr/>
          <a:lstStyle/>
          <a:p>
            <a:fld id="{7B28076C-CE04-4A00-BFAA-A90EA8355859}" type="slidenum">
              <a:rPr lang="en-US" smtClean="0"/>
              <a:pPr/>
              <a:t>14</a:t>
            </a:fld>
            <a:endParaRPr lang="en-US"/>
          </a:p>
        </p:txBody>
      </p:sp>
      <p:pic>
        <p:nvPicPr>
          <p:cNvPr id="6" name="Picture 5" descr="Diagram&#10;&#10;Description automatically generated">
            <a:extLst>
              <a:ext uri="{FF2B5EF4-FFF2-40B4-BE49-F238E27FC236}">
                <a16:creationId xmlns:a16="http://schemas.microsoft.com/office/drawing/2014/main" id="{BB4350D4-F513-C7BA-A600-2735BE6C32A5}"/>
              </a:ext>
            </a:extLst>
          </p:cNvPr>
          <p:cNvPicPr>
            <a:picLocks noChangeAspect="1"/>
          </p:cNvPicPr>
          <p:nvPr/>
        </p:nvPicPr>
        <p:blipFill>
          <a:blip r:embed="rId2"/>
          <a:stretch>
            <a:fillRect/>
          </a:stretch>
        </p:blipFill>
        <p:spPr>
          <a:xfrm>
            <a:off x="2438400" y="1371600"/>
            <a:ext cx="3509010" cy="4521828"/>
          </a:xfrm>
          <a:prstGeom prst="rect">
            <a:avLst/>
          </a:prstGeom>
        </p:spPr>
      </p:pic>
      <p:sp>
        <p:nvSpPr>
          <p:cNvPr id="8" name="TextBox 7">
            <a:extLst>
              <a:ext uri="{FF2B5EF4-FFF2-40B4-BE49-F238E27FC236}">
                <a16:creationId xmlns:a16="http://schemas.microsoft.com/office/drawing/2014/main" id="{3DA44EBF-9673-1BE0-52A0-871F59F506B8}"/>
              </a:ext>
            </a:extLst>
          </p:cNvPr>
          <p:cNvSpPr txBox="1"/>
          <p:nvPr/>
        </p:nvSpPr>
        <p:spPr>
          <a:xfrm>
            <a:off x="2286000" y="5881356"/>
            <a:ext cx="4572000" cy="369332"/>
          </a:xfrm>
          <a:prstGeom prst="rect">
            <a:avLst/>
          </a:prstGeom>
          <a:noFill/>
        </p:spPr>
        <p:txBody>
          <a:bodyPr wrap="square">
            <a:spAutoFit/>
          </a:bodyPr>
          <a:lstStyle/>
          <a:p>
            <a:r>
              <a:rPr lang="en-IN" b="1" i="1" dirty="0">
                <a:solidFill>
                  <a:srgbClr val="000000"/>
                </a:solidFill>
                <a:latin typeface="Arial" panose="020B0604020202020204" pitchFamily="34" charset="0"/>
                <a:ea typeface="Calibri" panose="020F0502020204030204" pitchFamily="34" charset="0"/>
              </a:rPr>
              <a:t>Fig.3: </a:t>
            </a:r>
            <a:r>
              <a:rPr lang="en-IN" sz="1800" b="1" i="1" dirty="0">
                <a:solidFill>
                  <a:srgbClr val="000000"/>
                </a:solidFill>
                <a:effectLst/>
                <a:latin typeface="Arial" panose="020B0604020202020204" pitchFamily="34" charset="0"/>
                <a:ea typeface="Calibri" panose="020F0502020204030204" pitchFamily="34" charset="0"/>
              </a:rPr>
              <a:t>Flowchart </a:t>
            </a:r>
            <a:r>
              <a:rPr lang="en-IN" sz="1800" b="1" i="1" dirty="0">
                <a:effectLst/>
                <a:latin typeface="Arial" panose="020B0604020202020204" pitchFamily="34" charset="0"/>
                <a:ea typeface="Calibri" panose="020F0502020204030204" pitchFamily="34" charset="0"/>
              </a:rPr>
              <a:t>of Proposed System</a:t>
            </a:r>
            <a:endParaRPr lang="en-IN" i="1" dirty="0"/>
          </a:p>
        </p:txBody>
      </p:sp>
    </p:spTree>
    <p:extLst>
      <p:ext uri="{BB962C8B-B14F-4D97-AF65-F5344CB8AC3E}">
        <p14:creationId xmlns:p14="http://schemas.microsoft.com/office/powerpoint/2010/main" val="158524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Proposed System</a:t>
            </a:r>
          </a:p>
        </p:txBody>
      </p:sp>
      <p:sp>
        <p:nvSpPr>
          <p:cNvPr id="3" name="Content Placeholder 2">
            <a:extLst>
              <a:ext uri="{FF2B5EF4-FFF2-40B4-BE49-F238E27FC236}">
                <a16:creationId xmlns:a16="http://schemas.microsoft.com/office/drawing/2014/main" id="{D98BE54B-09C1-8F1A-D15B-C135BA547DFA}"/>
              </a:ext>
            </a:extLst>
          </p:cNvPr>
          <p:cNvSpPr>
            <a:spLocks noGrp="1"/>
          </p:cNvSpPr>
          <p:nvPr>
            <p:ph idx="1"/>
          </p:nvPr>
        </p:nvSpPr>
        <p:spPr/>
        <p:txBody>
          <a:bodyPr>
            <a:normAutofit/>
          </a:bodyPr>
          <a:lstStyle/>
          <a:p>
            <a:pPr marL="342900" lvl="0" indent="-342900" algn="just">
              <a:lnSpc>
                <a:spcPct val="150000"/>
              </a:lnSpc>
              <a:buFont typeface="Symbol" pitchFamily="2"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INPUT IMAGE: </a:t>
            </a:r>
            <a:r>
              <a:rPr lang="en-IN" sz="1800" dirty="0">
                <a:effectLst/>
                <a:latin typeface="Arial" panose="020B0604020202020204" pitchFamily="34" charset="0"/>
                <a:ea typeface="Calibri" panose="020F0502020204030204" pitchFamily="34" charset="0"/>
                <a:cs typeface="Times New Roman" panose="02020603050405020304" pitchFamily="18" charset="0"/>
              </a:rPr>
              <a:t>The input image for the system is a video stream captured from a camera mounted in the car facing the driver.</a:t>
            </a:r>
          </a:p>
          <a:p>
            <a:pPr marL="342900" lvl="0" indent="-342900" algn="just">
              <a:lnSpc>
                <a:spcPct val="150000"/>
              </a:lnSpc>
              <a:buFont typeface="Symbol" pitchFamily="2"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PRE-PROCESSING: </a:t>
            </a:r>
            <a:r>
              <a:rPr lang="en-IN" sz="1800" dirty="0">
                <a:effectLst/>
                <a:latin typeface="Arial" panose="020B0604020202020204" pitchFamily="34" charset="0"/>
                <a:ea typeface="Calibri" panose="020F0502020204030204" pitchFamily="34" charset="0"/>
                <a:cs typeface="Times New Roman" panose="02020603050405020304" pitchFamily="18" charset="0"/>
              </a:rPr>
              <a:t>The pre-processing step involves converting the color image to grayscale and then applying a series of filters to enhance the image quality and remove noise.</a:t>
            </a:r>
          </a:p>
          <a:p>
            <a:pPr marL="342900" lvl="0" indent="-342900" algn="just">
              <a:lnSpc>
                <a:spcPct val="150000"/>
              </a:lnSpc>
              <a:buFont typeface="Symbol" pitchFamily="2"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HAAR CASCADE CLASSIFIER ALGORITHM: </a:t>
            </a:r>
            <a:r>
              <a:rPr lang="en-IN" sz="1800" dirty="0">
                <a:effectLst/>
                <a:latin typeface="Arial" panose="020B0604020202020204" pitchFamily="34" charset="0"/>
                <a:ea typeface="Calibri" panose="020F0502020204030204" pitchFamily="34" charset="0"/>
                <a:cs typeface="Times New Roman" panose="02020603050405020304" pitchFamily="18" charset="0"/>
              </a:rPr>
              <a:t>The Haar Cascade Classifier is used for face detection. It works by searching for pixel intensities patterns that match a face's profile. Once the face is detected, the system extracts the region of interest (ROI) around the eyes.</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307131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Proposed System</a:t>
            </a:r>
          </a:p>
        </p:txBody>
      </p:sp>
      <p:sp>
        <p:nvSpPr>
          <p:cNvPr id="3" name="Content Placeholder 2">
            <a:extLst>
              <a:ext uri="{FF2B5EF4-FFF2-40B4-BE49-F238E27FC236}">
                <a16:creationId xmlns:a16="http://schemas.microsoft.com/office/drawing/2014/main" id="{D98BE54B-09C1-8F1A-D15B-C135BA547DFA}"/>
              </a:ext>
            </a:extLst>
          </p:cNvPr>
          <p:cNvSpPr>
            <a:spLocks noGrp="1"/>
          </p:cNvSpPr>
          <p:nvPr>
            <p:ph idx="1"/>
          </p:nvPr>
        </p:nvSpPr>
        <p:spPr/>
        <p:txBody>
          <a:bodyPr>
            <a:normAutofit lnSpcReduction="10000"/>
          </a:bodyPr>
          <a:lstStyle/>
          <a:p>
            <a:pPr marL="342900" lvl="0" indent="-342900" algn="just">
              <a:lnSpc>
                <a:spcPct val="150000"/>
              </a:lnSpc>
              <a:buFont typeface="Symbol" pitchFamily="2"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EXTRACTION: </a:t>
            </a:r>
            <a:r>
              <a:rPr lang="en-IN" sz="1800" dirty="0">
                <a:effectLst/>
                <a:latin typeface="Arial" panose="020B0604020202020204" pitchFamily="34" charset="0"/>
                <a:ea typeface="Calibri" panose="020F0502020204030204" pitchFamily="34" charset="0"/>
                <a:cs typeface="Times New Roman" panose="02020603050405020304" pitchFamily="18" charset="0"/>
              </a:rPr>
              <a:t>The system extracts features such as eye closure, blink duration, and eyelid movement to determine whether the driver is drowsy.</a:t>
            </a:r>
          </a:p>
          <a:p>
            <a:pPr marL="342900" lvl="0" indent="-342900" algn="just">
              <a:lnSpc>
                <a:spcPct val="150000"/>
              </a:lnSpc>
              <a:buFont typeface="Symbol" pitchFamily="2"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FACE DETECTION: </a:t>
            </a:r>
            <a:r>
              <a:rPr lang="en-IN" sz="1800" dirty="0">
                <a:effectLst/>
                <a:latin typeface="Arial" panose="020B0604020202020204" pitchFamily="34" charset="0"/>
                <a:ea typeface="Calibri" panose="020F0502020204030204" pitchFamily="34" charset="0"/>
                <a:cs typeface="Times New Roman" panose="02020603050405020304" pitchFamily="18" charset="0"/>
              </a:rPr>
              <a:t>The system uses face detection algorithms such as the Viola-Jones algorithm to detect the driver's face. Once the face is detected, the system extracts the region of interest (ROI) around the eyes.</a:t>
            </a:r>
          </a:p>
          <a:p>
            <a:pPr marL="342900" lvl="0" indent="-342900" algn="just">
              <a:lnSpc>
                <a:spcPct val="150000"/>
              </a:lnSpc>
              <a:buFont typeface="Symbol" pitchFamily="2"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IRIS DETECTION:  </a:t>
            </a:r>
            <a:r>
              <a:rPr lang="en-IN" sz="1800" dirty="0">
                <a:effectLst/>
                <a:latin typeface="Arial" panose="020B0604020202020204" pitchFamily="34" charset="0"/>
                <a:ea typeface="Calibri" panose="020F0502020204030204" pitchFamily="34" charset="0"/>
                <a:cs typeface="Times New Roman" panose="02020603050405020304" pitchFamily="18" charset="0"/>
              </a:rPr>
              <a:t>The system uses iris detection algorithms to track the iris's movement and measure the pupil's diameter. This helps in determining if the driver is drowsy or not.</a:t>
            </a:r>
          </a:p>
          <a:p>
            <a:pPr marL="342900" lvl="0" indent="-342900" algn="just">
              <a:lnSpc>
                <a:spcPct val="150000"/>
              </a:lnSpc>
              <a:buFont typeface="Symbol" pitchFamily="2"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ALARM:  </a:t>
            </a:r>
            <a:r>
              <a:rPr lang="en-IN" sz="1800" dirty="0">
                <a:effectLst/>
                <a:latin typeface="Arial" panose="020B0604020202020204" pitchFamily="34" charset="0"/>
                <a:ea typeface="Calibri" panose="020F0502020204030204" pitchFamily="34" charset="0"/>
                <a:cs typeface="Times New Roman" panose="02020603050405020304" pitchFamily="18" charset="0"/>
              </a:rPr>
              <a:t>An alarm is triggered if the system detects that the driver is drowsy. The alarm can be a sound, vibration, or visual warning.</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110985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Snapshots</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17</a:t>
            </a:fld>
            <a:endParaRPr lang="en-US" dirty="0"/>
          </a:p>
        </p:txBody>
      </p:sp>
      <p:sp>
        <p:nvSpPr>
          <p:cNvPr id="8" name="Rectangle 4">
            <a:extLst>
              <a:ext uri="{FF2B5EF4-FFF2-40B4-BE49-F238E27FC236}">
                <a16:creationId xmlns:a16="http://schemas.microsoft.com/office/drawing/2014/main" id="{0F34390B-0F80-84F3-82A7-580B5DE7E18B}"/>
              </a:ext>
            </a:extLst>
          </p:cNvPr>
          <p:cNvSpPr>
            <a:spLocks noChangeArrowheads="1"/>
          </p:cNvSpPr>
          <p:nvPr/>
        </p:nvSpPr>
        <p:spPr bwMode="auto">
          <a:xfrm>
            <a:off x="0" y="340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79BE5C50-2F1F-A1F2-D1A0-9552EE5D0F81}"/>
              </a:ext>
            </a:extLst>
          </p:cNvPr>
          <p:cNvSpPr>
            <a:spLocks noChangeArrowheads="1"/>
          </p:cNvSpPr>
          <p:nvPr/>
        </p:nvSpPr>
        <p:spPr bwMode="auto">
          <a:xfrm>
            <a:off x="0" y="-26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5">
            <a:extLst>
              <a:ext uri="{FF2B5EF4-FFF2-40B4-BE49-F238E27FC236}">
                <a16:creationId xmlns:a16="http://schemas.microsoft.com/office/drawing/2014/main" id="{6EB8A0CF-7832-70A6-D5C5-478FCC5AB378}"/>
              </a:ext>
            </a:extLst>
          </p:cNvPr>
          <p:cNvSpPr>
            <a:spLocks noChangeArrowheads="1"/>
          </p:cNvSpPr>
          <p:nvPr/>
        </p:nvSpPr>
        <p:spPr bwMode="auto">
          <a:xfrm>
            <a:off x="609600" y="502860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7714B0F2-8B79-1397-1B68-0AFAC99E1C8E}"/>
              </a:ext>
            </a:extLst>
          </p:cNvPr>
          <p:cNvSpPr>
            <a:spLocks noChangeArrowheads="1"/>
          </p:cNvSpPr>
          <p:nvPr/>
        </p:nvSpPr>
        <p:spPr bwMode="auto">
          <a:xfrm>
            <a:off x="0" y="68045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57F35C02-AD9E-F647-3593-AF504C9E6582}"/>
              </a:ext>
            </a:extLst>
          </p:cNvPr>
          <p:cNvSpPr>
            <a:spLocks noChangeArrowheads="1"/>
          </p:cNvSpPr>
          <p:nvPr/>
        </p:nvSpPr>
        <p:spPr bwMode="auto">
          <a:xfrm>
            <a:off x="609600" y="50312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531A0A10-BFFD-87F8-EB55-0B86904CF6A9}"/>
              </a:ext>
            </a:extLst>
          </p:cNvPr>
          <p:cNvSpPr>
            <a:spLocks noChangeArrowheads="1"/>
          </p:cNvSpPr>
          <p:nvPr/>
        </p:nvSpPr>
        <p:spPr bwMode="auto">
          <a:xfrm>
            <a:off x="609600" y="84348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38AC5462-4245-C485-7035-FE438783C8E3}"/>
              </a:ext>
            </a:extLst>
          </p:cNvPr>
          <p:cNvSpPr>
            <a:spLocks noChangeArrowheads="1"/>
          </p:cNvSpPr>
          <p:nvPr/>
        </p:nvSpPr>
        <p:spPr bwMode="auto">
          <a:xfrm>
            <a:off x="1143000" y="4509393"/>
            <a:ext cx="7086600" cy="37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1800" b="1" i="1" dirty="0">
                <a:effectLst/>
                <a:latin typeface="Arial" panose="020B0604020202020204" pitchFamily="34" charset="0"/>
                <a:ea typeface="Calibri" panose="020F0502020204030204" pitchFamily="34" charset="0"/>
                <a:cs typeface="Times New Roman" panose="02020603050405020304" pitchFamily="18" charset="0"/>
              </a:rPr>
              <a:t>Fig 4: Required files</a:t>
            </a:r>
            <a:endParaRPr lang="en-IN" sz="18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D7221B7-1F82-9A48-9367-C8178EF5BC8C}"/>
              </a:ext>
            </a:extLst>
          </p:cNvPr>
          <p:cNvPicPr>
            <a:picLocks noChangeAspect="1"/>
          </p:cNvPicPr>
          <p:nvPr/>
        </p:nvPicPr>
        <p:blipFill>
          <a:blip r:embed="rId2"/>
          <a:stretch>
            <a:fillRect/>
          </a:stretch>
        </p:blipFill>
        <p:spPr>
          <a:xfrm>
            <a:off x="737689" y="1909313"/>
            <a:ext cx="7668621" cy="2408687"/>
          </a:xfrm>
          <a:prstGeom prst="rect">
            <a:avLst/>
          </a:prstGeom>
        </p:spPr>
      </p:pic>
    </p:spTree>
    <p:extLst>
      <p:ext uri="{BB962C8B-B14F-4D97-AF65-F5344CB8AC3E}">
        <p14:creationId xmlns:p14="http://schemas.microsoft.com/office/powerpoint/2010/main" val="1279637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Snapshots</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18</a:t>
            </a:fld>
            <a:endParaRPr lang="en-US"/>
          </a:p>
        </p:txBody>
      </p:sp>
      <p:sp>
        <p:nvSpPr>
          <p:cNvPr id="8" name="Rectangle 4">
            <a:extLst>
              <a:ext uri="{FF2B5EF4-FFF2-40B4-BE49-F238E27FC236}">
                <a16:creationId xmlns:a16="http://schemas.microsoft.com/office/drawing/2014/main" id="{0F34390B-0F80-84F3-82A7-580B5DE7E18B}"/>
              </a:ext>
            </a:extLst>
          </p:cNvPr>
          <p:cNvSpPr>
            <a:spLocks noChangeArrowheads="1"/>
          </p:cNvSpPr>
          <p:nvPr/>
        </p:nvSpPr>
        <p:spPr bwMode="auto">
          <a:xfrm>
            <a:off x="0" y="340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1">
            <a:extLst>
              <a:ext uri="{FF2B5EF4-FFF2-40B4-BE49-F238E27FC236}">
                <a16:creationId xmlns:a16="http://schemas.microsoft.com/office/drawing/2014/main" id="{485C1F38-D97C-2E70-5BD4-97CF054E9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62161"/>
            <a:ext cx="3426796" cy="27384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6B0CFC5C-5D4D-01E9-EF21-DB4D0D8CF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175" y="2062162"/>
            <a:ext cx="3413430" cy="27384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6A49C90B-6DB0-8DF1-2694-548FB6BF7EE0}"/>
              </a:ext>
            </a:extLst>
          </p:cNvPr>
          <p:cNvSpPr>
            <a:spLocks noChangeArrowheads="1"/>
          </p:cNvSpPr>
          <p:nvPr/>
        </p:nvSpPr>
        <p:spPr bwMode="auto">
          <a:xfrm>
            <a:off x="838200" y="91916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4">
            <a:extLst>
              <a:ext uri="{FF2B5EF4-FFF2-40B4-BE49-F238E27FC236}">
                <a16:creationId xmlns:a16="http://schemas.microsoft.com/office/drawing/2014/main" id="{2F89408E-79D2-1457-06D2-DE487A049FB1}"/>
              </a:ext>
            </a:extLst>
          </p:cNvPr>
          <p:cNvSpPr>
            <a:spLocks noChangeArrowheads="1"/>
          </p:cNvSpPr>
          <p:nvPr/>
        </p:nvSpPr>
        <p:spPr bwMode="auto">
          <a:xfrm>
            <a:off x="838200" y="34036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2A5CDFF-8A46-C851-EE06-20A5955E5002}"/>
              </a:ext>
            </a:extLst>
          </p:cNvPr>
          <p:cNvSpPr txBox="1"/>
          <p:nvPr/>
        </p:nvSpPr>
        <p:spPr>
          <a:xfrm>
            <a:off x="2209800" y="4916520"/>
            <a:ext cx="4991100" cy="369332"/>
          </a:xfrm>
          <a:prstGeom prst="rect">
            <a:avLst/>
          </a:prstGeom>
          <a:noFill/>
        </p:spPr>
        <p:txBody>
          <a:bodyPr wrap="square">
            <a:spAutoFit/>
          </a:bodyPr>
          <a:lstStyle/>
          <a:p>
            <a:r>
              <a:rPr lang="en-IN" sz="1800" b="1" i="1" dirty="0">
                <a:solidFill>
                  <a:srgbClr val="000000"/>
                </a:solidFill>
                <a:effectLst/>
                <a:latin typeface="Arial" panose="020B0604020202020204" pitchFamily="34" charset="0"/>
                <a:ea typeface="Calibri" panose="020F0502020204030204" pitchFamily="34" charset="0"/>
              </a:rPr>
              <a:t>Fig.5: Day time detection with spectacles</a:t>
            </a:r>
            <a:endParaRPr lang="en-IN" dirty="0"/>
          </a:p>
        </p:txBody>
      </p:sp>
    </p:spTree>
    <p:extLst>
      <p:ext uri="{BB962C8B-B14F-4D97-AF65-F5344CB8AC3E}">
        <p14:creationId xmlns:p14="http://schemas.microsoft.com/office/powerpoint/2010/main" val="1094644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Snapshots</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19</a:t>
            </a:fld>
            <a:endParaRPr lang="en-US"/>
          </a:p>
        </p:txBody>
      </p:sp>
      <p:sp>
        <p:nvSpPr>
          <p:cNvPr id="8" name="Rectangle 4">
            <a:extLst>
              <a:ext uri="{FF2B5EF4-FFF2-40B4-BE49-F238E27FC236}">
                <a16:creationId xmlns:a16="http://schemas.microsoft.com/office/drawing/2014/main" id="{0F34390B-0F80-84F3-82A7-580B5DE7E18B}"/>
              </a:ext>
            </a:extLst>
          </p:cNvPr>
          <p:cNvSpPr>
            <a:spLocks noChangeArrowheads="1"/>
          </p:cNvSpPr>
          <p:nvPr/>
        </p:nvSpPr>
        <p:spPr bwMode="auto">
          <a:xfrm>
            <a:off x="0" y="340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5719C3E-ACB4-A721-1D24-591D887B4036}"/>
              </a:ext>
            </a:extLst>
          </p:cNvPr>
          <p:cNvSpPr txBox="1"/>
          <p:nvPr/>
        </p:nvSpPr>
        <p:spPr>
          <a:xfrm>
            <a:off x="1746740" y="4622641"/>
            <a:ext cx="5334000" cy="463075"/>
          </a:xfrm>
          <a:prstGeom prst="rect">
            <a:avLst/>
          </a:prstGeom>
          <a:noFill/>
        </p:spPr>
        <p:txBody>
          <a:bodyPr wrap="square">
            <a:spAutoFit/>
          </a:bodyPr>
          <a:lstStyle/>
          <a:p>
            <a:pPr algn="ctr">
              <a:lnSpc>
                <a:spcPct val="150000"/>
              </a:lnSpc>
            </a:pPr>
            <a:r>
              <a:rPr lang="en-IN" sz="1800" b="1" i="1" dirty="0">
                <a:solidFill>
                  <a:srgbClr val="000000"/>
                </a:solidFill>
                <a:effectLst/>
                <a:latin typeface="Arial" panose="020B0604020202020204" pitchFamily="34" charset="0"/>
                <a:ea typeface="Calibri" panose="020F0502020204030204" pitchFamily="34" charset="0"/>
              </a:rPr>
              <a:t>Fig.6: Day time detection without spectacles</a:t>
            </a:r>
            <a:endParaRPr lang="en-IN" dirty="0"/>
          </a:p>
        </p:txBody>
      </p:sp>
      <p:pic>
        <p:nvPicPr>
          <p:cNvPr id="2054" name="Picture 4">
            <a:extLst>
              <a:ext uri="{FF2B5EF4-FFF2-40B4-BE49-F238E27FC236}">
                <a16:creationId xmlns:a16="http://schemas.microsoft.com/office/drawing/2014/main" id="{99533B28-79D1-BD66-D177-1590EC0FF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968" y="1953021"/>
            <a:ext cx="3102739" cy="250665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0">
            <a:extLst>
              <a:ext uri="{FF2B5EF4-FFF2-40B4-BE49-F238E27FC236}">
                <a16:creationId xmlns:a16="http://schemas.microsoft.com/office/drawing/2014/main" id="{C16A3566-2DE2-7BC5-2DC8-74D41DA88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050" y="1953022"/>
            <a:ext cx="3134300" cy="250666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7">
            <a:extLst>
              <a:ext uri="{FF2B5EF4-FFF2-40B4-BE49-F238E27FC236}">
                <a16:creationId xmlns:a16="http://schemas.microsoft.com/office/drawing/2014/main" id="{6AC87FC0-974A-3F57-DC0C-83B2ED498B4B}"/>
              </a:ext>
            </a:extLst>
          </p:cNvPr>
          <p:cNvSpPr>
            <a:spLocks noChangeArrowheads="1"/>
          </p:cNvSpPr>
          <p:nvPr/>
        </p:nvSpPr>
        <p:spPr bwMode="auto">
          <a:xfrm>
            <a:off x="838200" y="111521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8">
            <a:extLst>
              <a:ext uri="{FF2B5EF4-FFF2-40B4-BE49-F238E27FC236}">
                <a16:creationId xmlns:a16="http://schemas.microsoft.com/office/drawing/2014/main" id="{FC77CED0-2BEE-8A00-4519-B156A1DDFD8C}"/>
              </a:ext>
            </a:extLst>
          </p:cNvPr>
          <p:cNvSpPr>
            <a:spLocks noChangeArrowheads="1"/>
          </p:cNvSpPr>
          <p:nvPr/>
        </p:nvSpPr>
        <p:spPr bwMode="auto">
          <a:xfrm>
            <a:off x="838200" y="3621882"/>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04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b="1" dirty="0">
                <a:solidFill>
                  <a:schemeClr val="tx2">
                    <a:lumMod val="50000"/>
                  </a:schemeClr>
                </a:solidFill>
                <a:latin typeface="Arial" pitchFamily="34" charset="0"/>
                <a:cs typeface="Arial" pitchFamily="34" charset="0"/>
              </a:rPr>
              <a:t>Presentation Outline</a:t>
            </a:r>
          </a:p>
        </p:txBody>
      </p:sp>
      <p:sp>
        <p:nvSpPr>
          <p:cNvPr id="3" name="Content Placeholder 2"/>
          <p:cNvSpPr>
            <a:spLocks noGrp="1"/>
          </p:cNvSpPr>
          <p:nvPr>
            <p:ph idx="1"/>
          </p:nvPr>
        </p:nvSpPr>
        <p:spPr>
          <a:xfrm>
            <a:off x="457200" y="1295400"/>
            <a:ext cx="8229600" cy="4525963"/>
          </a:xfrm>
        </p:spPr>
        <p:txBody>
          <a:bodyPr>
            <a:noAutofit/>
          </a:bodyPr>
          <a:lstStyle/>
          <a:p>
            <a:pPr>
              <a:lnSpc>
                <a:spcPct val="150000"/>
              </a:lnSpc>
            </a:pPr>
            <a:r>
              <a:rPr lang="en-US" sz="1800" dirty="0">
                <a:latin typeface="Arial" pitchFamily="34" charset="0"/>
                <a:cs typeface="Arial" pitchFamily="34" charset="0"/>
              </a:rPr>
              <a:t>Introduction</a:t>
            </a:r>
          </a:p>
          <a:p>
            <a:pPr>
              <a:lnSpc>
                <a:spcPct val="150000"/>
              </a:lnSpc>
            </a:pPr>
            <a:r>
              <a:rPr lang="en-US" sz="1800" dirty="0">
                <a:latin typeface="Arial" pitchFamily="34" charset="0"/>
                <a:cs typeface="Arial" pitchFamily="34" charset="0"/>
              </a:rPr>
              <a:t>Literature survey</a:t>
            </a:r>
          </a:p>
          <a:p>
            <a:pPr>
              <a:lnSpc>
                <a:spcPct val="150000"/>
              </a:lnSpc>
            </a:pPr>
            <a:r>
              <a:rPr lang="en-US" sz="1800" dirty="0">
                <a:latin typeface="Arial" pitchFamily="34" charset="0"/>
                <a:cs typeface="Arial" pitchFamily="34" charset="0"/>
              </a:rPr>
              <a:t>Inferences from Literature Survey</a:t>
            </a:r>
          </a:p>
          <a:p>
            <a:pPr>
              <a:lnSpc>
                <a:spcPct val="150000"/>
              </a:lnSpc>
            </a:pPr>
            <a:r>
              <a:rPr lang="en-US" sz="1800" dirty="0">
                <a:latin typeface="Arial" pitchFamily="34" charset="0"/>
                <a:cs typeface="Arial" pitchFamily="34" charset="0"/>
              </a:rPr>
              <a:t>Objectives</a:t>
            </a:r>
          </a:p>
          <a:p>
            <a:pPr>
              <a:lnSpc>
                <a:spcPct val="150000"/>
              </a:lnSpc>
            </a:pPr>
            <a:r>
              <a:rPr lang="en-US" sz="1800" dirty="0">
                <a:latin typeface="Arial" pitchFamily="34" charset="0"/>
                <a:cs typeface="Arial" pitchFamily="34" charset="0"/>
              </a:rPr>
              <a:t>Domains Used</a:t>
            </a:r>
          </a:p>
          <a:p>
            <a:pPr>
              <a:lnSpc>
                <a:spcPct val="150000"/>
              </a:lnSpc>
            </a:pPr>
            <a:r>
              <a:rPr lang="en-US" sz="1800" dirty="0">
                <a:latin typeface="Arial" pitchFamily="34" charset="0"/>
                <a:cs typeface="Arial" pitchFamily="34" charset="0"/>
              </a:rPr>
              <a:t>System Architecture </a:t>
            </a:r>
          </a:p>
          <a:p>
            <a:pPr>
              <a:lnSpc>
                <a:spcPct val="150000"/>
              </a:lnSpc>
            </a:pPr>
            <a:r>
              <a:rPr lang="en-US" sz="1800" dirty="0">
                <a:latin typeface="Arial" pitchFamily="34" charset="0"/>
                <a:cs typeface="Arial" pitchFamily="34" charset="0"/>
              </a:rPr>
              <a:t>Proposed System</a:t>
            </a:r>
          </a:p>
          <a:p>
            <a:pPr>
              <a:lnSpc>
                <a:spcPct val="150000"/>
              </a:lnSpc>
            </a:pPr>
            <a:r>
              <a:rPr lang="en-US" sz="1800" dirty="0">
                <a:latin typeface="Arial" pitchFamily="34" charset="0"/>
                <a:cs typeface="Arial" pitchFamily="34" charset="0"/>
              </a:rPr>
              <a:t>Snapshots</a:t>
            </a:r>
          </a:p>
          <a:p>
            <a:pPr>
              <a:lnSpc>
                <a:spcPct val="150000"/>
              </a:lnSpc>
            </a:pPr>
            <a:r>
              <a:rPr lang="en-US" sz="1800" dirty="0">
                <a:latin typeface="Arial" pitchFamily="34" charset="0"/>
                <a:cs typeface="Arial" pitchFamily="34" charset="0"/>
              </a:rPr>
              <a:t>Result</a:t>
            </a:r>
          </a:p>
          <a:p>
            <a:pPr>
              <a:lnSpc>
                <a:spcPct val="150000"/>
              </a:lnSpc>
            </a:pPr>
            <a:r>
              <a:rPr lang="en-US" sz="1800" dirty="0">
                <a:latin typeface="Arial" pitchFamily="34" charset="0"/>
                <a:cs typeface="Arial" pitchFamily="34" charset="0"/>
              </a:rPr>
              <a:t>Conclusion</a:t>
            </a:r>
          </a:p>
          <a:p>
            <a:pPr>
              <a:lnSpc>
                <a:spcPct val="150000"/>
              </a:lnSpc>
            </a:pPr>
            <a:r>
              <a:rPr lang="en-US" sz="1800" dirty="0">
                <a:latin typeface="Arial" pitchFamily="34" charset="0"/>
                <a:cs typeface="Arial" pitchFamily="34" charset="0"/>
              </a:rPr>
              <a:t>References</a:t>
            </a:r>
            <a:endParaRPr lang="en-US" sz="1800" dirty="0"/>
          </a:p>
        </p:txBody>
      </p:sp>
      <p:sp>
        <p:nvSpPr>
          <p:cNvPr id="4" name="Date Placeholder 3"/>
          <p:cNvSpPr>
            <a:spLocks noGrp="1"/>
          </p:cNvSpPr>
          <p:nvPr>
            <p:ph type="dt" sz="half" idx="10"/>
          </p:nvPr>
        </p:nvSpPr>
        <p:spPr/>
        <p:txBody>
          <a:bodyPr/>
          <a:lstStyle/>
          <a:p>
            <a:fld id="{EED79212-7225-48ED-BB41-E076A0C2A083}" type="datetime3">
              <a:rPr lang="en-US" smtClean="0"/>
              <a:pPr/>
              <a:t>18 April 2023</a:t>
            </a:fld>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Snapshots</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20</a:t>
            </a:fld>
            <a:endParaRPr lang="en-US"/>
          </a:p>
        </p:txBody>
      </p:sp>
      <p:sp>
        <p:nvSpPr>
          <p:cNvPr id="8" name="Rectangle 4">
            <a:extLst>
              <a:ext uri="{FF2B5EF4-FFF2-40B4-BE49-F238E27FC236}">
                <a16:creationId xmlns:a16="http://schemas.microsoft.com/office/drawing/2014/main" id="{0F34390B-0F80-84F3-82A7-580B5DE7E18B}"/>
              </a:ext>
            </a:extLst>
          </p:cNvPr>
          <p:cNvSpPr>
            <a:spLocks noChangeArrowheads="1"/>
          </p:cNvSpPr>
          <p:nvPr/>
        </p:nvSpPr>
        <p:spPr bwMode="auto">
          <a:xfrm>
            <a:off x="0" y="340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D4926E51-2FDF-B4D0-4CEB-35D7C0C78910}"/>
              </a:ext>
            </a:extLst>
          </p:cNvPr>
          <p:cNvSpPr txBox="1"/>
          <p:nvPr/>
        </p:nvSpPr>
        <p:spPr>
          <a:xfrm>
            <a:off x="533400" y="4514289"/>
            <a:ext cx="7918940" cy="463075"/>
          </a:xfrm>
          <a:prstGeom prst="rect">
            <a:avLst/>
          </a:prstGeom>
          <a:noFill/>
        </p:spPr>
        <p:txBody>
          <a:bodyPr wrap="square">
            <a:spAutoFit/>
          </a:bodyPr>
          <a:lstStyle/>
          <a:p>
            <a:pPr algn="ctr">
              <a:lnSpc>
                <a:spcPct val="150000"/>
              </a:lnSpc>
            </a:pPr>
            <a:r>
              <a:rPr lang="en-IN" sz="1800" b="1"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Fig.7: Night time detection with spectacles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11">
            <a:extLst>
              <a:ext uri="{FF2B5EF4-FFF2-40B4-BE49-F238E27FC236}">
                <a16:creationId xmlns:a16="http://schemas.microsoft.com/office/drawing/2014/main" id="{1F9279B4-2802-BA55-EC65-0A322C2E6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11631"/>
            <a:ext cx="3048000" cy="244782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2">
            <a:extLst>
              <a:ext uri="{FF2B5EF4-FFF2-40B4-BE49-F238E27FC236}">
                <a16:creationId xmlns:a16="http://schemas.microsoft.com/office/drawing/2014/main" id="{C59E9E59-72E8-AC8D-9F63-4580D0CFC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670" y="2011630"/>
            <a:ext cx="3130530" cy="244765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E2AA09-7650-4A04-13A0-136EA98E4C24}"/>
              </a:ext>
            </a:extLst>
          </p:cNvPr>
          <p:cNvSpPr>
            <a:spLocks noChangeArrowheads="1"/>
          </p:cNvSpPr>
          <p:nvPr/>
        </p:nvSpPr>
        <p:spPr bwMode="auto">
          <a:xfrm>
            <a:off x="914400" y="15319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a:extLst>
              <a:ext uri="{FF2B5EF4-FFF2-40B4-BE49-F238E27FC236}">
                <a16:creationId xmlns:a16="http://schemas.microsoft.com/office/drawing/2014/main" id="{ADC1F4E1-2228-8244-1A85-01165BE9ECE4}"/>
              </a:ext>
            </a:extLst>
          </p:cNvPr>
          <p:cNvSpPr>
            <a:spLocks noChangeArrowheads="1"/>
          </p:cNvSpPr>
          <p:nvPr/>
        </p:nvSpPr>
        <p:spPr bwMode="auto">
          <a:xfrm>
            <a:off x="914400" y="38862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107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Snapshots</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21</a:t>
            </a:fld>
            <a:endParaRPr lang="en-US"/>
          </a:p>
        </p:txBody>
      </p:sp>
      <p:sp>
        <p:nvSpPr>
          <p:cNvPr id="8" name="Rectangle 4">
            <a:extLst>
              <a:ext uri="{FF2B5EF4-FFF2-40B4-BE49-F238E27FC236}">
                <a16:creationId xmlns:a16="http://schemas.microsoft.com/office/drawing/2014/main" id="{0F34390B-0F80-84F3-82A7-580B5DE7E18B}"/>
              </a:ext>
            </a:extLst>
          </p:cNvPr>
          <p:cNvSpPr>
            <a:spLocks noChangeArrowheads="1"/>
          </p:cNvSpPr>
          <p:nvPr/>
        </p:nvSpPr>
        <p:spPr bwMode="auto">
          <a:xfrm>
            <a:off x="0" y="3403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79BE5C50-2F1F-A1F2-D1A0-9552EE5D0F81}"/>
              </a:ext>
            </a:extLst>
          </p:cNvPr>
          <p:cNvSpPr>
            <a:spLocks noChangeArrowheads="1"/>
          </p:cNvSpPr>
          <p:nvPr/>
        </p:nvSpPr>
        <p:spPr bwMode="auto">
          <a:xfrm>
            <a:off x="0" y="-26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5">
            <a:extLst>
              <a:ext uri="{FF2B5EF4-FFF2-40B4-BE49-F238E27FC236}">
                <a16:creationId xmlns:a16="http://schemas.microsoft.com/office/drawing/2014/main" id="{6EB8A0CF-7832-70A6-D5C5-478FCC5AB378}"/>
              </a:ext>
            </a:extLst>
          </p:cNvPr>
          <p:cNvSpPr>
            <a:spLocks noChangeArrowheads="1"/>
          </p:cNvSpPr>
          <p:nvPr/>
        </p:nvSpPr>
        <p:spPr bwMode="auto">
          <a:xfrm>
            <a:off x="0" y="34009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7714B0F2-8B79-1397-1B68-0AFAC99E1C8E}"/>
              </a:ext>
            </a:extLst>
          </p:cNvPr>
          <p:cNvSpPr>
            <a:spLocks noChangeArrowheads="1"/>
          </p:cNvSpPr>
          <p:nvPr/>
        </p:nvSpPr>
        <p:spPr bwMode="auto">
          <a:xfrm>
            <a:off x="0" y="68045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4F573386-9AA3-4F43-89F2-17078361DF0F}"/>
              </a:ext>
            </a:extLst>
          </p:cNvPr>
          <p:cNvSpPr>
            <a:spLocks noChangeArrowheads="1"/>
          </p:cNvSpPr>
          <p:nvPr/>
        </p:nvSpPr>
        <p:spPr bwMode="auto">
          <a:xfrm>
            <a:off x="1959748" y="4684742"/>
            <a:ext cx="52245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IN" sz="1800" b="1" i="1" dirty="0">
                <a:solidFill>
                  <a:srgbClr val="000000"/>
                </a:solidFill>
                <a:effectLst/>
                <a:latin typeface="Arial" panose="020B0604020202020204" pitchFamily="34" charset="0"/>
                <a:ea typeface="Calibri" panose="020F0502020204030204" pitchFamily="34" charset="0"/>
              </a:rPr>
              <a:t>Fig.8: Night-time detection without spectacles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14">
            <a:extLst>
              <a:ext uri="{FF2B5EF4-FFF2-40B4-BE49-F238E27FC236}">
                <a16:creationId xmlns:a16="http://schemas.microsoft.com/office/drawing/2014/main" id="{B42B4D3A-59DE-536A-E3E8-1A18D3A4B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323" y="1952568"/>
            <a:ext cx="3218954" cy="261943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9">
            <a:extLst>
              <a:ext uri="{FF2B5EF4-FFF2-40B4-BE49-F238E27FC236}">
                <a16:creationId xmlns:a16="http://schemas.microsoft.com/office/drawing/2014/main" id="{F631E7E1-C406-6891-1937-37FC65E45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775" y="1931470"/>
            <a:ext cx="3317089" cy="26194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576741E-EA58-0749-BCCD-24D08D3B2930}"/>
              </a:ext>
            </a:extLst>
          </p:cNvPr>
          <p:cNvSpPr>
            <a:spLocks noChangeArrowheads="1"/>
          </p:cNvSpPr>
          <p:nvPr/>
        </p:nvSpPr>
        <p:spPr bwMode="auto">
          <a:xfrm>
            <a:off x="914400" y="17239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6C3783BF-A167-9050-D9BC-090035D7AC0B}"/>
              </a:ext>
            </a:extLst>
          </p:cNvPr>
          <p:cNvSpPr>
            <a:spLocks noChangeArrowheads="1"/>
          </p:cNvSpPr>
          <p:nvPr/>
        </p:nvSpPr>
        <p:spPr bwMode="auto">
          <a:xfrm>
            <a:off x="914400" y="4116331"/>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553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Result</a:t>
            </a:r>
          </a:p>
        </p:txBody>
      </p:sp>
      <p:sp>
        <p:nvSpPr>
          <p:cNvPr id="3" name="Content Placeholder 2">
            <a:extLst>
              <a:ext uri="{FF2B5EF4-FFF2-40B4-BE49-F238E27FC236}">
                <a16:creationId xmlns:a16="http://schemas.microsoft.com/office/drawing/2014/main" id="{D98BE54B-09C1-8F1A-D15B-C135BA547DFA}"/>
              </a:ext>
            </a:extLst>
          </p:cNvPr>
          <p:cNvSpPr>
            <a:spLocks noGrp="1"/>
          </p:cNvSpPr>
          <p:nvPr>
            <p:ph idx="1"/>
          </p:nvPr>
        </p:nvSpPr>
        <p:spPr>
          <a:xfrm>
            <a:off x="457200" y="1581943"/>
            <a:ext cx="8229600" cy="4525963"/>
          </a:xfrm>
        </p:spPr>
        <p:txBody>
          <a:bodyPr>
            <a:noAutofit/>
          </a:bodyPr>
          <a:lstStyle/>
          <a:p>
            <a:pPr algn="just">
              <a:lnSpc>
                <a:spcPct val="150000"/>
              </a:lnSpc>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The system uses components like cameras and buzzers to monitor the driver's behaviour.</a:t>
            </a:r>
          </a:p>
          <a:p>
            <a:pPr algn="just">
              <a:lnSpc>
                <a:spcPct val="150000"/>
              </a:lnSpc>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It analyzes the driver's facial expressions, eye movements, and head position to determine their level of alertness.</a:t>
            </a:r>
          </a:p>
          <a:p>
            <a:pPr algn="just">
              <a:lnSpc>
                <a:spcPct val="150000"/>
              </a:lnSpc>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The technology relies on sophisticated algorithms to detect patterns of drowsiness and fatigue.</a:t>
            </a:r>
          </a:p>
          <a:p>
            <a:pPr algn="just">
              <a:lnSpc>
                <a:spcPct val="150000"/>
              </a:lnSpc>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The system alerts drivers using visual, audible, or haptic cues to prompt them to take a break or pull over.</a:t>
            </a:r>
          </a:p>
          <a:p>
            <a:pPr algn="just">
              <a:lnSpc>
                <a:spcPct val="150000"/>
              </a:lnSpc>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The driver drowsiness detection system is becoming increasingly common in new vehicles and can be retrofitted to older ones.</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dirty="0"/>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4260273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Result</a:t>
            </a:r>
          </a:p>
        </p:txBody>
      </p:sp>
      <p:sp>
        <p:nvSpPr>
          <p:cNvPr id="3" name="Content Placeholder 2">
            <a:extLst>
              <a:ext uri="{FF2B5EF4-FFF2-40B4-BE49-F238E27FC236}">
                <a16:creationId xmlns:a16="http://schemas.microsoft.com/office/drawing/2014/main" id="{D98BE54B-09C1-8F1A-D15B-C135BA547DFA}"/>
              </a:ext>
            </a:extLst>
          </p:cNvPr>
          <p:cNvSpPr>
            <a:spLocks noGrp="1"/>
          </p:cNvSpPr>
          <p:nvPr>
            <p:ph idx="1"/>
          </p:nvPr>
        </p:nvSpPr>
        <p:spPr>
          <a:xfrm>
            <a:off x="723900" y="1371600"/>
            <a:ext cx="7696200" cy="4525963"/>
          </a:xfrm>
        </p:spPr>
        <p:txBody>
          <a:bodyPr>
            <a:noAutofit/>
          </a:bodyPr>
          <a:lstStyle/>
          <a:p>
            <a:pPr algn="just">
              <a:lnSpc>
                <a:spcPct val="150000"/>
              </a:lnSpc>
            </a:pPr>
            <a:r>
              <a:rPr lang="en-IN" sz="1800" b="0" i="0" dirty="0">
                <a:effectLst/>
                <a:latin typeface="Arial" panose="020B0604020202020204" pitchFamily="34" charset="0"/>
                <a:cs typeface="Arial" panose="020B0604020202020204" pitchFamily="34" charset="0"/>
              </a:rPr>
              <a:t>The technology is continuously evolving, with advancements being made to improve its accuracy and effectiveness.</a:t>
            </a:r>
          </a:p>
          <a:p>
            <a:pPr algn="just">
              <a:lnSpc>
                <a:spcPct val="150000"/>
              </a:lnSpc>
            </a:pPr>
            <a:r>
              <a:rPr lang="en-IN" sz="1800" b="0" i="0" dirty="0">
                <a:effectLst/>
                <a:latin typeface="Arial" panose="020B0604020202020204" pitchFamily="34" charset="0"/>
                <a:cs typeface="Arial" panose="020B0604020202020204" pitchFamily="34" charset="0"/>
              </a:rPr>
              <a:t>Integration with other safety features, such as automatic emergency braking and lane departure warning systems, enhances overall road safety.</a:t>
            </a:r>
          </a:p>
          <a:p>
            <a:pPr algn="just">
              <a:lnSpc>
                <a:spcPct val="150000"/>
              </a:lnSpc>
            </a:pPr>
            <a:r>
              <a:rPr lang="en-IN" sz="1800" b="0" i="0" dirty="0">
                <a:effectLst/>
                <a:latin typeface="Arial" panose="020B0604020202020204" pitchFamily="34" charset="0"/>
                <a:cs typeface="Arial" panose="020B0604020202020204" pitchFamily="34" charset="0"/>
              </a:rPr>
              <a:t>Despite its limitations, the system has the potential to significantly reduce accidents caused by driver fatigue, saving lives and preventing injuries on the road.</a:t>
            </a:r>
          </a:p>
          <a:p>
            <a:pPr algn="just">
              <a:lnSpc>
                <a:spcPct val="150000"/>
              </a:lnSpc>
            </a:pPr>
            <a:r>
              <a:rPr lang="en-IN" sz="1800" b="0" i="0" dirty="0">
                <a:effectLst/>
                <a:latin typeface="Arial" panose="020B0604020202020204" pitchFamily="34" charset="0"/>
                <a:cs typeface="Arial" panose="020B0604020202020204" pitchFamily="34" charset="0"/>
              </a:rPr>
              <a:t>The driver drowsiness detection system is an example of how technology can be used to address safety concerns and reduce human error on the road.</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dirty="0"/>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val="378958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FFD-9F18-3ADB-151B-4B78B6ABCD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98BE54B-09C1-8F1A-D15B-C135BA547DFA}"/>
              </a:ext>
            </a:extLst>
          </p:cNvPr>
          <p:cNvSpPr>
            <a:spLocks noGrp="1"/>
          </p:cNvSpPr>
          <p:nvPr>
            <p:ph idx="1"/>
          </p:nvPr>
        </p:nvSpPr>
        <p:spPr>
          <a:xfrm>
            <a:off x="457200" y="1752600"/>
            <a:ext cx="8229600" cy="3885407"/>
          </a:xfrm>
        </p:spPr>
        <p:txBody>
          <a:bodyPr>
            <a:normAutofit/>
          </a:bodyPr>
          <a:lstStyle/>
          <a:p>
            <a:pPr marL="0" indent="0" algn="just">
              <a:lnSpc>
                <a:spcPct val="150000"/>
              </a:lnSpc>
              <a:buNone/>
            </a:pPr>
            <a:r>
              <a:rPr lang="en-IN" sz="1800" dirty="0">
                <a:latin typeface="Arial" panose="020B0604020202020204" pitchFamily="34" charset="0"/>
                <a:cs typeface="Arial" panose="020B0604020202020204" pitchFamily="34" charset="0"/>
              </a:rPr>
              <a:t>T</a:t>
            </a:r>
            <a:r>
              <a:rPr lang="en-IN" sz="1800" b="0" i="0" dirty="0">
                <a:effectLst/>
                <a:latin typeface="Arial" panose="020B0604020202020204" pitchFamily="34" charset="0"/>
                <a:cs typeface="Arial" panose="020B0604020202020204" pitchFamily="34" charset="0"/>
              </a:rPr>
              <a:t>he driver drowsiness detection system is an important technology that can help prevent accidents caused by tired drivers. It uses various components such as cameras and buzzers to monitor the driver's behaviour and alert them if they show signs of drowsiness. The system works by analyzing the driver's facial expressions, eye movements, and head position to determine their level of alertness. This technology is particularly important for long-distance truck drivers, who often spend long hours on the road and are at high risk of falling asleep at the wheel. The driver drowsiness detection system can help them stay alert and avoid accidents.</a:t>
            </a:r>
          </a:p>
        </p:txBody>
      </p:sp>
      <p:sp>
        <p:nvSpPr>
          <p:cNvPr id="4" name="Date Placeholder 3">
            <a:extLst>
              <a:ext uri="{FF2B5EF4-FFF2-40B4-BE49-F238E27FC236}">
                <a16:creationId xmlns:a16="http://schemas.microsoft.com/office/drawing/2014/main" id="{52110AEE-052F-AADB-8B67-4932AAB93611}"/>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8B54EEC4-9872-9D81-D1BD-22DFF6144590}"/>
              </a:ext>
            </a:extLst>
          </p:cNvPr>
          <p:cNvSpPr>
            <a:spLocks noGrp="1"/>
          </p:cNvSpPr>
          <p:nvPr>
            <p:ph type="ftr" sz="quarter" idx="11"/>
          </p:nvPr>
        </p:nvSpPr>
        <p:spPr/>
        <p:txBody>
          <a:bodyPr/>
          <a:lstStyle/>
          <a:p>
            <a:r>
              <a:rPr lang="en-US" dirty="0"/>
              <a:t>School of Computing</a:t>
            </a:r>
          </a:p>
        </p:txBody>
      </p:sp>
      <p:sp>
        <p:nvSpPr>
          <p:cNvPr id="6" name="Slide Number Placeholder 5">
            <a:extLst>
              <a:ext uri="{FF2B5EF4-FFF2-40B4-BE49-F238E27FC236}">
                <a16:creationId xmlns:a16="http://schemas.microsoft.com/office/drawing/2014/main" id="{72BBCB66-B284-7FC6-B593-311F0BD8ECE6}"/>
              </a:ext>
            </a:extLst>
          </p:cNvPr>
          <p:cNvSpPr>
            <a:spLocks noGrp="1"/>
          </p:cNvSpPr>
          <p:nvPr>
            <p:ph type="sldNum" sz="quarter" idx="12"/>
          </p:nvPr>
        </p:nvSpPr>
        <p:spPr/>
        <p:txBody>
          <a:bodyPr/>
          <a:lstStyle/>
          <a:p>
            <a:fld id="{7B28076C-CE04-4A00-BFAA-A90EA8355859}" type="slidenum">
              <a:rPr lang="en-US" smtClean="0"/>
              <a:pPr/>
              <a:t>24</a:t>
            </a:fld>
            <a:endParaRPr lang="en-US"/>
          </a:p>
        </p:txBody>
      </p:sp>
    </p:spTree>
    <p:extLst>
      <p:ext uri="{BB962C8B-B14F-4D97-AF65-F5344CB8AC3E}">
        <p14:creationId xmlns:p14="http://schemas.microsoft.com/office/powerpoint/2010/main" val="3052782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References</a:t>
            </a:r>
          </a:p>
        </p:txBody>
      </p:sp>
      <p:sp>
        <p:nvSpPr>
          <p:cNvPr id="3" name="Date Placeholder 2"/>
          <p:cNvSpPr>
            <a:spLocks noGrp="1"/>
          </p:cNvSpPr>
          <p:nvPr>
            <p:ph type="dt" sz="half" idx="10"/>
          </p:nvPr>
        </p:nvSpPr>
        <p:spPr/>
        <p:txBody>
          <a:bodyPr/>
          <a:lstStyle/>
          <a:p>
            <a:fld id="{90D305F7-9DF8-482F-A92F-377DE8B06454}" type="datetime3">
              <a:rPr lang="en-US" smtClean="0"/>
              <a:pPr/>
              <a:t>18 April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25</a:t>
            </a:fld>
            <a:endParaRPr lang="en-US"/>
          </a:p>
        </p:txBody>
      </p:sp>
      <p:sp>
        <p:nvSpPr>
          <p:cNvPr id="9" name="Rectangle 8"/>
          <p:cNvSpPr/>
          <p:nvPr/>
        </p:nvSpPr>
        <p:spPr>
          <a:xfrm>
            <a:off x="838200" y="1371600"/>
            <a:ext cx="7543800" cy="5033557"/>
          </a:xfrm>
          <a:prstGeom prst="rect">
            <a:avLst/>
          </a:prstGeom>
        </p:spPr>
        <p:txBody>
          <a:bodyPr wrap="square">
            <a:spAutoFit/>
          </a:bodyPr>
          <a:lstStyle/>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[1] According to G. Li and W.-Y. Chung's study, "Combined EEG-gyroscope DCS brain-machine interface system for the early treatment of driver fatigue," IEEE Trans. Human-Mach. Syst., vol. 48, no. 1, pp. 50-62, Feb. 2018.</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[2] Akash Batra et al., Automated Automobile Speed Regulation with Wireless RF Control, 7(4): April 2018, pp.592-597, ISSN: 2277-9655.</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[3] Automobile Speed Control Using Radio Frequency Communication, Volume 13, Issue 1, May 2016, ISSN 2349-9303. K. B. Shanghai and others.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[4] Automated Speed Regulation of Automobile in Limited Places Including RF as well as GSM, by A. Venkatesh and colleagues, Volume 02, No 09, December 2015, p. 875-877.</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19276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References</a:t>
            </a:r>
          </a:p>
        </p:txBody>
      </p:sp>
      <p:sp>
        <p:nvSpPr>
          <p:cNvPr id="3" name="Date Placeholder 2"/>
          <p:cNvSpPr>
            <a:spLocks noGrp="1"/>
          </p:cNvSpPr>
          <p:nvPr>
            <p:ph type="dt" sz="half" idx="10"/>
          </p:nvPr>
        </p:nvSpPr>
        <p:spPr/>
        <p:txBody>
          <a:bodyPr/>
          <a:lstStyle/>
          <a:p>
            <a:fld id="{90D305F7-9DF8-482F-A92F-377DE8B06454}" type="datetime3">
              <a:rPr lang="en-US" smtClean="0"/>
              <a:pPr/>
              <a:t>18 April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26</a:t>
            </a:fld>
            <a:endParaRPr lang="en-US"/>
          </a:p>
        </p:txBody>
      </p:sp>
      <p:sp>
        <p:nvSpPr>
          <p:cNvPr id="9" name="Rectangle 8"/>
          <p:cNvSpPr/>
          <p:nvPr/>
        </p:nvSpPr>
        <p:spPr>
          <a:xfrm>
            <a:off x="762000" y="1329333"/>
            <a:ext cx="7766540" cy="5027017"/>
          </a:xfrm>
          <a:prstGeom prst="rect">
            <a:avLst/>
          </a:prstGeom>
        </p:spPr>
        <p:txBody>
          <a:bodyPr wrap="square">
            <a:spAutoFit/>
          </a:bodyPr>
          <a:lstStyle/>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[5] Bhatti, A., Kamal, M. A., Ali, W., &amp; Ahmed, S. (2020). A review on driver drowsiness detection using smartphone sensors. Computer Communications, 157, 26-39.</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[6] "Detection of driver tiredness using a condition-adaptive representation learning framework," S. Park, J. Yu, M. Jeon, and S. Lee. Doi:</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10.1109/TITS.2018.2883823, IEEE Trans. Intel. Transp. Syst., vol. 20, no. 11, pages 420–4218, November 2019.</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[7] "Driver sleepiness identification based on respiratory signal analysis," F. </a:t>
            </a:r>
            <a:r>
              <a:rPr lang="en-IN" sz="1800" spc="25"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Guede</a:t>
            </a: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-Fernández, M. Fernández-</a:t>
            </a:r>
            <a:r>
              <a:rPr lang="en-IN" sz="1800" spc="25"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Chimeno</a:t>
            </a: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 J. Ramos-Castro, and M. A. </a:t>
            </a:r>
            <a:r>
              <a:rPr lang="en-IN" sz="1800" spc="25"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Garca</a:t>
            </a: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-González. doi:10.1109/ACCESS.2019.2924481, IEEE Access, vol. 7, p. 81826–81388, 2019.</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39689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References</a:t>
            </a:r>
          </a:p>
        </p:txBody>
      </p:sp>
      <p:sp>
        <p:nvSpPr>
          <p:cNvPr id="3" name="Date Placeholder 2"/>
          <p:cNvSpPr>
            <a:spLocks noGrp="1"/>
          </p:cNvSpPr>
          <p:nvPr>
            <p:ph type="dt" sz="half" idx="10"/>
          </p:nvPr>
        </p:nvSpPr>
        <p:spPr/>
        <p:txBody>
          <a:bodyPr/>
          <a:lstStyle/>
          <a:p>
            <a:fld id="{90D305F7-9DF8-482F-A92F-377DE8B06454}" type="datetime3">
              <a:rPr lang="en-US" smtClean="0"/>
              <a:pPr/>
              <a:t>18 April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27</a:t>
            </a:fld>
            <a:endParaRPr lang="en-US"/>
          </a:p>
        </p:txBody>
      </p:sp>
      <p:sp>
        <p:nvSpPr>
          <p:cNvPr id="9" name="Rectangle 8"/>
          <p:cNvSpPr/>
          <p:nvPr/>
        </p:nvSpPr>
        <p:spPr>
          <a:xfrm>
            <a:off x="838200" y="1558215"/>
            <a:ext cx="7467600" cy="4611519"/>
          </a:xfrm>
          <a:prstGeom prst="rect">
            <a:avLst/>
          </a:prstGeom>
        </p:spPr>
        <p:txBody>
          <a:bodyPr wrap="square">
            <a:spAutoFit/>
          </a:bodyPr>
          <a:lstStyle/>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[8] Driver Drowsiness Recognition Using 3D Conditional GAN with Two-Level Attention Bi-LSTM was a paper by Y. Hu, M. Lu, C. </a:t>
            </a:r>
            <a:r>
              <a:rPr lang="en-IN" sz="1800" spc="25"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Xie</a:t>
            </a: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 and X. Lu published in IEEE Trans. Circuits Syst. Video Technol., vol. 30, no. 12, Dec. 2020, pp. 4755-4768.</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[9] Liu, X., Guo, Z., &amp; Zhang, L. (2020). A review of driver drowsiness detection methods based on vision techniques. IEEE Access, 8, 136366-136380.</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IN" sz="1800"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[10] R. Ashok Kumar, "A Beacon Based Automated Vehicle Speed Control System for Limited Zone," Volume 7, No. X, October 2018, pp. 1152-1159.</a:t>
            </a:r>
          </a:p>
          <a:p>
            <a:pPr algn="just">
              <a:lnSpc>
                <a:spcPct val="150000"/>
              </a:lnSpc>
            </a:pP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15499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rial" panose="020B0604020202020204" pitchFamily="34" charset="0"/>
                <a:cs typeface="Arial" panose="020B0604020202020204" pitchFamily="34" charset="0"/>
              </a:rPr>
              <a:t>References</a:t>
            </a:r>
          </a:p>
        </p:txBody>
      </p:sp>
      <p:sp>
        <p:nvSpPr>
          <p:cNvPr id="3" name="Date Placeholder 2"/>
          <p:cNvSpPr>
            <a:spLocks noGrp="1"/>
          </p:cNvSpPr>
          <p:nvPr>
            <p:ph type="dt" sz="half" idx="10"/>
          </p:nvPr>
        </p:nvSpPr>
        <p:spPr/>
        <p:txBody>
          <a:bodyPr/>
          <a:lstStyle/>
          <a:p>
            <a:fld id="{90D305F7-9DF8-482F-A92F-377DE8B06454}" type="datetime3">
              <a:rPr lang="en-US" smtClean="0"/>
              <a:pPr/>
              <a:t>18 April 2023</a:t>
            </a:fld>
            <a:endParaRPr lang="en-US" dirty="0"/>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28</a:t>
            </a:fld>
            <a:endParaRPr lang="en-US"/>
          </a:p>
        </p:txBody>
      </p:sp>
      <p:sp>
        <p:nvSpPr>
          <p:cNvPr id="6" name="TextBox 5">
            <a:extLst>
              <a:ext uri="{FF2B5EF4-FFF2-40B4-BE49-F238E27FC236}">
                <a16:creationId xmlns:a16="http://schemas.microsoft.com/office/drawing/2014/main" id="{0316587F-1678-1C47-E251-8AA1F48E76FE}"/>
              </a:ext>
            </a:extLst>
          </p:cNvPr>
          <p:cNvSpPr txBox="1"/>
          <p:nvPr/>
        </p:nvSpPr>
        <p:spPr>
          <a:xfrm>
            <a:off x="533400" y="1752600"/>
            <a:ext cx="8229600" cy="3780522"/>
          </a:xfrm>
          <a:prstGeom prst="rect">
            <a:avLst/>
          </a:prstGeom>
          <a:noFill/>
        </p:spPr>
        <p:txBody>
          <a:bodyPr wrap="square" rtlCol="0">
            <a:spAutoFit/>
          </a:bodyPr>
          <a:lstStyle/>
          <a:p>
            <a:pPr algn="just">
              <a:lnSpc>
                <a:spcPct val="150000"/>
              </a:lnSpc>
            </a:pPr>
            <a:r>
              <a:rPr lang="en-IN"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[11] R. Deepa's article "Design of Vehicle Speed Control System Utilizing Wireless Instrument Cluster," Volume 4, Issue 1, January 2015.</a:t>
            </a:r>
          </a:p>
          <a:p>
            <a:pPr algn="just">
              <a:lnSpc>
                <a:spcPct val="150000"/>
              </a:lnSpc>
            </a:pPr>
            <a:r>
              <a:rPr lang="en-IN" spc="25" dirty="0">
                <a:solidFill>
                  <a:srgbClr val="000000"/>
                </a:solidFill>
                <a:effectLst/>
                <a:latin typeface="Arial" panose="020B0604020202020204" pitchFamily="34" charset="0"/>
                <a:ea typeface="Calibri" panose="020F0502020204030204" pitchFamily="34" charset="0"/>
                <a:cs typeface="Arial" panose="020B0604020202020204" pitchFamily="34" charset="0"/>
              </a:rPr>
              <a:t>[12] Sharma, A., &amp; Gupta, R. (2021). A review on driver drowsiness detection techniques. SN Computer Science, 2(4).</a:t>
            </a:r>
            <a:endParaRPr lang="en-IN"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pPr>
            <a:r>
              <a:rPr lang="en-IN" spc="25" dirty="0">
                <a:effectLst/>
                <a:latin typeface="Arial" panose="020B0604020202020204" pitchFamily="34" charset="0"/>
                <a:ea typeface="Calibri" panose="020F0502020204030204" pitchFamily="34" charset="0"/>
                <a:cs typeface="Arial" panose="020B0604020202020204" pitchFamily="34" charset="0"/>
              </a:rPr>
              <a:t>[13] Y. Saito, M. Itoh, and T. Inagaki conducted the study under the title "Driver assistance system with a dual control scheme: Effectiveness of detecting driver fatigue and reducing lane departure accidents." IEEE Trans. Human-Mach. Syst., vol. 46, no. 5, Oct. 2016, pp. 660–671. 10.1109/THMS.2016.2549032 is the ISBN. </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42000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223FF-D6D8-2F9C-F05C-731704CCD366}"/>
              </a:ext>
            </a:extLst>
          </p:cNvPr>
          <p:cNvSpPr>
            <a:spLocks noGrp="1"/>
          </p:cNvSpPr>
          <p:nvPr>
            <p:ph type="dt" sz="half" idx="10"/>
          </p:nvPr>
        </p:nvSpPr>
        <p:spPr/>
        <p:txBody>
          <a:bodyPr/>
          <a:lstStyle/>
          <a:p>
            <a:fld id="{CAC629EA-6B2E-4077-9690-3164A6869B63}" type="datetime3">
              <a:rPr lang="en-US" smtClean="0"/>
              <a:pPr/>
              <a:t>18 April 2023</a:t>
            </a:fld>
            <a:endParaRPr lang="en-US"/>
          </a:p>
        </p:txBody>
      </p:sp>
      <p:sp>
        <p:nvSpPr>
          <p:cNvPr id="3" name="Footer Placeholder 2">
            <a:extLst>
              <a:ext uri="{FF2B5EF4-FFF2-40B4-BE49-F238E27FC236}">
                <a16:creationId xmlns:a16="http://schemas.microsoft.com/office/drawing/2014/main" id="{E7FF9E16-E656-802C-E20A-6217DD16165B}"/>
              </a:ext>
            </a:extLst>
          </p:cNvPr>
          <p:cNvSpPr>
            <a:spLocks noGrp="1"/>
          </p:cNvSpPr>
          <p:nvPr>
            <p:ph type="ftr" sz="quarter" idx="11"/>
          </p:nvPr>
        </p:nvSpPr>
        <p:spPr/>
        <p:txBody>
          <a:bodyPr/>
          <a:lstStyle/>
          <a:p>
            <a:r>
              <a:rPr lang="en-US"/>
              <a:t>School of Computing</a:t>
            </a:r>
          </a:p>
        </p:txBody>
      </p:sp>
      <p:sp>
        <p:nvSpPr>
          <p:cNvPr id="4" name="Slide Number Placeholder 3">
            <a:extLst>
              <a:ext uri="{FF2B5EF4-FFF2-40B4-BE49-F238E27FC236}">
                <a16:creationId xmlns:a16="http://schemas.microsoft.com/office/drawing/2014/main" id="{D74D6AF9-948D-7ECB-787F-2F040361B9A4}"/>
              </a:ext>
            </a:extLst>
          </p:cNvPr>
          <p:cNvSpPr>
            <a:spLocks noGrp="1"/>
          </p:cNvSpPr>
          <p:nvPr>
            <p:ph type="sldNum" sz="quarter" idx="12"/>
          </p:nvPr>
        </p:nvSpPr>
        <p:spPr/>
        <p:txBody>
          <a:bodyPr/>
          <a:lstStyle/>
          <a:p>
            <a:fld id="{7B28076C-CE04-4A00-BFAA-A90EA8355859}" type="slidenum">
              <a:rPr lang="en-US" smtClean="0"/>
              <a:pPr/>
              <a:t>29</a:t>
            </a:fld>
            <a:endParaRPr lang="en-US"/>
          </a:p>
        </p:txBody>
      </p:sp>
      <p:sp>
        <p:nvSpPr>
          <p:cNvPr id="13" name="TextBox 12">
            <a:extLst>
              <a:ext uri="{FF2B5EF4-FFF2-40B4-BE49-F238E27FC236}">
                <a16:creationId xmlns:a16="http://schemas.microsoft.com/office/drawing/2014/main" id="{370AF8A2-7872-B8B1-1212-DB9AAE554B38}"/>
              </a:ext>
            </a:extLst>
          </p:cNvPr>
          <p:cNvSpPr txBox="1"/>
          <p:nvPr/>
        </p:nvSpPr>
        <p:spPr>
          <a:xfrm>
            <a:off x="2628900" y="381000"/>
            <a:ext cx="4572000" cy="769441"/>
          </a:xfrm>
          <a:prstGeom prst="rect">
            <a:avLst/>
          </a:prstGeom>
          <a:noFill/>
        </p:spPr>
        <p:txBody>
          <a:bodyPr wrap="square">
            <a:spAutoFit/>
          </a:bodyPr>
          <a:lstStyle/>
          <a:p>
            <a:r>
              <a:rPr lang="en-US" sz="4400" b="1" dirty="0">
                <a:latin typeface="Arial" panose="020B0604020202020204" pitchFamily="34" charset="0"/>
                <a:cs typeface="Arial" panose="020B0604020202020204" pitchFamily="34" charset="0"/>
              </a:rPr>
              <a:t>THANK YOU</a:t>
            </a:r>
            <a:endParaRPr lang="en-IN" sz="4400" dirty="0"/>
          </a:p>
        </p:txBody>
      </p:sp>
      <p:sp>
        <p:nvSpPr>
          <p:cNvPr id="17" name="TextBox 16">
            <a:extLst>
              <a:ext uri="{FF2B5EF4-FFF2-40B4-BE49-F238E27FC236}">
                <a16:creationId xmlns:a16="http://schemas.microsoft.com/office/drawing/2014/main" id="{407D1B40-56B4-B370-7D34-D26C8CE1A1E5}"/>
              </a:ext>
            </a:extLst>
          </p:cNvPr>
          <p:cNvSpPr txBox="1"/>
          <p:nvPr/>
        </p:nvSpPr>
        <p:spPr>
          <a:xfrm>
            <a:off x="1219200" y="3060898"/>
            <a:ext cx="6934200" cy="958660"/>
          </a:xfrm>
          <a:prstGeom prst="rect">
            <a:avLst/>
          </a:prstGeom>
          <a:noFill/>
        </p:spPr>
        <p:txBody>
          <a:bodyPr wrap="square">
            <a:spAutoFit/>
          </a:bodyPr>
          <a:lstStyle/>
          <a:p>
            <a:pPr algn="ctr">
              <a:lnSpc>
                <a:spcPct val="150000"/>
              </a:lnSpc>
            </a:pPr>
            <a:r>
              <a:rPr lang="en-IN" sz="2000" dirty="0">
                <a:latin typeface="Arial" panose="020B0604020202020204" pitchFamily="34" charset="0"/>
                <a:cs typeface="Arial" panose="020B0604020202020204" pitchFamily="34" charset="0"/>
              </a:rPr>
              <a:t>I thank my guide, panel members, all technical and non-technical staff for helping me achieve this.</a:t>
            </a:r>
          </a:p>
        </p:txBody>
      </p:sp>
    </p:spTree>
    <p:extLst>
      <p:ext uri="{BB962C8B-B14F-4D97-AF65-F5344CB8AC3E}">
        <p14:creationId xmlns:p14="http://schemas.microsoft.com/office/powerpoint/2010/main" val="95603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09550"/>
            <a:ext cx="8229600" cy="1143000"/>
          </a:xfrm>
        </p:spPr>
        <p:txBody>
          <a:bodyPr/>
          <a:lstStyle/>
          <a:p>
            <a:r>
              <a:rPr lang="en-IN" b="1" dirty="0">
                <a:solidFill>
                  <a:schemeClr val="tx2">
                    <a:lumMod val="50000"/>
                  </a:schemeClr>
                </a:solidFill>
              </a:rPr>
              <a:t>Introduction</a:t>
            </a:r>
          </a:p>
        </p:txBody>
      </p:sp>
      <p:sp>
        <p:nvSpPr>
          <p:cNvPr id="3" name="Content Placeholder 2"/>
          <p:cNvSpPr>
            <a:spLocks noGrp="1"/>
          </p:cNvSpPr>
          <p:nvPr>
            <p:ph idx="1"/>
          </p:nvPr>
        </p:nvSpPr>
        <p:spPr>
          <a:xfrm>
            <a:off x="457200" y="1352550"/>
            <a:ext cx="8229600" cy="4773613"/>
          </a:xfrm>
        </p:spPr>
        <p:txBody>
          <a:bodyPr>
            <a:noAutofit/>
          </a:bodyPr>
          <a:lstStyle/>
          <a:p>
            <a:pPr marL="0" indent="0" algn="just">
              <a:lnSpc>
                <a:spcPct val="150000"/>
              </a:lnSpc>
              <a:spcBef>
                <a:spcPts val="0"/>
              </a:spcBef>
              <a:buNone/>
            </a:pPr>
            <a:r>
              <a:rPr lang="en-IN" sz="1800" dirty="0">
                <a:solidFill>
                  <a:srgbClr val="000000"/>
                </a:solidFill>
                <a:latin typeface="Arial" panose="020B0604020202020204" pitchFamily="34" charset="0"/>
                <a:cs typeface="Arial" panose="020B0604020202020204" pitchFamily="34" charset="0"/>
              </a:rPr>
              <a:t>•</a:t>
            </a:r>
            <a:r>
              <a:rPr lang="en-IN" sz="1800" spc="1139"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Traffic collisions are frequently caused by driving drowsy.</a:t>
            </a:r>
          </a:p>
          <a:p>
            <a:pPr marL="0" indent="0" algn="just">
              <a:lnSpc>
                <a:spcPct val="150000"/>
              </a:lnSpc>
              <a:spcBef>
                <a:spcPts val="0"/>
              </a:spcBef>
              <a:buNone/>
            </a:pPr>
            <a:r>
              <a:rPr lang="en-IN" sz="1800" dirty="0">
                <a:solidFill>
                  <a:srgbClr val="000000"/>
                </a:solidFill>
                <a:latin typeface="Arial" panose="020B0604020202020204" pitchFamily="34" charset="0"/>
                <a:cs typeface="Arial" panose="020B0604020202020204" pitchFamily="34" charset="0"/>
              </a:rPr>
              <a:t>•</a:t>
            </a:r>
            <a:r>
              <a:rPr lang="en-IN" sz="1800" spc="1139"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 significant problem in modern society is distracted driving.</a:t>
            </a:r>
          </a:p>
          <a:p>
            <a:pPr algn="just">
              <a:lnSpc>
                <a:spcPct val="150000"/>
              </a:lnSpc>
              <a:spcBef>
                <a:spcPts val="0"/>
              </a:spcBef>
            </a:pPr>
            <a:r>
              <a:rPr lang="en-IN" sz="1800" dirty="0">
                <a:solidFill>
                  <a:srgbClr val="000000"/>
                </a:solidFill>
                <a:latin typeface="Arial" panose="020B0604020202020204" pitchFamily="34" charset="0"/>
                <a:cs typeface="Arial" panose="020B0604020202020204" pitchFamily="34" charset="0"/>
              </a:rPr>
              <a:t>It has an impact on sleepy drivers, but it also endangers all other road users.</a:t>
            </a:r>
          </a:p>
          <a:p>
            <a:pPr algn="just">
              <a:lnSpc>
                <a:spcPct val="150000"/>
              </a:lnSpc>
              <a:spcBef>
                <a:spcPts val="0"/>
              </a:spcBef>
            </a:pPr>
            <a:r>
              <a:rPr lang="en-IN" sz="1800" dirty="0">
                <a:solidFill>
                  <a:srgbClr val="000000"/>
                </a:solidFill>
                <a:latin typeface="Arial" panose="020B0604020202020204" pitchFamily="34" charset="0"/>
                <a:cs typeface="Arial" panose="020B0604020202020204" pitchFamily="34" charset="0"/>
              </a:rPr>
              <a:t> Road accident prevention depends on the employment of helping technologies that track a vehicle's degree of alertness.</a:t>
            </a:r>
          </a:p>
          <a:p>
            <a:pPr algn="just">
              <a:lnSpc>
                <a:spcPct val="150000"/>
              </a:lnSpc>
              <a:spcBef>
                <a:spcPts val="0"/>
              </a:spcBef>
            </a:pPr>
            <a:r>
              <a:rPr lang="en-IN" sz="1800" dirty="0">
                <a:solidFill>
                  <a:srgbClr val="000000"/>
                </a:solidFill>
                <a:latin typeface="Arial" panose="020B0604020202020204" pitchFamily="34" charset="0"/>
                <a:cs typeface="Arial" panose="020B0604020202020204" pitchFamily="34" charset="0"/>
              </a:rPr>
              <a:t>In the event of inattention or sleepiness, these systems should notify the driver.</a:t>
            </a:r>
          </a:p>
          <a:p>
            <a:pPr algn="just">
              <a:lnSpc>
                <a:spcPct val="150000"/>
              </a:lnSpc>
              <a:spcBef>
                <a:spcPts val="0"/>
              </a:spcBef>
            </a:pPr>
            <a:r>
              <a:rPr lang="en-IN" sz="1800" dirty="0">
                <a:solidFill>
                  <a:srgbClr val="000000"/>
                </a:solidFill>
                <a:latin typeface="Arial" panose="020B0604020202020204" pitchFamily="34" charset="0"/>
                <a:cs typeface="Arial" panose="020B0604020202020204" pitchFamily="34" charset="0"/>
              </a:rPr>
              <a:t>Collisions will be less frequent only after the method is put into use, and certain cars' irritation will also go down.</a:t>
            </a:r>
          </a:p>
          <a:p>
            <a:pPr marL="0" indent="0" algn="just">
              <a:lnSpc>
                <a:spcPct val="150000"/>
              </a:lnSpc>
              <a:spcBef>
                <a:spcPts val="0"/>
              </a:spcBef>
              <a:buNone/>
            </a:pPr>
            <a:endParaRPr lang="en-IN" sz="1800" dirty="0">
              <a:solidFill>
                <a:srgbClr val="000000"/>
              </a:solidFill>
              <a:latin typeface="Arial" panose="020B0604020202020204" pitchFamily="34" charset="0"/>
              <a:cs typeface="Arial" panose="020B0604020202020204" pitchFamily="34" charset="0"/>
            </a:endParaRPr>
          </a:p>
          <a:p>
            <a:pPr marL="0" indent="0" algn="just">
              <a:lnSpc>
                <a:spcPct val="150000"/>
              </a:lnSpc>
              <a:spcBef>
                <a:spcPts val="0"/>
              </a:spcBef>
              <a:buNone/>
            </a:pPr>
            <a:endParaRPr lang="en-IN" sz="1800" dirty="0">
              <a:solidFill>
                <a:srgbClr val="000000"/>
              </a:solidFill>
              <a:latin typeface="Arial" panose="020B0604020202020204" pitchFamily="34" charset="0"/>
              <a:cs typeface="Arial" panose="020B0604020202020204" pitchFamily="34" charset="0"/>
            </a:endParaRPr>
          </a:p>
          <a:p>
            <a:pPr marL="0" marR="0" algn="just">
              <a:lnSpc>
                <a:spcPct val="150000"/>
              </a:lnSpc>
              <a:spcBef>
                <a:spcPts val="0"/>
              </a:spcBef>
              <a:spcAft>
                <a:spcPts val="0"/>
              </a:spcAft>
            </a:pPr>
            <a:endParaRPr lang="en-US" sz="1800" dirty="0">
              <a:solidFill>
                <a:srgbClr val="00000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267576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381000"/>
            <a:ext cx="8229600" cy="655638"/>
          </a:xfrm>
        </p:spPr>
        <p:txBody>
          <a:bodyPr>
            <a:normAutofit fontScale="90000"/>
          </a:bodyPr>
          <a:lstStyle/>
          <a:p>
            <a:r>
              <a:rPr lang="en-US" b="1" dirty="0">
                <a:latin typeface="Arial" pitchFamily="34" charset="0"/>
                <a:cs typeface="Arial" pitchFamily="34" charset="0"/>
              </a:rPr>
              <a:t>Literature Review</a:t>
            </a:r>
          </a:p>
        </p:txBody>
      </p:sp>
      <p:sp>
        <p:nvSpPr>
          <p:cNvPr id="7" name="Date Placeholder 6"/>
          <p:cNvSpPr>
            <a:spLocks noGrp="1"/>
          </p:cNvSpPr>
          <p:nvPr>
            <p:ph type="dt" sz="half" idx="10"/>
          </p:nvPr>
        </p:nvSpPr>
        <p:spPr/>
        <p:txBody>
          <a:bodyPr/>
          <a:lstStyle/>
          <a:p>
            <a:fld id="{005BC031-063B-4A3B-A350-F9B3921B0B20}" type="datetime3">
              <a:rPr lang="en-US" smtClean="0"/>
              <a:pPr/>
              <a:t>18 April 2023</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graphicFrame>
        <p:nvGraphicFramePr>
          <p:cNvPr id="2" name="Table 4">
            <a:extLst>
              <a:ext uri="{FF2B5EF4-FFF2-40B4-BE49-F238E27FC236}">
                <a16:creationId xmlns:a16="http://schemas.microsoft.com/office/drawing/2014/main" id="{00851763-BED1-CC09-62F4-7F9718BB2F4F}"/>
              </a:ext>
            </a:extLst>
          </p:cNvPr>
          <p:cNvGraphicFramePr>
            <a:graphicFrameLocks noGrp="1"/>
          </p:cNvGraphicFramePr>
          <p:nvPr>
            <p:ph idx="1"/>
            <p:extLst>
              <p:ext uri="{D42A27DB-BD31-4B8C-83A1-F6EECF244321}">
                <p14:modId xmlns:p14="http://schemas.microsoft.com/office/powerpoint/2010/main" val="41430092"/>
              </p:ext>
            </p:extLst>
          </p:nvPr>
        </p:nvGraphicFramePr>
        <p:xfrm>
          <a:off x="457201" y="1371600"/>
          <a:ext cx="8229599" cy="4526024"/>
        </p:xfrm>
        <a:graphic>
          <a:graphicData uri="http://schemas.openxmlformats.org/drawingml/2006/table">
            <a:tbl>
              <a:tblPr firstRow="1" bandRow="1">
                <a:tableStyleId>{72833802-FEF1-4C79-8D5D-14CF1EAF98D9}</a:tableStyleId>
              </a:tblPr>
              <a:tblGrid>
                <a:gridCol w="507303">
                  <a:extLst>
                    <a:ext uri="{9D8B030D-6E8A-4147-A177-3AD203B41FA5}">
                      <a16:colId xmlns:a16="http://schemas.microsoft.com/office/drawing/2014/main" val="3606850074"/>
                    </a:ext>
                  </a:extLst>
                </a:gridCol>
                <a:gridCol w="1882661">
                  <a:extLst>
                    <a:ext uri="{9D8B030D-6E8A-4147-A177-3AD203B41FA5}">
                      <a16:colId xmlns:a16="http://schemas.microsoft.com/office/drawing/2014/main" val="104615858"/>
                    </a:ext>
                  </a:extLst>
                </a:gridCol>
                <a:gridCol w="1544460">
                  <a:extLst>
                    <a:ext uri="{9D8B030D-6E8A-4147-A177-3AD203B41FA5}">
                      <a16:colId xmlns:a16="http://schemas.microsoft.com/office/drawing/2014/main" val="2223479820"/>
                    </a:ext>
                  </a:extLst>
                </a:gridCol>
                <a:gridCol w="1116069">
                  <a:extLst>
                    <a:ext uri="{9D8B030D-6E8A-4147-A177-3AD203B41FA5}">
                      <a16:colId xmlns:a16="http://schemas.microsoft.com/office/drawing/2014/main" val="1426934267"/>
                    </a:ext>
                  </a:extLst>
                </a:gridCol>
                <a:gridCol w="3179106">
                  <a:extLst>
                    <a:ext uri="{9D8B030D-6E8A-4147-A177-3AD203B41FA5}">
                      <a16:colId xmlns:a16="http://schemas.microsoft.com/office/drawing/2014/main" val="313819476"/>
                    </a:ext>
                  </a:extLst>
                </a:gridCol>
              </a:tblGrid>
              <a:tr h="426975">
                <a:tc>
                  <a:txBody>
                    <a:bodyPr/>
                    <a:lstStyle/>
                    <a:p>
                      <a:pPr algn="ctr"/>
                      <a:r>
                        <a:rPr lang="en-US" sz="1200" dirty="0"/>
                        <a:t>S.No.</a:t>
                      </a:r>
                    </a:p>
                  </a:txBody>
                  <a:tcPr/>
                </a:tc>
                <a:tc>
                  <a:txBody>
                    <a:bodyPr/>
                    <a:lstStyle/>
                    <a:p>
                      <a:pPr algn="ctr"/>
                      <a:r>
                        <a:rPr lang="en-US" sz="1200" dirty="0"/>
                        <a:t>Paper Title</a:t>
                      </a:r>
                    </a:p>
                  </a:txBody>
                  <a:tcPr/>
                </a:tc>
                <a:tc>
                  <a:txBody>
                    <a:bodyPr/>
                    <a:lstStyle/>
                    <a:p>
                      <a:pPr algn="ctr"/>
                      <a:r>
                        <a:rPr lang="en-US" sz="1200" dirty="0"/>
                        <a:t>Author</a:t>
                      </a:r>
                    </a:p>
                  </a:txBody>
                  <a:tcPr/>
                </a:tc>
                <a:tc>
                  <a:txBody>
                    <a:bodyPr/>
                    <a:lstStyle/>
                    <a:p>
                      <a:pPr algn="ctr"/>
                      <a:r>
                        <a:rPr lang="en-US" sz="1200" dirty="0"/>
                        <a:t>Year</a:t>
                      </a:r>
                    </a:p>
                  </a:txBody>
                  <a:tcPr/>
                </a:tc>
                <a:tc>
                  <a:txBody>
                    <a:bodyPr/>
                    <a:lstStyle/>
                    <a:p>
                      <a:pPr algn="ctr"/>
                      <a:r>
                        <a:rPr lang="en-US" sz="1200" dirty="0"/>
                        <a:t>Disadvantage/Future Work</a:t>
                      </a:r>
                    </a:p>
                  </a:txBody>
                  <a:tcPr/>
                </a:tc>
                <a:extLst>
                  <a:ext uri="{0D108BD9-81ED-4DB2-BD59-A6C34878D82A}">
                    <a16:rowId xmlns:a16="http://schemas.microsoft.com/office/drawing/2014/main" val="500768649"/>
                  </a:ext>
                </a:extLst>
              </a:tr>
              <a:tr h="1205578">
                <a:tc>
                  <a:txBody>
                    <a:bodyPr/>
                    <a:lstStyle/>
                    <a:p>
                      <a:pPr algn="ctr"/>
                      <a:r>
                        <a:rPr lang="en-US" sz="1200" dirty="0"/>
                        <a:t>1</a:t>
                      </a:r>
                    </a:p>
                  </a:txBody>
                  <a:tcPr/>
                </a:tc>
                <a:tc>
                  <a:txBody>
                    <a:bodyPr/>
                    <a:lstStyle/>
                    <a:p>
                      <a:pPr algn="ctr"/>
                      <a:r>
                        <a:rPr lang="en-US" sz="1200" b="0" kern="1200" dirty="0">
                          <a:solidFill>
                            <a:schemeClr val="tx1"/>
                          </a:solidFill>
                          <a:effectLst/>
                        </a:rPr>
                        <a:t>D</a:t>
                      </a:r>
                      <a:r>
                        <a:rPr lang="en-IN" sz="1200" b="0" kern="1200" dirty="0">
                          <a:solidFill>
                            <a:schemeClr val="tx1"/>
                          </a:solidFill>
                          <a:effectLst/>
                        </a:rPr>
                        <a:t>river Drowsiness Detection System</a:t>
                      </a:r>
                      <a:endParaRPr lang="en-US" sz="1200" dirty="0"/>
                    </a:p>
                  </a:txBody>
                  <a:tcPr/>
                </a:tc>
                <a:tc>
                  <a:txBody>
                    <a:bodyPr/>
                    <a:lstStyle/>
                    <a:p>
                      <a:pPr algn="ctr"/>
                      <a:r>
                        <a:rPr lang="en-IN" sz="1200" b="0" kern="1200" dirty="0">
                          <a:solidFill>
                            <a:schemeClr val="tx1"/>
                          </a:solidFill>
                          <a:effectLst/>
                        </a:rPr>
                        <a:t>Pratyush Agarwal,</a:t>
                      </a:r>
                    </a:p>
                    <a:p>
                      <a:pPr algn="ctr"/>
                      <a:r>
                        <a:rPr lang="en-IN" sz="1200" b="0" kern="1200" dirty="0">
                          <a:solidFill>
                            <a:schemeClr val="tx1"/>
                          </a:solidFill>
                          <a:effectLst/>
                        </a:rPr>
                        <a:t>Rizul Sharma</a:t>
                      </a:r>
                    </a:p>
                  </a:txBody>
                  <a:tcPr/>
                </a:tc>
                <a:tc>
                  <a:txBody>
                    <a:bodyPr/>
                    <a:lstStyle/>
                    <a:p>
                      <a:pPr algn="ctr"/>
                      <a:r>
                        <a:rPr lang="en-US" sz="1200" dirty="0"/>
                        <a:t>2019</a:t>
                      </a:r>
                    </a:p>
                  </a:txBody>
                  <a:tcPr/>
                </a:tc>
                <a:tc>
                  <a:txBody>
                    <a:bodyPr/>
                    <a:lstStyle/>
                    <a:p>
                      <a:pPr algn="just"/>
                      <a:r>
                        <a:rPr lang="en-US" sz="1200" dirty="0"/>
                        <a:t>Improved incrementally by using other parameters like blink rate, yawning, state of the car, etc. If all these parameters are used it can improve the accuracy by a lot.</a:t>
                      </a:r>
                    </a:p>
                  </a:txBody>
                  <a:tcPr/>
                </a:tc>
                <a:extLst>
                  <a:ext uri="{0D108BD9-81ED-4DB2-BD59-A6C34878D82A}">
                    <a16:rowId xmlns:a16="http://schemas.microsoft.com/office/drawing/2014/main" val="2702801072"/>
                  </a:ext>
                </a:extLst>
              </a:tr>
              <a:tr h="1431623">
                <a:tc>
                  <a:txBody>
                    <a:bodyPr/>
                    <a:lstStyle/>
                    <a:p>
                      <a:pPr algn="ctr"/>
                      <a:r>
                        <a:rPr lang="en-US" sz="1200" dirty="0"/>
                        <a:t>2</a:t>
                      </a:r>
                    </a:p>
                  </a:txBody>
                  <a:tcPr/>
                </a:tc>
                <a:tc>
                  <a:txBody>
                    <a:bodyPr/>
                    <a:lstStyle/>
                    <a:p>
                      <a:pPr algn="ctr"/>
                      <a:r>
                        <a:rPr lang="en-US" sz="1200" b="0" i="0" kern="1200" dirty="0">
                          <a:solidFill>
                            <a:schemeClr val="tx1"/>
                          </a:solidFill>
                          <a:effectLst/>
                          <a:latin typeface="+mn-lt"/>
                          <a:ea typeface="+mn-ea"/>
                          <a:cs typeface="+mn-cs"/>
                        </a:rPr>
                        <a:t>Real-time</a:t>
                      </a:r>
                      <a:r>
                        <a:rPr lang="en-IN" sz="1200" b="0" i="0" kern="1200" dirty="0">
                          <a:solidFill>
                            <a:schemeClr val="tx1"/>
                          </a:solidFill>
                          <a:effectLst/>
                          <a:latin typeface="+mn-lt"/>
                          <a:ea typeface="+mn-ea"/>
                          <a:cs typeface="+mn-cs"/>
                        </a:rPr>
                        <a:t> Sleep Drowsiness Detection</a:t>
                      </a:r>
                      <a:endParaRPr lang="en-US" sz="1200" dirty="0"/>
                    </a:p>
                  </a:txBody>
                  <a:tcPr/>
                </a:tc>
                <a:tc>
                  <a:txBody>
                    <a:bodyPr/>
                    <a:lstStyle/>
                    <a:p>
                      <a:pPr algn="ctr"/>
                      <a:r>
                        <a:rPr lang="en-US" sz="1200" b="0" i="0" kern="1200" dirty="0">
                          <a:solidFill>
                            <a:schemeClr val="tx1"/>
                          </a:solidFill>
                          <a:effectLst/>
                          <a:latin typeface="+mn-lt"/>
                          <a:ea typeface="+mn-ea"/>
                          <a:cs typeface="+mn-cs"/>
                        </a:rPr>
                        <a:t>R</a:t>
                      </a:r>
                      <a:r>
                        <a:rPr lang="en-IN" sz="1200" b="0" i="0" kern="1200" dirty="0">
                          <a:solidFill>
                            <a:schemeClr val="tx1"/>
                          </a:solidFill>
                          <a:effectLst/>
                          <a:latin typeface="+mn-lt"/>
                          <a:ea typeface="+mn-ea"/>
                          <a:cs typeface="+mn-cs"/>
                        </a:rPr>
                        <a:t>izvi Khurram Abbas,</a:t>
                      </a:r>
                    </a:p>
                    <a:p>
                      <a:pPr algn="ctr"/>
                      <a:r>
                        <a:rPr lang="en-IN" sz="1200" b="0" i="0" kern="1200" dirty="0">
                          <a:solidFill>
                            <a:schemeClr val="tx1"/>
                          </a:solidFill>
                          <a:effectLst/>
                          <a:latin typeface="+mn-lt"/>
                          <a:ea typeface="+mn-ea"/>
                          <a:cs typeface="+mn-cs"/>
                        </a:rPr>
                        <a:t>Ansari Mohd Hasim</a:t>
                      </a:r>
                      <a:endParaRPr lang="en-US" sz="1200" dirty="0"/>
                    </a:p>
                  </a:txBody>
                  <a:tcPr/>
                </a:tc>
                <a:tc>
                  <a:txBody>
                    <a:bodyPr/>
                    <a:lstStyle/>
                    <a:p>
                      <a:pPr algn="ctr"/>
                      <a:r>
                        <a:rPr lang="en-US" sz="1200" dirty="0"/>
                        <a:t>2018</a:t>
                      </a:r>
                    </a:p>
                  </a:txBody>
                  <a:tcPr/>
                </a:tc>
                <a:tc>
                  <a:txBody>
                    <a:bodyPr/>
                    <a:lstStyle/>
                    <a:p>
                      <a:pPr algn="just"/>
                      <a:r>
                        <a:rPr lang="en-US" sz="1200" dirty="0"/>
                        <a:t>Eye tracking works with eyeglasses and contact lenses since the calibration procedure accounts for the refractive properties of the lenses. </a:t>
                      </a:r>
                    </a:p>
                  </a:txBody>
                  <a:tcPr/>
                </a:tc>
                <a:extLst>
                  <a:ext uri="{0D108BD9-81ED-4DB2-BD59-A6C34878D82A}">
                    <a16:rowId xmlns:a16="http://schemas.microsoft.com/office/drawing/2014/main" val="2298734190"/>
                  </a:ext>
                </a:extLst>
              </a:tr>
              <a:tr h="1431623">
                <a:tc>
                  <a:txBody>
                    <a:bodyPr/>
                    <a:lstStyle/>
                    <a:p>
                      <a:pPr algn="ctr"/>
                      <a:r>
                        <a:rPr lang="en-US" sz="1200" dirty="0"/>
                        <a:t>3</a:t>
                      </a:r>
                    </a:p>
                  </a:txBody>
                  <a:tcPr/>
                </a:tc>
                <a:tc>
                  <a:txBody>
                    <a:bodyPr/>
                    <a:lstStyle/>
                    <a:p>
                      <a:pPr algn="ctr"/>
                      <a:r>
                        <a:rPr lang="en-US" sz="1200" dirty="0"/>
                        <a:t>Automatic Drunken Driver and Drowsiness Detection System</a:t>
                      </a:r>
                    </a:p>
                  </a:txBody>
                  <a:tcPr/>
                </a:tc>
                <a:tc>
                  <a:txBody>
                    <a:bodyPr/>
                    <a:lstStyle/>
                    <a:p>
                      <a:pPr algn="ctr"/>
                      <a:r>
                        <a:rPr lang="en-US" sz="1200" b="0" i="0" kern="1200" dirty="0">
                          <a:solidFill>
                            <a:schemeClr val="tx1"/>
                          </a:solidFill>
                          <a:effectLst/>
                          <a:latin typeface="+mn-lt"/>
                          <a:ea typeface="+mn-ea"/>
                          <a:cs typeface="+mn-cs"/>
                        </a:rPr>
                        <a:t>Mohammed Hussain,</a:t>
                      </a:r>
                    </a:p>
                    <a:p>
                      <a:pPr algn="ctr"/>
                      <a:r>
                        <a:rPr lang="en-US" sz="1200" b="0" i="0" kern="1200" dirty="0">
                          <a:solidFill>
                            <a:schemeClr val="tx1"/>
                          </a:solidFill>
                          <a:effectLst/>
                          <a:latin typeface="+mn-lt"/>
                          <a:ea typeface="+mn-ea"/>
                          <a:cs typeface="+mn-cs"/>
                        </a:rPr>
                        <a:t>Shashank </a:t>
                      </a:r>
                      <a:endParaRPr lang="en-US" sz="1200" dirty="0"/>
                    </a:p>
                  </a:txBody>
                  <a:tcPr/>
                </a:tc>
                <a:tc>
                  <a:txBody>
                    <a:bodyPr/>
                    <a:lstStyle/>
                    <a:p>
                      <a:pPr algn="ctr"/>
                      <a:r>
                        <a:rPr lang="en-US" sz="1200" dirty="0"/>
                        <a:t>2020</a:t>
                      </a:r>
                    </a:p>
                  </a:txBody>
                  <a:tcPr/>
                </a:tc>
                <a:tc>
                  <a:txBody>
                    <a:bodyPr/>
                    <a:lstStyle/>
                    <a:p>
                      <a:pPr algn="just"/>
                      <a:r>
                        <a:rPr lang="en-US" sz="1200" dirty="0"/>
                        <a:t>Damage of sensors cannot be detected.</a:t>
                      </a:r>
                    </a:p>
                  </a:txBody>
                  <a:tcPr/>
                </a:tc>
                <a:extLst>
                  <a:ext uri="{0D108BD9-81ED-4DB2-BD59-A6C34878D82A}">
                    <a16:rowId xmlns:a16="http://schemas.microsoft.com/office/drawing/2014/main" val="1588502086"/>
                  </a:ext>
                </a:extLst>
              </a:tr>
            </a:tbl>
          </a:graphicData>
        </a:graphic>
      </p:graphicFrame>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lstStyle/>
          <a:p>
            <a:r>
              <a:rPr lang="en-IN" b="1" dirty="0"/>
              <a:t>Inferences from Literature Survey</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298940" y="1371600"/>
            <a:ext cx="8546120" cy="4984750"/>
          </a:xfrm>
        </p:spPr>
        <p:txBody>
          <a:bodyPr>
            <a:noAutofit/>
          </a:bodyPr>
          <a:lstStyle/>
          <a:p>
            <a:pPr algn="just">
              <a:lnSpc>
                <a:spcPct val="150000"/>
              </a:lnSpc>
              <a:buFont typeface="+mj-lt"/>
              <a:buAutoNum type="arabicPeriod"/>
            </a:pPr>
            <a:r>
              <a:rPr lang="en-IN" sz="1800" dirty="0">
                <a:solidFill>
                  <a:srgbClr val="000000"/>
                </a:solidFill>
                <a:latin typeface="Arial" panose="020B0604020202020204" pitchFamily="34" charset="0"/>
                <a:cs typeface="Arial" panose="020B0604020202020204" pitchFamily="34" charset="0"/>
              </a:rPr>
              <a:t>The</a:t>
            </a:r>
            <a:r>
              <a:rPr lang="en-IN" sz="1800" spc="116"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system</a:t>
            </a:r>
            <a:r>
              <a:rPr lang="en-IN" sz="1800" spc="116"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fails</a:t>
            </a:r>
            <a:r>
              <a:rPr lang="en-IN" sz="1800" spc="12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if</a:t>
            </a:r>
            <a:r>
              <a:rPr lang="en-IN" sz="1800" spc="1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1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automobile</a:t>
            </a:r>
            <a:r>
              <a:rPr lang="en-IN" sz="1800" spc="12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driver</a:t>
            </a:r>
            <a:r>
              <a:rPr lang="en-IN" sz="1800" spc="119"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is</a:t>
            </a:r>
            <a:r>
              <a:rPr lang="en-IN" sz="1800" spc="114"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wearing</a:t>
            </a:r>
            <a:r>
              <a:rPr lang="en-IN" sz="1800" spc="121"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any</a:t>
            </a:r>
            <a:r>
              <a:rPr lang="en-IN" sz="1800" spc="1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kind</a:t>
            </a:r>
            <a:r>
              <a:rPr lang="en-IN" sz="1800" spc="114"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of</a:t>
            </a:r>
            <a:r>
              <a:rPr lang="en-IN" sz="1800" spc="11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sunglasses</a:t>
            </a:r>
            <a:r>
              <a:rPr lang="en-IN" sz="1800" spc="119"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and</a:t>
            </a:r>
            <a:r>
              <a:rPr lang="en-IN" sz="1800" spc="1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1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system</a:t>
            </a:r>
            <a:r>
              <a:rPr lang="en-IN" sz="1800" spc="116"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does</a:t>
            </a:r>
            <a:r>
              <a:rPr lang="en-IN" sz="1800" spc="1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not</a:t>
            </a:r>
            <a:r>
              <a:rPr lang="en-IN" sz="1800" spc="11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work</a:t>
            </a:r>
            <a:r>
              <a:rPr lang="en-IN" sz="1800" spc="11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if</a:t>
            </a:r>
            <a:r>
              <a:rPr lang="en-IN" sz="1800" spc="1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 light falls directly on the camera.</a:t>
            </a:r>
          </a:p>
          <a:p>
            <a:pPr algn="just">
              <a:lnSpc>
                <a:spcPct val="150000"/>
              </a:lnSpc>
              <a:buFont typeface="+mj-lt"/>
              <a:buAutoNum type="arabicPeriod"/>
            </a:pPr>
            <a:r>
              <a:rPr lang="en-IN" sz="1800" dirty="0">
                <a:solidFill>
                  <a:srgbClr val="000000"/>
                </a:solidFill>
                <a:latin typeface="Arial" panose="020B0604020202020204" pitchFamily="34" charset="0"/>
                <a:cs typeface="Arial" panose="020B0604020202020204" pitchFamily="34" charset="0"/>
              </a:rPr>
              <a:t>All</a:t>
            </a:r>
            <a:r>
              <a:rPr lang="en-IN" sz="1800" spc="10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these</a:t>
            </a:r>
            <a:r>
              <a:rPr lang="en-IN" sz="1800" spc="10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sensors</a:t>
            </a:r>
            <a:r>
              <a:rPr lang="en-IN" sz="1800" spc="10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are</a:t>
            </a:r>
            <a:r>
              <a:rPr lang="en-IN" sz="1800" spc="10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attached</a:t>
            </a:r>
            <a:r>
              <a:rPr lang="en-IN" sz="1800" spc="11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to</a:t>
            </a:r>
            <a:r>
              <a:rPr lang="en-IN" sz="1800" spc="10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10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driver’s</a:t>
            </a:r>
            <a:r>
              <a:rPr lang="en-IN" sz="1800" spc="7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body</a:t>
            </a:r>
            <a:r>
              <a:rPr lang="en-IN" sz="1800" spc="97"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which</a:t>
            </a:r>
            <a:r>
              <a:rPr lang="en-IN" sz="1800" spc="10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may</a:t>
            </a:r>
            <a:r>
              <a:rPr lang="en-IN" sz="1800" spc="10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affect</a:t>
            </a:r>
            <a:r>
              <a:rPr lang="en-IN" sz="1800" spc="7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10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driver. all</a:t>
            </a:r>
            <a:r>
              <a:rPr lang="en-IN" sz="1800" spc="38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these</a:t>
            </a:r>
            <a:r>
              <a:rPr lang="en-IN" sz="1800" spc="38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disadvantages</a:t>
            </a:r>
            <a:r>
              <a:rPr lang="en-IN" sz="1800" spc="39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we</a:t>
            </a:r>
            <a:r>
              <a:rPr lang="en-IN" sz="1800" spc="38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designed</a:t>
            </a:r>
            <a:r>
              <a:rPr lang="en-IN" sz="1800" spc="38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a:t>
            </a:r>
            <a:r>
              <a:rPr lang="en-IN" sz="1800" spc="379"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system</a:t>
            </a:r>
            <a:r>
              <a:rPr lang="en-IN" sz="1800" spc="38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in</a:t>
            </a:r>
            <a:r>
              <a:rPr lang="en-IN" sz="1800" spc="381"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which</a:t>
            </a:r>
            <a:r>
              <a:rPr lang="en-IN" sz="1800" spc="38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a:t>
            </a:r>
            <a:r>
              <a:rPr lang="en-IN" sz="1800" spc="379"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live</a:t>
            </a:r>
            <a:r>
              <a:rPr lang="en-IN" sz="1800" spc="38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camera</a:t>
            </a:r>
            <a:r>
              <a:rPr lang="en-IN" sz="1800" spc="391"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is</a:t>
            </a:r>
            <a:r>
              <a:rPr lang="en-IN" sz="1800" spc="38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used</a:t>
            </a:r>
            <a:r>
              <a:rPr lang="en-IN" sz="1800" spc="381"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to monitor the driver’s fatigue condition and alert the driver.</a:t>
            </a:r>
          </a:p>
          <a:p>
            <a:pPr algn="just">
              <a:lnSpc>
                <a:spcPct val="150000"/>
              </a:lnSpc>
              <a:buFont typeface="+mj-lt"/>
              <a:buAutoNum type="arabicPeriod"/>
            </a:pPr>
            <a:r>
              <a:rPr lang="en-IN" sz="1800" dirty="0">
                <a:solidFill>
                  <a:srgbClr val="000000"/>
                </a:solidFill>
                <a:latin typeface="Arial" panose="020B0604020202020204" pitchFamily="34" charset="0"/>
                <a:cs typeface="Arial" panose="020B0604020202020204" pitchFamily="34" charset="0"/>
              </a:rPr>
              <a:t>For</a:t>
            </a:r>
            <a:r>
              <a:rPr lang="en-IN" sz="1800" spc="25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large</a:t>
            </a:r>
            <a:r>
              <a:rPr lang="en-IN" sz="1800" spc="224"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vehicles</a:t>
            </a:r>
            <a:r>
              <a:rPr lang="en-IN" sz="1800" spc="26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such</a:t>
            </a:r>
            <a:r>
              <a:rPr lang="en-IN" sz="1800" spc="25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as</a:t>
            </a:r>
            <a:r>
              <a:rPr lang="en-IN" sz="1800" spc="25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heavy</a:t>
            </a:r>
            <a:r>
              <a:rPr lang="en-IN" sz="1800" spc="25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trucks</a:t>
            </a:r>
            <a:r>
              <a:rPr lang="en-IN" sz="1800" spc="254"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and buses</a:t>
            </a:r>
            <a:r>
              <a:rPr lang="en-IN" sz="1800" spc="254"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this</a:t>
            </a:r>
            <a:r>
              <a:rPr lang="en-IN" sz="1800" spc="25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arrangement</a:t>
            </a:r>
            <a:r>
              <a:rPr lang="en-IN" sz="1800" spc="264"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is</a:t>
            </a:r>
            <a:r>
              <a:rPr lang="en-IN" sz="1800" spc="251"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not</a:t>
            </a:r>
            <a:r>
              <a:rPr lang="en-IN" sz="1800" spc="25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pertinent.</a:t>
            </a:r>
            <a:r>
              <a:rPr lang="en-IN" sz="1800" spc="26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25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bus</a:t>
            </a:r>
            <a:r>
              <a:rPr lang="en-IN" sz="1800" spc="25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has</a:t>
            </a:r>
            <a:r>
              <a:rPr lang="en-IN" sz="1800" spc="252"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a:t>
            </a:r>
            <a:r>
              <a:rPr lang="en-IN" sz="1800" spc="25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large</a:t>
            </a:r>
            <a:r>
              <a:rPr lang="en-IN" sz="1800" spc="224"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front glass window to have a broad view for safe driving.</a:t>
            </a:r>
          </a:p>
          <a:p>
            <a:pPr algn="just">
              <a:lnSpc>
                <a:spcPct val="150000"/>
              </a:lnSpc>
              <a:buFont typeface="+mj-lt"/>
              <a:buAutoNum type="arabicPeriod"/>
            </a:pPr>
            <a:r>
              <a:rPr lang="en-IN" sz="1800" dirty="0">
                <a:solidFill>
                  <a:srgbClr val="000000"/>
                </a:solidFill>
                <a:latin typeface="Arial" panose="020B0604020202020204" pitchFamily="34" charset="0"/>
                <a:cs typeface="Arial" panose="020B0604020202020204" pitchFamily="34" charset="0"/>
              </a:rPr>
              <a:t>If</a:t>
            </a:r>
            <a:r>
              <a:rPr lang="en-IN" sz="1800" spc="21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we place</a:t>
            </a:r>
            <a:r>
              <a:rPr lang="en-IN" sz="1800" spc="22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a</a:t>
            </a:r>
            <a:r>
              <a:rPr lang="en-IN" sz="1800" spc="21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camera</a:t>
            </a:r>
            <a:r>
              <a:rPr lang="en-IN" sz="1800" spc="224"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on</a:t>
            </a:r>
            <a:r>
              <a:rPr lang="en-IN" sz="1800" spc="211"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2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window</a:t>
            </a:r>
            <a:r>
              <a:rPr lang="en-IN" sz="1800" spc="214"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of</a:t>
            </a:r>
            <a:r>
              <a:rPr lang="en-IN" sz="1800" spc="211"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2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front</a:t>
            </a:r>
            <a:r>
              <a:rPr lang="en-IN" sz="1800" spc="213"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glass,</a:t>
            </a:r>
            <a:r>
              <a:rPr lang="en-IN" sz="1800" spc="216"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2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camera blocks</a:t>
            </a:r>
            <a:r>
              <a:rPr lang="en-IN" sz="1800" spc="227"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2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frontal</a:t>
            </a:r>
            <a:r>
              <a:rPr lang="en-IN" sz="1800" spc="217"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view</a:t>
            </a:r>
            <a:r>
              <a:rPr lang="en-IN" sz="1800" spc="217"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of</a:t>
            </a:r>
            <a:r>
              <a:rPr lang="en-IN" sz="1800" spc="211"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21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driver,</a:t>
            </a:r>
            <a:r>
              <a:rPr lang="en-IN" sz="1800" spc="14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then</a:t>
            </a:r>
            <a:r>
              <a:rPr lang="en-IN" sz="1800" spc="129"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a:t>
            </a:r>
            <a:r>
              <a:rPr lang="en-IN" sz="1800" spc="127"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camera</a:t>
            </a:r>
            <a:r>
              <a:rPr lang="en-IN" sz="1800" spc="137"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is</a:t>
            </a:r>
            <a:r>
              <a:rPr lang="en-IN" sz="1800" spc="126"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unable</a:t>
            </a:r>
            <a:r>
              <a:rPr lang="en-IN" sz="1800" spc="130"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to</a:t>
            </a:r>
            <a:r>
              <a:rPr lang="en-IN" sz="1800" spc="127"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detect</a:t>
            </a:r>
            <a:r>
              <a:rPr lang="en-IN" sz="1800" spc="135" dirty="0">
                <a:solidFill>
                  <a:srgbClr val="000000"/>
                </a:solidFill>
                <a:latin typeface="Arial" panose="020B0604020202020204" pitchFamily="34" charset="0"/>
                <a:cs typeface="Arial" panose="020B0604020202020204" pitchFamily="34" charset="0"/>
              </a:rPr>
              <a:t> </a:t>
            </a:r>
            <a:r>
              <a:rPr lang="en-IN" sz="1800" dirty="0">
                <a:solidFill>
                  <a:srgbClr val="000000"/>
                </a:solidFill>
                <a:latin typeface="Arial" panose="020B0604020202020204" pitchFamily="34" charset="0"/>
                <a:cs typeface="Arial" panose="020B0604020202020204" pitchFamily="34" charset="0"/>
              </a:rPr>
              <a:t>the anterior view of the face of the driver correctly.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DD1A6F9D-DD77-42A7-A6AB-57439E778FC8}" type="datetime3">
              <a:rPr lang="en-US" smtClean="0"/>
              <a:pPr/>
              <a:t>18 April 2023</a:t>
            </a:fld>
            <a:endParaRPr lang="en-US" dirty="0"/>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208756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r>
              <a:rPr lang="en-US" b="1" dirty="0">
                <a:latin typeface="Arial" pitchFamily="34" charset="0"/>
                <a:cs typeface="Arial" pitchFamily="34" charset="0"/>
              </a:rPr>
              <a:t>Objectives</a:t>
            </a:r>
          </a:p>
        </p:txBody>
      </p:sp>
      <p:sp>
        <p:nvSpPr>
          <p:cNvPr id="11" name="Content Placeholder 2"/>
          <p:cNvSpPr>
            <a:spLocks noGrp="1"/>
          </p:cNvSpPr>
          <p:nvPr>
            <p:ph idx="1"/>
          </p:nvPr>
        </p:nvSpPr>
        <p:spPr>
          <a:xfrm>
            <a:off x="609600" y="1371600"/>
            <a:ext cx="8001000" cy="4984750"/>
          </a:xfrm>
        </p:spPr>
        <p:txBody>
          <a:bodyPr>
            <a:normAutofit/>
          </a:bodyPr>
          <a:lstStyle/>
          <a:p>
            <a:pPr marL="514350" indent="-514350" algn="just">
              <a:lnSpc>
                <a:spcPct val="150000"/>
              </a:lnSpc>
              <a:buFont typeface="+mj-lt"/>
              <a:buAutoNum type="arabicPeriod"/>
            </a:pPr>
            <a:r>
              <a:rPr lang="en-IN" sz="1800" dirty="0">
                <a:solidFill>
                  <a:srgbClr val="000000"/>
                </a:solidFill>
                <a:latin typeface="Arial" panose="020B0604020202020204" pitchFamily="34" charset="0"/>
                <a:cs typeface="Arial" panose="020B0604020202020204" pitchFamily="34" charset="0"/>
              </a:rPr>
              <a:t>The primary goal is to avoid hitting other automobiles.</a:t>
            </a:r>
          </a:p>
          <a:p>
            <a:pPr marL="514350" indent="-514350" algn="just">
              <a:lnSpc>
                <a:spcPct val="150000"/>
              </a:lnSpc>
              <a:buFont typeface="+mj-lt"/>
              <a:buAutoNum type="arabicPeriod"/>
            </a:pPr>
            <a:r>
              <a:rPr lang="en-IN" sz="1800" dirty="0">
                <a:solidFill>
                  <a:srgbClr val="000000"/>
                </a:solidFill>
                <a:latin typeface="Arial" panose="020B0604020202020204" pitchFamily="34" charset="0"/>
                <a:cs typeface="Arial" panose="020B0604020202020204" pitchFamily="34" charset="0"/>
              </a:rPr>
              <a:t>A method that maintains the driver's attention on the road must be developed to address the issue of accidents caused by drivers who are fatigued.</a:t>
            </a:r>
          </a:p>
          <a:p>
            <a:pPr marL="514350" indent="-514350" algn="just">
              <a:lnSpc>
                <a:spcPct val="150000"/>
              </a:lnSpc>
              <a:buFont typeface="+mj-lt"/>
              <a:buAutoNum type="arabicPeriod"/>
            </a:pPr>
            <a:r>
              <a:rPr lang="en-IN" sz="1800" dirty="0">
                <a:solidFill>
                  <a:srgbClr val="000000"/>
                </a:solidFill>
                <a:latin typeface="Arial" panose="020B0604020202020204" pitchFamily="34" charset="0"/>
                <a:cs typeface="Arial" panose="020B0604020202020204" pitchFamily="34" charset="0"/>
              </a:rPr>
              <a:t>Vehicles now use a variety of designs and prototypes. Keeping the whole focus and attention on precisely tracking the open and closed condition of the driver's eye in real-time would help prevent such incidents.</a:t>
            </a:r>
          </a:p>
          <a:p>
            <a:pPr marL="514350" indent="-514350" algn="just">
              <a:lnSpc>
                <a:spcPct val="150000"/>
              </a:lnSpc>
              <a:buFont typeface="+mj-lt"/>
              <a:buAutoNum type="arabicPeriod"/>
            </a:pPr>
            <a:r>
              <a:rPr lang="en-IN" sz="1800" b="0" i="0" dirty="0">
                <a:effectLst/>
                <a:latin typeface="Arial" panose="020B0604020202020204" pitchFamily="34" charset="0"/>
                <a:cs typeface="Arial" panose="020B0604020202020204" pitchFamily="34" charset="0"/>
              </a:rPr>
              <a:t>The system's goals are being assessed and developed to ensure reliability, low cost, low power consumption, quick response time, durability, and high security.</a:t>
            </a:r>
            <a:endParaRPr lang="en-IN" sz="1800" dirty="0">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2E65A3F0-0DA4-40CB-AEA1-7A2A56B62DF1}" type="datetime3">
              <a:rPr lang="en-US" smtClean="0"/>
              <a:pPr/>
              <a:t>18 April 2023</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31859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BCD4-031A-6CBD-6D21-06DE15F76C85}"/>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Domains Used</a:t>
            </a:r>
          </a:p>
        </p:txBody>
      </p:sp>
      <p:sp>
        <p:nvSpPr>
          <p:cNvPr id="3" name="Content Placeholder 2">
            <a:extLst>
              <a:ext uri="{FF2B5EF4-FFF2-40B4-BE49-F238E27FC236}">
                <a16:creationId xmlns:a16="http://schemas.microsoft.com/office/drawing/2014/main" id="{817D5945-F5E3-05FD-7B56-31AB9F1E1EF9}"/>
              </a:ext>
            </a:extLst>
          </p:cNvPr>
          <p:cNvSpPr>
            <a:spLocks noGrp="1"/>
          </p:cNvSpPr>
          <p:nvPr>
            <p:ph idx="1"/>
          </p:nvPr>
        </p:nvSpPr>
        <p:spPr/>
        <p:txBody>
          <a:bodyPr>
            <a:normAutofit/>
          </a:bodyPr>
          <a:lstStyle/>
          <a:p>
            <a:pPr marL="0" indent="0" algn="just">
              <a:lnSpc>
                <a:spcPct val="150000"/>
              </a:lnSpc>
              <a:buNone/>
            </a:pPr>
            <a:r>
              <a:rPr lang="en-US" sz="1800" dirty="0">
                <a:latin typeface="Arial" panose="020B0604020202020204" pitchFamily="34" charset="0"/>
                <a:cs typeface="Times New Roman" panose="02020603050405020304" pitchFamily="18" charset="0"/>
              </a:rPr>
              <a:t>The Domains Used are:</a:t>
            </a:r>
            <a:endParaRPr lang="en-US" sz="1800" dirty="0">
              <a:latin typeface="Arial" panose="020B0604020202020204" pitchFamily="34" charset="0"/>
              <a:cs typeface="Arial" panose="020B0604020202020204" pitchFamily="34" charset="0"/>
            </a:endParaRPr>
          </a:p>
          <a:p>
            <a:pPr algn="just">
              <a:lnSpc>
                <a:spcPct val="150000"/>
              </a:lnSpc>
            </a:pPr>
            <a:r>
              <a:rPr lang="en-US" sz="1800" dirty="0">
                <a:latin typeface="Arial" panose="020B0604020202020204" pitchFamily="34" charset="0"/>
                <a:cs typeface="Arial" panose="020B0604020202020204" pitchFamily="34" charset="0"/>
              </a:rPr>
              <a:t>Python</a:t>
            </a:r>
          </a:p>
          <a:p>
            <a:pPr algn="just">
              <a:lnSpc>
                <a:spcPct val="150000"/>
              </a:lnSpc>
            </a:pPr>
            <a:r>
              <a:rPr lang="en-US" sz="1800" dirty="0">
                <a:latin typeface="Arial" panose="020B0604020202020204" pitchFamily="34" charset="0"/>
                <a:cs typeface="Arial" panose="020B0604020202020204" pitchFamily="34" charset="0"/>
              </a:rPr>
              <a:t>Computer Vision</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pPr>
            <a:r>
              <a:rPr lang="en-US" sz="1800" dirty="0">
                <a:latin typeface="Arial" panose="020B0604020202020204" pitchFamily="34" charset="0"/>
                <a:ea typeface="Calibri" panose="020F0502020204030204" pitchFamily="34" charset="0"/>
                <a:cs typeface="Arial" panose="020B0604020202020204" pitchFamily="34" charset="0"/>
              </a:rPr>
              <a:t>Data Science</a:t>
            </a:r>
          </a:p>
          <a:p>
            <a:pPr algn="just">
              <a:lnSpc>
                <a:spcPct val="150000"/>
              </a:lnSpc>
            </a:pPr>
            <a:r>
              <a:rPr lang="en-US" sz="1800" dirty="0">
                <a:latin typeface="Arial" panose="020B0604020202020204" pitchFamily="34" charset="0"/>
                <a:ea typeface="Calibri" panose="020F0502020204030204" pitchFamily="34" charset="0"/>
                <a:cs typeface="Arial" panose="020B0604020202020204" pitchFamily="34" charset="0"/>
              </a:rPr>
              <a:t>Machine Learning</a:t>
            </a:r>
            <a:endParaRPr lang="en-US" sz="1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A3400D3-11D7-8888-04BD-6E4A57B83F4A}"/>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177A98D7-46D1-12BA-7FE8-5052EB0F0D36}"/>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38E580A1-91B2-6DA5-7E58-CB128C0DCBE3}"/>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132519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AD97-359C-EE0A-C02C-40D8FC73C46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Domains Used</a:t>
            </a:r>
          </a:p>
        </p:txBody>
      </p:sp>
      <p:sp>
        <p:nvSpPr>
          <p:cNvPr id="3" name="Content Placeholder 2">
            <a:extLst>
              <a:ext uri="{FF2B5EF4-FFF2-40B4-BE49-F238E27FC236}">
                <a16:creationId xmlns:a16="http://schemas.microsoft.com/office/drawing/2014/main" id="{23CD80EA-7B93-E835-D367-FDE3B07EE812}"/>
              </a:ext>
            </a:extLst>
          </p:cNvPr>
          <p:cNvSpPr>
            <a:spLocks noGrp="1"/>
          </p:cNvSpPr>
          <p:nvPr>
            <p:ph idx="1"/>
          </p:nvPr>
        </p:nvSpPr>
        <p:spPr>
          <a:xfrm>
            <a:off x="457200" y="1371601"/>
            <a:ext cx="8229600" cy="4984749"/>
          </a:xfrm>
        </p:spPr>
        <p:txBody>
          <a:bodyPr>
            <a:normAutofit/>
          </a:bodyPr>
          <a:lstStyle/>
          <a:p>
            <a:pPr marL="0" indent="0" algn="ctr">
              <a:buNone/>
            </a:pPr>
            <a:r>
              <a:rPr lang="en-US" sz="2000" b="1" dirty="0">
                <a:latin typeface="Arial" panose="020B0604020202020204" pitchFamily="34" charset="0"/>
                <a:cs typeface="Arial" panose="020B0604020202020204" pitchFamily="34" charset="0"/>
              </a:rPr>
              <a:t>Python</a:t>
            </a:r>
          </a:p>
          <a:p>
            <a:pPr marL="0" indent="0" algn="ctr">
              <a:buNone/>
            </a:pPr>
            <a:endParaRPr lang="en-US" sz="1800" b="1" dirty="0">
              <a:latin typeface="Arial" panose="020B0604020202020204" pitchFamily="34" charset="0"/>
              <a:cs typeface="Arial" panose="020B0604020202020204" pitchFamily="34" charset="0"/>
            </a:endParaRPr>
          </a:p>
          <a:p>
            <a:pPr>
              <a:lnSpc>
                <a:spcPct val="160000"/>
              </a:lnSpc>
            </a:pPr>
            <a:r>
              <a:rPr lang="en-US" sz="1800" dirty="0">
                <a:effectLst/>
                <a:latin typeface="Arial" panose="020B0604020202020204" pitchFamily="34" charset="0"/>
                <a:ea typeface="Calibri" panose="020F0502020204030204" pitchFamily="34" charset="0"/>
                <a:cs typeface="Arial" panose="020B0604020202020204" pitchFamily="34" charset="0"/>
              </a:rPr>
              <a:t>Python is a computer programming language.</a:t>
            </a:r>
          </a:p>
          <a:p>
            <a:pPr>
              <a:lnSpc>
                <a:spcPct val="160000"/>
              </a:lnSpc>
            </a:pPr>
            <a:r>
              <a:rPr lang="en-US" sz="1800" dirty="0">
                <a:effectLst/>
                <a:latin typeface="Arial" panose="020B0604020202020204" pitchFamily="34" charset="0"/>
                <a:ea typeface="Calibri" panose="020F0502020204030204" pitchFamily="34" charset="0"/>
                <a:cs typeface="Arial" panose="020B0604020202020204" pitchFamily="34" charset="0"/>
              </a:rPr>
              <a:t>It is a general-purpose, dynamic, and high-level language. </a:t>
            </a:r>
          </a:p>
          <a:p>
            <a:pPr>
              <a:lnSpc>
                <a:spcPct val="160000"/>
              </a:lnSpc>
            </a:pPr>
            <a:r>
              <a:rPr lang="en-US" sz="1800" dirty="0">
                <a:effectLst/>
                <a:latin typeface="Arial" panose="020B0604020202020204" pitchFamily="34" charset="0"/>
                <a:ea typeface="Calibri" panose="020F0502020204030204" pitchFamily="34" charset="0"/>
                <a:cs typeface="Arial" panose="020B0604020202020204" pitchFamily="34" charset="0"/>
              </a:rPr>
              <a:t>It is very easy to learn and yet very powerful when it comes to implementation.</a:t>
            </a:r>
          </a:p>
          <a:p>
            <a:pPr>
              <a:lnSpc>
                <a:spcPct val="160000"/>
              </a:lnSpc>
            </a:pPr>
            <a:r>
              <a:rPr lang="en-US" sz="1800" dirty="0">
                <a:effectLst/>
                <a:latin typeface="Arial" panose="020B0604020202020204" pitchFamily="34" charset="0"/>
                <a:ea typeface="Calibri" panose="020F0502020204030204" pitchFamily="34" charset="0"/>
                <a:cs typeface="Arial" panose="020B0604020202020204" pitchFamily="34" charset="0"/>
              </a:rPr>
              <a:t>Most of the Machine Learning, Deep Learning codes are written in Python.</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60000"/>
              </a:lnSpc>
              <a:buNone/>
            </a:pPr>
            <a:endParaRPr lang="en-US" sz="18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D9243E20-A989-942F-FE02-F272724E8D86}"/>
              </a:ext>
            </a:extLst>
          </p:cNvPr>
          <p:cNvSpPr>
            <a:spLocks noGrp="1"/>
          </p:cNvSpPr>
          <p:nvPr>
            <p:ph type="dt" sz="half" idx="10"/>
          </p:nvPr>
        </p:nvSpPr>
        <p:spPr/>
        <p:txBody>
          <a:bodyPr/>
          <a:lstStyle/>
          <a:p>
            <a:fld id="{DD1A6F9D-DD77-42A7-A6AB-57439E778FC8}" type="datetime3">
              <a:rPr lang="en-US" smtClean="0"/>
              <a:pPr/>
              <a:t>18 April 2023</a:t>
            </a:fld>
            <a:endParaRPr lang="en-US" dirty="0"/>
          </a:p>
        </p:txBody>
      </p:sp>
      <p:sp>
        <p:nvSpPr>
          <p:cNvPr id="5" name="Footer Placeholder 4">
            <a:extLst>
              <a:ext uri="{FF2B5EF4-FFF2-40B4-BE49-F238E27FC236}">
                <a16:creationId xmlns:a16="http://schemas.microsoft.com/office/drawing/2014/main" id="{3353E9E9-BD51-9EFC-8939-37BDB4938696}"/>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3FF343A8-2F10-EE65-1D1A-071C3864504F}"/>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239712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AD97-359C-EE0A-C02C-40D8FC73C46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Domains Used</a:t>
            </a:r>
          </a:p>
        </p:txBody>
      </p:sp>
      <p:sp>
        <p:nvSpPr>
          <p:cNvPr id="3" name="Content Placeholder 2">
            <a:extLst>
              <a:ext uri="{FF2B5EF4-FFF2-40B4-BE49-F238E27FC236}">
                <a16:creationId xmlns:a16="http://schemas.microsoft.com/office/drawing/2014/main" id="{23CD80EA-7B93-E835-D367-FDE3B07EE812}"/>
              </a:ext>
            </a:extLst>
          </p:cNvPr>
          <p:cNvSpPr>
            <a:spLocks noGrp="1"/>
          </p:cNvSpPr>
          <p:nvPr>
            <p:ph idx="1"/>
          </p:nvPr>
        </p:nvSpPr>
        <p:spPr>
          <a:xfrm>
            <a:off x="457200" y="1371601"/>
            <a:ext cx="8229600" cy="4984749"/>
          </a:xfrm>
        </p:spPr>
        <p:txBody>
          <a:bodyPr>
            <a:normAutofit fontScale="62500" lnSpcReduction="20000"/>
          </a:bodyPr>
          <a:lstStyle/>
          <a:p>
            <a:pPr marL="0" indent="0" algn="ctr">
              <a:buNone/>
            </a:pPr>
            <a:r>
              <a:rPr lang="en-US" sz="3100" b="1" dirty="0">
                <a:latin typeface="Arial" panose="020B0604020202020204" pitchFamily="34" charset="0"/>
                <a:cs typeface="Arial" panose="020B0604020202020204" pitchFamily="34" charset="0"/>
              </a:rPr>
              <a:t>Computer Vision</a:t>
            </a:r>
          </a:p>
          <a:p>
            <a:pPr algn="just">
              <a:lnSpc>
                <a:spcPct val="160000"/>
              </a:lnSpc>
            </a:pPr>
            <a:r>
              <a:rPr lang="en-IN" sz="2900" b="0" i="0" dirty="0">
                <a:effectLst/>
                <a:latin typeface="Arial" panose="020B0604020202020204" pitchFamily="34" charset="0"/>
                <a:cs typeface="Arial" panose="020B0604020202020204" pitchFamily="34" charset="0"/>
              </a:rPr>
              <a:t>Computer Vision is a field of study that focuses on enabling machines to interpret and understand visual information from the world around them.</a:t>
            </a:r>
          </a:p>
          <a:p>
            <a:pPr algn="just">
              <a:lnSpc>
                <a:spcPct val="160000"/>
              </a:lnSpc>
            </a:pPr>
            <a:r>
              <a:rPr lang="en-IN" sz="2900" b="0" i="0" dirty="0">
                <a:effectLst/>
                <a:latin typeface="Arial" panose="020B0604020202020204" pitchFamily="34" charset="0"/>
                <a:cs typeface="Arial" panose="020B0604020202020204" pitchFamily="34" charset="0"/>
              </a:rPr>
              <a:t>It involves the use of algorithms and deep learning techniques to extract meaningful information from images, videos, and other visual data.</a:t>
            </a:r>
          </a:p>
          <a:p>
            <a:pPr algn="just">
              <a:lnSpc>
                <a:spcPct val="160000"/>
              </a:lnSpc>
            </a:pPr>
            <a:r>
              <a:rPr lang="en-IN" sz="2900" dirty="0">
                <a:latin typeface="Arial" panose="020B0604020202020204" pitchFamily="34" charset="0"/>
                <a:cs typeface="Arial" panose="020B0604020202020204" pitchFamily="34" charset="0"/>
              </a:rPr>
              <a:t> Its</a:t>
            </a:r>
            <a:r>
              <a:rPr lang="en-IN" sz="2900" b="0" i="0" dirty="0">
                <a:effectLst/>
                <a:latin typeface="Arial" panose="020B0604020202020204" pitchFamily="34" charset="0"/>
                <a:cs typeface="Arial" panose="020B0604020202020204" pitchFamily="34" charset="0"/>
              </a:rPr>
              <a:t> applications are a wide range of fields, including autonomous vehicles, robotics, medical imaging, surveillance, and entertainment.</a:t>
            </a:r>
          </a:p>
          <a:p>
            <a:pPr algn="just">
              <a:lnSpc>
                <a:spcPct val="160000"/>
              </a:lnSpc>
            </a:pPr>
            <a:r>
              <a:rPr lang="en-IN" sz="2900" b="0" i="0" dirty="0">
                <a:effectLst/>
                <a:latin typeface="Arial" panose="020B0604020202020204" pitchFamily="34" charset="0"/>
                <a:cs typeface="Arial" panose="020B0604020202020204" pitchFamily="34" charset="0"/>
              </a:rPr>
              <a:t>Some of the techniques used in Computer Vision include image classification, object detection, segmentation, and tracking.</a:t>
            </a:r>
          </a:p>
          <a:p>
            <a:pPr algn="just">
              <a:lnSpc>
                <a:spcPct val="160000"/>
              </a:lnSpc>
            </a:pPr>
            <a:r>
              <a:rPr lang="en-IN" sz="2900" b="0" i="0" dirty="0">
                <a:effectLst/>
                <a:latin typeface="Arial" panose="020B0604020202020204" pitchFamily="34" charset="0"/>
                <a:cs typeface="Arial" panose="020B0604020202020204" pitchFamily="34" charset="0"/>
              </a:rPr>
              <a:t>Computer Vision systems rely on large amounts of labelled data to learn from, and their accuracy and effectiveness depend heavily on the quality and diversity of the data used for training.</a:t>
            </a:r>
          </a:p>
        </p:txBody>
      </p:sp>
      <p:sp>
        <p:nvSpPr>
          <p:cNvPr id="4" name="Date Placeholder 3">
            <a:extLst>
              <a:ext uri="{FF2B5EF4-FFF2-40B4-BE49-F238E27FC236}">
                <a16:creationId xmlns:a16="http://schemas.microsoft.com/office/drawing/2014/main" id="{D9243E20-A989-942F-FE02-F272724E8D86}"/>
              </a:ext>
            </a:extLst>
          </p:cNvPr>
          <p:cNvSpPr>
            <a:spLocks noGrp="1"/>
          </p:cNvSpPr>
          <p:nvPr>
            <p:ph type="dt" sz="half" idx="10"/>
          </p:nvPr>
        </p:nvSpPr>
        <p:spPr/>
        <p:txBody>
          <a:bodyPr/>
          <a:lstStyle/>
          <a:p>
            <a:fld id="{DD1A6F9D-DD77-42A7-A6AB-57439E778FC8}" type="datetime3">
              <a:rPr lang="en-US" smtClean="0"/>
              <a:pPr/>
              <a:t>18 April 2023</a:t>
            </a:fld>
            <a:endParaRPr lang="en-US"/>
          </a:p>
        </p:txBody>
      </p:sp>
      <p:sp>
        <p:nvSpPr>
          <p:cNvPr id="5" name="Footer Placeholder 4">
            <a:extLst>
              <a:ext uri="{FF2B5EF4-FFF2-40B4-BE49-F238E27FC236}">
                <a16:creationId xmlns:a16="http://schemas.microsoft.com/office/drawing/2014/main" id="{3353E9E9-BD51-9EFC-8939-37BDB4938696}"/>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3FF343A8-2F10-EE65-1D1A-071C3864504F}"/>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11707265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2537</TotalTime>
  <Words>2313</Words>
  <Application>Microsoft Office PowerPoint</Application>
  <PresentationFormat>On-screen Show (4:3)</PresentationFormat>
  <Paragraphs>259</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Symbol</vt:lpstr>
      <vt:lpstr>Custom Design</vt:lpstr>
      <vt:lpstr>AUTO ALERTING AND IDENTIFICATION SYSTEM </vt:lpstr>
      <vt:lpstr>Presentation Outline</vt:lpstr>
      <vt:lpstr>Introduction</vt:lpstr>
      <vt:lpstr>Literature Review</vt:lpstr>
      <vt:lpstr>Inferences from Literature Survey</vt:lpstr>
      <vt:lpstr>Objectives</vt:lpstr>
      <vt:lpstr>Domains Used</vt:lpstr>
      <vt:lpstr>Domains Used</vt:lpstr>
      <vt:lpstr>Domains Used</vt:lpstr>
      <vt:lpstr>Domains Used</vt:lpstr>
      <vt:lpstr>Domains Used</vt:lpstr>
      <vt:lpstr>System Architecture </vt:lpstr>
      <vt:lpstr>PowerPoint Presentation</vt:lpstr>
      <vt:lpstr>System Architecture </vt:lpstr>
      <vt:lpstr>Proposed System</vt:lpstr>
      <vt:lpstr>Proposed System</vt:lpstr>
      <vt:lpstr>Snapshots</vt:lpstr>
      <vt:lpstr>Snapshots</vt:lpstr>
      <vt:lpstr>Snapshots</vt:lpstr>
      <vt:lpstr>Snapshots</vt:lpstr>
      <vt:lpstr>Snapshots</vt:lpstr>
      <vt:lpstr>Result</vt:lpstr>
      <vt:lpstr>Result</vt:lpstr>
      <vt:lpstr>Conclusion</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39110932 - SHAIK SHEERU ALI MOULALI</cp:lastModifiedBy>
  <cp:revision>101</cp:revision>
  <dcterms:created xsi:type="dcterms:W3CDTF">2019-11-06T07:48:53Z</dcterms:created>
  <dcterms:modified xsi:type="dcterms:W3CDTF">2023-04-18T03:33:49Z</dcterms:modified>
</cp:coreProperties>
</file>