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71" r:id="rId7"/>
    <p:sldId id="263" r:id="rId8"/>
    <p:sldId id="265" r:id="rId9"/>
    <p:sldId id="264" r:id="rId10"/>
    <p:sldId id="267" r:id="rId11"/>
    <p:sldId id="272" r:id="rId12"/>
    <p:sldId id="275" r:id="rId13"/>
    <p:sldId id="276" r:id="rId14"/>
    <p:sldId id="262" r:id="rId15"/>
    <p:sldId id="266" r:id="rId16"/>
    <p:sldId id="268" r:id="rId17"/>
    <p:sldId id="269" r:id="rId18"/>
    <p:sldId id="270" r:id="rId19"/>
    <p:sldId id="259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Lato Black" panose="020F0502020204030203" pitchFamily="34" charset="0"/>
      <p:bold r:id="rId26"/>
      <p:boldItalic r:id="rId27"/>
    </p:embeddedFont>
    <p:embeddedFont>
      <p:font typeface="Libre Baskerville" panose="02000000000000000000" pitchFamily="2" charset="0"/>
      <p:regular r:id="rId28"/>
      <p:bold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D1B12D-700A-4BCF-B60B-FBA0EA175B21}" v="2" dt="2023-03-10T09:50:51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customschemas.google.com/relationships/presentationmetadata" Target="meta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5791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124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2207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4877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3737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1889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9702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8956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135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9212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5474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list/ls050782187/?sort=user_rating,desc&amp;st_dt=&amp;mode=detai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5" y="-462117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309" y="5045340"/>
            <a:ext cx="7246189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 b="1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IMDb Web Scraping and Data Analysis of </a:t>
            </a:r>
            <a:r>
              <a:rPr lang="en-IN" sz="18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Top</a:t>
            </a:r>
            <a:r>
              <a:rPr lang="en-IN" sz="2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500 Movies</a:t>
            </a:r>
            <a:endParaRPr sz="2000" dirty="0"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716E6A-AA13-97D9-03BC-467C60EF4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281" y="3813850"/>
            <a:ext cx="2722243" cy="12314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169143" y="-555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rgbClr val="FF0000"/>
                </a:solidFill>
              </a:rPr>
              <a:t>Agenda</a:t>
            </a: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490194" y="967280"/>
            <a:ext cx="10710286" cy="517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7790" indent="0">
              <a:buSzPct val="100000"/>
              <a:buNone/>
            </a:pPr>
            <a:r>
              <a:rPr lang="en-US" sz="2400" dirty="0"/>
              <a:t>5. Box plot 			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1190F1-B6E0-DD69-6096-74190789E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18" y="1649691"/>
            <a:ext cx="4953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9A4BC0C-DE12-C2A5-6A23-CF837A49E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134" y="1871876"/>
            <a:ext cx="6217510" cy="33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94C9FB-12C7-FAF0-CD46-AB5120831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134" y="5739338"/>
            <a:ext cx="8388060" cy="72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018EF0-DC2D-D86C-5D02-6C59988B99F8}"/>
              </a:ext>
            </a:extLst>
          </p:cNvPr>
          <p:cNvSpPr txBox="1"/>
          <p:nvPr/>
        </p:nvSpPr>
        <p:spPr>
          <a:xfrm>
            <a:off x="7078534" y="998202"/>
            <a:ext cx="386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6.Dist plot</a:t>
            </a:r>
          </a:p>
        </p:txBody>
      </p:sp>
    </p:spTree>
    <p:extLst>
      <p:ext uri="{BB962C8B-B14F-4D97-AF65-F5344CB8AC3E}">
        <p14:creationId xmlns:p14="http://schemas.microsoft.com/office/powerpoint/2010/main" val="417544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8AF1-08D8-C9D5-2A34-F645BE8C1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74" y="-77326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2B06E-2AE3-B8DF-5DC9-66E4D3F1A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407" y="950554"/>
            <a:ext cx="10515600" cy="838917"/>
          </a:xfrm>
        </p:spPr>
        <p:txBody>
          <a:bodyPr/>
          <a:lstStyle/>
          <a:p>
            <a:pPr marL="114300" indent="0">
              <a:buNone/>
            </a:pPr>
            <a:r>
              <a:rPr lang="en-IN" dirty="0"/>
              <a:t>7.Barplot of top rated movies with director names.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22C4879-4195-6EC3-B8F7-1A8E9B186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316" y="1557307"/>
            <a:ext cx="8649930" cy="435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A535D8-093E-BF33-8780-096400303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316" y="-1779640"/>
            <a:ext cx="6585155" cy="824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19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B96A-E3EE-CEE9-410E-D5119374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71" y="-2949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A2F1F-7AF2-54FC-785D-6F70056FA9DC}"/>
              </a:ext>
            </a:extLst>
          </p:cNvPr>
          <p:cNvSpPr txBox="1"/>
          <p:nvPr/>
        </p:nvSpPr>
        <p:spPr>
          <a:xfrm>
            <a:off x="806246" y="1130710"/>
            <a:ext cx="8278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9.Cat plot Gross v Rating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C8E155-5C73-24D2-5D3F-2064984B2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283" y="581664"/>
            <a:ext cx="5184981" cy="53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5D46-F863-EAFF-2BD6-AB7C1259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29" y="99654"/>
            <a:ext cx="10515600" cy="129652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BAA09-8111-FEE9-2267-8E1D43ADD7D2}"/>
              </a:ext>
            </a:extLst>
          </p:cNvPr>
          <p:cNvSpPr txBox="1"/>
          <p:nvPr/>
        </p:nvSpPr>
        <p:spPr>
          <a:xfrm>
            <a:off x="1160207" y="1242292"/>
            <a:ext cx="24089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10. Line plot: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D3C49-F17C-1A13-5708-28D191FA1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734" y="762000"/>
            <a:ext cx="6023641" cy="48125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B2583F-093B-C12E-8D6B-412CA0B82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207" y="5549339"/>
            <a:ext cx="8231968" cy="6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37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Agenda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373796" y="92191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b="1" i="1" dirty="0"/>
              <a:t> Bivariate Analysis  </a:t>
            </a:r>
          </a:p>
          <a:p>
            <a:pPr marL="0" indent="0" algn="just">
              <a:buSzPct val="100000"/>
              <a:buNone/>
            </a:pPr>
            <a:r>
              <a:rPr lang="en-US" sz="2400" dirty="0"/>
              <a:t>1. Scatter plot between No. of votes, Rating and </a:t>
            </a:r>
            <a:r>
              <a:rPr lang="en-US" sz="2400" dirty="0" err="1"/>
              <a:t>Metascore</a:t>
            </a:r>
            <a:r>
              <a:rPr lang="en-US" sz="2800" dirty="0"/>
              <a:t>		</a:t>
            </a:r>
            <a:endParaRPr lang="en-US"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b="1" i="1" dirty="0"/>
              <a:t> </a:t>
            </a:r>
            <a:endParaRPr dirty="0"/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F25521D-D340-BBF8-863B-2A85D4837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872" y="2034194"/>
            <a:ext cx="7526764" cy="406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7D17C8-4C59-BD20-4983-BA0E8BE0E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06" y="6101391"/>
            <a:ext cx="8079949" cy="53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58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rgbClr val="FF0000"/>
                </a:solidFill>
              </a:rPr>
              <a:t>Agenda</a:t>
            </a: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490194" y="1093509"/>
            <a:ext cx="10710286" cy="517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7790" indent="0">
              <a:buSzPct val="100000"/>
              <a:buNone/>
            </a:pPr>
            <a:r>
              <a:rPr lang="en-US" sz="2400" dirty="0"/>
              <a:t>2. Pair plot between No. of Votes, Rating and </a:t>
            </a:r>
            <a:r>
              <a:rPr lang="en-US" sz="2400" dirty="0" err="1"/>
              <a:t>Metascore</a:t>
            </a:r>
            <a:r>
              <a:rPr lang="en-US" sz="2400" dirty="0"/>
              <a:t>.			</a:t>
            </a:r>
            <a:endParaRPr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B4AED3F-AC34-DCE0-F210-5CF9C60C4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087" y="1622147"/>
            <a:ext cx="5021826" cy="502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253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189618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Agenda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477490" y="1080043"/>
            <a:ext cx="10515600" cy="512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indent="0">
              <a:buClr>
                <a:srgbClr val="FF0000"/>
              </a:buClr>
              <a:buSzPct val="100000"/>
              <a:buNone/>
            </a:pPr>
            <a:r>
              <a:rPr lang="en-IN" b="1" dirty="0"/>
              <a:t>Key Business Question:</a:t>
            </a:r>
            <a:r>
              <a:rPr lang="en-IN" b="1" u="sng" dirty="0">
                <a:solidFill>
                  <a:srgbClr val="FF0000"/>
                </a:solidFill>
              </a:rPr>
              <a:t> </a:t>
            </a:r>
            <a:endParaRPr dirty="0"/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/>
              <a:t>How is the average playtime of movie?</a:t>
            </a:r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/>
              <a:t>Revenue of the movie depends on rating?</a:t>
            </a:r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/>
              <a:t>Which year has the highest revenue?</a:t>
            </a:r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/>
              <a:t>Which movie have the highest revenue?</a:t>
            </a:r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400" dirty="0"/>
          </a:p>
          <a:p>
            <a:pPr marL="228600" indent="-130810">
              <a:buSzPct val="100000"/>
              <a:buNone/>
            </a:pPr>
            <a:r>
              <a:rPr lang="en-IN" b="1" dirty="0"/>
              <a:t>Conclusion (Key finding overall) </a:t>
            </a:r>
          </a:p>
          <a:p>
            <a:pPr marL="383540" indent="-285750">
              <a:buSzPct val="100000"/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top 3 genres with the highest IMDB Scores are </a:t>
            </a:r>
            <a:r>
              <a:rPr lang="en-US" sz="2000" i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Drama</a:t>
            </a:r>
            <a:r>
              <a:rPr lang="en-US" sz="20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Crime Drama, and Action</a:t>
            </a:r>
            <a:r>
              <a:rPr lang="en-US" sz="2000" b="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83540" indent="-285750">
              <a:buSzPct val="100000"/>
              <a:buFont typeface="Wingdings" panose="05000000000000000000" pitchFamily="2" charset="2"/>
              <a:buChar char="q"/>
            </a:pP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of Movies Belongs to Runtime Range - 100 to 140 Minutes</a:t>
            </a:r>
          </a:p>
          <a:p>
            <a:pPr marL="383540" indent="-285750">
              <a:buSzPct val="1000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observed that revenue and rating have </a:t>
            </a:r>
            <a:r>
              <a:rPr lang="en-IN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positive correlation</a:t>
            </a:r>
          </a:p>
          <a:p>
            <a:pPr marL="383540" indent="-285750">
              <a:buSzPct val="100000"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Movies with highest rating has highest votes</a:t>
            </a:r>
          </a:p>
          <a:p>
            <a:pPr marL="383540" indent="-285750">
              <a:buSzPct val="100000"/>
              <a:buFont typeface="Wingdings" panose="05000000000000000000" pitchFamily="2" charset="2"/>
              <a:buChar char="q"/>
            </a:pP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highest number of votes were seen in year 1994 and 1983 compared to </a:t>
            </a:r>
            <a:r>
              <a:rPr lang="en-US" sz="200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remaing</a:t>
            </a: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years</a:t>
            </a:r>
          </a:p>
          <a:p>
            <a:pPr marL="383540" indent="-285750">
              <a:buSzPct val="100000"/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observe that year 2015 has the highest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revenue,double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its past years</a:t>
            </a:r>
          </a:p>
          <a:p>
            <a:pPr marL="383540" indent="-285750">
              <a:buSzPct val="100000"/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observe that only these 10 movies have crosses the 400 million revenue remaining all are under 400 Million</a:t>
            </a:r>
          </a:p>
          <a:p>
            <a:pPr marL="383540" indent="-285750">
              <a:buSzPct val="100000"/>
              <a:buFont typeface="Wingdings" panose="05000000000000000000" pitchFamily="2" charset="2"/>
              <a:buChar char="q"/>
            </a:pP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 Wars: Episode VII - The Force Awakens is the highest gross movie </a:t>
            </a:r>
          </a:p>
          <a:p>
            <a:pPr marL="97790" indent="0">
              <a:buSzPct val="100000"/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3540" indent="-285750">
              <a:buSzPct val="100000"/>
              <a:buFont typeface="Wingdings" panose="05000000000000000000" pitchFamily="2" charset="2"/>
              <a:buChar char="q"/>
            </a:pPr>
            <a:endParaRPr lang="en-IN" sz="180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3540" indent="-285750">
              <a:buSzPct val="100000"/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975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189618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Agenda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8EDBD-1D01-BFE8-1D83-C915C4FF1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A8B291-C58D-DC49-93D4-40D631BFC1CE}"/>
              </a:ext>
            </a:extLst>
          </p:cNvPr>
          <p:cNvSpPr/>
          <p:nvPr/>
        </p:nvSpPr>
        <p:spPr>
          <a:xfrm>
            <a:off x="3346515" y="2364019"/>
            <a:ext cx="578805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7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70038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189618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rgbClr val="FF0000"/>
                </a:solidFill>
              </a:rPr>
              <a:t>EXPERINCES &amp; CHALLENGES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477490" y="1080044"/>
            <a:ext cx="10515600" cy="204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buClr>
                <a:srgbClr val="FF0000"/>
              </a:buClr>
              <a:buSzPct val="100000"/>
            </a:pPr>
            <a:r>
              <a:rPr lang="en-US" sz="2400" dirty="0"/>
              <a:t>The project on Web Scraping and Data Analysis helped to learn to convert large amount of unstructured data in to structured data by cleaning, manipulating and analyzing the data.</a:t>
            </a:r>
          </a:p>
          <a:p>
            <a:pPr marL="342900">
              <a:buClr>
                <a:srgbClr val="FF0000"/>
              </a:buClr>
              <a:buSzPct val="100000"/>
            </a:pPr>
            <a:r>
              <a:rPr lang="en-US" sz="2400" dirty="0"/>
              <a:t>The main challenge faced in the project while manipulating the data and in </a:t>
            </a:r>
            <a:r>
              <a:rPr lang="en-US" sz="2400" dirty="0" err="1"/>
              <a:t>eda</a:t>
            </a:r>
            <a:r>
              <a:rPr lang="en-US" sz="2400" dirty="0"/>
              <a:t> process.</a:t>
            </a:r>
          </a:p>
          <a:p>
            <a:pPr marL="0" indent="0">
              <a:buClr>
                <a:srgbClr val="FF0000"/>
              </a:buClr>
              <a:buSzPct val="100000"/>
              <a:buNone/>
            </a:pPr>
            <a:endParaRPr lang="en-I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0EE273-979F-9714-C6EE-C94B9940E254}"/>
              </a:ext>
            </a:extLst>
          </p:cNvPr>
          <p:cNvSpPr txBox="1"/>
          <p:nvPr/>
        </p:nvSpPr>
        <p:spPr>
          <a:xfrm flipH="1">
            <a:off x="367087" y="3362011"/>
            <a:ext cx="48246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Libraries Used:</a:t>
            </a:r>
            <a:endParaRPr lang="en-IN" sz="2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B0C715-6356-4DF4-F36E-C615894A0930}"/>
              </a:ext>
            </a:extLst>
          </p:cNvPr>
          <p:cNvSpPr txBox="1"/>
          <p:nvPr/>
        </p:nvSpPr>
        <p:spPr>
          <a:xfrm>
            <a:off x="2369574" y="4053571"/>
            <a:ext cx="2212258" cy="2219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pandas</a:t>
            </a:r>
            <a:endParaRPr lang="en-IN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0215" algn="l"/>
              </a:tabLst>
            </a:pPr>
            <a:r>
              <a:rPr lang="en-US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numpy</a:t>
            </a:r>
            <a:endParaRPr lang="en-IN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0215" algn="l"/>
              </a:tabLst>
            </a:pPr>
            <a:r>
              <a:rPr lang="en-IN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BeautifulSoup</a:t>
            </a:r>
            <a:endParaRPr lang="en-IN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0215" algn="l"/>
              </a:tabLst>
            </a:pPr>
            <a:r>
              <a:rPr lang="en-IN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matplotlib.pyplot</a:t>
            </a:r>
            <a:endParaRPr lang="en-IN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0215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 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0215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seaborn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175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700729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Shaik.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Sohel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BSc in Computer Science.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Passionate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about studying how to improve performance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8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Aspiring to become a Data Scientist.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Agenda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684880" y="191903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Objective of the Project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present to you </a:t>
            </a:r>
            <a:r>
              <a:rPr lang="en-US" sz="1800" b="1" i="0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first Web Scraping and Exploratory Data Analysis (EDA) project</a:t>
            </a:r>
            <a:r>
              <a:rPr lang="en-US" sz="18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accompanied me on my Data Science journey that I started at </a:t>
            </a:r>
            <a:r>
              <a:rPr lang="en-US" sz="1800" b="1" i="0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INNOMATICS RESEARCH LABS</a:t>
            </a:r>
            <a:r>
              <a:rPr lang="en-US" sz="18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report is an interesting survey about the IMDB movie ratings and observation what are the reasons that audiences like more a movie than the others.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b="1" dirty="0"/>
              <a:t>Web Scraping – Details (Websites, Processor you followed)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000" dirty="0">
                <a:hlinkClick r:id="rId3"/>
              </a:rPr>
              <a:t>https://www.imdb.com/list/ls050782187/?sort=user_rating,desc&amp;st_dt=&amp;mode=detail</a:t>
            </a:r>
            <a:endParaRPr lang="en-IN"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Summary of the Data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000" dirty="0"/>
              <a:t>The data about top 500 IMDb movies of all time- </a:t>
            </a:r>
            <a:r>
              <a:rPr lang="en-IN" sz="2000" dirty="0" err="1"/>
              <a:t>Ranking,the</a:t>
            </a:r>
            <a:r>
              <a:rPr lang="en-IN" sz="2000" dirty="0"/>
              <a:t> duration of movie, Gross, Genre, IMDb rating, </a:t>
            </a:r>
            <a:r>
              <a:rPr lang="en-IN" sz="2000" dirty="0" err="1"/>
              <a:t>Metascore</a:t>
            </a:r>
            <a:r>
              <a:rPr lang="en-IN" sz="2000" dirty="0"/>
              <a:t>, Release date and Votes.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Agenda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838200" y="157490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IN" b="1" u="sng" dirty="0">
                <a:solidFill>
                  <a:srgbClr val="FF0000"/>
                </a:solidFill>
              </a:rPr>
              <a:t>Exploratory Data Analysis: 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Data Cleaning Steps  </a:t>
            </a:r>
          </a:p>
          <a:p>
            <a:pPr marL="342900" lvl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200" dirty="0"/>
              <a:t>Info command to check the data types of variables</a:t>
            </a:r>
          </a:p>
          <a:p>
            <a:pPr marL="342900" lvl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200" dirty="0"/>
              <a:t>Checked for null values</a:t>
            </a:r>
          </a:p>
          <a:p>
            <a:pPr marL="342900" algn="just">
              <a:buSzPct val="100000"/>
              <a:buFont typeface="Wingdings" panose="05000000000000000000" pitchFamily="2" charset="2"/>
              <a:buChar char="Ø"/>
            </a:pPr>
            <a:r>
              <a:rPr lang="en-IN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Fixed structural errors</a:t>
            </a:r>
          </a:p>
          <a:p>
            <a:pPr marL="342900" algn="just">
              <a:buSzPct val="100000"/>
              <a:buFont typeface="Wingdings" panose="05000000000000000000" pitchFamily="2" charset="2"/>
              <a:buChar char="Ø"/>
            </a:pPr>
            <a:r>
              <a:rPr lang="en-IN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Deal with missing data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100"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Data Manipulation Steps</a:t>
            </a:r>
          </a:p>
          <a:p>
            <a:pPr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200" dirty="0"/>
              <a:t>Replace – to replace or remove a string</a:t>
            </a:r>
          </a:p>
          <a:p>
            <a:pPr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200" dirty="0" err="1"/>
              <a:t>astype</a:t>
            </a:r>
            <a:r>
              <a:rPr lang="en-US" sz="2200" dirty="0"/>
              <a:t> to change the datatype</a:t>
            </a:r>
          </a:p>
          <a:p>
            <a:pPr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200" dirty="0"/>
              <a:t>Split to split a column in to two columns</a:t>
            </a:r>
            <a:endParaRPr sz="2200" dirty="0"/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515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Agenda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490194" y="1093509"/>
            <a:ext cx="10710286" cy="517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sz="2400" b="1" i="1" dirty="0"/>
              <a:t>Univariate Analysis  Steps</a:t>
            </a:r>
            <a:endParaRPr sz="2400" dirty="0"/>
          </a:p>
          <a:p>
            <a:pPr marL="61214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2400" dirty="0"/>
              <a:t>Histogram graph between Number of movies and Year for certain rows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EF9B5A-C8BE-7A6E-BF6B-900A88450F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26162" y="2047279"/>
            <a:ext cx="5080220" cy="39850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780ECD-278C-75B3-4848-419E882FC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823" y="6040053"/>
            <a:ext cx="6327151" cy="559748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5B7360DC-EF75-15FC-C2A8-B5F70A335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A histogram is a graph showing the frequency distribution and is often used for numeric data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CF0C2AD-B877-B6B8-2EA3-0F989863A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source-serif-pro"/>
              </a:rPr>
              <a:t>A histogram is a graph showing the frequency distribution and is often used for numeric data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71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8E2F2A-1DCB-1B83-DF5A-C0411D92E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032" y="1595374"/>
            <a:ext cx="8981248" cy="42628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C174FF-237D-42D1-376A-A76F2D0120D2}"/>
              </a:ext>
            </a:extLst>
          </p:cNvPr>
          <p:cNvSpPr txBox="1"/>
          <p:nvPr/>
        </p:nvSpPr>
        <p:spPr>
          <a:xfrm>
            <a:off x="2438400" y="784323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6CABC-058A-3B1B-43DB-AF76F25C8456}"/>
              </a:ext>
            </a:extLst>
          </p:cNvPr>
          <p:cNvSpPr txBox="1"/>
          <p:nvPr/>
        </p:nvSpPr>
        <p:spPr>
          <a:xfrm>
            <a:off x="304800" y="-74475"/>
            <a:ext cx="833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FF0000"/>
                </a:solidFill>
              </a:rPr>
              <a:t>Agenda</a:t>
            </a:r>
            <a:endParaRPr lang="en-IN" sz="4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DC5CB7-FF91-AF99-AFC1-ADD629A67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032" y="5858233"/>
            <a:ext cx="7365808" cy="5820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4640F9-0317-A29D-4962-393573D34E40}"/>
              </a:ext>
            </a:extLst>
          </p:cNvPr>
          <p:cNvSpPr txBox="1"/>
          <p:nvPr/>
        </p:nvSpPr>
        <p:spPr>
          <a:xfrm>
            <a:off x="939799" y="861267"/>
            <a:ext cx="6832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1(b).   Count plot  number of movies per year</a:t>
            </a:r>
          </a:p>
        </p:txBody>
      </p:sp>
    </p:spTree>
    <p:extLst>
      <p:ext uri="{BB962C8B-B14F-4D97-AF65-F5344CB8AC3E}">
        <p14:creationId xmlns:p14="http://schemas.microsoft.com/office/powerpoint/2010/main" val="90592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rgbClr val="FF0000"/>
                </a:solidFill>
              </a:rPr>
              <a:t>Agenda</a:t>
            </a: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490194" y="1093509"/>
            <a:ext cx="10710286" cy="517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7790" indent="0">
              <a:buSzPct val="100000"/>
              <a:buNone/>
            </a:pPr>
            <a:r>
              <a:rPr lang="en-US" sz="2400" dirty="0"/>
              <a:t>2. Bar plot to see which year has more votes counts.			</a:t>
            </a:r>
          </a:p>
          <a:p>
            <a:pPr marL="9779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838932-43EC-F012-6BC2-64A01BA0E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2" y="2050688"/>
            <a:ext cx="11233355" cy="2519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AC3581-4389-A26D-D2F0-F06317867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913" y="5240700"/>
            <a:ext cx="8036171" cy="80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4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-112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rgbClr val="FF0000"/>
                </a:solidFill>
              </a:rPr>
              <a:t>Agenda</a:t>
            </a: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490194" y="973390"/>
            <a:ext cx="6707019" cy="922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97790" indent="0">
              <a:buSzPct val="100000"/>
              <a:buNone/>
            </a:pPr>
            <a:r>
              <a:rPr lang="en-US" sz="2400" dirty="0"/>
              <a:t>3.Bar plot of 10 top highest revenue generated movies.</a:t>
            </a:r>
          </a:p>
          <a:p>
            <a:pPr marL="97790" indent="0">
              <a:buSzPct val="100000"/>
              <a:buNone/>
            </a:pPr>
            <a:r>
              <a:rPr lang="en-US" sz="2400" dirty="0"/>
              <a:t>		</a:t>
            </a:r>
            <a:endParaRPr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56D4F641-886F-7A9B-C9AA-65985ACEB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828" y="1606691"/>
            <a:ext cx="7318887" cy="390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FB8674-C444-6E29-43DE-4548C0DB1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328" y="5516427"/>
            <a:ext cx="9419343" cy="73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76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rgbClr val="FF0000"/>
                </a:solidFill>
              </a:rPr>
              <a:t>Agenda</a:t>
            </a: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490194" y="1093509"/>
            <a:ext cx="10710286" cy="517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7790" indent="0">
              <a:buSzPct val="100000"/>
              <a:buNone/>
            </a:pPr>
            <a:r>
              <a:rPr lang="en-US" sz="2400" dirty="0"/>
              <a:t>4. Scatter plot to see does rating effect the revenue?		</a:t>
            </a:r>
            <a:endParaRPr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D46931D-4314-2E1B-8F2B-E33954F3F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884" y="1749693"/>
            <a:ext cx="54387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56F33A-B8C1-CCC6-0162-02A287E3D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649" y="5838676"/>
            <a:ext cx="7192467" cy="63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9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6543</TotalTime>
  <Words>633</Words>
  <Application>Microsoft Office PowerPoint</Application>
  <PresentationFormat>Widescreen</PresentationFormat>
  <Paragraphs>87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Symbol</vt:lpstr>
      <vt:lpstr>Arial</vt:lpstr>
      <vt:lpstr>Calibri</vt:lpstr>
      <vt:lpstr>Arial</vt:lpstr>
      <vt:lpstr>Wingdings</vt:lpstr>
      <vt:lpstr>source-serif-pro</vt:lpstr>
      <vt:lpstr>Libre Baskerville</vt:lpstr>
      <vt:lpstr>Lato Black</vt:lpstr>
      <vt:lpstr>Office Theme</vt:lpstr>
      <vt:lpstr>PowerPoint Presentation</vt:lpstr>
      <vt:lpstr>PowerPoint Presentation</vt:lpstr>
      <vt:lpstr>Agenda</vt:lpstr>
      <vt:lpstr>Agenda</vt:lpstr>
      <vt:lpstr>Agenda</vt:lpstr>
      <vt:lpstr>PowerPoint Presentation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Agenda</vt:lpstr>
      <vt:lpstr>EXPERINCES &amp; 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sohail shaik</cp:lastModifiedBy>
  <cp:revision>13</cp:revision>
  <dcterms:created xsi:type="dcterms:W3CDTF">2021-02-16T05:19:01Z</dcterms:created>
  <dcterms:modified xsi:type="dcterms:W3CDTF">2023-03-10T09:52:01Z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