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sh Shaik" initials="DS" lastIdx="1" clrIdx="0">
    <p:extLst>
      <p:ext uri="{19B8F6BF-5375-455C-9EA6-DF929625EA0E}">
        <p15:presenceInfo xmlns:p15="http://schemas.microsoft.com/office/powerpoint/2012/main" userId="159a3c6ad299d8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161C24"/>
    <a:srgbClr val="181E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33A63-B0DF-4285-9FB1-AFF5942CFC28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9393B-E910-43B9-B862-FBA8CB02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09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7324DA73-AE27-4433-BD53-3E1DB61918F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48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7BAD-3E8E-4BE3-9693-CEEE9C062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B35A2-FF17-4E3F-976B-F26DD31E6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85890-AC3D-4B1A-B360-AF401F60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3C11-3B0C-4221-913B-9F9647A6E30C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4ACC6-24FC-483A-AA50-00B2C8DD8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2DF92-EB7F-4E11-867B-A8CB5FE8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F12B-403B-4F7D-B25C-9927CAB6E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76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6B916-BE45-4152-920B-48FCE091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FE98E-F308-4EB8-986A-924FF9178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30436-38CD-4B8E-931B-554FC6AA7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3C11-3B0C-4221-913B-9F9647A6E30C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91049-33E1-4061-9782-5128B5BF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62CD6-C552-4C77-9143-FE535516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F12B-403B-4F7D-B25C-9927CAB6E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8FD72-11DB-4E7F-88D4-2C15DEBE6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D5B25-212C-4947-8A9F-A8A34BB16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E7999-B6F5-4957-93F0-23AE33DD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3C11-3B0C-4221-913B-9F9647A6E30C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D4A54-AE1A-468F-8DB4-60BBA9807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081DF-8403-412C-AAFC-D060CA54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F12B-403B-4F7D-B25C-9927CAB6E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57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68680" y="384048"/>
            <a:ext cx="10744200" cy="866648"/>
          </a:xfrm>
          <a:prstGeom prst="rect">
            <a:avLst/>
          </a:prstGeom>
        </p:spPr>
        <p:txBody>
          <a:bodyPr numCol="1"/>
          <a:lstStyle/>
          <a:p>
            <a:r>
              <a:rPr lang="en-US" dirty="0"/>
              <a:t>Click to edit Master title style</a:t>
            </a:r>
            <a:endParaRPr lang="en-GB" altLang="en-GB" dirty="0"/>
          </a:p>
        </p:txBody>
      </p:sp>
      <p:sp>
        <p:nvSpPr>
          <p:cNvPr id="3" name="Content"/>
          <p:cNvSpPr>
            <a:spLocks noGrp="1"/>
          </p:cNvSpPr>
          <p:nvPr>
            <p:ph idx="11"/>
          </p:nvPr>
        </p:nvSpPr>
        <p:spPr>
          <a:xfrm>
            <a:off x="868680" y="1399032"/>
            <a:ext cx="10744200" cy="4928616"/>
          </a:xfrm>
          <a:prstGeom prst="rect">
            <a:avLst/>
          </a:prstGeo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alt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767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13FF-9F51-4232-9A1E-5605F0BD3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AC49C-EE82-487B-9275-079CC1FFA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B1C2B-4D70-440C-9D50-60D5D51F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3C11-3B0C-4221-913B-9F9647A6E30C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34E8C-837F-401E-AE44-45B59E1F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5238E-D1B8-4E61-A4DB-3DA59145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F12B-403B-4F7D-B25C-9927CAB6E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7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6C03-D5AB-465C-A00F-D0D8577B8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CED36-E2EA-461D-AD95-137A4C0C7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89C1D-0973-4A82-AF50-59D4B3EF7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3C11-3B0C-4221-913B-9F9647A6E30C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3FB9B-397E-44DC-B6CC-305C6984C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17B8D-FA75-4563-A56B-CFE7D06A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F12B-403B-4F7D-B25C-9927CAB6E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3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50F0E-D1D3-4CEF-AE80-1241E205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6B32D-0DDA-406A-810C-29B921C11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F571C-A6DF-4F41-862B-653FEF37E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22E37-5526-4972-A6C8-033A34DB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3C11-3B0C-4221-913B-9F9647A6E30C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89DDE-EA25-4F8D-862A-BC5722F79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1399B-1819-460F-843C-3214C185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F12B-403B-4F7D-B25C-9927CAB6E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5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B260-A5D4-436D-BC4D-53D058C0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76A3E-177D-472A-BBE9-7D133E83F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D89BF-FD92-49CC-ACD7-14625BC88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7AD672-D722-4394-9604-637DAB304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88060E-931C-4D1A-A3BF-1A0EED27BE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3FB74C-8A9E-4E4D-A71B-4DECC19C4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3C11-3B0C-4221-913B-9F9647A6E30C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DF590B-B25C-4C8A-B251-48784F7E7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00C9C6-5752-42CC-8473-9B10E82B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F12B-403B-4F7D-B25C-9927CAB6E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0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EC19-50D9-43D7-92BE-506E0DE6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D7B9C4-D289-43ED-98B8-0294EB93A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3C11-3B0C-4221-913B-9F9647A6E30C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0A81-AAD0-4B98-8975-1D8797E4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477B03-CC08-4DFB-9F99-6317C8776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F12B-403B-4F7D-B25C-9927CAB6E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1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B2317-88C1-4D28-841B-BC0200C2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3C11-3B0C-4221-913B-9F9647A6E30C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F9486-6C6E-4F9D-9865-11692F78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F9324-702A-4CBB-BE08-3AFEE0FC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F12B-403B-4F7D-B25C-9927CAB6E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6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74D2-F26C-49AD-AE80-17486866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B6582-CD17-491B-A374-B9A594611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0E3CF-78FF-4169-ACF1-EE70C17AC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077E2-13A7-4D8E-AD7C-12032DF9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3C11-3B0C-4221-913B-9F9647A6E30C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FC936-E6D8-428A-91E7-5371CCEC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04443-90DD-47A4-931C-75074B3BE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F12B-403B-4F7D-B25C-9927CAB6E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1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D141-B9EB-4BCE-8A31-913070F4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1E158F-FF8B-46D3-9895-90DB2CB10A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7D0CE-B208-4259-B996-A06C7EB37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83E1D-9057-4600-AD0D-A20012A2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3C11-3B0C-4221-913B-9F9647A6E30C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CBFDD-9716-4ABC-9C1F-098A4D031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A9DBD-3377-4BB8-8684-A2E932F40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F12B-403B-4F7D-B25C-9927CAB6E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3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F2F18B-7487-4264-8139-762BBFAA0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36572-2D29-4AAC-B83D-9A63EC0CF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8274F-D417-4624-9499-9073BECD7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C3C11-3B0C-4221-913B-9F9647A6E30C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5B200-6BCA-4725-8641-E22147BAA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DB837-802E-4C2C-846E-EBFA42983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CF12B-403B-4F7D-B25C-9927CAB6E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3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13" Type="http://schemas.openxmlformats.org/officeDocument/2006/relationships/image" Target="../media/image4.png"/><Relationship Id="rId18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oleObject" Target="../embeddings/oleObject1.bin"/><Relationship Id="rId12" Type="http://schemas.openxmlformats.org/officeDocument/2006/relationships/image" Target="../media/image30.png"/><Relationship Id="rId17" Type="http://schemas.openxmlformats.org/officeDocument/2006/relationships/slide" Target="slide4.xml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1.xml"/><Relationship Id="rId11" Type="http://schemas.openxmlformats.org/officeDocument/2006/relationships/slide" Target="slide2.xml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40.png"/><Relationship Id="rId10" Type="http://schemas.openxmlformats.org/officeDocument/2006/relationships/image" Target="../media/image3.png"/><Relationship Id="rId19" Type="http://schemas.openxmlformats.org/officeDocument/2006/relationships/slide" Target="slide5.xml"/><Relationship Id="rId4" Type="http://schemas.openxmlformats.org/officeDocument/2006/relationships/tags" Target="../tags/tag4.xml"/><Relationship Id="rId9" Type="http://schemas.openxmlformats.org/officeDocument/2006/relationships/image" Target="../media/image2.png"/><Relationship Id="rId1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C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2733E1C-109C-49C0-87D5-2F213696020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think-cell Slide" r:id="rId7" imgW="344" imgH="344" progId="TCLayout.ActiveDocument.1">
                  <p:embed/>
                </p:oleObj>
              </mc:Choice>
              <mc:Fallback>
                <p:oleObj name="think-cell Slide" r:id="rId7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2733E1C-109C-49C0-87D5-2F21369602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CA4ACE5-10D3-415B-9571-45426C854FA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8000"/>
              </a:lnSpc>
              <a:spcBef>
                <a:spcPct val="0"/>
              </a:spcBef>
              <a:spcAft>
                <a:spcPct val="0"/>
              </a:spcAft>
            </a:pPr>
            <a:endParaRPr lang="en-US" sz="3200" kern="0" dirty="0" err="1">
              <a:solidFill>
                <a:schemeClr val="tx1"/>
              </a:solidFill>
              <a:latin typeface="Segoe UI Black" panose="020B0A02040204020203" pitchFamily="34" charset="0"/>
              <a:ea typeface="+mj-ea"/>
              <a:cs typeface="+mj-cs"/>
              <a:sym typeface="Segoe UI Black" panose="020B0A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7CB9F5-FD24-4509-9A51-A56BCCCF8671}"/>
              </a:ext>
            </a:extLst>
          </p:cNvPr>
          <p:cNvSpPr txBox="1"/>
          <p:nvPr/>
        </p:nvSpPr>
        <p:spPr>
          <a:xfrm>
            <a:off x="3516406" y="1059309"/>
            <a:ext cx="51591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Sales Analytics Dashboard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F26DB55-4EB6-4038-A214-8C0CA5D198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668" y="0"/>
            <a:ext cx="1479838" cy="121175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542335E-904D-4C41-A3CA-F409C5D88F56}"/>
              </a:ext>
            </a:extLst>
          </p:cNvPr>
          <p:cNvSpPr txBox="1"/>
          <p:nvPr/>
        </p:nvSpPr>
        <p:spPr>
          <a:xfrm>
            <a:off x="3899646" y="5997407"/>
            <a:ext cx="515918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An Interactive Business Intelligence Report Designed in Power BI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i="1" dirty="0">
                <a:solidFill>
                  <a:schemeClr val="bg1"/>
                </a:solidFill>
              </a:rPr>
              <a:t>Dataset: Sales &amp; Financial Data (Kaggle Source)</a:t>
            </a:r>
          </a:p>
          <a:p>
            <a:r>
              <a:rPr lang="en-US" sz="1400" b="1" i="1" dirty="0">
                <a:solidFill>
                  <a:schemeClr val="bg1"/>
                </a:solidFill>
              </a:rPr>
              <a:t>By : Mohammed Danish Shaik</a:t>
            </a:r>
            <a:endParaRPr lang="en-US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9" name="Slide Zoom 28">
                <a:extLst>
                  <a:ext uri="{FF2B5EF4-FFF2-40B4-BE49-F238E27FC236}">
                    <a16:creationId xmlns:a16="http://schemas.microsoft.com/office/drawing/2014/main" id="{E95FEA25-2FA6-4B36-9E71-4CF066D1536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48063207"/>
                  </p:ext>
                </p:extLst>
              </p:nvPr>
            </p:nvGraphicFramePr>
            <p:xfrm>
              <a:off x="1028700" y="2135302"/>
              <a:ext cx="2684011" cy="1509756"/>
            </p:xfrm>
            <a:graphic>
              <a:graphicData uri="http://schemas.microsoft.com/office/powerpoint/2016/slidezoom">
                <pslz:sldZm>
                  <pslz:sldZmObj sldId="256" cId="1105132927">
                    <pslz:zmPr id="{BB6E541F-1BEE-44CD-A42D-2D068F9C98C9}" returnToParent="0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84011" cy="150975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9" name="Slide Zoom 28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E95FEA25-2FA6-4B36-9E71-4CF066D153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28700" y="2135302"/>
                <a:ext cx="2684011" cy="150975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7" name="Slide Zoom 36">
                <a:extLst>
                  <a:ext uri="{FF2B5EF4-FFF2-40B4-BE49-F238E27FC236}">
                    <a16:creationId xmlns:a16="http://schemas.microsoft.com/office/drawing/2014/main" id="{37AF58FC-A67A-427D-87FC-D7EF927F371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00976351"/>
                  </p:ext>
                </p:extLst>
              </p:nvPr>
            </p:nvGraphicFramePr>
            <p:xfrm>
              <a:off x="4632270" y="2066567"/>
              <a:ext cx="2927458" cy="1646695"/>
            </p:xfrm>
            <a:graphic>
              <a:graphicData uri="http://schemas.microsoft.com/office/powerpoint/2016/slidezoom">
                <pslz:sldZm>
                  <pslz:sldZmObj sldId="258" cId="3950630272">
                    <pslz:zmPr id="{D8AE97F9-7577-4645-873D-69B674E99C69}" returnToParent="0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927458" cy="164669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7" name="Slide Zoom 36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37AF58FC-A67A-427D-87FC-D7EF927F371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32270" y="2066567"/>
                <a:ext cx="2927458" cy="164669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0" name="Slide Zoom 39">
                <a:extLst>
                  <a:ext uri="{FF2B5EF4-FFF2-40B4-BE49-F238E27FC236}">
                    <a16:creationId xmlns:a16="http://schemas.microsoft.com/office/drawing/2014/main" id="{5AFF1817-0821-438F-ADB4-CBEB4D600C9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598825"/>
                  </p:ext>
                </p:extLst>
              </p:nvPr>
            </p:nvGraphicFramePr>
            <p:xfrm>
              <a:off x="8479287" y="2066567"/>
              <a:ext cx="2805148" cy="1577896"/>
            </p:xfrm>
            <a:graphic>
              <a:graphicData uri="http://schemas.microsoft.com/office/powerpoint/2016/slidezoom">
                <pslz:sldZm>
                  <pslz:sldZmObj sldId="259" cId="2010170917">
                    <pslz:zmPr id="{6C063F59-32DC-4E29-8036-6BA7CF7D7916}" returnToParent="0" transitionDur="100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05148" cy="157789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0" name="Slide Zoom 39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5AFF1817-0821-438F-ADB4-CBEB4D600C9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479287" y="2066567"/>
                <a:ext cx="2805148" cy="157789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41" name="Rectangle 1">
            <a:extLst>
              <a:ext uri="{FF2B5EF4-FFF2-40B4-BE49-F238E27FC236}">
                <a16:creationId xmlns:a16="http://schemas.microsoft.com/office/drawing/2014/main" id="{1F450AA6-500B-4AF8-AA62-3B571CA93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095" y="1624125"/>
            <a:ext cx="226695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1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Sales and Profit Trends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1">
            <a:extLst>
              <a:ext uri="{FF2B5EF4-FFF2-40B4-BE49-F238E27FC236}">
                <a16:creationId xmlns:a16="http://schemas.microsoft.com/office/drawing/2014/main" id="{4B6C0967-E321-4FA7-B131-FCF99125E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054" y="1778013"/>
            <a:ext cx="26832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1">
            <a:extLst>
              <a:ext uri="{FF2B5EF4-FFF2-40B4-BE49-F238E27FC236}">
                <a16:creationId xmlns:a16="http://schemas.microsoft.com/office/drawing/2014/main" id="{AF1FDE0B-77AD-4E28-B159-71DEFC46C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396" y="1624125"/>
            <a:ext cx="268320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1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Regional and retail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6F089D7C-4EBB-4C28-BBF5-20ABF9F5F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3974" y="1520974"/>
            <a:ext cx="25756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Product and sales method overview</a:t>
            </a:r>
            <a:endParaRPr kumimoji="0" lang="en-US" altLang="en-US" sz="14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A89D4071-043F-4412-9512-EF2971A6BFE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29182803"/>
                  </p:ext>
                </p:extLst>
              </p:nvPr>
            </p:nvGraphicFramePr>
            <p:xfrm>
              <a:off x="4632270" y="4376625"/>
              <a:ext cx="2881390" cy="1620782"/>
            </p:xfrm>
            <a:graphic>
              <a:graphicData uri="http://schemas.microsoft.com/office/powerpoint/2016/slidezoom">
                <pslz:sldZm>
                  <pslz:sldZmObj sldId="260" cId="2809383752">
                    <pslz:zmPr id="{C3B85D80-1FE6-4D81-A2F5-AD7C2A725F4A}" returnToParent="0" transitionDur="1000">
                      <p166:blipFill xmlns:p166="http://schemas.microsoft.com/office/powerpoint/2016/6/main">
                        <a:blip r:embed="rId1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1390" cy="162078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Slide Zoom 2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A89D4071-043F-4412-9512-EF2971A6BFE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632270" y="4376625"/>
                <a:ext cx="2881390" cy="162078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6" name="Rectangle 1">
            <a:extLst>
              <a:ext uri="{FF2B5EF4-FFF2-40B4-BE49-F238E27FC236}">
                <a16:creationId xmlns:a16="http://schemas.microsoft.com/office/drawing/2014/main" id="{F0714CA9-3FBB-4372-AFAB-4931EDE46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396" y="3805119"/>
            <a:ext cx="28053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Recommendation for Stake holders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2879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1CD94ABC-5518-4D80-AF01-C8A6C13D2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49" y="233475"/>
            <a:ext cx="421957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Page 1 – Sales and Profit Trends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658C489-12CF-40F7-A862-61AA5F99E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49" y="1722756"/>
            <a:ext cx="7229475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Visuals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Monthly Sales &amp; Profit Combo Chart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MoM Growth Line Chart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Top 5 Most &amp; Least Profitable Months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Key Insights: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Highest sales in April (24.6M) and profit (9.3M)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April shows 94.18% MoM growth, while June drops by -47.81%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Profit margins peak in spring months, dip mid-year</a:t>
            </a: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Slicers: </a:t>
            </a:r>
            <a:r>
              <a:rPr lang="en-US" dirty="0">
                <a:solidFill>
                  <a:schemeClr val="bg1"/>
                </a:solidFill>
              </a:rPr>
              <a:t>Year, City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88263E-3CEB-4476-9186-2E38375336A7}"/>
              </a:ext>
            </a:extLst>
          </p:cNvPr>
          <p:cNvSpPr txBox="1"/>
          <p:nvPr/>
        </p:nvSpPr>
        <p:spPr>
          <a:xfrm>
            <a:off x="514350" y="80532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Summary:</a:t>
            </a:r>
          </a:p>
        </p:txBody>
      </p:sp>
    </p:spTree>
    <p:extLst>
      <p:ext uri="{BB962C8B-B14F-4D97-AF65-F5344CB8AC3E}">
        <p14:creationId xmlns:p14="http://schemas.microsoft.com/office/powerpoint/2010/main" val="1105132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1CD94ABC-5518-4D80-AF01-C8A6C13D2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48" y="233475"/>
            <a:ext cx="489585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Page 2 – </a:t>
            </a:r>
            <a:r>
              <a:rPr lang="en-US" alt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Regional and retail analysis</a:t>
            </a:r>
            <a:endParaRPr kumimoji="0" lang="en-US" altLang="en-US" sz="20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88263E-3CEB-4476-9186-2E38375336A7}"/>
              </a:ext>
            </a:extLst>
          </p:cNvPr>
          <p:cNvSpPr txBox="1"/>
          <p:nvPr/>
        </p:nvSpPr>
        <p:spPr>
          <a:xfrm>
            <a:off x="514350" y="80532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Summary: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C51BF0-A92D-4A1C-AA44-680B3847011D}"/>
              </a:ext>
            </a:extLst>
          </p:cNvPr>
          <p:cNvSpPr txBox="1"/>
          <p:nvPr/>
        </p:nvSpPr>
        <p:spPr>
          <a:xfrm>
            <a:off x="438148" y="1513206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Visuals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Map of Sales by State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Donut Chart for Regional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Top 5 Profitable &amp; Least Profitable States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Top Retailers Bar Chart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Key Insights: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West region leads with 76.9M sales, 24.5M 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Top states: NY, FL, TX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West Gear is the top retailer (56M sales, 20M profit)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States like California &amp; Nevada show low profit despite high sales</a:t>
            </a:r>
          </a:p>
        </p:txBody>
      </p:sp>
    </p:spTree>
    <p:extLst>
      <p:ext uri="{BB962C8B-B14F-4D97-AF65-F5344CB8AC3E}">
        <p14:creationId xmlns:p14="http://schemas.microsoft.com/office/powerpoint/2010/main" val="395063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1CD94ABC-5518-4D80-AF01-C8A6C13D2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48" y="233475"/>
            <a:ext cx="646747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Page 3 – Product and </a:t>
            </a:r>
            <a:r>
              <a:rPr lang="en-US" alt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Sales Method overview</a:t>
            </a:r>
            <a:endParaRPr kumimoji="0" lang="en-US" altLang="en-US" sz="20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88263E-3CEB-4476-9186-2E38375336A7}"/>
              </a:ext>
            </a:extLst>
          </p:cNvPr>
          <p:cNvSpPr txBox="1"/>
          <p:nvPr/>
        </p:nvSpPr>
        <p:spPr>
          <a:xfrm>
            <a:off x="514350" y="80532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Summary: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7A69FA-AC01-4803-8754-3FD22636FB26}"/>
              </a:ext>
            </a:extLst>
          </p:cNvPr>
          <p:cNvSpPr txBox="1"/>
          <p:nvPr/>
        </p:nvSpPr>
        <p:spPr>
          <a:xfrm>
            <a:off x="438148" y="1377940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Visuals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Top 5 Profitable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Best Sales Method (Outlet, In-store, Online)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Most Units Sold by Product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Profit Margin Table with arrows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Key Insights: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Men’s Street Footwear is top product by profit (15.5M, 41.14% margin)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Best-performing channel: Outlet (69M sales)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Online sales have lowest volume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Women's Apparel has high sales but lower margin (32.12%)</a:t>
            </a:r>
          </a:p>
        </p:txBody>
      </p:sp>
    </p:spTree>
    <p:extLst>
      <p:ext uri="{BB962C8B-B14F-4D97-AF65-F5344CB8AC3E}">
        <p14:creationId xmlns:p14="http://schemas.microsoft.com/office/powerpoint/2010/main" val="201017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1CD94ABC-5518-4D80-AF01-C8A6C13D2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48" y="233475"/>
            <a:ext cx="646747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Page 4 – Recommendation for Stake holders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C40498D-1A93-4F52-B94D-A7E8DE92B2CE}"/>
              </a:ext>
            </a:extLst>
          </p:cNvPr>
          <p:cNvGrpSpPr/>
          <p:nvPr/>
        </p:nvGrpSpPr>
        <p:grpSpPr>
          <a:xfrm>
            <a:off x="1658470" y="840815"/>
            <a:ext cx="9242611" cy="5176370"/>
            <a:chOff x="1658470" y="840815"/>
            <a:chExt cx="9242611" cy="517637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436F4E7-E06C-4ABB-A7E2-65AEAD75DD77}"/>
                </a:ext>
              </a:extLst>
            </p:cNvPr>
            <p:cNvGrpSpPr/>
            <p:nvPr/>
          </p:nvGrpSpPr>
          <p:grpSpPr>
            <a:xfrm>
              <a:off x="1658470" y="840815"/>
              <a:ext cx="9242611" cy="5176370"/>
              <a:chOff x="2148681" y="1054100"/>
              <a:chExt cx="7894638" cy="4483100"/>
            </a:xfrm>
          </p:grpSpPr>
          <p:sp>
            <p:nvSpPr>
              <p:cNvPr id="10" name="Rectangle: Diagonal Corners Snipped 9">
                <a:extLst>
                  <a:ext uri="{FF2B5EF4-FFF2-40B4-BE49-F238E27FC236}">
                    <a16:creationId xmlns:a16="http://schemas.microsoft.com/office/drawing/2014/main" id="{1085BC9B-937B-4B88-AFD9-0C348C93289B}"/>
                  </a:ext>
                </a:extLst>
              </p:cNvPr>
              <p:cNvSpPr/>
              <p:nvPr/>
            </p:nvSpPr>
            <p:spPr>
              <a:xfrm>
                <a:off x="2148681" y="1282700"/>
                <a:ext cx="7894638" cy="4254500"/>
              </a:xfrm>
              <a:prstGeom prst="snip2DiagRect">
                <a:avLst/>
              </a:prstGeom>
              <a:gradFill flip="none" rotWithShape="1">
                <a:gsLst>
                  <a:gs pos="100000">
                    <a:schemeClr val="tx1">
                      <a:alpha val="57000"/>
                    </a:schemeClr>
                  </a:gs>
                  <a:gs pos="0">
                    <a:srgbClr val="222A35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rgbClr val="2129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: Single Corner Snipped 11">
                <a:extLst>
                  <a:ext uri="{FF2B5EF4-FFF2-40B4-BE49-F238E27FC236}">
                    <a16:creationId xmlns:a16="http://schemas.microsoft.com/office/drawing/2014/main" id="{2797B5B4-FD59-4E56-A93D-0130C7F533AE}"/>
                  </a:ext>
                </a:extLst>
              </p:cNvPr>
              <p:cNvSpPr/>
              <p:nvPr/>
            </p:nvSpPr>
            <p:spPr>
              <a:xfrm>
                <a:off x="2346325" y="1054100"/>
                <a:ext cx="3013075" cy="228600"/>
              </a:xfrm>
              <a:prstGeom prst="snip1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Single Corner Snipped 12">
                <a:extLst>
                  <a:ext uri="{FF2B5EF4-FFF2-40B4-BE49-F238E27FC236}">
                    <a16:creationId xmlns:a16="http://schemas.microsoft.com/office/drawing/2014/main" id="{333333EA-C4F1-4A5E-852F-E3BC6BA2E125}"/>
                  </a:ext>
                </a:extLst>
              </p:cNvPr>
              <p:cNvSpPr/>
              <p:nvPr/>
            </p:nvSpPr>
            <p:spPr>
              <a:xfrm>
                <a:off x="6905625" y="5219700"/>
                <a:ext cx="3013075" cy="228600"/>
              </a:xfrm>
              <a:prstGeom prst="snip1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C6BD07-4F4B-4B32-8EE3-395F8DC7783A}"/>
                </a:ext>
              </a:extLst>
            </p:cNvPr>
            <p:cNvSpPr txBox="1"/>
            <p:nvPr/>
          </p:nvSpPr>
          <p:spPr>
            <a:xfrm>
              <a:off x="1730186" y="1278593"/>
              <a:ext cx="8875059" cy="40318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✅ What’s Going Well (Strengths &amp; Opportunities):</a:t>
              </a:r>
            </a:p>
            <a:p>
              <a:endParaRPr lang="en-US" sz="1600" b="1" dirty="0">
                <a:solidFill>
                  <a:schemeClr val="bg1"/>
                </a:solidFill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rgbClr val="00B050"/>
                  </a:solidFill>
                </a:rPr>
                <a:t>High Profit Products Identified:</a:t>
              </a:r>
              <a:endParaRPr lang="en-US" sz="1600" dirty="0">
                <a:solidFill>
                  <a:srgbClr val="00B05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i="1" dirty="0">
                  <a:solidFill>
                    <a:schemeClr val="bg1"/>
                  </a:solidFill>
                </a:rPr>
                <a:t>Men’s Street Footwear</a:t>
              </a:r>
              <a:r>
                <a:rPr lang="en-US" sz="1600" dirty="0">
                  <a:solidFill>
                    <a:schemeClr val="bg1"/>
                  </a:solidFill>
                </a:rPr>
                <a:t> and </a:t>
              </a:r>
              <a:r>
                <a:rPr lang="en-US" sz="1600" i="1" dirty="0">
                  <a:solidFill>
                    <a:schemeClr val="bg1"/>
                  </a:solidFill>
                </a:rPr>
                <a:t>Women’s Apparel</a:t>
              </a:r>
              <a:r>
                <a:rPr lang="en-US" sz="1600" dirty="0">
                  <a:solidFill>
                    <a:schemeClr val="bg1"/>
                  </a:solidFill>
                </a:rPr>
                <a:t> deliver strong profits with high sales volume and solid margins.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These products should continue to be prioritized in marketing and inventory planning.</a:t>
              </a:r>
            </a:p>
            <a:p>
              <a:pPr lvl="1"/>
              <a:endParaRPr lang="en-US" sz="1600" dirty="0">
                <a:solidFill>
                  <a:schemeClr val="bg1"/>
                </a:solidFill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rgbClr val="00B050"/>
                  </a:solidFill>
                </a:rPr>
                <a:t>Strong Regional Performance:</a:t>
              </a:r>
              <a:endParaRPr lang="en-US" sz="1600" dirty="0">
                <a:solidFill>
                  <a:srgbClr val="00B05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The </a:t>
              </a:r>
              <a:r>
                <a:rPr lang="en-US" sz="1600" b="1" dirty="0">
                  <a:solidFill>
                    <a:schemeClr val="bg1"/>
                  </a:solidFill>
                </a:rPr>
                <a:t>West</a:t>
              </a:r>
              <a:r>
                <a:rPr lang="en-US" sz="1600" dirty="0">
                  <a:solidFill>
                    <a:schemeClr val="bg1"/>
                  </a:solidFill>
                </a:rPr>
                <a:t> region leads in both sales (76.9M) and profit (24.5M), showing excellent performance.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chemeClr val="bg1"/>
                  </a:solidFill>
                </a:rPr>
                <a:t>Retailer ‘West Gear’</a:t>
              </a:r>
              <a:r>
                <a:rPr lang="en-US" sz="1600" dirty="0">
                  <a:solidFill>
                    <a:schemeClr val="bg1"/>
                  </a:solidFill>
                </a:rPr>
                <a:t> is the top performer — consider expanding partnership or allocating more stock.</a:t>
              </a:r>
            </a:p>
            <a:p>
              <a:pPr lvl="1"/>
              <a:endParaRPr lang="en-US" sz="1600" dirty="0">
                <a:solidFill>
                  <a:schemeClr val="bg1"/>
                </a:solidFill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rgbClr val="00B050"/>
                  </a:solidFill>
                </a:rPr>
                <a:t>Best Sales Channel:</a:t>
              </a:r>
              <a:endParaRPr lang="en-US" sz="1600" dirty="0">
                <a:solidFill>
                  <a:srgbClr val="00B05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chemeClr val="bg1"/>
                  </a:solidFill>
                </a:rPr>
                <a:t>Outlet stores</a:t>
              </a:r>
              <a:r>
                <a:rPr lang="en-US" sz="1600" dirty="0">
                  <a:solidFill>
                    <a:schemeClr val="bg1"/>
                  </a:solidFill>
                </a:rPr>
                <a:t> generated the highest sales and profits (69M), showing strong customer engagement and conversion.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Investment in outlet store marketing or expansion could yield continued growth.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A72487-DE34-4F5A-8548-EA0572AE6FA6}"/>
              </a:ext>
            </a:extLst>
          </p:cNvPr>
          <p:cNvGrpSpPr/>
          <p:nvPr/>
        </p:nvGrpSpPr>
        <p:grpSpPr>
          <a:xfrm>
            <a:off x="-9656729" y="993215"/>
            <a:ext cx="9242611" cy="5176370"/>
            <a:chOff x="1658470" y="840815"/>
            <a:chExt cx="9242611" cy="517637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900EE14-0009-424F-B2C3-AE6FA19248ED}"/>
                </a:ext>
              </a:extLst>
            </p:cNvPr>
            <p:cNvGrpSpPr/>
            <p:nvPr/>
          </p:nvGrpSpPr>
          <p:grpSpPr>
            <a:xfrm>
              <a:off x="1658470" y="840815"/>
              <a:ext cx="9242611" cy="5176370"/>
              <a:chOff x="2148681" y="1054100"/>
              <a:chExt cx="7894638" cy="4483100"/>
            </a:xfrm>
          </p:grpSpPr>
          <p:sp>
            <p:nvSpPr>
              <p:cNvPr id="19" name="Rectangle: Diagonal Corners Snipped 18">
                <a:extLst>
                  <a:ext uri="{FF2B5EF4-FFF2-40B4-BE49-F238E27FC236}">
                    <a16:creationId xmlns:a16="http://schemas.microsoft.com/office/drawing/2014/main" id="{A0EEF3F4-271B-4023-A9A4-0618ED408749}"/>
                  </a:ext>
                </a:extLst>
              </p:cNvPr>
              <p:cNvSpPr/>
              <p:nvPr/>
            </p:nvSpPr>
            <p:spPr>
              <a:xfrm>
                <a:off x="2148681" y="1282700"/>
                <a:ext cx="7894638" cy="4254500"/>
              </a:xfrm>
              <a:prstGeom prst="snip2DiagRect">
                <a:avLst/>
              </a:prstGeom>
              <a:gradFill flip="none" rotWithShape="1">
                <a:gsLst>
                  <a:gs pos="100000">
                    <a:schemeClr val="tx1">
                      <a:alpha val="57000"/>
                    </a:schemeClr>
                  </a:gs>
                  <a:gs pos="0">
                    <a:srgbClr val="222A35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rgbClr val="2129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: Single Corner Snipped 19">
                <a:extLst>
                  <a:ext uri="{FF2B5EF4-FFF2-40B4-BE49-F238E27FC236}">
                    <a16:creationId xmlns:a16="http://schemas.microsoft.com/office/drawing/2014/main" id="{11E6790B-6C77-45F5-B98B-B375759E0EA4}"/>
                  </a:ext>
                </a:extLst>
              </p:cNvPr>
              <p:cNvSpPr/>
              <p:nvPr/>
            </p:nvSpPr>
            <p:spPr>
              <a:xfrm>
                <a:off x="2346325" y="1054100"/>
                <a:ext cx="3013075" cy="228600"/>
              </a:xfrm>
              <a:prstGeom prst="snip1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Single Corner Snipped 20">
                <a:extLst>
                  <a:ext uri="{FF2B5EF4-FFF2-40B4-BE49-F238E27FC236}">
                    <a16:creationId xmlns:a16="http://schemas.microsoft.com/office/drawing/2014/main" id="{8B26C173-3FCE-416E-AAD2-B0CFC279A0BA}"/>
                  </a:ext>
                </a:extLst>
              </p:cNvPr>
              <p:cNvSpPr/>
              <p:nvPr/>
            </p:nvSpPr>
            <p:spPr>
              <a:xfrm>
                <a:off x="6905625" y="5219700"/>
                <a:ext cx="3013075" cy="228600"/>
              </a:xfrm>
              <a:prstGeom prst="snip1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0E6060C-09C1-4F73-BDF0-DF00F6D5CEE4}"/>
                </a:ext>
              </a:extLst>
            </p:cNvPr>
            <p:cNvSpPr txBox="1"/>
            <p:nvPr/>
          </p:nvSpPr>
          <p:spPr>
            <a:xfrm>
              <a:off x="1880125" y="1310288"/>
              <a:ext cx="8875059" cy="44935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500" b="1" dirty="0">
                  <a:solidFill>
                    <a:schemeClr val="bg1"/>
                  </a:solidFill>
                </a:rPr>
                <a:t>⚠️ What Needs Improvement (Weaknesses &amp; Risks):</a:t>
              </a:r>
            </a:p>
            <a:p>
              <a:endParaRPr lang="en-US" sz="1500" b="1" dirty="0">
                <a:solidFill>
                  <a:schemeClr val="bg1"/>
                </a:solidFill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500" b="1" dirty="0">
                  <a:solidFill>
                    <a:srgbClr val="FF0000"/>
                  </a:solidFill>
                </a:rPr>
                <a:t>Underperforming Months:</a:t>
              </a:r>
              <a:endParaRPr lang="en-US" sz="1500" dirty="0">
                <a:solidFill>
                  <a:srgbClr val="FF000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bg1"/>
                  </a:solidFill>
                </a:rPr>
                <a:t>Months like </a:t>
              </a:r>
              <a:r>
                <a:rPr lang="en-US" sz="1500" b="1" dirty="0">
                  <a:solidFill>
                    <a:schemeClr val="bg1"/>
                  </a:solidFill>
                </a:rPr>
                <a:t>June and July</a:t>
              </a:r>
              <a:r>
                <a:rPr lang="en-US" sz="1500" dirty="0">
                  <a:solidFill>
                    <a:schemeClr val="bg1"/>
                  </a:solidFill>
                </a:rPr>
                <a:t> showed significant MoM drops in sales and profit (e.g., June: -47.81%).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bg1"/>
                  </a:solidFill>
                </a:rPr>
                <a:t>Review seasonal demand, marketing efforts, and supply chain during these periods.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bg1"/>
                </a:solidFill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500" b="1" dirty="0">
                  <a:solidFill>
                    <a:srgbClr val="FF0000"/>
                  </a:solidFill>
                </a:rPr>
                <a:t>High Sales but Low Profit States:</a:t>
              </a:r>
              <a:endParaRPr lang="en-US" sz="1500" dirty="0">
                <a:solidFill>
                  <a:srgbClr val="FF000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bg1"/>
                  </a:solidFill>
                </a:rPr>
                <a:t>States like </a:t>
              </a:r>
              <a:r>
                <a:rPr lang="en-US" sz="1500" b="1" dirty="0">
                  <a:solidFill>
                    <a:schemeClr val="bg1"/>
                  </a:solidFill>
                </a:rPr>
                <a:t>California, Washington, and Nevada</a:t>
              </a:r>
              <a:r>
                <a:rPr lang="en-US" sz="1500" dirty="0">
                  <a:solidFill>
                    <a:schemeClr val="bg1"/>
                  </a:solidFill>
                </a:rPr>
                <a:t> show high sales but appear in the </a:t>
              </a:r>
              <a:r>
                <a:rPr lang="en-US" sz="1500" i="1" dirty="0">
                  <a:solidFill>
                    <a:schemeClr val="bg1"/>
                  </a:solidFill>
                </a:rPr>
                <a:t>least profitable states</a:t>
              </a:r>
              <a:r>
                <a:rPr lang="en-US" sz="1500" dirty="0">
                  <a:solidFill>
                    <a:schemeClr val="bg1"/>
                  </a:solidFill>
                </a:rPr>
                <a:t>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bg1"/>
                  </a:solidFill>
                </a:rPr>
                <a:t>Investigate operational costs, pricing strategy, or product mix in these regions.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bg1"/>
                </a:solidFill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500" b="1" dirty="0">
                  <a:solidFill>
                    <a:srgbClr val="FF0000"/>
                  </a:solidFill>
                </a:rPr>
                <a:t>Online Channel Underperformance:</a:t>
              </a:r>
              <a:endParaRPr lang="en-US" sz="1500" dirty="0">
                <a:solidFill>
                  <a:srgbClr val="FF000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500" b="1" dirty="0">
                  <a:solidFill>
                    <a:schemeClr val="bg1"/>
                  </a:solidFill>
                </a:rPr>
                <a:t>Online sales volume</a:t>
              </a:r>
              <a:r>
                <a:rPr lang="en-US" sz="1500" dirty="0">
                  <a:solidFill>
                    <a:schemeClr val="bg1"/>
                  </a:solidFill>
                </a:rPr>
                <a:t> lags behind outlet and in-store methods despite overall digital trends.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bg1"/>
                  </a:solidFill>
                </a:rPr>
                <a:t>Consider UX improvements, promotional offers, and SEO/marketing for online platforms.</a:t>
              </a:r>
            </a:p>
            <a:p>
              <a:pPr lvl="1"/>
              <a:endParaRPr lang="en-US" sz="1500" dirty="0">
                <a:solidFill>
                  <a:schemeClr val="bg1"/>
                </a:solidFill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500" b="1" dirty="0">
                  <a:solidFill>
                    <a:srgbClr val="FF0000"/>
                  </a:solidFill>
                </a:rPr>
                <a:t>Profit Margins Vary Widely by Product:</a:t>
              </a:r>
              <a:endParaRPr lang="en-US" sz="1500" dirty="0">
                <a:solidFill>
                  <a:srgbClr val="FF000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bg1"/>
                  </a:solidFill>
                </a:rPr>
                <a:t>Some high-revenue items have </a:t>
              </a:r>
              <a:r>
                <a:rPr lang="en-US" sz="1500" b="1" dirty="0">
                  <a:solidFill>
                    <a:schemeClr val="bg1"/>
                  </a:solidFill>
                </a:rPr>
                <a:t>low profit margins</a:t>
              </a:r>
              <a:r>
                <a:rPr lang="en-US" sz="1500" dirty="0">
                  <a:solidFill>
                    <a:schemeClr val="bg1"/>
                  </a:solidFill>
                </a:rPr>
                <a:t> (e.g., Men’s Athletic Footwear at ~29%).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bg1"/>
                  </a:solidFill>
                </a:rPr>
                <a:t>Revisit pricing or production costs to enhance profitability.</a:t>
              </a:r>
            </a:p>
            <a:p>
              <a:endParaRPr 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93837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1CD94ABC-5518-4D80-AF01-C8A6C13D2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48" y="233475"/>
            <a:ext cx="646747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Page 4 – Recommendation for Stake holders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C40498D-1A93-4F52-B94D-A7E8DE92B2CE}"/>
              </a:ext>
            </a:extLst>
          </p:cNvPr>
          <p:cNvGrpSpPr/>
          <p:nvPr/>
        </p:nvGrpSpPr>
        <p:grpSpPr>
          <a:xfrm>
            <a:off x="13272108" y="840815"/>
            <a:ext cx="9242611" cy="5176370"/>
            <a:chOff x="1658470" y="840815"/>
            <a:chExt cx="9242611" cy="517637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436F4E7-E06C-4ABB-A7E2-65AEAD75DD77}"/>
                </a:ext>
              </a:extLst>
            </p:cNvPr>
            <p:cNvGrpSpPr/>
            <p:nvPr/>
          </p:nvGrpSpPr>
          <p:grpSpPr>
            <a:xfrm>
              <a:off x="1658470" y="840815"/>
              <a:ext cx="9242611" cy="5176370"/>
              <a:chOff x="2148681" y="1054100"/>
              <a:chExt cx="7894638" cy="4483100"/>
            </a:xfrm>
          </p:grpSpPr>
          <p:sp>
            <p:nvSpPr>
              <p:cNvPr id="10" name="Rectangle: Diagonal Corners Snipped 9">
                <a:extLst>
                  <a:ext uri="{FF2B5EF4-FFF2-40B4-BE49-F238E27FC236}">
                    <a16:creationId xmlns:a16="http://schemas.microsoft.com/office/drawing/2014/main" id="{1085BC9B-937B-4B88-AFD9-0C348C93289B}"/>
                  </a:ext>
                </a:extLst>
              </p:cNvPr>
              <p:cNvSpPr/>
              <p:nvPr/>
            </p:nvSpPr>
            <p:spPr>
              <a:xfrm>
                <a:off x="2148681" y="1282700"/>
                <a:ext cx="7894638" cy="4254500"/>
              </a:xfrm>
              <a:prstGeom prst="snip2DiagRect">
                <a:avLst/>
              </a:prstGeom>
              <a:gradFill flip="none" rotWithShape="1">
                <a:gsLst>
                  <a:gs pos="100000">
                    <a:schemeClr val="tx1">
                      <a:alpha val="57000"/>
                    </a:schemeClr>
                  </a:gs>
                  <a:gs pos="0">
                    <a:srgbClr val="222A35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rgbClr val="2129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: Single Corner Snipped 11">
                <a:extLst>
                  <a:ext uri="{FF2B5EF4-FFF2-40B4-BE49-F238E27FC236}">
                    <a16:creationId xmlns:a16="http://schemas.microsoft.com/office/drawing/2014/main" id="{2797B5B4-FD59-4E56-A93D-0130C7F533AE}"/>
                  </a:ext>
                </a:extLst>
              </p:cNvPr>
              <p:cNvSpPr/>
              <p:nvPr/>
            </p:nvSpPr>
            <p:spPr>
              <a:xfrm>
                <a:off x="2346325" y="1054100"/>
                <a:ext cx="3013075" cy="228600"/>
              </a:xfrm>
              <a:prstGeom prst="snip1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Single Corner Snipped 12">
                <a:extLst>
                  <a:ext uri="{FF2B5EF4-FFF2-40B4-BE49-F238E27FC236}">
                    <a16:creationId xmlns:a16="http://schemas.microsoft.com/office/drawing/2014/main" id="{333333EA-C4F1-4A5E-852F-E3BC6BA2E125}"/>
                  </a:ext>
                </a:extLst>
              </p:cNvPr>
              <p:cNvSpPr/>
              <p:nvPr/>
            </p:nvSpPr>
            <p:spPr>
              <a:xfrm>
                <a:off x="6905625" y="5219700"/>
                <a:ext cx="3013075" cy="228600"/>
              </a:xfrm>
              <a:prstGeom prst="snip1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C6BD07-4F4B-4B32-8EE3-395F8DC7783A}"/>
                </a:ext>
              </a:extLst>
            </p:cNvPr>
            <p:cNvSpPr txBox="1"/>
            <p:nvPr/>
          </p:nvSpPr>
          <p:spPr>
            <a:xfrm>
              <a:off x="1730186" y="1278593"/>
              <a:ext cx="8875059" cy="40318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✅ What’s Going Well (Strengths &amp; Opportunities):</a:t>
              </a:r>
            </a:p>
            <a:p>
              <a:endParaRPr lang="en-US" sz="1600" b="1" dirty="0">
                <a:solidFill>
                  <a:schemeClr val="bg1"/>
                </a:solidFill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rgbClr val="00B050"/>
                  </a:solidFill>
                </a:rPr>
                <a:t>High Profit Products Identified:</a:t>
              </a:r>
              <a:endParaRPr lang="en-US" sz="1600" dirty="0">
                <a:solidFill>
                  <a:srgbClr val="00B05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i="1" dirty="0">
                  <a:solidFill>
                    <a:schemeClr val="bg1"/>
                  </a:solidFill>
                </a:rPr>
                <a:t>Men’s Street Footwear</a:t>
              </a:r>
              <a:r>
                <a:rPr lang="en-US" sz="1600" dirty="0">
                  <a:solidFill>
                    <a:schemeClr val="bg1"/>
                  </a:solidFill>
                </a:rPr>
                <a:t> and </a:t>
              </a:r>
              <a:r>
                <a:rPr lang="en-US" sz="1600" i="1" dirty="0">
                  <a:solidFill>
                    <a:schemeClr val="bg1"/>
                  </a:solidFill>
                </a:rPr>
                <a:t>Women’s Apparel</a:t>
              </a:r>
              <a:r>
                <a:rPr lang="en-US" sz="1600" dirty="0">
                  <a:solidFill>
                    <a:schemeClr val="bg1"/>
                  </a:solidFill>
                </a:rPr>
                <a:t> deliver strong profits with high sales volume and solid margins.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These products should continue to be prioritized in marketing and inventory planning.</a:t>
              </a:r>
            </a:p>
            <a:p>
              <a:pPr lvl="1"/>
              <a:endParaRPr lang="en-US" sz="1600" dirty="0">
                <a:solidFill>
                  <a:schemeClr val="bg1"/>
                </a:solidFill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rgbClr val="00B050"/>
                  </a:solidFill>
                </a:rPr>
                <a:t>Strong Regional Performance:</a:t>
              </a:r>
              <a:endParaRPr lang="en-US" sz="1600" dirty="0">
                <a:solidFill>
                  <a:srgbClr val="00B05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The </a:t>
              </a:r>
              <a:r>
                <a:rPr lang="en-US" sz="1600" b="1" dirty="0">
                  <a:solidFill>
                    <a:schemeClr val="bg1"/>
                  </a:solidFill>
                </a:rPr>
                <a:t>West</a:t>
              </a:r>
              <a:r>
                <a:rPr lang="en-US" sz="1600" dirty="0">
                  <a:solidFill>
                    <a:schemeClr val="bg1"/>
                  </a:solidFill>
                </a:rPr>
                <a:t> region leads in both sales (76.9M) and profit (24.5M), showing excellent performance.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chemeClr val="bg1"/>
                  </a:solidFill>
                </a:rPr>
                <a:t>Retailer ‘West Gear’</a:t>
              </a:r>
              <a:r>
                <a:rPr lang="en-US" sz="1600" dirty="0">
                  <a:solidFill>
                    <a:schemeClr val="bg1"/>
                  </a:solidFill>
                </a:rPr>
                <a:t> is the top performer — consider expanding partnership or allocating more stock.</a:t>
              </a:r>
            </a:p>
            <a:p>
              <a:pPr lvl="1"/>
              <a:endParaRPr lang="en-US" sz="1600" dirty="0">
                <a:solidFill>
                  <a:schemeClr val="bg1"/>
                </a:solidFill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rgbClr val="00B050"/>
                  </a:solidFill>
                </a:rPr>
                <a:t>Best Sales Channel:</a:t>
              </a:r>
              <a:endParaRPr lang="en-US" sz="1600" dirty="0">
                <a:solidFill>
                  <a:srgbClr val="00B05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chemeClr val="bg1"/>
                  </a:solidFill>
                </a:rPr>
                <a:t>Outlet stores</a:t>
              </a:r>
              <a:r>
                <a:rPr lang="en-US" sz="1600" dirty="0">
                  <a:solidFill>
                    <a:schemeClr val="bg1"/>
                  </a:solidFill>
                </a:rPr>
                <a:t> generated the highest sales and profits (69M), showing strong customer engagement and conversion.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Investment in outlet store marketing or expansion could yield continued growth.</a:t>
              </a:r>
            </a:p>
          </p:txBody>
        </p:sp>
      </p:grp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9A25C20B-9C1B-4A26-90D1-685A4B15D612}"/>
              </a:ext>
            </a:extLst>
          </p:cNvPr>
          <p:cNvSpPr/>
          <p:nvPr/>
        </p:nvSpPr>
        <p:spPr>
          <a:xfrm>
            <a:off x="13424508" y="1257166"/>
            <a:ext cx="9242611" cy="4912419"/>
          </a:xfrm>
          <a:prstGeom prst="snip2DiagRect">
            <a:avLst/>
          </a:prstGeom>
          <a:gradFill flip="none" rotWithShape="1">
            <a:gsLst>
              <a:gs pos="100000">
                <a:schemeClr val="tx1">
                  <a:alpha val="57000"/>
                </a:schemeClr>
              </a:gs>
              <a:gs pos="0">
                <a:srgbClr val="222A35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2129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D48DE6-2F83-4D20-BF35-A4F1A2876CCB}"/>
              </a:ext>
            </a:extLst>
          </p:cNvPr>
          <p:cNvGrpSpPr/>
          <p:nvPr/>
        </p:nvGrpSpPr>
        <p:grpSpPr>
          <a:xfrm>
            <a:off x="1935510" y="993215"/>
            <a:ext cx="9242611" cy="5176370"/>
            <a:chOff x="1658470" y="840815"/>
            <a:chExt cx="9242611" cy="517637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9AD4DE5-77C4-4972-873F-E9F32FF655D6}"/>
                </a:ext>
              </a:extLst>
            </p:cNvPr>
            <p:cNvGrpSpPr/>
            <p:nvPr/>
          </p:nvGrpSpPr>
          <p:grpSpPr>
            <a:xfrm>
              <a:off x="1658470" y="840815"/>
              <a:ext cx="9242611" cy="5176370"/>
              <a:chOff x="2148681" y="1054100"/>
              <a:chExt cx="7894638" cy="4483100"/>
            </a:xfrm>
          </p:grpSpPr>
          <p:sp>
            <p:nvSpPr>
              <p:cNvPr id="16" name="Rectangle: Diagonal Corners Snipped 15">
                <a:extLst>
                  <a:ext uri="{FF2B5EF4-FFF2-40B4-BE49-F238E27FC236}">
                    <a16:creationId xmlns:a16="http://schemas.microsoft.com/office/drawing/2014/main" id="{CB835784-64DA-4693-B228-BDEBFB264A50}"/>
                  </a:ext>
                </a:extLst>
              </p:cNvPr>
              <p:cNvSpPr/>
              <p:nvPr/>
            </p:nvSpPr>
            <p:spPr>
              <a:xfrm>
                <a:off x="2148681" y="1282700"/>
                <a:ext cx="7894638" cy="4254500"/>
              </a:xfrm>
              <a:prstGeom prst="snip2DiagRect">
                <a:avLst/>
              </a:prstGeom>
              <a:gradFill flip="none" rotWithShape="1">
                <a:gsLst>
                  <a:gs pos="100000">
                    <a:schemeClr val="tx1">
                      <a:alpha val="57000"/>
                    </a:schemeClr>
                  </a:gs>
                  <a:gs pos="0">
                    <a:srgbClr val="222A35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rgbClr val="2129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: Single Corner Snipped 16">
                <a:extLst>
                  <a:ext uri="{FF2B5EF4-FFF2-40B4-BE49-F238E27FC236}">
                    <a16:creationId xmlns:a16="http://schemas.microsoft.com/office/drawing/2014/main" id="{DEF4FE27-D223-491E-9687-693D040F61EF}"/>
                  </a:ext>
                </a:extLst>
              </p:cNvPr>
              <p:cNvSpPr/>
              <p:nvPr/>
            </p:nvSpPr>
            <p:spPr>
              <a:xfrm>
                <a:off x="2346325" y="1054100"/>
                <a:ext cx="3013075" cy="228600"/>
              </a:xfrm>
              <a:prstGeom prst="snip1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Single Corner Snipped 17">
                <a:extLst>
                  <a:ext uri="{FF2B5EF4-FFF2-40B4-BE49-F238E27FC236}">
                    <a16:creationId xmlns:a16="http://schemas.microsoft.com/office/drawing/2014/main" id="{E3E3E03F-8773-496E-ACAE-6605C463315C}"/>
                  </a:ext>
                </a:extLst>
              </p:cNvPr>
              <p:cNvSpPr/>
              <p:nvPr/>
            </p:nvSpPr>
            <p:spPr>
              <a:xfrm>
                <a:off x="6905625" y="5219700"/>
                <a:ext cx="3013075" cy="228600"/>
              </a:xfrm>
              <a:prstGeom prst="snip1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A378D8-3305-4BEB-8027-1E4277363DBA}"/>
                </a:ext>
              </a:extLst>
            </p:cNvPr>
            <p:cNvSpPr txBox="1"/>
            <p:nvPr/>
          </p:nvSpPr>
          <p:spPr>
            <a:xfrm>
              <a:off x="1880125" y="1310288"/>
              <a:ext cx="8875059" cy="44935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500" b="1" dirty="0">
                  <a:solidFill>
                    <a:schemeClr val="bg1"/>
                  </a:solidFill>
                </a:rPr>
                <a:t>⚠️ What Needs Improvement (Weaknesses &amp; Risks):</a:t>
              </a:r>
            </a:p>
            <a:p>
              <a:endParaRPr lang="en-US" sz="1500" b="1" dirty="0">
                <a:solidFill>
                  <a:schemeClr val="bg1"/>
                </a:solidFill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500" b="1" dirty="0">
                  <a:solidFill>
                    <a:srgbClr val="FF0000"/>
                  </a:solidFill>
                </a:rPr>
                <a:t>Underperforming Months:</a:t>
              </a:r>
              <a:endParaRPr lang="en-US" sz="1500" dirty="0">
                <a:solidFill>
                  <a:srgbClr val="FF000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bg1"/>
                  </a:solidFill>
                </a:rPr>
                <a:t>Months like </a:t>
              </a:r>
              <a:r>
                <a:rPr lang="en-US" sz="1500" b="1" dirty="0">
                  <a:solidFill>
                    <a:schemeClr val="bg1"/>
                  </a:solidFill>
                </a:rPr>
                <a:t>June and July</a:t>
              </a:r>
              <a:r>
                <a:rPr lang="en-US" sz="1500" dirty="0">
                  <a:solidFill>
                    <a:schemeClr val="bg1"/>
                  </a:solidFill>
                </a:rPr>
                <a:t> showed significant MoM drops in sales and profit (e.g., June: -47.81%).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bg1"/>
                  </a:solidFill>
                </a:rPr>
                <a:t>Review seasonal demand, marketing efforts, and supply chain during these periods.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bg1"/>
                </a:solidFill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500" b="1" dirty="0">
                  <a:solidFill>
                    <a:srgbClr val="FF0000"/>
                  </a:solidFill>
                </a:rPr>
                <a:t>High Sales but Low Profit States:</a:t>
              </a:r>
              <a:endParaRPr lang="en-US" sz="1500" dirty="0">
                <a:solidFill>
                  <a:srgbClr val="FF000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bg1"/>
                  </a:solidFill>
                </a:rPr>
                <a:t>States like </a:t>
              </a:r>
              <a:r>
                <a:rPr lang="en-US" sz="1500" b="1" dirty="0">
                  <a:solidFill>
                    <a:schemeClr val="bg1"/>
                  </a:solidFill>
                </a:rPr>
                <a:t>California, Washington, and Nevada</a:t>
              </a:r>
              <a:r>
                <a:rPr lang="en-US" sz="1500" dirty="0">
                  <a:solidFill>
                    <a:schemeClr val="bg1"/>
                  </a:solidFill>
                </a:rPr>
                <a:t> show high sales but appear in the </a:t>
              </a:r>
              <a:r>
                <a:rPr lang="en-US" sz="1500" i="1" dirty="0">
                  <a:solidFill>
                    <a:schemeClr val="bg1"/>
                  </a:solidFill>
                </a:rPr>
                <a:t>least profitable states</a:t>
              </a:r>
              <a:r>
                <a:rPr lang="en-US" sz="1500" dirty="0">
                  <a:solidFill>
                    <a:schemeClr val="bg1"/>
                  </a:solidFill>
                </a:rPr>
                <a:t>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bg1"/>
                  </a:solidFill>
                </a:rPr>
                <a:t>Investigate operational costs, pricing strategy, or product mix in these regions.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bg1"/>
                </a:solidFill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500" b="1" dirty="0">
                  <a:solidFill>
                    <a:srgbClr val="FF0000"/>
                  </a:solidFill>
                </a:rPr>
                <a:t>Online Channel Underperformance:</a:t>
              </a:r>
              <a:endParaRPr lang="en-US" sz="1500" dirty="0">
                <a:solidFill>
                  <a:srgbClr val="FF000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500" b="1" dirty="0">
                  <a:solidFill>
                    <a:schemeClr val="bg1"/>
                  </a:solidFill>
                </a:rPr>
                <a:t>Online sales volume</a:t>
              </a:r>
              <a:r>
                <a:rPr lang="en-US" sz="1500" dirty="0">
                  <a:solidFill>
                    <a:schemeClr val="bg1"/>
                  </a:solidFill>
                </a:rPr>
                <a:t> lags behind outlet and in-store methods despite overall digital trends.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bg1"/>
                  </a:solidFill>
                </a:rPr>
                <a:t>Consider UX improvements, promotional offers, and SEO/marketing for online platforms.</a:t>
              </a:r>
            </a:p>
            <a:p>
              <a:pPr lvl="1"/>
              <a:endParaRPr lang="en-US" sz="1500" dirty="0">
                <a:solidFill>
                  <a:schemeClr val="bg1"/>
                </a:solidFill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500" b="1" dirty="0">
                  <a:solidFill>
                    <a:srgbClr val="FF0000"/>
                  </a:solidFill>
                </a:rPr>
                <a:t>Profit Margins Vary Widely by Product:</a:t>
              </a:r>
              <a:endParaRPr lang="en-US" sz="1500" dirty="0">
                <a:solidFill>
                  <a:srgbClr val="FF000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bg1"/>
                  </a:solidFill>
                </a:rPr>
                <a:t>Some high-revenue items have </a:t>
              </a:r>
              <a:r>
                <a:rPr lang="en-US" sz="1500" b="1" dirty="0">
                  <a:solidFill>
                    <a:schemeClr val="bg1"/>
                  </a:solidFill>
                </a:rPr>
                <a:t>low profit margins</a:t>
              </a:r>
              <a:r>
                <a:rPr lang="en-US" sz="1500" dirty="0">
                  <a:solidFill>
                    <a:schemeClr val="bg1"/>
                  </a:solidFill>
                </a:rPr>
                <a:t> (e.g., Men’s Athletic Footwear at ~29%).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bg1"/>
                  </a:solidFill>
                </a:rPr>
                <a:t>Revisit pricing or production costs to enhance profitability.</a:t>
              </a:r>
            </a:p>
            <a:p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718021A-251A-4F99-A91D-CDF02D189458}"/>
              </a:ext>
            </a:extLst>
          </p:cNvPr>
          <p:cNvGrpSpPr/>
          <p:nvPr/>
        </p:nvGrpSpPr>
        <p:grpSpPr>
          <a:xfrm>
            <a:off x="-9660345" y="1152123"/>
            <a:ext cx="9242611" cy="4160941"/>
            <a:chOff x="1658470" y="840815"/>
            <a:chExt cx="9242611" cy="438928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B3FEE9B-0734-42E6-B55E-99C49799CCA3}"/>
                </a:ext>
              </a:extLst>
            </p:cNvPr>
            <p:cNvGrpSpPr/>
            <p:nvPr/>
          </p:nvGrpSpPr>
          <p:grpSpPr>
            <a:xfrm>
              <a:off x="1658470" y="840815"/>
              <a:ext cx="9242611" cy="4389288"/>
              <a:chOff x="2148681" y="1054100"/>
              <a:chExt cx="7894638" cy="3801427"/>
            </a:xfrm>
          </p:grpSpPr>
          <p:sp>
            <p:nvSpPr>
              <p:cNvPr id="22" name="Rectangle: Diagonal Corners Snipped 21">
                <a:extLst>
                  <a:ext uri="{FF2B5EF4-FFF2-40B4-BE49-F238E27FC236}">
                    <a16:creationId xmlns:a16="http://schemas.microsoft.com/office/drawing/2014/main" id="{0374DD8E-ACC9-4162-A832-C4F3A418FD77}"/>
                  </a:ext>
                </a:extLst>
              </p:cNvPr>
              <p:cNvSpPr/>
              <p:nvPr/>
            </p:nvSpPr>
            <p:spPr>
              <a:xfrm>
                <a:off x="2148681" y="1282701"/>
                <a:ext cx="7894638" cy="3572826"/>
              </a:xfrm>
              <a:prstGeom prst="snip2DiagRect">
                <a:avLst/>
              </a:prstGeom>
              <a:gradFill flip="none" rotWithShape="1">
                <a:gsLst>
                  <a:gs pos="100000">
                    <a:schemeClr val="tx1">
                      <a:alpha val="57000"/>
                    </a:schemeClr>
                  </a:gs>
                  <a:gs pos="0">
                    <a:srgbClr val="222A35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rgbClr val="2129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: Single Corner Snipped 22">
                <a:extLst>
                  <a:ext uri="{FF2B5EF4-FFF2-40B4-BE49-F238E27FC236}">
                    <a16:creationId xmlns:a16="http://schemas.microsoft.com/office/drawing/2014/main" id="{7CFB7F55-5843-484B-B905-B73E666BE1B9}"/>
                  </a:ext>
                </a:extLst>
              </p:cNvPr>
              <p:cNvSpPr/>
              <p:nvPr/>
            </p:nvSpPr>
            <p:spPr>
              <a:xfrm>
                <a:off x="2346325" y="1054100"/>
                <a:ext cx="3013075" cy="228600"/>
              </a:xfrm>
              <a:prstGeom prst="snip1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: Single Corner Snipped 23">
                <a:extLst>
                  <a:ext uri="{FF2B5EF4-FFF2-40B4-BE49-F238E27FC236}">
                    <a16:creationId xmlns:a16="http://schemas.microsoft.com/office/drawing/2014/main" id="{984CD574-956F-4C53-A6A7-DCBC5842F55A}"/>
                  </a:ext>
                </a:extLst>
              </p:cNvPr>
              <p:cNvSpPr/>
              <p:nvPr/>
            </p:nvSpPr>
            <p:spPr>
              <a:xfrm>
                <a:off x="7015852" y="4619609"/>
                <a:ext cx="3013075" cy="228600"/>
              </a:xfrm>
              <a:prstGeom prst="snip1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79DDF6-5B5D-4723-B937-C5EC1BA3AACD}"/>
                </a:ext>
              </a:extLst>
            </p:cNvPr>
            <p:cNvSpPr txBox="1"/>
            <p:nvPr/>
          </p:nvSpPr>
          <p:spPr>
            <a:xfrm>
              <a:off x="1880125" y="1310288"/>
              <a:ext cx="8875059" cy="3733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🧠 Strategic Suggestions:</a:t>
              </a:r>
            </a:p>
            <a:p>
              <a:endParaRPr lang="en-US" sz="1600" b="1" dirty="0">
                <a:solidFill>
                  <a:schemeClr val="bg1"/>
                </a:solidFill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🛠️ </a:t>
              </a:r>
              <a:r>
                <a:rPr lang="en-US" sz="1600" b="1" dirty="0">
                  <a:solidFill>
                    <a:schemeClr val="bg1"/>
                  </a:solidFill>
                </a:rPr>
                <a:t>Optimize Inventory &amp; Focus on High-Margin Products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Focus production and marketing efforts on high-margin, high-performing items.</a:t>
              </a:r>
            </a:p>
            <a:p>
              <a:endParaRPr lang="en-US" sz="1600" dirty="0">
                <a:solidFill>
                  <a:schemeClr val="bg1"/>
                </a:solidFill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🌐 </a:t>
              </a:r>
              <a:r>
                <a:rPr lang="en-US" sz="1600" b="1" dirty="0">
                  <a:solidFill>
                    <a:schemeClr val="bg1"/>
                  </a:solidFill>
                </a:rPr>
                <a:t>Boost Online Sales Through Campaigns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Run seasonal promotions, improve website UX, and use retargeting ads to drive more online traffic.</a:t>
              </a:r>
            </a:p>
            <a:p>
              <a:endParaRPr lang="en-US" sz="1600" dirty="0">
                <a:solidFill>
                  <a:schemeClr val="bg1"/>
                </a:solidFill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📍 </a:t>
              </a:r>
              <a:r>
                <a:rPr lang="en-US" sz="1600" b="1" dirty="0">
                  <a:solidFill>
                    <a:schemeClr val="bg1"/>
                  </a:solidFill>
                </a:rPr>
                <a:t>Region-Specific Pricing or Promotions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Adjust pricing or promotional efforts in low-profit states to improve margin without hurting volume.</a:t>
              </a:r>
            </a:p>
            <a:p>
              <a:endParaRPr lang="en-US" sz="1600" dirty="0">
                <a:solidFill>
                  <a:schemeClr val="bg1"/>
                </a:solidFill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📈 </a:t>
              </a:r>
              <a:r>
                <a:rPr lang="en-US" sz="1600" b="1" dirty="0">
                  <a:solidFill>
                    <a:schemeClr val="bg1"/>
                  </a:solidFill>
                </a:rPr>
                <a:t>Monitor Sales Trends Monthly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Use the dashboard regularly to catch sudden drops or spikes early — and respond faster.</a:t>
              </a:r>
            </a:p>
            <a:p>
              <a:endParaRPr 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5186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1CD94ABC-5518-4D80-AF01-C8A6C13D2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48" y="233475"/>
            <a:ext cx="646747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Page 4 – Recommendation for Stake holders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C40498D-1A93-4F52-B94D-A7E8DE92B2CE}"/>
              </a:ext>
            </a:extLst>
          </p:cNvPr>
          <p:cNvGrpSpPr/>
          <p:nvPr/>
        </p:nvGrpSpPr>
        <p:grpSpPr>
          <a:xfrm>
            <a:off x="13272108" y="840815"/>
            <a:ext cx="9242611" cy="5176370"/>
            <a:chOff x="1658470" y="840815"/>
            <a:chExt cx="9242611" cy="517637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436F4E7-E06C-4ABB-A7E2-65AEAD75DD77}"/>
                </a:ext>
              </a:extLst>
            </p:cNvPr>
            <p:cNvGrpSpPr/>
            <p:nvPr/>
          </p:nvGrpSpPr>
          <p:grpSpPr>
            <a:xfrm>
              <a:off x="1658470" y="840815"/>
              <a:ext cx="9242611" cy="5176370"/>
              <a:chOff x="2148681" y="1054100"/>
              <a:chExt cx="7894638" cy="4483100"/>
            </a:xfrm>
          </p:grpSpPr>
          <p:sp>
            <p:nvSpPr>
              <p:cNvPr id="10" name="Rectangle: Diagonal Corners Snipped 9">
                <a:extLst>
                  <a:ext uri="{FF2B5EF4-FFF2-40B4-BE49-F238E27FC236}">
                    <a16:creationId xmlns:a16="http://schemas.microsoft.com/office/drawing/2014/main" id="{1085BC9B-937B-4B88-AFD9-0C348C93289B}"/>
                  </a:ext>
                </a:extLst>
              </p:cNvPr>
              <p:cNvSpPr/>
              <p:nvPr/>
            </p:nvSpPr>
            <p:spPr>
              <a:xfrm>
                <a:off x="2148681" y="1282700"/>
                <a:ext cx="7894638" cy="4254500"/>
              </a:xfrm>
              <a:prstGeom prst="snip2DiagRect">
                <a:avLst/>
              </a:prstGeom>
              <a:gradFill flip="none" rotWithShape="1">
                <a:gsLst>
                  <a:gs pos="100000">
                    <a:schemeClr val="tx1">
                      <a:alpha val="57000"/>
                    </a:schemeClr>
                  </a:gs>
                  <a:gs pos="0">
                    <a:srgbClr val="222A35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rgbClr val="2129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: Single Corner Snipped 11">
                <a:extLst>
                  <a:ext uri="{FF2B5EF4-FFF2-40B4-BE49-F238E27FC236}">
                    <a16:creationId xmlns:a16="http://schemas.microsoft.com/office/drawing/2014/main" id="{2797B5B4-FD59-4E56-A93D-0130C7F533AE}"/>
                  </a:ext>
                </a:extLst>
              </p:cNvPr>
              <p:cNvSpPr/>
              <p:nvPr/>
            </p:nvSpPr>
            <p:spPr>
              <a:xfrm>
                <a:off x="2346325" y="1054100"/>
                <a:ext cx="3013075" cy="228600"/>
              </a:xfrm>
              <a:prstGeom prst="snip1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Single Corner Snipped 12">
                <a:extLst>
                  <a:ext uri="{FF2B5EF4-FFF2-40B4-BE49-F238E27FC236}">
                    <a16:creationId xmlns:a16="http://schemas.microsoft.com/office/drawing/2014/main" id="{333333EA-C4F1-4A5E-852F-E3BC6BA2E125}"/>
                  </a:ext>
                </a:extLst>
              </p:cNvPr>
              <p:cNvSpPr/>
              <p:nvPr/>
            </p:nvSpPr>
            <p:spPr>
              <a:xfrm>
                <a:off x="6905625" y="5219700"/>
                <a:ext cx="3013075" cy="228600"/>
              </a:xfrm>
              <a:prstGeom prst="snip1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C6BD07-4F4B-4B32-8EE3-395F8DC7783A}"/>
                </a:ext>
              </a:extLst>
            </p:cNvPr>
            <p:cNvSpPr txBox="1"/>
            <p:nvPr/>
          </p:nvSpPr>
          <p:spPr>
            <a:xfrm>
              <a:off x="1730186" y="1278593"/>
              <a:ext cx="8875059" cy="40318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✅ What’s Going Well (Strengths &amp; Opportunities):</a:t>
              </a:r>
            </a:p>
            <a:p>
              <a:endParaRPr lang="en-US" sz="1600" b="1" dirty="0">
                <a:solidFill>
                  <a:schemeClr val="bg1"/>
                </a:solidFill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rgbClr val="00B050"/>
                  </a:solidFill>
                </a:rPr>
                <a:t>High Profit Products Identified:</a:t>
              </a:r>
              <a:endParaRPr lang="en-US" sz="1600" dirty="0">
                <a:solidFill>
                  <a:srgbClr val="00B05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i="1" dirty="0">
                  <a:solidFill>
                    <a:schemeClr val="bg1"/>
                  </a:solidFill>
                </a:rPr>
                <a:t>Men’s Street Footwear</a:t>
              </a:r>
              <a:r>
                <a:rPr lang="en-US" sz="1600" dirty="0">
                  <a:solidFill>
                    <a:schemeClr val="bg1"/>
                  </a:solidFill>
                </a:rPr>
                <a:t> and </a:t>
              </a:r>
              <a:r>
                <a:rPr lang="en-US" sz="1600" i="1" dirty="0">
                  <a:solidFill>
                    <a:schemeClr val="bg1"/>
                  </a:solidFill>
                </a:rPr>
                <a:t>Women’s Apparel</a:t>
              </a:r>
              <a:r>
                <a:rPr lang="en-US" sz="1600" dirty="0">
                  <a:solidFill>
                    <a:schemeClr val="bg1"/>
                  </a:solidFill>
                </a:rPr>
                <a:t> deliver strong profits with high sales volume and solid margins.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These products should continue to be prioritized in marketing and inventory planning.</a:t>
              </a:r>
            </a:p>
            <a:p>
              <a:pPr lvl="1"/>
              <a:endParaRPr lang="en-US" sz="1600" dirty="0">
                <a:solidFill>
                  <a:schemeClr val="bg1"/>
                </a:solidFill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rgbClr val="00B050"/>
                  </a:solidFill>
                </a:rPr>
                <a:t>Strong Regional Performance:</a:t>
              </a:r>
              <a:endParaRPr lang="en-US" sz="1600" dirty="0">
                <a:solidFill>
                  <a:srgbClr val="00B05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The </a:t>
              </a:r>
              <a:r>
                <a:rPr lang="en-US" sz="1600" b="1" dirty="0">
                  <a:solidFill>
                    <a:schemeClr val="bg1"/>
                  </a:solidFill>
                </a:rPr>
                <a:t>West</a:t>
              </a:r>
              <a:r>
                <a:rPr lang="en-US" sz="1600" dirty="0">
                  <a:solidFill>
                    <a:schemeClr val="bg1"/>
                  </a:solidFill>
                </a:rPr>
                <a:t> region leads in both sales (76.9M) and profit (24.5M), showing excellent performance.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chemeClr val="bg1"/>
                  </a:solidFill>
                </a:rPr>
                <a:t>Retailer ‘West Gear’</a:t>
              </a:r>
              <a:r>
                <a:rPr lang="en-US" sz="1600" dirty="0">
                  <a:solidFill>
                    <a:schemeClr val="bg1"/>
                  </a:solidFill>
                </a:rPr>
                <a:t> is the top performer — consider expanding partnership or allocating more stock.</a:t>
              </a:r>
            </a:p>
            <a:p>
              <a:pPr lvl="1"/>
              <a:endParaRPr lang="en-US" sz="1600" dirty="0">
                <a:solidFill>
                  <a:schemeClr val="bg1"/>
                </a:solidFill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rgbClr val="00B050"/>
                  </a:solidFill>
                </a:rPr>
                <a:t>Best Sales Channel:</a:t>
              </a:r>
              <a:endParaRPr lang="en-US" sz="1600" dirty="0">
                <a:solidFill>
                  <a:srgbClr val="00B05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chemeClr val="bg1"/>
                  </a:solidFill>
                </a:rPr>
                <a:t>Outlet stores</a:t>
              </a:r>
              <a:r>
                <a:rPr lang="en-US" sz="1600" dirty="0">
                  <a:solidFill>
                    <a:schemeClr val="bg1"/>
                  </a:solidFill>
                </a:rPr>
                <a:t> generated the highest sales and profits (69M), showing strong customer engagement and conversion.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Investment in outlet store marketing or expansion could yield continued growth.</a:t>
              </a:r>
            </a:p>
          </p:txBody>
        </p:sp>
      </p:grp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9A25C20B-9C1B-4A26-90D1-685A4B15D612}"/>
              </a:ext>
            </a:extLst>
          </p:cNvPr>
          <p:cNvSpPr/>
          <p:nvPr/>
        </p:nvSpPr>
        <p:spPr>
          <a:xfrm>
            <a:off x="13424508" y="1257166"/>
            <a:ext cx="9242611" cy="4912419"/>
          </a:xfrm>
          <a:prstGeom prst="snip2DiagRect">
            <a:avLst/>
          </a:prstGeom>
          <a:gradFill flip="none" rotWithShape="1">
            <a:gsLst>
              <a:gs pos="100000">
                <a:schemeClr val="tx1">
                  <a:alpha val="57000"/>
                </a:schemeClr>
              </a:gs>
              <a:gs pos="0">
                <a:srgbClr val="222A35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2129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D48DE6-2F83-4D20-BF35-A4F1A2876CCB}"/>
              </a:ext>
            </a:extLst>
          </p:cNvPr>
          <p:cNvGrpSpPr/>
          <p:nvPr/>
        </p:nvGrpSpPr>
        <p:grpSpPr>
          <a:xfrm>
            <a:off x="13380265" y="993215"/>
            <a:ext cx="9242611" cy="5176370"/>
            <a:chOff x="1658470" y="840815"/>
            <a:chExt cx="9242611" cy="517637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9AD4DE5-77C4-4972-873F-E9F32FF655D6}"/>
                </a:ext>
              </a:extLst>
            </p:cNvPr>
            <p:cNvGrpSpPr/>
            <p:nvPr/>
          </p:nvGrpSpPr>
          <p:grpSpPr>
            <a:xfrm>
              <a:off x="1658470" y="840815"/>
              <a:ext cx="9242611" cy="5176370"/>
              <a:chOff x="2148681" y="1054100"/>
              <a:chExt cx="7894638" cy="4483100"/>
            </a:xfrm>
          </p:grpSpPr>
          <p:sp>
            <p:nvSpPr>
              <p:cNvPr id="16" name="Rectangle: Diagonal Corners Snipped 15">
                <a:extLst>
                  <a:ext uri="{FF2B5EF4-FFF2-40B4-BE49-F238E27FC236}">
                    <a16:creationId xmlns:a16="http://schemas.microsoft.com/office/drawing/2014/main" id="{CB835784-64DA-4693-B228-BDEBFB264A50}"/>
                  </a:ext>
                </a:extLst>
              </p:cNvPr>
              <p:cNvSpPr/>
              <p:nvPr/>
            </p:nvSpPr>
            <p:spPr>
              <a:xfrm>
                <a:off x="2148681" y="1282700"/>
                <a:ext cx="7894638" cy="4254500"/>
              </a:xfrm>
              <a:prstGeom prst="snip2DiagRect">
                <a:avLst/>
              </a:prstGeom>
              <a:gradFill flip="none" rotWithShape="1">
                <a:gsLst>
                  <a:gs pos="100000">
                    <a:schemeClr val="tx1">
                      <a:alpha val="57000"/>
                    </a:schemeClr>
                  </a:gs>
                  <a:gs pos="0">
                    <a:srgbClr val="222A35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rgbClr val="2129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: Single Corner Snipped 16">
                <a:extLst>
                  <a:ext uri="{FF2B5EF4-FFF2-40B4-BE49-F238E27FC236}">
                    <a16:creationId xmlns:a16="http://schemas.microsoft.com/office/drawing/2014/main" id="{DEF4FE27-D223-491E-9687-693D040F61EF}"/>
                  </a:ext>
                </a:extLst>
              </p:cNvPr>
              <p:cNvSpPr/>
              <p:nvPr/>
            </p:nvSpPr>
            <p:spPr>
              <a:xfrm>
                <a:off x="2346325" y="1054100"/>
                <a:ext cx="3013075" cy="228600"/>
              </a:xfrm>
              <a:prstGeom prst="snip1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Single Corner Snipped 17">
                <a:extLst>
                  <a:ext uri="{FF2B5EF4-FFF2-40B4-BE49-F238E27FC236}">
                    <a16:creationId xmlns:a16="http://schemas.microsoft.com/office/drawing/2014/main" id="{E3E3E03F-8773-496E-ACAE-6605C463315C}"/>
                  </a:ext>
                </a:extLst>
              </p:cNvPr>
              <p:cNvSpPr/>
              <p:nvPr/>
            </p:nvSpPr>
            <p:spPr>
              <a:xfrm>
                <a:off x="6905625" y="5219700"/>
                <a:ext cx="3013075" cy="228600"/>
              </a:xfrm>
              <a:prstGeom prst="snip1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A378D8-3305-4BEB-8027-1E4277363DBA}"/>
                </a:ext>
              </a:extLst>
            </p:cNvPr>
            <p:cNvSpPr txBox="1"/>
            <p:nvPr/>
          </p:nvSpPr>
          <p:spPr>
            <a:xfrm>
              <a:off x="1880125" y="1310288"/>
              <a:ext cx="8875059" cy="44935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500" b="1" dirty="0">
                  <a:solidFill>
                    <a:schemeClr val="bg1"/>
                  </a:solidFill>
                </a:rPr>
                <a:t>⚠️ What Needs Improvement (Weaknesses &amp; Risks):</a:t>
              </a:r>
            </a:p>
            <a:p>
              <a:endParaRPr lang="en-US" sz="1500" b="1" dirty="0">
                <a:solidFill>
                  <a:schemeClr val="bg1"/>
                </a:solidFill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500" b="1" dirty="0">
                  <a:solidFill>
                    <a:srgbClr val="FF0000"/>
                  </a:solidFill>
                </a:rPr>
                <a:t>Underperforming Months:</a:t>
              </a:r>
              <a:endParaRPr lang="en-US" sz="1500" dirty="0">
                <a:solidFill>
                  <a:srgbClr val="FF000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bg1"/>
                  </a:solidFill>
                </a:rPr>
                <a:t>Months like </a:t>
              </a:r>
              <a:r>
                <a:rPr lang="en-US" sz="1500" b="1" dirty="0">
                  <a:solidFill>
                    <a:schemeClr val="bg1"/>
                  </a:solidFill>
                </a:rPr>
                <a:t>June and July</a:t>
              </a:r>
              <a:r>
                <a:rPr lang="en-US" sz="1500" dirty="0">
                  <a:solidFill>
                    <a:schemeClr val="bg1"/>
                  </a:solidFill>
                </a:rPr>
                <a:t> showed significant MoM drops in sales and profit (e.g., June: -47.81%).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bg1"/>
                  </a:solidFill>
                </a:rPr>
                <a:t>Review seasonal demand, marketing efforts, and supply chain during these periods.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bg1"/>
                </a:solidFill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500" b="1" dirty="0">
                  <a:solidFill>
                    <a:srgbClr val="FF0000"/>
                  </a:solidFill>
                </a:rPr>
                <a:t>High Sales but Low Profit States:</a:t>
              </a:r>
              <a:endParaRPr lang="en-US" sz="1500" dirty="0">
                <a:solidFill>
                  <a:srgbClr val="FF000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bg1"/>
                  </a:solidFill>
                </a:rPr>
                <a:t>States like </a:t>
              </a:r>
              <a:r>
                <a:rPr lang="en-US" sz="1500" b="1" dirty="0">
                  <a:solidFill>
                    <a:schemeClr val="bg1"/>
                  </a:solidFill>
                </a:rPr>
                <a:t>California, Washington, and Nevada</a:t>
              </a:r>
              <a:r>
                <a:rPr lang="en-US" sz="1500" dirty="0">
                  <a:solidFill>
                    <a:schemeClr val="bg1"/>
                  </a:solidFill>
                </a:rPr>
                <a:t> show high sales but appear in the </a:t>
              </a:r>
              <a:r>
                <a:rPr lang="en-US" sz="1500" i="1" dirty="0">
                  <a:solidFill>
                    <a:schemeClr val="bg1"/>
                  </a:solidFill>
                </a:rPr>
                <a:t>least profitable states</a:t>
              </a:r>
              <a:r>
                <a:rPr lang="en-US" sz="1500" dirty="0">
                  <a:solidFill>
                    <a:schemeClr val="bg1"/>
                  </a:solidFill>
                </a:rPr>
                <a:t>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bg1"/>
                  </a:solidFill>
                </a:rPr>
                <a:t>Investigate operational costs, pricing strategy, or product mix in these regions.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bg1"/>
                </a:solidFill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500" b="1" dirty="0">
                  <a:solidFill>
                    <a:srgbClr val="FF0000"/>
                  </a:solidFill>
                </a:rPr>
                <a:t>Online Channel Underperformance:</a:t>
              </a:r>
              <a:endParaRPr lang="en-US" sz="1500" dirty="0">
                <a:solidFill>
                  <a:srgbClr val="FF000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500" b="1" dirty="0">
                  <a:solidFill>
                    <a:schemeClr val="bg1"/>
                  </a:solidFill>
                </a:rPr>
                <a:t>Online sales volume</a:t>
              </a:r>
              <a:r>
                <a:rPr lang="en-US" sz="1500" dirty="0">
                  <a:solidFill>
                    <a:schemeClr val="bg1"/>
                  </a:solidFill>
                </a:rPr>
                <a:t> lags behind outlet and in-store methods despite overall digital trends.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bg1"/>
                  </a:solidFill>
                </a:rPr>
                <a:t>Consider UX improvements, promotional offers, and SEO/marketing for online platforms.</a:t>
              </a:r>
            </a:p>
            <a:p>
              <a:pPr lvl="1"/>
              <a:endParaRPr lang="en-US" sz="1500" dirty="0">
                <a:solidFill>
                  <a:schemeClr val="bg1"/>
                </a:solidFill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500" b="1" dirty="0">
                  <a:solidFill>
                    <a:srgbClr val="FF0000"/>
                  </a:solidFill>
                </a:rPr>
                <a:t>Profit Margins Vary Widely by Product:</a:t>
              </a:r>
              <a:endParaRPr lang="en-US" sz="1500" dirty="0">
                <a:solidFill>
                  <a:srgbClr val="FF0000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bg1"/>
                  </a:solidFill>
                </a:rPr>
                <a:t>Some high-revenue items have </a:t>
              </a:r>
              <a:r>
                <a:rPr lang="en-US" sz="1500" b="1" dirty="0">
                  <a:solidFill>
                    <a:schemeClr val="bg1"/>
                  </a:solidFill>
                </a:rPr>
                <a:t>low profit margins</a:t>
              </a:r>
              <a:r>
                <a:rPr lang="en-US" sz="1500" dirty="0">
                  <a:solidFill>
                    <a:schemeClr val="bg1"/>
                  </a:solidFill>
                </a:rPr>
                <a:t> (e.g., Men’s Athletic Footwear at ~29%).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bg1"/>
                  </a:solidFill>
                </a:rPr>
                <a:t>Revisit pricing or production costs to enhance profitability.</a:t>
              </a:r>
            </a:p>
            <a:p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9F29FE1-6ABF-43D8-B43E-6B3F7E0C04A4}"/>
              </a:ext>
            </a:extLst>
          </p:cNvPr>
          <p:cNvGrpSpPr/>
          <p:nvPr/>
        </p:nvGrpSpPr>
        <p:grpSpPr>
          <a:xfrm>
            <a:off x="1474694" y="1152123"/>
            <a:ext cx="9242611" cy="4160941"/>
            <a:chOff x="1658470" y="840815"/>
            <a:chExt cx="9242611" cy="438928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133256F-3C78-4F03-A694-1D6610C1C5D7}"/>
                </a:ext>
              </a:extLst>
            </p:cNvPr>
            <p:cNvGrpSpPr/>
            <p:nvPr/>
          </p:nvGrpSpPr>
          <p:grpSpPr>
            <a:xfrm>
              <a:off x="1658470" y="840815"/>
              <a:ext cx="9242611" cy="4389288"/>
              <a:chOff x="2148681" y="1054100"/>
              <a:chExt cx="7894638" cy="3801427"/>
            </a:xfrm>
          </p:grpSpPr>
          <p:sp>
            <p:nvSpPr>
              <p:cNvPr id="22" name="Rectangle: Diagonal Corners Snipped 21">
                <a:extLst>
                  <a:ext uri="{FF2B5EF4-FFF2-40B4-BE49-F238E27FC236}">
                    <a16:creationId xmlns:a16="http://schemas.microsoft.com/office/drawing/2014/main" id="{9F2FAE57-C302-4E36-BDA0-44242A70FB8F}"/>
                  </a:ext>
                </a:extLst>
              </p:cNvPr>
              <p:cNvSpPr/>
              <p:nvPr/>
            </p:nvSpPr>
            <p:spPr>
              <a:xfrm>
                <a:off x="2148681" y="1282701"/>
                <a:ext cx="7894638" cy="3572826"/>
              </a:xfrm>
              <a:prstGeom prst="snip2DiagRect">
                <a:avLst/>
              </a:prstGeom>
              <a:gradFill flip="none" rotWithShape="1">
                <a:gsLst>
                  <a:gs pos="100000">
                    <a:schemeClr val="tx1">
                      <a:alpha val="57000"/>
                    </a:schemeClr>
                  </a:gs>
                  <a:gs pos="0">
                    <a:srgbClr val="222A35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rgbClr val="2129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: Single Corner Snipped 22">
                <a:extLst>
                  <a:ext uri="{FF2B5EF4-FFF2-40B4-BE49-F238E27FC236}">
                    <a16:creationId xmlns:a16="http://schemas.microsoft.com/office/drawing/2014/main" id="{7A4FC4AF-5069-40DB-833D-8ABB98D46584}"/>
                  </a:ext>
                </a:extLst>
              </p:cNvPr>
              <p:cNvSpPr/>
              <p:nvPr/>
            </p:nvSpPr>
            <p:spPr>
              <a:xfrm>
                <a:off x="2346325" y="1054100"/>
                <a:ext cx="3013075" cy="228600"/>
              </a:xfrm>
              <a:prstGeom prst="snip1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: Single Corner Snipped 23">
                <a:extLst>
                  <a:ext uri="{FF2B5EF4-FFF2-40B4-BE49-F238E27FC236}">
                    <a16:creationId xmlns:a16="http://schemas.microsoft.com/office/drawing/2014/main" id="{F677E83D-32D4-4098-8358-5D7CF85AF018}"/>
                  </a:ext>
                </a:extLst>
              </p:cNvPr>
              <p:cNvSpPr/>
              <p:nvPr/>
            </p:nvSpPr>
            <p:spPr>
              <a:xfrm>
                <a:off x="7015852" y="4619609"/>
                <a:ext cx="3013075" cy="228600"/>
              </a:xfrm>
              <a:prstGeom prst="snip1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2EAD5F-9F62-4556-9968-5F3CD033FD54}"/>
                </a:ext>
              </a:extLst>
            </p:cNvPr>
            <p:cNvSpPr txBox="1"/>
            <p:nvPr/>
          </p:nvSpPr>
          <p:spPr>
            <a:xfrm>
              <a:off x="1880125" y="1310288"/>
              <a:ext cx="8875059" cy="3733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🧠 Strategic Suggestions:</a:t>
              </a:r>
            </a:p>
            <a:p>
              <a:endParaRPr lang="en-US" sz="1600" b="1" dirty="0">
                <a:solidFill>
                  <a:schemeClr val="bg1"/>
                </a:solidFill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🛠️ </a:t>
              </a:r>
              <a:r>
                <a:rPr lang="en-US" sz="1600" b="1" dirty="0">
                  <a:solidFill>
                    <a:schemeClr val="bg1"/>
                  </a:solidFill>
                </a:rPr>
                <a:t>Optimize Inventory &amp; Focus on High-Margin Products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Focus production and marketing efforts on high-margin, high-performing items.</a:t>
              </a:r>
            </a:p>
            <a:p>
              <a:endParaRPr lang="en-US" sz="1600" dirty="0">
                <a:solidFill>
                  <a:schemeClr val="bg1"/>
                </a:solidFill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🌐 </a:t>
              </a:r>
              <a:r>
                <a:rPr lang="en-US" sz="1600" b="1" dirty="0">
                  <a:solidFill>
                    <a:schemeClr val="bg1"/>
                  </a:solidFill>
                </a:rPr>
                <a:t>Boost Online Sales Through Campaigns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Run seasonal promotions, improve website UX, and use retargeting ads to drive more online traffic.</a:t>
              </a:r>
            </a:p>
            <a:p>
              <a:endParaRPr lang="en-US" sz="1600" dirty="0">
                <a:solidFill>
                  <a:schemeClr val="bg1"/>
                </a:solidFill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📍 </a:t>
              </a:r>
              <a:r>
                <a:rPr lang="en-US" sz="1600" b="1" dirty="0">
                  <a:solidFill>
                    <a:schemeClr val="bg1"/>
                  </a:solidFill>
                </a:rPr>
                <a:t>Region-Specific Pricing or Promotions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Adjust pricing or promotional efforts in low-profit states to improve margin without hurting volume.</a:t>
              </a:r>
            </a:p>
            <a:p>
              <a:endParaRPr lang="en-US" sz="1600" dirty="0">
                <a:solidFill>
                  <a:schemeClr val="bg1"/>
                </a:solidFill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📈 </a:t>
              </a:r>
              <a:r>
                <a:rPr lang="en-US" sz="1600" b="1" dirty="0">
                  <a:solidFill>
                    <a:schemeClr val="bg1"/>
                  </a:solidFill>
                </a:rPr>
                <a:t>Monitor Sales Trends Monthly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Use the dashboard regularly to catch sudden drops or spikes early — and respond faster.</a:t>
              </a:r>
            </a:p>
            <a:p>
              <a:endParaRPr 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31928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_ZcveFcTuSouPSNhUDFi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1315</Words>
  <Application>Microsoft Office PowerPoint</Application>
  <PresentationFormat>Widescreen</PresentationFormat>
  <Paragraphs>155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Segoe UI Black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Danish Shaik</dc:creator>
  <cp:lastModifiedBy>Danish Shaik</cp:lastModifiedBy>
  <cp:revision>5</cp:revision>
  <dcterms:created xsi:type="dcterms:W3CDTF">2025-06-06T14:21:01Z</dcterms:created>
  <dcterms:modified xsi:type="dcterms:W3CDTF">2025-06-06T14:43:03Z</dcterms:modified>
</cp:coreProperties>
</file>