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0" r:id="rId7"/>
    <p:sldId id="262" r:id="rId8"/>
    <p:sldId id="263" r:id="rId9"/>
    <p:sldId id="274" r:id="rId10"/>
    <p:sldId id="286" r:id="rId11"/>
    <p:sldId id="266" r:id="rId12"/>
    <p:sldId id="265" r:id="rId13"/>
    <p:sldId id="267" r:id="rId14"/>
    <p:sldId id="277" r:id="rId15"/>
    <p:sldId id="270" r:id="rId16"/>
    <p:sldId id="278" r:id="rId17"/>
    <p:sldId id="285" r:id="rId18"/>
    <p:sldId id="281" r:id="rId19"/>
    <p:sldId id="283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660"/>
  </p:normalViewPr>
  <p:slideViewPr>
    <p:cSldViewPr>
      <p:cViewPr varScale="1">
        <p:scale>
          <a:sx n="68" d="100"/>
          <a:sy n="68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28E9-213A-4E35-8FB9-E37E50DC072C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31BA-39DC-4D92-93F2-E79C5B6DD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031BA-39DC-4D92-93F2-E79C5B6DD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08257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5180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75819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2462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918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39239-6B97-4287-BA66-1698BAC3DE93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C35ABC-5B85-4A4D-8B41-5685C7B6298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3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>
    <p:fade thruBlk="1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0197"/>
            <a:ext cx="7924800" cy="20503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Properties, applications and real-life data analysis of</a:t>
            </a:r>
            <a:r>
              <a:rPr lang="en-US" sz="8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xponential Distribution</a:t>
            </a:r>
            <a:endParaRPr lang="en-US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06CDC-DD97-4EFF-82C9-FC904D0FF054}"/>
              </a:ext>
            </a:extLst>
          </p:cNvPr>
          <p:cNvSpPr txBox="1"/>
          <p:nvPr/>
        </p:nvSpPr>
        <p:spPr>
          <a:xfrm>
            <a:off x="3390900" y="26117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Group No: 08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E3B799-EAFF-4CC5-BA24-AB867223B749}"/>
              </a:ext>
            </a:extLst>
          </p:cNvPr>
          <p:cNvSpPr txBox="1">
            <a:spLocks/>
          </p:cNvSpPr>
          <p:nvPr/>
        </p:nvSpPr>
        <p:spPr>
          <a:xfrm>
            <a:off x="800100" y="4724400"/>
            <a:ext cx="2743200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Vedant Bhalekar -52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Pradnya More -34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6153C-2D76-49F8-95E4-A855196FFDB7}"/>
              </a:ext>
            </a:extLst>
          </p:cNvPr>
          <p:cNvSpPr txBox="1"/>
          <p:nvPr/>
        </p:nvSpPr>
        <p:spPr>
          <a:xfrm>
            <a:off x="3543300" y="370559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Presented by,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A9D417-FDA6-4B50-A95C-FBF898425FB1}"/>
              </a:ext>
            </a:extLst>
          </p:cNvPr>
          <p:cNvSpPr txBox="1">
            <a:spLocks/>
          </p:cNvSpPr>
          <p:nvPr/>
        </p:nvSpPr>
        <p:spPr>
          <a:xfrm>
            <a:off x="6400800" y="4572000"/>
            <a:ext cx="2743200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Asma Shaikh - 05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Pallavi Sawant -32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9073-F823-428C-AE56-4B852E4A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6604"/>
            <a:ext cx="8305800" cy="145075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EXPONENTIAL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633B7-2F14-4DE4-AD5D-47898FC383FA}"/>
              </a:ext>
            </a:extLst>
          </p:cNvPr>
          <p:cNvSpPr txBox="1"/>
          <p:nvPr/>
        </p:nvSpPr>
        <p:spPr>
          <a:xfrm>
            <a:off x="539262" y="2286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Reliability Theory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Model Situations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Queuing Theory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Generating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Exponential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Variates</a:t>
            </a:r>
          </a:p>
        </p:txBody>
      </p:sp>
    </p:spTree>
    <p:extLst>
      <p:ext uri="{BB962C8B-B14F-4D97-AF65-F5344CB8AC3E}">
        <p14:creationId xmlns:p14="http://schemas.microsoft.com/office/powerpoint/2010/main" val="293021846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DATA ANALYSIS </a:t>
            </a:r>
            <a:br>
              <a:rPr lang="en-US" sz="5400" dirty="0">
                <a:latin typeface="Algerian" pitchFamily="82" charset="0"/>
              </a:rPr>
            </a:br>
            <a:endParaRPr lang="en-US" sz="5400" dirty="0">
              <a:latin typeface="Algerian" pitchFamily="8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FD289-F1AD-48BF-87AF-B9CB6310DAE2}"/>
              </a:ext>
            </a:extLst>
          </p:cNvPr>
          <p:cNvSpPr/>
          <p:nvPr/>
        </p:nvSpPr>
        <p:spPr>
          <a:xfrm>
            <a:off x="838200" y="1676400"/>
            <a:ext cx="7620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3622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DATA</a:t>
            </a:r>
            <a:br>
              <a:rPr lang="en-US" sz="3600" dirty="0">
                <a:latin typeface="Algerian" pitchFamily="82" charset="0"/>
              </a:rPr>
            </a:br>
            <a:br>
              <a:rPr lang="en-US" sz="2400" dirty="0"/>
            </a:br>
            <a:r>
              <a:rPr lang="en-US" sz="2400" dirty="0">
                <a:latin typeface="+mn-lt"/>
              </a:rPr>
              <a:t>The data set reported by Efron21 represent the survival times of a group of patients suffering from Head and Neck cancer disease and treated using a combination of radiotherapy and chemotherapy (RT+CT)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247130"/>
              </p:ext>
            </p:extLst>
          </p:nvPr>
        </p:nvGraphicFramePr>
        <p:xfrm>
          <a:off x="478298" y="2535701"/>
          <a:ext cx="8132300" cy="36601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799">
                <a:tc>
                  <a:txBody>
                    <a:bodyPr/>
                    <a:lstStyle/>
                    <a:p>
                      <a:r>
                        <a:rPr lang="en-US" b="0" dirty="0"/>
                        <a:t>12.20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31.98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9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99">
                <a:tc>
                  <a:txBody>
                    <a:bodyPr/>
                    <a:lstStyle/>
                    <a:p>
                      <a:r>
                        <a:rPr lang="en-US" dirty="0"/>
                        <a:t>63.47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99"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99"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799"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799">
                <a:tc>
                  <a:txBody>
                    <a:bodyPr/>
                    <a:lstStyle/>
                    <a:p>
                      <a:r>
                        <a:rPr lang="en-US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799">
                <a:tc>
                  <a:txBody>
                    <a:bodyPr/>
                    <a:lstStyle/>
                    <a:p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799">
                <a:tc>
                  <a:txBody>
                    <a:bodyPr/>
                    <a:lstStyle/>
                    <a:p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43800" cy="12268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These values represent survival time of patients)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981200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Parameter estimate=</a:t>
            </a:r>
            <a:r>
              <a:rPr lang="el-GR" sz="2300" dirty="0"/>
              <a:t>λ</a:t>
            </a:r>
            <a:r>
              <a:rPr lang="en-US" sz="2300" dirty="0"/>
              <a:t>=0.0044746733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Mean=1/</a:t>
            </a:r>
            <a:r>
              <a:rPr lang="el-GR" sz="2300" dirty="0"/>
              <a:t>λ</a:t>
            </a:r>
            <a:r>
              <a:rPr lang="en-US" sz="2300" dirty="0"/>
              <a:t>=223.48= standard deviation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Median =128.50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Mode=0  (mode of exponential distribution)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1</a:t>
            </a:r>
            <a:r>
              <a:rPr lang="en-US" sz="2300" baseline="30000" dirty="0"/>
              <a:t>st</a:t>
            </a:r>
            <a:r>
              <a:rPr lang="en-US" sz="2300" dirty="0"/>
              <a:t> quartile =67.21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3</a:t>
            </a:r>
            <a:r>
              <a:rPr lang="en-US" sz="2300" baseline="30000" dirty="0"/>
              <a:t>rd</a:t>
            </a:r>
            <a:r>
              <a:rPr lang="en-US" sz="2300" dirty="0"/>
              <a:t> quartile=219.00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Quartile Deviation=143.105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exponential distribution has been fitted to a real lifetime data to test its goodness of fit.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800" b="1" u="sng" dirty="0"/>
              <a:t>METHEDOLOGY: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Graphical representation of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Q-Q Plot for testing the goodness of fit.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Kolmogorov- Smirnov test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66278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Q-Q PLOT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5A077E-C203-4431-8325-E08ECD01DC65}"/>
              </a:ext>
            </a:extLst>
          </p:cNvPr>
          <p:cNvSpPr/>
          <p:nvPr/>
        </p:nvSpPr>
        <p:spPr>
          <a:xfrm>
            <a:off x="762000" y="1600200"/>
            <a:ext cx="7620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AF1347-A7DB-4544-908F-5597A955BBA5}"/>
              </a:ext>
            </a:extLst>
          </p:cNvPr>
          <p:cNvSpPr txBox="1">
            <a:spLocks/>
          </p:cNvSpPr>
          <p:nvPr/>
        </p:nvSpPr>
        <p:spPr>
          <a:xfrm>
            <a:off x="457200" y="846700"/>
            <a:ext cx="825890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+mn-lt"/>
              </a:rPr>
              <a:t>Here, through the graph we can observe that data is exponentially distributed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613C5-D0A4-4A1D-A4F6-D74C1BABA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600200"/>
            <a:ext cx="7005638" cy="4572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32EC4B-1958-495E-B3DB-55AB886A15F5}"/>
              </a:ext>
            </a:extLst>
          </p:cNvPr>
          <p:cNvSpPr/>
          <p:nvPr/>
        </p:nvSpPr>
        <p:spPr>
          <a:xfrm>
            <a:off x="838200" y="1676400"/>
            <a:ext cx="771144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03" y="2523828"/>
            <a:ext cx="8458200" cy="3028714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+mn-lt"/>
              </a:rPr>
              <a:t>Testing of hypothesis,</a:t>
            </a:r>
            <a:br>
              <a:rPr lang="en-US" sz="2400" b="1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H0:data is a good fit of exponential distribution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H1:data isn’t a good fit exponential distribution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b="1" dirty="0">
                <a:latin typeface="+mn-lt"/>
              </a:rPr>
              <a:t>Result: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 D = 0.15909 ,  p-value = 0.6394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  ;      p &gt; 0.05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  ; 0.6394 &gt;0.05</a:t>
            </a:r>
            <a:endParaRPr lang="en-US" sz="2400" b="1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5CAB0-46E7-4A13-9C11-70736306BBB4}"/>
              </a:ext>
            </a:extLst>
          </p:cNvPr>
          <p:cNvSpPr txBox="1"/>
          <p:nvPr/>
        </p:nvSpPr>
        <p:spPr>
          <a:xfrm>
            <a:off x="461303" y="52648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KOLMOGOROV-SMIRNOV TEST (TESTING GOODNESS OF FIT)</a:t>
            </a:r>
            <a:endParaRPr lang="en-IN" sz="3600" b="1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D77B5-18C2-4DA3-8C91-2EFFB75E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2"/>
          <a:stretch/>
        </p:blipFill>
        <p:spPr>
          <a:xfrm>
            <a:off x="381000" y="609600"/>
            <a:ext cx="838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713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CF6CE0-DFE0-40FF-A8F5-BCB9FE94F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D8E74-217D-466F-A776-590BC609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984A69-A9E4-485D-BE1E-21A590126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6BEFA05-ED05-4131-9F82-58F435DB15CE}"/>
              </a:ext>
            </a:extLst>
          </p:cNvPr>
          <p:cNvSpPr txBox="1">
            <a:spLocks/>
          </p:cNvSpPr>
          <p:nvPr/>
        </p:nvSpPr>
        <p:spPr>
          <a:xfrm>
            <a:off x="304787" y="861814"/>
            <a:ext cx="8534400" cy="34091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800" b="1" u="sng" dirty="0"/>
              <a:t> CONCLUSION</a:t>
            </a:r>
            <a:r>
              <a:rPr lang="en-US" sz="2800" b="1" dirty="0"/>
              <a:t>:</a:t>
            </a:r>
          </a:p>
          <a:p>
            <a:pPr>
              <a:buFont typeface="Calibri" panose="020F0502020204030204" pitchFamily="34" charset="0"/>
              <a:buNone/>
            </a:pPr>
            <a:endParaRPr lang="en-US" sz="2800" b="1" dirty="0"/>
          </a:p>
          <a:p>
            <a:r>
              <a:rPr lang="en-US" sz="2800" dirty="0"/>
              <a:t>From the above result we get to know that P-Value  &gt;0.05</a:t>
            </a:r>
          </a:p>
          <a:p>
            <a:r>
              <a:rPr lang="en-US" sz="2800" dirty="0"/>
              <a:t>Therefore, we do not reject our null hypothesis, 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800" dirty="0"/>
              <a:t> i.e., H0:data is a good fit of exponential distribution is accepted.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29436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14" y="2057400"/>
            <a:ext cx="7468186" cy="16002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1. Wikipedia</a:t>
            </a:r>
            <a:br>
              <a:rPr lang="en-US" sz="2400" b="1" dirty="0">
                <a:latin typeface="+mn-lt"/>
              </a:rPr>
            </a:b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2. Biometric &amp; Biostatistics International Journal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5CAB0-46E7-4A13-9C11-70736306BBB4}"/>
              </a:ext>
            </a:extLst>
          </p:cNvPr>
          <p:cNvSpPr txBox="1"/>
          <p:nvPr/>
        </p:nvSpPr>
        <p:spPr>
          <a:xfrm>
            <a:off x="837614" y="6096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4103101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71" y="381000"/>
            <a:ext cx="7543800" cy="82296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4000" b="1" dirty="0">
                <a:latin typeface="Algerian" pitchFamily="82" charset="0"/>
              </a:rPr>
              <a:t>: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981200"/>
            <a:ext cx="7543801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 probability theory and statistics, the </a:t>
            </a:r>
            <a:r>
              <a:rPr lang="en-US" b="1" dirty="0"/>
              <a:t>exponential distribution</a:t>
            </a:r>
            <a:r>
              <a:rPr lang="en-US" dirty="0"/>
              <a:t> is the probability distribution of the time between events in a Poisson point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is a particular case of the gamma distribution.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is the continuous analogue of the geometric distribution, and it has the key property of being memoryless.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addition to being used for the analysis of Poisson point processes it is found in various other contexts.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266337"/>
            <a:ext cx="8382000" cy="990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4000" dirty="0">
                <a:latin typeface="Algerian" pitchFamily="82" charset="0"/>
              </a:rPr>
              <a:t>: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F9A15-7759-4B4C-BFD9-CBA87461C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" r="6164"/>
          <a:stretch/>
        </p:blipFill>
        <p:spPr>
          <a:xfrm>
            <a:off x="4267200" y="1828800"/>
            <a:ext cx="4648200" cy="4114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49245DA-8280-4EE6-876D-A0262B5122C3}"/>
              </a:ext>
            </a:extLst>
          </p:cNvPr>
          <p:cNvGrpSpPr/>
          <p:nvPr/>
        </p:nvGrpSpPr>
        <p:grpSpPr>
          <a:xfrm>
            <a:off x="691662" y="2280948"/>
            <a:ext cx="3575538" cy="3619500"/>
            <a:chOff x="457200" y="2142977"/>
            <a:chExt cx="3575538" cy="3619500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8C157FFD-6B01-4112-9B21-05BB56A2C29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2142977"/>
              <a:ext cx="3575538" cy="3619500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b="1" dirty="0"/>
                <a:t>Probability density function:</a:t>
              </a:r>
              <a:endParaRPr lang="en-US" dirty="0"/>
            </a:p>
            <a:p>
              <a:pPr fontAlgn="base">
                <a:buFont typeface="Calibri" panose="020F0502020204030204" pitchFamily="34" charset="0"/>
                <a:buNone/>
              </a:pPr>
              <a:r>
                <a:rPr lang="en-US" dirty="0"/>
                <a:t>The probability density function(pdf) of an exponential distribution is </a:t>
              </a:r>
            </a:p>
            <a:p>
              <a:pPr fontAlgn="base">
                <a:buFont typeface="Calibri" panose="020F0502020204030204" pitchFamily="34" charset="0"/>
                <a:buNone/>
              </a:pPr>
              <a:endParaRPr lang="en-US" dirty="0"/>
            </a:p>
            <a:p>
              <a:pPr marL="228600" fontAlgn="base">
                <a:lnSpc>
                  <a:spcPct val="115000"/>
                </a:lnSpc>
                <a:spcBef>
                  <a:spcPts val="0"/>
                </a:spcBef>
                <a:buFont typeface="Calibri" panose="020F0502020204030204" pitchFamily="34" charset="0"/>
                <a:buNone/>
              </a:pPr>
              <a:r>
                <a:rPr lang="en-US" dirty="0"/>
                <a:t>  ƒ(x,</a:t>
              </a:r>
              <a:r>
                <a:rPr lang="el-GR" dirty="0"/>
                <a:t>λ</a:t>
              </a:r>
              <a:r>
                <a:rPr lang="en-US" dirty="0"/>
                <a:t>)=</a:t>
              </a:r>
            </a:p>
            <a:p>
              <a:pPr fontAlgn="base"/>
              <a:endParaRPr lang="en-US" dirty="0"/>
            </a:p>
            <a:p>
              <a:pPr fontAlgn="base">
                <a:buFont typeface="Calibri" panose="020F0502020204030204" pitchFamily="34" charset="0"/>
                <a:buNone/>
              </a:pPr>
              <a:r>
                <a:rPr lang="en-US" dirty="0"/>
                <a:t> Here </a:t>
              </a:r>
              <a:r>
                <a:rPr lang="en-US" i="1" dirty="0"/>
                <a:t>λ</a:t>
              </a:r>
              <a:r>
                <a:rPr lang="en-US" dirty="0"/>
                <a:t> &gt; 0 is the parameter of the distribution, often called the </a:t>
              </a:r>
              <a:r>
                <a:rPr lang="en-US" i="1" dirty="0"/>
                <a:t>rate parameter</a:t>
              </a:r>
              <a:r>
                <a:rPr lang="en-US" dirty="0"/>
                <a:t>. </a:t>
              </a:r>
            </a:p>
            <a:p>
              <a:endParaRPr lang="en-US" dirty="0"/>
            </a:p>
          </p:txBody>
        </p:sp>
        <p:pic>
          <p:nvPicPr>
            <p:cNvPr id="11" name="Picture 1">
              <a:extLst>
                <a:ext uri="{FF2B5EF4-FFF2-40B4-BE49-F238E27FC236}">
                  <a16:creationId xmlns:a16="http://schemas.microsoft.com/office/drawing/2014/main" id="{36CE02E1-8F5D-4C44-A9D4-B92EAF821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4000" y="3619352"/>
              <a:ext cx="2019300" cy="6667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80233"/>
            <a:ext cx="7940040" cy="129136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FUNCTION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6C5824-B0EB-4864-B96D-CA2C4DC4BA60}"/>
              </a:ext>
            </a:extLst>
          </p:cNvPr>
          <p:cNvGrpSpPr/>
          <p:nvPr/>
        </p:nvGrpSpPr>
        <p:grpSpPr>
          <a:xfrm>
            <a:off x="822959" y="2590800"/>
            <a:ext cx="3596641" cy="2497666"/>
            <a:chOff x="838199" y="1821766"/>
            <a:chExt cx="3749041" cy="2497666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7EE9BFA-416D-4A4F-990B-D825002A1054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1821766"/>
              <a:ext cx="3749041" cy="2497666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Calibri" panose="020F0502020204030204" pitchFamily="34" charset="0"/>
                <a:buNone/>
              </a:pPr>
              <a:r>
                <a:rPr lang="en-US" dirty="0"/>
                <a:t> The cumulative distribution function(cdf)  is given by,</a:t>
              </a:r>
            </a:p>
            <a:p>
              <a:pPr>
                <a:buFont typeface="Calibri" panose="020F0502020204030204" pitchFamily="34" charset="0"/>
                <a:buNone/>
              </a:pPr>
              <a:r>
                <a:rPr lang="en-US" dirty="0"/>
                <a:t>     </a:t>
              </a:r>
            </a:p>
            <a:p>
              <a:pPr>
                <a:buFont typeface="Calibri" panose="020F0502020204030204" pitchFamily="34" charset="0"/>
                <a:buNone/>
              </a:pPr>
              <a:endParaRPr lang="en-US" dirty="0"/>
            </a:p>
            <a:p>
              <a:pPr>
                <a:buFont typeface="Calibri" panose="020F0502020204030204" pitchFamily="34" charset="0"/>
                <a:buNone/>
              </a:pPr>
              <a:r>
                <a:rPr lang="en-US" dirty="0"/>
                <a:t>F(x,</a:t>
              </a:r>
              <a:r>
                <a:rPr lang="el-GR" dirty="0"/>
                <a:t>λ</a:t>
              </a:r>
              <a:r>
                <a:rPr lang="en-US" dirty="0"/>
                <a:t>)=</a:t>
              </a:r>
            </a:p>
            <a:p>
              <a:pPr>
                <a:buFont typeface="Calibri" panose="020F0502020204030204" pitchFamily="34" charset="0"/>
                <a:buNone/>
              </a:pPr>
              <a:endParaRPr lang="en-US" dirty="0"/>
            </a:p>
            <a:p>
              <a:pPr>
                <a:buFont typeface="Calibri" panose="020F0502020204030204" pitchFamily="34" charset="0"/>
                <a:buNone/>
              </a:pPr>
              <a:endParaRPr lang="en-US" dirty="0"/>
            </a:p>
          </p:txBody>
        </p:sp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ADD89225-698F-4170-B01D-4C6DD2F07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15440" y="3276600"/>
              <a:ext cx="2362200" cy="819150"/>
            </a:xfrm>
            <a:prstGeom prst="rect">
              <a:avLst/>
            </a:prstGeom>
            <a:no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EBD0959-F9F1-4E3F-B61F-B460C058F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1" r="8101"/>
          <a:stretch/>
        </p:blipFill>
        <p:spPr>
          <a:xfrm>
            <a:off x="4038600" y="1828800"/>
            <a:ext cx="4876801" cy="42375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467600" cy="10668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MEMORYLESSNESS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8077200" cy="3733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The exponential distribution is memoryless because the past has no bearing on its future behavior. 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P(X &gt; s + t | X &gt; t) = e –λs 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This type of problem shows up frequently in queuing systems where we are interested in the time between events.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7EA-27F3-4C64-A1F7-E922DF5F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BB369F-6F26-45C0-89B3-A690F13DA39B}"/>
              </a:ext>
            </a:extLst>
          </p:cNvPr>
          <p:cNvSpPr/>
          <p:nvPr/>
        </p:nvSpPr>
        <p:spPr>
          <a:xfrm>
            <a:off x="838200" y="1600200"/>
            <a:ext cx="784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09600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000" b="1" dirty="0"/>
              <a:t>Time Between Customers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The number of minutes between customers who enter a certain shop can be modeled by the exponential distribution.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100" b="1" dirty="0"/>
              <a:t>For example, suppose a new customer enters a shop every two minutes, on average. After a customer arrives, find the probability that a new customer arrives in less than one minute.</a:t>
            </a:r>
          </a:p>
          <a:p>
            <a:pPr marL="0" indent="0" fontAlgn="base">
              <a:buNone/>
            </a:pPr>
            <a:r>
              <a:rPr lang="en-US" sz="1900" dirty="0"/>
              <a:t>To solve this, we can start by knowing that the average time between customers is two minutes. Thus, the rate can be calculated as:</a:t>
            </a:r>
          </a:p>
          <a:p>
            <a:pPr fontAlgn="base"/>
            <a:r>
              <a:rPr lang="en-US" sz="1900" dirty="0"/>
              <a:t>λ = 1/μ = ½ = 0.5</a:t>
            </a:r>
          </a:p>
          <a:p>
            <a:pPr marL="0" indent="0" fontAlgn="base">
              <a:buNone/>
            </a:pPr>
            <a:r>
              <a:rPr lang="en-US" sz="1900" dirty="0"/>
              <a:t>We can plug in λ = 0.5 and x = 1 to the formula for the CDF:</a:t>
            </a:r>
          </a:p>
          <a:p>
            <a:pPr fontAlgn="base"/>
            <a:r>
              <a:rPr lang="en-US" sz="1900" dirty="0"/>
              <a:t>P(X ≤ x) = 1 – e</a:t>
            </a:r>
            <a:r>
              <a:rPr lang="en-US" sz="1900" baseline="30000" dirty="0"/>
              <a:t>-</a:t>
            </a:r>
            <a:r>
              <a:rPr lang="en-US" sz="1900" baseline="30000" dirty="0" err="1"/>
              <a:t>λx</a:t>
            </a:r>
            <a:endParaRPr lang="en-US" sz="1900" dirty="0"/>
          </a:p>
          <a:p>
            <a:pPr fontAlgn="base"/>
            <a:r>
              <a:rPr lang="en-US" sz="1900" dirty="0"/>
              <a:t>P(X ≤ 1) = 1 – e</a:t>
            </a:r>
            <a:r>
              <a:rPr lang="en-US" sz="1900" baseline="30000" dirty="0"/>
              <a:t>-0.5(1)</a:t>
            </a:r>
            <a:endParaRPr lang="en-US" sz="1900" dirty="0"/>
          </a:p>
          <a:p>
            <a:pPr fontAlgn="base"/>
            <a:r>
              <a:rPr lang="en-US" sz="1900" dirty="0"/>
              <a:t>P(X ≤ 1) = 0.3935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C00000"/>
                </a:solidFill>
              </a:rPr>
              <a:t>The probability that we’ll have to wait less than one minute for the next customer to arrive is 0.3935.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0F9F68-6767-4639-9C3B-8BDFCFF605BD}"/>
              </a:ext>
            </a:extLst>
          </p:cNvPr>
          <p:cNvSpPr/>
          <p:nvPr/>
        </p:nvSpPr>
        <p:spPr>
          <a:xfrm>
            <a:off x="762000" y="1600200"/>
            <a:ext cx="7620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629400"/>
          </a:xfrm>
        </p:spPr>
        <p:txBody>
          <a:bodyPr>
            <a:normAutofit lnSpcReduction="10000"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en-US" sz="3000" b="1" dirty="0"/>
              <a:t>Time Between Earthquakes</a:t>
            </a:r>
          </a:p>
          <a:p>
            <a:pPr marL="0" indent="0" fontAlgn="base">
              <a:buNone/>
            </a:pPr>
            <a:r>
              <a:rPr lang="en-US" sz="1900" dirty="0"/>
              <a:t>The time between earthquake occurrences can be modeled using an exponential distribution. </a:t>
            </a:r>
          </a:p>
          <a:p>
            <a:pPr marL="0" indent="0" fontAlgn="base">
              <a:buNone/>
            </a:pPr>
            <a:r>
              <a:rPr lang="en-US" sz="2100" b="1" dirty="0"/>
              <a:t>For example, suppose an earthquake occurs every 400 days in a certain region, on average. After an earthquake occurs, find the probability that it will take more than 500 days for the next earthquake to occur.</a:t>
            </a:r>
          </a:p>
          <a:p>
            <a:pPr marL="0" indent="0" fontAlgn="base">
              <a:buNone/>
            </a:pPr>
            <a:r>
              <a:rPr lang="en-US" sz="1900" dirty="0"/>
              <a:t>To solve this, we start by knowing that the average time between earthquakes is 400 days. Thus, the rate can be calculated as:</a:t>
            </a:r>
          </a:p>
          <a:p>
            <a:pPr fontAlgn="base"/>
            <a:r>
              <a:rPr lang="en-US" sz="1900" dirty="0"/>
              <a:t>λ = 1/μ= 1/400 = 0.0025</a:t>
            </a:r>
          </a:p>
          <a:p>
            <a:pPr marL="0" indent="0" fontAlgn="base">
              <a:buNone/>
            </a:pPr>
            <a:r>
              <a:rPr lang="en-US" sz="1900" dirty="0"/>
              <a:t>We can plug in λ = 0.0025 and x = 500 to the formula for the CDF:</a:t>
            </a:r>
          </a:p>
          <a:p>
            <a:pPr fontAlgn="base"/>
            <a:r>
              <a:rPr lang="en-US" sz="1900" dirty="0"/>
              <a:t>P(X ≤ x) = 1 – e</a:t>
            </a:r>
            <a:r>
              <a:rPr lang="en-US" sz="1900" baseline="30000" dirty="0"/>
              <a:t>-</a:t>
            </a:r>
            <a:r>
              <a:rPr lang="en-US" sz="1900" baseline="30000" dirty="0" err="1"/>
              <a:t>λx</a:t>
            </a:r>
            <a:endParaRPr lang="en-US" sz="1900" dirty="0"/>
          </a:p>
          <a:p>
            <a:pPr fontAlgn="base"/>
            <a:r>
              <a:rPr lang="en-US" sz="1900" dirty="0"/>
              <a:t>P(X ≤ 500) = 1 – e</a:t>
            </a:r>
            <a:r>
              <a:rPr lang="en-US" sz="1900" baseline="30000" dirty="0"/>
              <a:t>-0.0025(500)</a:t>
            </a:r>
            <a:endParaRPr lang="en-US" sz="1900" dirty="0"/>
          </a:p>
          <a:p>
            <a:pPr fontAlgn="base"/>
            <a:r>
              <a:rPr lang="en-US" sz="1900" dirty="0"/>
              <a:t>P(X ≤ 500) = 0.7135</a:t>
            </a:r>
          </a:p>
          <a:p>
            <a:pPr marL="0" indent="0" fontAlgn="base">
              <a:buNone/>
            </a:pPr>
            <a:r>
              <a:rPr lang="en-US" sz="1900" dirty="0"/>
              <a:t>The probability that we’ll have to wait less than 500 days for the next earthquake is 0.7135.</a:t>
            </a:r>
          </a:p>
          <a:p>
            <a:pPr marL="0" indent="0" fontAlgn="base">
              <a:buNone/>
            </a:pPr>
            <a:r>
              <a:rPr lang="en-US" sz="1900" b="1" dirty="0">
                <a:solidFill>
                  <a:srgbClr val="C00000"/>
                </a:solidFill>
              </a:rPr>
              <a:t>Thus, the probability that we’ll have to wait </a:t>
            </a:r>
            <a:r>
              <a:rPr lang="en-US" sz="1900" b="1" i="1" dirty="0">
                <a:solidFill>
                  <a:srgbClr val="C00000"/>
                </a:solidFill>
              </a:rPr>
              <a:t>more</a:t>
            </a:r>
            <a:r>
              <a:rPr lang="en-US" sz="1900" b="1" dirty="0">
                <a:solidFill>
                  <a:srgbClr val="C00000"/>
                </a:solidFill>
              </a:rPr>
              <a:t> than 500 days for the next earthquake is 1 – 0.7135 = 0.2865</a:t>
            </a:r>
            <a:r>
              <a:rPr lang="en-US" sz="3200" b="1" dirty="0">
                <a:solidFill>
                  <a:srgbClr val="C00000"/>
                </a:solidFill>
              </a:rPr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0669"/>
            <a:ext cx="8686800" cy="12456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DISTRIBUTIONS OF EXPONENTIAL DISTRIBUTION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757705-791E-4793-BEE3-0BD954AA2249}"/>
              </a:ext>
            </a:extLst>
          </p:cNvPr>
          <p:cNvGrpSpPr/>
          <p:nvPr/>
        </p:nvGrpSpPr>
        <p:grpSpPr>
          <a:xfrm>
            <a:off x="533400" y="2009335"/>
            <a:ext cx="8077200" cy="4736131"/>
            <a:chOff x="533400" y="1879210"/>
            <a:chExt cx="8077200" cy="4736131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29E9D447-DC5E-4BC2-B5F8-EB0D264AD3BE}"/>
                </a:ext>
              </a:extLst>
            </p:cNvPr>
            <p:cNvSpPr txBox="1">
              <a:spLocks/>
            </p:cNvSpPr>
            <p:nvPr/>
          </p:nvSpPr>
          <p:spPr>
            <a:xfrm>
              <a:off x="533400" y="1882442"/>
              <a:ext cx="8077200" cy="473289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400" dirty="0"/>
                <a:t>If                   and             poisson(X) then, </a:t>
              </a:r>
            </a:p>
            <a:p>
              <a:pPr marL="0" indent="0">
                <a:buNone/>
              </a:pPr>
              <a:r>
                <a:rPr lang="en-US" sz="2400" dirty="0"/>
                <a:t>Y                        (geometric distribution).</a:t>
              </a:r>
            </a:p>
            <a:p>
              <a:pPr>
                <a:buFont typeface="Wingdings" panose="05000000000000000000" pitchFamily="2" charset="2"/>
                <a:buChar char="§"/>
              </a:pPr>
              <a:endParaRPr lang="en-US" sz="2400" dirty="0"/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400" dirty="0"/>
                <a:t>If  X                      then |</a:t>
              </a:r>
              <a:r>
                <a:rPr lang="en-US" sz="2400" i="1" dirty="0"/>
                <a:t>X</a:t>
              </a:r>
              <a:r>
                <a:rPr lang="en-US" sz="2400" dirty="0"/>
                <a:t> − μ| ~ Exp (β).</a:t>
              </a:r>
            </a:p>
            <a:p>
              <a:pPr>
                <a:buFont typeface="Wingdings" panose="05000000000000000000" pitchFamily="2" charset="2"/>
                <a:buChar char="§"/>
              </a:pPr>
              <a:endParaRPr lang="en-US" sz="2400" dirty="0"/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400" dirty="0"/>
                <a:t>If </a:t>
              </a:r>
              <a:r>
                <a:rPr lang="en-US" sz="2400" i="1" dirty="0"/>
                <a:t>X</a:t>
              </a:r>
              <a:r>
                <a:rPr lang="en-US" sz="2400" dirty="0"/>
                <a:t> ~ Pareto (1, λ) then log(</a:t>
              </a:r>
              <a:r>
                <a:rPr lang="en-US" sz="2400" i="1" dirty="0"/>
                <a:t>X</a:t>
              </a:r>
              <a:r>
                <a:rPr lang="en-US" sz="2400" dirty="0"/>
                <a:t>) ~ Exp(λ).</a:t>
              </a:r>
            </a:p>
            <a:p>
              <a:pPr marL="0" indent="0">
                <a:buNone/>
              </a:pPr>
              <a:r>
                <a:rPr lang="en-US" sz="2400" dirty="0"/>
                <a:t>                     </a:t>
              </a:r>
            </a:p>
            <a:p>
              <a:pPr marL="0" indent="0">
                <a:buNone/>
              </a:pPr>
              <a:endParaRPr lang="en-US" sz="2400" dirty="0"/>
            </a:p>
            <a:p>
              <a:pPr>
                <a:buFont typeface="Wingdings" panose="05000000000000000000" pitchFamily="2" charset="2"/>
                <a:buChar char="§"/>
              </a:pPr>
              <a:endParaRPr lang="en-US" sz="2400" dirty="0"/>
            </a:p>
            <a:p>
              <a:pPr>
                <a:buFont typeface="Wingdings" panose="05000000000000000000" pitchFamily="2" charset="2"/>
                <a:buChar char="§"/>
              </a:pPr>
              <a:endParaRPr lang="en-US" sz="2400" dirty="0"/>
            </a:p>
          </p:txBody>
        </p:sp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99DD410-4922-4960-A26D-CB6978994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1879210"/>
              <a:ext cx="990600" cy="469224"/>
            </a:xfrm>
            <a:prstGeom prst="rect">
              <a:avLst/>
            </a:prstGeom>
            <a:noFill/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51108C26-C832-4CBA-ADA8-801FBF9E4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19399" y="1949766"/>
              <a:ext cx="656815" cy="385976"/>
            </a:xfrm>
            <a:prstGeom prst="rect">
              <a:avLst/>
            </a:prstGeom>
            <a:noFill/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A090998C-B953-4B79-8B62-23C25A302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14401" y="2367477"/>
              <a:ext cx="1406526" cy="508194"/>
            </a:xfrm>
            <a:prstGeom prst="rect">
              <a:avLst/>
            </a:prstGeom>
            <a:noFill/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1A299F16-868C-4441-B506-9AA349C70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19200" y="3400566"/>
              <a:ext cx="1406525" cy="38597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960</TotalTime>
  <Words>953</Words>
  <Application>Microsoft Office PowerPoint</Application>
  <PresentationFormat>On-screen Show (4:3)</PresentationFormat>
  <Paragraphs>145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Calibri</vt:lpstr>
      <vt:lpstr>Calibri Light</vt:lpstr>
      <vt:lpstr>Times New Roman</vt:lpstr>
      <vt:lpstr>Wingdings</vt:lpstr>
      <vt:lpstr>Retrospect</vt:lpstr>
      <vt:lpstr>Properties, applications and real-life data analysis of  Exponential Distribution</vt:lpstr>
      <vt:lpstr>DEFINITION:</vt:lpstr>
      <vt:lpstr>PROPERTIES:</vt:lpstr>
      <vt:lpstr>CUMULATIVE DISTRIBUTION FUNCTION</vt:lpstr>
      <vt:lpstr>MEMORYLESSNESS </vt:lpstr>
      <vt:lpstr>EXAMPLES</vt:lpstr>
      <vt:lpstr>PowerPoint Presentation</vt:lpstr>
      <vt:lpstr>PowerPoint Presentation</vt:lpstr>
      <vt:lpstr>SOME RELATED DISTRIBUTIONS OF EXPONENTIAL DISTRIBUTION</vt:lpstr>
      <vt:lpstr>APPLICATION OF EXPONENTIAL DISTRIBUTION</vt:lpstr>
      <vt:lpstr>REAL LIFE DATA ANALYSIS  </vt:lpstr>
      <vt:lpstr>SELECTED DATA  The data set reported by Efron21 represent the survival times of a group of patients suffering from Head and Neck cancer disease and treated using a combination of radiotherapy and chemotherapy (RT+CT)</vt:lpstr>
      <vt:lpstr>DATA VISUALIZATION  ( These values represent survival time of patients)</vt:lpstr>
      <vt:lpstr>APPLICATIONS</vt:lpstr>
      <vt:lpstr>Q-Q PLOT</vt:lpstr>
      <vt:lpstr>Testing of hypothesis,  H0:data is a good fit of exponential distribution H1:data isn’t a good fit exponential distribution  Result:       D = 0.15909 ,  p-value = 0.6394        ;      p &gt; 0.05       ; 0.6394 &gt;0.05</vt:lpstr>
      <vt:lpstr>PowerPoint Presentation</vt:lpstr>
      <vt:lpstr>PowerPoint Presentation</vt:lpstr>
      <vt:lpstr>1. Wikipedia  2. Biometric &amp; Biostatistics International Journal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distribution</dc:title>
  <dc:creator>Admin</dc:creator>
  <cp:lastModifiedBy>VIBHUSHA BHALEKAR</cp:lastModifiedBy>
  <cp:revision>96</cp:revision>
  <dcterms:created xsi:type="dcterms:W3CDTF">2021-10-18T15:34:11Z</dcterms:created>
  <dcterms:modified xsi:type="dcterms:W3CDTF">2021-10-27T19:22:04Z</dcterms:modified>
</cp:coreProperties>
</file>