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58" r:id="rId2"/>
    <p:sldId id="258" r:id="rId3"/>
    <p:sldId id="352" r:id="rId4"/>
    <p:sldId id="354" r:id="rId5"/>
    <p:sldId id="355" r:id="rId6"/>
    <p:sldId id="350" r:id="rId7"/>
    <p:sldId id="356" r:id="rId8"/>
    <p:sldId id="35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0" d="100"/>
          <a:sy n="70"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sma.Shaikh\Desktop\new\Television%20vs%20OTT%20_%20working%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Asma.Shaikh\Desktop\new\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[Television vs OTT _ working 2.xlsx]Sheet1!PivotTable1</c:name>
    <c:fmtId val="-1"/>
  </c:pivotSource>
  <c:chart>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49099600053545"/>
          <c:y val="4.6879920491089765E-2"/>
          <c:w val="0.725815619321449"/>
          <c:h val="0.81420067170540045"/>
        </c:manualLayout>
      </c:layout>
      <c:barChart>
        <c:barDir val="col"/>
        <c:grouping val="clustered"/>
        <c:varyColors val="0"/>
        <c:ser>
          <c:idx val="0"/>
          <c:order val="0"/>
          <c:tx>
            <c:strRef>
              <c:f>Sheet1!$B$3:$B$4</c:f>
              <c:strCache>
                <c:ptCount val="1"/>
                <c:pt idx="0">
                  <c:v>Rarely</c:v>
                </c:pt>
              </c:strCache>
            </c:strRef>
          </c:tx>
          <c:spPr>
            <a:solidFill>
              <a:schemeClr val="accent6">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Sheet1!$A$5:$A$11</c:f>
              <c:strCache>
                <c:ptCount val="6"/>
                <c:pt idx="0">
                  <c:v>11-20</c:v>
                </c:pt>
                <c:pt idx="1">
                  <c:v>21-30</c:v>
                </c:pt>
                <c:pt idx="2">
                  <c:v>31-40</c:v>
                </c:pt>
                <c:pt idx="3">
                  <c:v>41-50</c:v>
                </c:pt>
                <c:pt idx="4">
                  <c:v>Above 50</c:v>
                </c:pt>
                <c:pt idx="5">
                  <c:v>Below 10</c:v>
                </c:pt>
              </c:strCache>
            </c:strRef>
          </c:cat>
          <c:val>
            <c:numRef>
              <c:f>Sheet1!$B$5:$B$11</c:f>
              <c:numCache>
                <c:formatCode>General</c:formatCode>
                <c:ptCount val="6"/>
                <c:pt idx="0">
                  <c:v>17</c:v>
                </c:pt>
                <c:pt idx="1">
                  <c:v>33</c:v>
                </c:pt>
                <c:pt idx="2">
                  <c:v>3</c:v>
                </c:pt>
                <c:pt idx="5">
                  <c:v>1</c:v>
                </c:pt>
              </c:numCache>
            </c:numRef>
          </c:val>
          <c:extLst>
            <c:ext xmlns:c16="http://schemas.microsoft.com/office/drawing/2014/chart" uri="{C3380CC4-5D6E-409C-BE32-E72D297353CC}">
              <c16:uniqueId val="{00000000-2BE0-4629-97BE-C139045AC66A}"/>
            </c:ext>
          </c:extLst>
        </c:ser>
        <c:ser>
          <c:idx val="1"/>
          <c:order val="1"/>
          <c:tx>
            <c:strRef>
              <c:f>Sheet1!$C$3:$C$4</c:f>
              <c:strCache>
                <c:ptCount val="1"/>
                <c:pt idx="0">
                  <c:v>Daily</c:v>
                </c:pt>
              </c:strCache>
            </c:strRef>
          </c:tx>
          <c:spPr>
            <a:solidFill>
              <a:schemeClr val="accent6">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Sheet1!$A$5:$A$11</c:f>
              <c:strCache>
                <c:ptCount val="6"/>
                <c:pt idx="0">
                  <c:v>11-20</c:v>
                </c:pt>
                <c:pt idx="1">
                  <c:v>21-30</c:v>
                </c:pt>
                <c:pt idx="2">
                  <c:v>31-40</c:v>
                </c:pt>
                <c:pt idx="3">
                  <c:v>41-50</c:v>
                </c:pt>
                <c:pt idx="4">
                  <c:v>Above 50</c:v>
                </c:pt>
                <c:pt idx="5">
                  <c:v>Below 10</c:v>
                </c:pt>
              </c:strCache>
            </c:strRef>
          </c:cat>
          <c:val>
            <c:numRef>
              <c:f>Sheet1!$C$5:$C$11</c:f>
              <c:numCache>
                <c:formatCode>General</c:formatCode>
                <c:ptCount val="6"/>
                <c:pt idx="0">
                  <c:v>12</c:v>
                </c:pt>
                <c:pt idx="1">
                  <c:v>29</c:v>
                </c:pt>
                <c:pt idx="2">
                  <c:v>3</c:v>
                </c:pt>
                <c:pt idx="3">
                  <c:v>2</c:v>
                </c:pt>
                <c:pt idx="4">
                  <c:v>3</c:v>
                </c:pt>
              </c:numCache>
            </c:numRef>
          </c:val>
          <c:extLst>
            <c:ext xmlns:c16="http://schemas.microsoft.com/office/drawing/2014/chart" uri="{C3380CC4-5D6E-409C-BE32-E72D297353CC}">
              <c16:uniqueId val="{00000001-2BE0-4629-97BE-C139045AC66A}"/>
            </c:ext>
          </c:extLst>
        </c:ser>
        <c:ser>
          <c:idx val="2"/>
          <c:order val="2"/>
          <c:tx>
            <c:strRef>
              <c:f>Sheet1!$D$3:$D$4</c:f>
              <c:strCache>
                <c:ptCount val="1"/>
                <c:pt idx="0">
                  <c:v>Twice a week</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Sheet1!$A$5:$A$11</c:f>
              <c:strCache>
                <c:ptCount val="6"/>
                <c:pt idx="0">
                  <c:v>11-20</c:v>
                </c:pt>
                <c:pt idx="1">
                  <c:v>21-30</c:v>
                </c:pt>
                <c:pt idx="2">
                  <c:v>31-40</c:v>
                </c:pt>
                <c:pt idx="3">
                  <c:v>41-50</c:v>
                </c:pt>
                <c:pt idx="4">
                  <c:v>Above 50</c:v>
                </c:pt>
                <c:pt idx="5">
                  <c:v>Below 10</c:v>
                </c:pt>
              </c:strCache>
            </c:strRef>
          </c:cat>
          <c:val>
            <c:numRef>
              <c:f>Sheet1!$D$5:$D$11</c:f>
              <c:numCache>
                <c:formatCode>General</c:formatCode>
                <c:ptCount val="6"/>
                <c:pt idx="0">
                  <c:v>6</c:v>
                </c:pt>
                <c:pt idx="1">
                  <c:v>17</c:v>
                </c:pt>
                <c:pt idx="2">
                  <c:v>2</c:v>
                </c:pt>
                <c:pt idx="3">
                  <c:v>1</c:v>
                </c:pt>
                <c:pt idx="4">
                  <c:v>1</c:v>
                </c:pt>
              </c:numCache>
            </c:numRef>
          </c:val>
          <c:extLst>
            <c:ext xmlns:c16="http://schemas.microsoft.com/office/drawing/2014/chart" uri="{C3380CC4-5D6E-409C-BE32-E72D297353CC}">
              <c16:uniqueId val="{00000002-2BE0-4629-97BE-C139045AC66A}"/>
            </c:ext>
          </c:extLst>
        </c:ser>
        <c:ser>
          <c:idx val="3"/>
          <c:order val="3"/>
          <c:tx>
            <c:strRef>
              <c:f>Sheet1!$E$3:$E$4</c:f>
              <c:strCache>
                <c:ptCount val="1"/>
                <c:pt idx="0">
                  <c:v>Don't Watch</c:v>
                </c:pt>
              </c:strCache>
            </c:strRef>
          </c:tx>
          <c:spPr>
            <a:solidFill>
              <a:schemeClr val="accent6">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Sheet1!$A$5:$A$11</c:f>
              <c:strCache>
                <c:ptCount val="6"/>
                <c:pt idx="0">
                  <c:v>11-20</c:v>
                </c:pt>
                <c:pt idx="1">
                  <c:v>21-30</c:v>
                </c:pt>
                <c:pt idx="2">
                  <c:v>31-40</c:v>
                </c:pt>
                <c:pt idx="3">
                  <c:v>41-50</c:v>
                </c:pt>
                <c:pt idx="4">
                  <c:v>Above 50</c:v>
                </c:pt>
                <c:pt idx="5">
                  <c:v>Below 10</c:v>
                </c:pt>
              </c:strCache>
            </c:strRef>
          </c:cat>
          <c:val>
            <c:numRef>
              <c:f>Sheet1!$E$5:$E$11</c:f>
              <c:numCache>
                <c:formatCode>General</c:formatCode>
                <c:ptCount val="6"/>
                <c:pt idx="0">
                  <c:v>14</c:v>
                </c:pt>
                <c:pt idx="1">
                  <c:v>11</c:v>
                </c:pt>
                <c:pt idx="3">
                  <c:v>1</c:v>
                </c:pt>
              </c:numCache>
            </c:numRef>
          </c:val>
          <c:extLst>
            <c:ext xmlns:c16="http://schemas.microsoft.com/office/drawing/2014/chart" uri="{C3380CC4-5D6E-409C-BE32-E72D297353CC}">
              <c16:uniqueId val="{00000003-2BE0-4629-97BE-C139045AC66A}"/>
            </c:ext>
          </c:extLst>
        </c:ser>
        <c:ser>
          <c:idx val="4"/>
          <c:order val="4"/>
          <c:tx>
            <c:strRef>
              <c:f>Sheet1!$F$3:$F$4</c:f>
              <c:strCache>
                <c:ptCount val="1"/>
                <c:pt idx="0">
                  <c:v>Thrice a week</c:v>
                </c:pt>
              </c:strCache>
            </c:strRef>
          </c:tx>
          <c:spPr>
            <a:solidFill>
              <a:schemeClr val="accent6">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Sheet1!$A$5:$A$11</c:f>
              <c:strCache>
                <c:ptCount val="6"/>
                <c:pt idx="0">
                  <c:v>11-20</c:v>
                </c:pt>
                <c:pt idx="1">
                  <c:v>21-30</c:v>
                </c:pt>
                <c:pt idx="2">
                  <c:v>31-40</c:v>
                </c:pt>
                <c:pt idx="3">
                  <c:v>41-50</c:v>
                </c:pt>
                <c:pt idx="4">
                  <c:v>Above 50</c:v>
                </c:pt>
                <c:pt idx="5">
                  <c:v>Below 10</c:v>
                </c:pt>
              </c:strCache>
            </c:strRef>
          </c:cat>
          <c:val>
            <c:numRef>
              <c:f>Sheet1!$F$5:$F$11</c:f>
              <c:numCache>
                <c:formatCode>General</c:formatCode>
                <c:ptCount val="6"/>
                <c:pt idx="0">
                  <c:v>7</c:v>
                </c:pt>
                <c:pt idx="1">
                  <c:v>15</c:v>
                </c:pt>
                <c:pt idx="2">
                  <c:v>1</c:v>
                </c:pt>
                <c:pt idx="5">
                  <c:v>1</c:v>
                </c:pt>
              </c:numCache>
            </c:numRef>
          </c:val>
          <c:extLst>
            <c:ext xmlns:c16="http://schemas.microsoft.com/office/drawing/2014/chart" uri="{C3380CC4-5D6E-409C-BE32-E72D297353CC}">
              <c16:uniqueId val="{00000004-2BE0-4629-97BE-C139045AC66A}"/>
            </c:ext>
          </c:extLst>
        </c:ser>
        <c:dLbls>
          <c:dLblPos val="outEnd"/>
          <c:showLegendKey val="0"/>
          <c:showVal val="1"/>
          <c:showCatName val="0"/>
          <c:showSerName val="0"/>
          <c:showPercent val="0"/>
          <c:showBubbleSize val="0"/>
        </c:dLbls>
        <c:gapWidth val="267"/>
        <c:overlap val="-43"/>
        <c:axId val="1614217280"/>
        <c:axId val="1614217760"/>
      </c:barChart>
      <c:catAx>
        <c:axId val="1614217280"/>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1400" dirty="0">
                    <a:effectLst>
                      <a:outerShdw blurRad="38100" dist="38100" dir="2700000" algn="tl">
                        <a:srgbClr val="000000">
                          <a:alpha val="43137"/>
                        </a:srgbClr>
                      </a:outerShdw>
                    </a:effectLst>
                  </a:rPr>
                  <a:t>Age Groups</a:t>
                </a:r>
              </a:p>
            </c:rich>
          </c:tx>
          <c:layout>
            <c:manualLayout>
              <c:xMode val="edge"/>
              <c:yMode val="edge"/>
              <c:x val="0.40062665768369088"/>
              <c:y val="0.91486592493063901"/>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14217760"/>
        <c:crosses val="autoZero"/>
        <c:auto val="1"/>
        <c:lblAlgn val="ctr"/>
        <c:lblOffset val="100"/>
        <c:noMultiLvlLbl val="0"/>
      </c:catAx>
      <c:valAx>
        <c:axId val="161421776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1400" dirty="0">
                    <a:effectLst>
                      <a:outerShdw blurRad="38100" dist="38100" dir="2700000" algn="tl">
                        <a:srgbClr val="000000">
                          <a:alpha val="43137"/>
                        </a:srgbClr>
                      </a:outerShdw>
                    </a:effectLst>
                  </a:rPr>
                  <a:t>frequency of watching OTT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614217280"/>
        <c:crosses val="autoZero"/>
        <c:crossBetween val="between"/>
      </c:valAx>
      <c:spPr>
        <a:pattFill prst="ltDnDiag">
          <a:fgClr>
            <a:schemeClr val="dk1">
              <a:lumMod val="15000"/>
              <a:lumOff val="85000"/>
            </a:schemeClr>
          </a:fgClr>
          <a:bgClr>
            <a:schemeClr val="lt1"/>
          </a:bgClr>
        </a:pattFill>
        <a:ln>
          <a:noFill/>
        </a:ln>
        <a:effectLst/>
      </c:spPr>
    </c:plotArea>
    <c:legend>
      <c:legendPos val="r"/>
      <c:layout>
        <c:manualLayout>
          <c:xMode val="edge"/>
          <c:yMode val="edge"/>
          <c:x val="0.84897475378498843"/>
          <c:y val="0.35290613896174311"/>
          <c:w val="0.15102524621501157"/>
          <c:h val="0.2941874956844003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solidFill>
                  <a:schemeClr val="accent2">
                    <a:lumMod val="50000"/>
                  </a:schemeClr>
                </a:solidFill>
              </a:rPr>
              <a:t>Preference of different OTT Platforms</a:t>
            </a:r>
          </a:p>
        </c:rich>
      </c:tx>
      <c:layout>
        <c:manualLayout>
          <c:xMode val="edge"/>
          <c:yMode val="edge"/>
          <c:x val="0.31818051910177897"/>
          <c:y val="1.6260162601626018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v>Don't Watch</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Sheet2!$B$16:$K$16</c:f>
              <c:strCache>
                <c:ptCount val="10"/>
                <c:pt idx="0">
                  <c:v>Amazon Prime</c:v>
                </c:pt>
                <c:pt idx="1">
                  <c:v>Disney + Hotstar</c:v>
                </c:pt>
                <c:pt idx="2">
                  <c:v>Voot</c:v>
                </c:pt>
                <c:pt idx="3">
                  <c:v>YouTube</c:v>
                </c:pt>
                <c:pt idx="4">
                  <c:v>Netflix</c:v>
                </c:pt>
                <c:pt idx="5">
                  <c:v>Zee5</c:v>
                </c:pt>
                <c:pt idx="6">
                  <c:v>SonyLIV</c:v>
                </c:pt>
                <c:pt idx="7">
                  <c:v>ALTBalaji</c:v>
                </c:pt>
                <c:pt idx="8">
                  <c:v>MX Player</c:v>
                </c:pt>
                <c:pt idx="9">
                  <c:v>JioCinema</c:v>
                </c:pt>
              </c:strCache>
            </c:strRef>
          </c:cat>
          <c:val>
            <c:numRef>
              <c:f>Sheet2!$B$17:$K$17</c:f>
              <c:numCache>
                <c:formatCode>General</c:formatCode>
                <c:ptCount val="10"/>
                <c:pt idx="0">
                  <c:v>237</c:v>
                </c:pt>
                <c:pt idx="1">
                  <c:v>210</c:v>
                </c:pt>
                <c:pt idx="2">
                  <c:v>334</c:v>
                </c:pt>
                <c:pt idx="3">
                  <c:v>37</c:v>
                </c:pt>
                <c:pt idx="4">
                  <c:v>225</c:v>
                </c:pt>
                <c:pt idx="5">
                  <c:v>76</c:v>
                </c:pt>
                <c:pt idx="6">
                  <c:v>598</c:v>
                </c:pt>
                <c:pt idx="7">
                  <c:v>626</c:v>
                </c:pt>
                <c:pt idx="8">
                  <c:v>65</c:v>
                </c:pt>
                <c:pt idx="9">
                  <c:v>75</c:v>
                </c:pt>
              </c:numCache>
            </c:numRef>
          </c:val>
          <c:extLst>
            <c:ext xmlns:c16="http://schemas.microsoft.com/office/drawing/2014/chart" uri="{C3380CC4-5D6E-409C-BE32-E72D297353CC}">
              <c16:uniqueId val="{00000000-EEEA-4A15-BAFF-B3492EC68FF2}"/>
            </c:ext>
          </c:extLst>
        </c:ser>
        <c:ser>
          <c:idx val="1"/>
          <c:order val="1"/>
          <c:tx>
            <c:v>1</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Sheet2!$B$16:$K$16</c:f>
              <c:strCache>
                <c:ptCount val="10"/>
                <c:pt idx="0">
                  <c:v>Amazon Prime</c:v>
                </c:pt>
                <c:pt idx="1">
                  <c:v>Disney + Hotstar</c:v>
                </c:pt>
                <c:pt idx="2">
                  <c:v>Voot</c:v>
                </c:pt>
                <c:pt idx="3">
                  <c:v>YouTube</c:v>
                </c:pt>
                <c:pt idx="4">
                  <c:v>Netflix</c:v>
                </c:pt>
                <c:pt idx="5">
                  <c:v>Zee5</c:v>
                </c:pt>
                <c:pt idx="6">
                  <c:v>SonyLIV</c:v>
                </c:pt>
                <c:pt idx="7">
                  <c:v>ALTBalaji</c:v>
                </c:pt>
                <c:pt idx="8">
                  <c:v>MX Player</c:v>
                </c:pt>
                <c:pt idx="9">
                  <c:v>JioCinema</c:v>
                </c:pt>
              </c:strCache>
            </c:strRef>
          </c:cat>
          <c:val>
            <c:numRef>
              <c:f>Sheet2!$B$18:$K$18</c:f>
              <c:numCache>
                <c:formatCode>General</c:formatCode>
                <c:ptCount val="10"/>
                <c:pt idx="0">
                  <c:v>87</c:v>
                </c:pt>
                <c:pt idx="1">
                  <c:v>83</c:v>
                </c:pt>
                <c:pt idx="2">
                  <c:v>107</c:v>
                </c:pt>
                <c:pt idx="3">
                  <c:v>56</c:v>
                </c:pt>
                <c:pt idx="4">
                  <c:v>84</c:v>
                </c:pt>
                <c:pt idx="5">
                  <c:v>39</c:v>
                </c:pt>
                <c:pt idx="6">
                  <c:v>34</c:v>
                </c:pt>
                <c:pt idx="7">
                  <c:v>69</c:v>
                </c:pt>
                <c:pt idx="8">
                  <c:v>575</c:v>
                </c:pt>
                <c:pt idx="9">
                  <c:v>54</c:v>
                </c:pt>
              </c:numCache>
            </c:numRef>
          </c:val>
          <c:extLst>
            <c:ext xmlns:c16="http://schemas.microsoft.com/office/drawing/2014/chart" uri="{C3380CC4-5D6E-409C-BE32-E72D297353CC}">
              <c16:uniqueId val="{00000001-EEEA-4A15-BAFF-B3492EC68FF2}"/>
            </c:ext>
          </c:extLst>
        </c:ser>
        <c:ser>
          <c:idx val="2"/>
          <c:order val="2"/>
          <c:tx>
            <c:v>2</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Sheet2!$B$16:$K$16</c:f>
              <c:strCache>
                <c:ptCount val="10"/>
                <c:pt idx="0">
                  <c:v>Amazon Prime</c:v>
                </c:pt>
                <c:pt idx="1">
                  <c:v>Disney + Hotstar</c:v>
                </c:pt>
                <c:pt idx="2">
                  <c:v>Voot</c:v>
                </c:pt>
                <c:pt idx="3">
                  <c:v>YouTube</c:v>
                </c:pt>
                <c:pt idx="4">
                  <c:v>Netflix</c:v>
                </c:pt>
                <c:pt idx="5">
                  <c:v>Zee5</c:v>
                </c:pt>
                <c:pt idx="6">
                  <c:v>SonyLIV</c:v>
                </c:pt>
                <c:pt idx="7">
                  <c:v>ALTBalaji</c:v>
                </c:pt>
                <c:pt idx="8">
                  <c:v>MX Player</c:v>
                </c:pt>
                <c:pt idx="9">
                  <c:v>JioCinema</c:v>
                </c:pt>
              </c:strCache>
            </c:strRef>
          </c:cat>
          <c:val>
            <c:numRef>
              <c:f>Sheet2!$B$19:$K$19</c:f>
              <c:numCache>
                <c:formatCode>General</c:formatCode>
                <c:ptCount val="10"/>
                <c:pt idx="0">
                  <c:v>69</c:v>
                </c:pt>
                <c:pt idx="1">
                  <c:v>91</c:v>
                </c:pt>
                <c:pt idx="2">
                  <c:v>97</c:v>
                </c:pt>
                <c:pt idx="3">
                  <c:v>54</c:v>
                </c:pt>
                <c:pt idx="4">
                  <c:v>49</c:v>
                </c:pt>
                <c:pt idx="5">
                  <c:v>27</c:v>
                </c:pt>
                <c:pt idx="6">
                  <c:v>25</c:v>
                </c:pt>
                <c:pt idx="7">
                  <c:v>15</c:v>
                </c:pt>
                <c:pt idx="8">
                  <c:v>20</c:v>
                </c:pt>
                <c:pt idx="9">
                  <c:v>18</c:v>
                </c:pt>
              </c:numCache>
            </c:numRef>
          </c:val>
          <c:extLst>
            <c:ext xmlns:c16="http://schemas.microsoft.com/office/drawing/2014/chart" uri="{C3380CC4-5D6E-409C-BE32-E72D297353CC}">
              <c16:uniqueId val="{00000002-EEEA-4A15-BAFF-B3492EC68FF2}"/>
            </c:ext>
          </c:extLst>
        </c:ser>
        <c:ser>
          <c:idx val="3"/>
          <c:order val="3"/>
          <c:tx>
            <c:v>3</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Sheet2!$B$16:$K$16</c:f>
              <c:strCache>
                <c:ptCount val="10"/>
                <c:pt idx="0">
                  <c:v>Amazon Prime</c:v>
                </c:pt>
                <c:pt idx="1">
                  <c:v>Disney + Hotstar</c:v>
                </c:pt>
                <c:pt idx="2">
                  <c:v>Voot</c:v>
                </c:pt>
                <c:pt idx="3">
                  <c:v>YouTube</c:v>
                </c:pt>
                <c:pt idx="4">
                  <c:v>Netflix</c:v>
                </c:pt>
                <c:pt idx="5">
                  <c:v>Zee5</c:v>
                </c:pt>
                <c:pt idx="6">
                  <c:v>SonyLIV</c:v>
                </c:pt>
                <c:pt idx="7">
                  <c:v>ALTBalaji</c:v>
                </c:pt>
                <c:pt idx="8">
                  <c:v>MX Player</c:v>
                </c:pt>
                <c:pt idx="9">
                  <c:v>JioCinema</c:v>
                </c:pt>
              </c:strCache>
            </c:strRef>
          </c:cat>
          <c:val>
            <c:numRef>
              <c:f>Sheet2!$B$20:$K$20</c:f>
              <c:numCache>
                <c:formatCode>General</c:formatCode>
                <c:ptCount val="10"/>
                <c:pt idx="0">
                  <c:v>116</c:v>
                </c:pt>
                <c:pt idx="1">
                  <c:v>131</c:v>
                </c:pt>
                <c:pt idx="2">
                  <c:v>87</c:v>
                </c:pt>
                <c:pt idx="3">
                  <c:v>123</c:v>
                </c:pt>
                <c:pt idx="4">
                  <c:v>82</c:v>
                </c:pt>
                <c:pt idx="5">
                  <c:v>39</c:v>
                </c:pt>
                <c:pt idx="6">
                  <c:v>44</c:v>
                </c:pt>
                <c:pt idx="7">
                  <c:v>11</c:v>
                </c:pt>
                <c:pt idx="8">
                  <c:v>34</c:v>
                </c:pt>
                <c:pt idx="9">
                  <c:v>19</c:v>
                </c:pt>
              </c:numCache>
            </c:numRef>
          </c:val>
          <c:extLst>
            <c:ext xmlns:c16="http://schemas.microsoft.com/office/drawing/2014/chart" uri="{C3380CC4-5D6E-409C-BE32-E72D297353CC}">
              <c16:uniqueId val="{00000003-EEEA-4A15-BAFF-B3492EC68FF2}"/>
            </c:ext>
          </c:extLst>
        </c:ser>
        <c:ser>
          <c:idx val="4"/>
          <c:order val="4"/>
          <c:tx>
            <c:v>4</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Sheet2!$B$16:$K$16</c:f>
              <c:strCache>
                <c:ptCount val="10"/>
                <c:pt idx="0">
                  <c:v>Amazon Prime</c:v>
                </c:pt>
                <c:pt idx="1">
                  <c:v>Disney + Hotstar</c:v>
                </c:pt>
                <c:pt idx="2">
                  <c:v>Voot</c:v>
                </c:pt>
                <c:pt idx="3">
                  <c:v>YouTube</c:v>
                </c:pt>
                <c:pt idx="4">
                  <c:v>Netflix</c:v>
                </c:pt>
                <c:pt idx="5">
                  <c:v>Zee5</c:v>
                </c:pt>
                <c:pt idx="6">
                  <c:v>SonyLIV</c:v>
                </c:pt>
                <c:pt idx="7">
                  <c:v>ALTBalaji</c:v>
                </c:pt>
                <c:pt idx="8">
                  <c:v>MX Player</c:v>
                </c:pt>
                <c:pt idx="9">
                  <c:v>JioCinema</c:v>
                </c:pt>
              </c:strCache>
            </c:strRef>
          </c:cat>
          <c:val>
            <c:numRef>
              <c:f>Sheet2!$B$21:$K$21</c:f>
              <c:numCache>
                <c:formatCode>General</c:formatCode>
                <c:ptCount val="10"/>
                <c:pt idx="0">
                  <c:v>139</c:v>
                </c:pt>
                <c:pt idx="1">
                  <c:v>134</c:v>
                </c:pt>
                <c:pt idx="2">
                  <c:v>63</c:v>
                </c:pt>
                <c:pt idx="3">
                  <c:v>151</c:v>
                </c:pt>
                <c:pt idx="4">
                  <c:v>130</c:v>
                </c:pt>
                <c:pt idx="5">
                  <c:v>543</c:v>
                </c:pt>
                <c:pt idx="6">
                  <c:v>17</c:v>
                </c:pt>
                <c:pt idx="7">
                  <c:v>8</c:v>
                </c:pt>
                <c:pt idx="8">
                  <c:v>22</c:v>
                </c:pt>
                <c:pt idx="9">
                  <c:v>549</c:v>
                </c:pt>
              </c:numCache>
            </c:numRef>
          </c:val>
          <c:extLst>
            <c:ext xmlns:c16="http://schemas.microsoft.com/office/drawing/2014/chart" uri="{C3380CC4-5D6E-409C-BE32-E72D297353CC}">
              <c16:uniqueId val="{00000004-EEEA-4A15-BAFF-B3492EC68FF2}"/>
            </c:ext>
          </c:extLst>
        </c:ser>
        <c:ser>
          <c:idx val="5"/>
          <c:order val="5"/>
          <c:tx>
            <c:v>5</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Sheet2!$B$16:$K$16</c:f>
              <c:strCache>
                <c:ptCount val="10"/>
                <c:pt idx="0">
                  <c:v>Amazon Prime</c:v>
                </c:pt>
                <c:pt idx="1">
                  <c:v>Disney + Hotstar</c:v>
                </c:pt>
                <c:pt idx="2">
                  <c:v>Voot</c:v>
                </c:pt>
                <c:pt idx="3">
                  <c:v>YouTube</c:v>
                </c:pt>
                <c:pt idx="4">
                  <c:v>Netflix</c:v>
                </c:pt>
                <c:pt idx="5">
                  <c:v>Zee5</c:v>
                </c:pt>
                <c:pt idx="6">
                  <c:v>SonyLIV</c:v>
                </c:pt>
                <c:pt idx="7">
                  <c:v>ALTBalaji</c:v>
                </c:pt>
                <c:pt idx="8">
                  <c:v>MX Player</c:v>
                </c:pt>
                <c:pt idx="9">
                  <c:v>JioCinema</c:v>
                </c:pt>
              </c:strCache>
            </c:strRef>
          </c:cat>
          <c:val>
            <c:numRef>
              <c:f>Sheet2!$B$22:$K$22</c:f>
              <c:numCache>
                <c:formatCode>General</c:formatCode>
                <c:ptCount val="10"/>
                <c:pt idx="0">
                  <c:v>81</c:v>
                </c:pt>
                <c:pt idx="1">
                  <c:v>80</c:v>
                </c:pt>
                <c:pt idx="2">
                  <c:v>41</c:v>
                </c:pt>
                <c:pt idx="3">
                  <c:v>308</c:v>
                </c:pt>
                <c:pt idx="4">
                  <c:v>159</c:v>
                </c:pt>
                <c:pt idx="5">
                  <c:v>5</c:v>
                </c:pt>
                <c:pt idx="6">
                  <c:v>11</c:v>
                </c:pt>
                <c:pt idx="7">
                  <c:v>0</c:v>
                </c:pt>
                <c:pt idx="8">
                  <c:v>13</c:v>
                </c:pt>
                <c:pt idx="9">
                  <c:v>14</c:v>
                </c:pt>
              </c:numCache>
            </c:numRef>
          </c:val>
          <c:extLst>
            <c:ext xmlns:c16="http://schemas.microsoft.com/office/drawing/2014/chart" uri="{C3380CC4-5D6E-409C-BE32-E72D297353CC}">
              <c16:uniqueId val="{00000005-EEEA-4A15-BAFF-B3492EC68FF2}"/>
            </c:ext>
          </c:extLst>
        </c:ser>
        <c:dLbls>
          <c:dLblPos val="inEnd"/>
          <c:showLegendKey val="0"/>
          <c:showVal val="1"/>
          <c:showCatName val="0"/>
          <c:showSerName val="0"/>
          <c:showPercent val="0"/>
          <c:showBubbleSize val="0"/>
        </c:dLbls>
        <c:gapWidth val="267"/>
        <c:overlap val="-43"/>
        <c:axId val="97066896"/>
        <c:axId val="97063536"/>
      </c:barChart>
      <c:catAx>
        <c:axId val="97066896"/>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1800" dirty="0">
                    <a:solidFill>
                      <a:schemeClr val="accent2">
                        <a:lumMod val="50000"/>
                      </a:schemeClr>
                    </a:solidFill>
                  </a:rPr>
                  <a:t>OTT Platforms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7063536"/>
        <c:crosses val="autoZero"/>
        <c:auto val="1"/>
        <c:lblAlgn val="ctr"/>
        <c:lblOffset val="100"/>
        <c:noMultiLvlLbl val="0"/>
      </c:catAx>
      <c:valAx>
        <c:axId val="9706353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1400" dirty="0">
                    <a:solidFill>
                      <a:schemeClr val="accent2">
                        <a:lumMod val="50000"/>
                      </a:schemeClr>
                    </a:solidFill>
                  </a:rPr>
                  <a:t>Response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9706689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DC3B88-0D83-473F-9EFC-77F8B7F5574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8DD5DC0-9DC9-4609-9213-CFFE41814E89}">
      <dgm:prSet/>
      <dgm:spPr/>
      <dgm:t>
        <a:bodyPr/>
        <a:lstStyle/>
        <a:p>
          <a:r>
            <a:rPr lang="en-US" b="1"/>
            <a:t>The aim of this research project is to conduct a comprehensive market research and analytics study focusing on the rise of OTT platforms and analyzing consumer behavior in relation to television and OTT usage.</a:t>
          </a:r>
          <a:endParaRPr lang="en-US"/>
        </a:p>
      </dgm:t>
    </dgm:pt>
    <dgm:pt modelId="{165F601E-5563-4E8F-927C-9A157B567B65}" type="parTrans" cxnId="{0D51BA10-76F7-41C7-B7D2-DDB0F9A9F2A0}">
      <dgm:prSet/>
      <dgm:spPr/>
      <dgm:t>
        <a:bodyPr/>
        <a:lstStyle/>
        <a:p>
          <a:endParaRPr lang="en-US"/>
        </a:p>
      </dgm:t>
    </dgm:pt>
    <dgm:pt modelId="{4C292C3C-E181-4C10-95A1-3CA8E0057348}" type="sibTrans" cxnId="{0D51BA10-76F7-41C7-B7D2-DDB0F9A9F2A0}">
      <dgm:prSet/>
      <dgm:spPr/>
      <dgm:t>
        <a:bodyPr/>
        <a:lstStyle/>
        <a:p>
          <a:endParaRPr lang="en-US"/>
        </a:p>
      </dgm:t>
    </dgm:pt>
    <dgm:pt modelId="{5E38AF08-A4EC-462A-8DF0-16606FB87158}">
      <dgm:prSet/>
      <dgm:spPr/>
      <dgm:t>
        <a:bodyPr/>
        <a:lstStyle/>
        <a:p>
          <a:r>
            <a:rPr lang="en-US" b="1"/>
            <a:t>Through this study, we aim to gain insights into various aspects of OTT platforms, including user preferences, spending patterns, content preferences, and the impact of the COVID-19 pandemic on consumer behavior.</a:t>
          </a:r>
          <a:endParaRPr lang="en-US"/>
        </a:p>
      </dgm:t>
    </dgm:pt>
    <dgm:pt modelId="{88392944-50D3-4DC0-ACFD-464E15255376}" type="parTrans" cxnId="{5E154085-E5C6-41B9-8FF9-B0C700255113}">
      <dgm:prSet/>
      <dgm:spPr/>
      <dgm:t>
        <a:bodyPr/>
        <a:lstStyle/>
        <a:p>
          <a:endParaRPr lang="en-US"/>
        </a:p>
      </dgm:t>
    </dgm:pt>
    <dgm:pt modelId="{D7572C52-8710-4259-B173-EB092F26EAF7}" type="sibTrans" cxnId="{5E154085-E5C6-41B9-8FF9-B0C700255113}">
      <dgm:prSet/>
      <dgm:spPr/>
      <dgm:t>
        <a:bodyPr/>
        <a:lstStyle/>
        <a:p>
          <a:endParaRPr lang="en-US"/>
        </a:p>
      </dgm:t>
    </dgm:pt>
    <dgm:pt modelId="{3F56057C-3409-43EE-897D-06DC3C004AD7}">
      <dgm:prSet/>
      <dgm:spPr/>
      <dgm:t>
        <a:bodyPr/>
        <a:lstStyle/>
        <a:p>
          <a:r>
            <a:rPr lang="en-US" b="1"/>
            <a:t>By understanding these factors, we can shed light on the changing landscape of television viewing and the increasing prominence of OTT platforms in India.</a:t>
          </a:r>
          <a:endParaRPr lang="en-US"/>
        </a:p>
      </dgm:t>
    </dgm:pt>
    <dgm:pt modelId="{AC922D7F-AA68-4559-A40E-A023AEAD1F2B}" type="parTrans" cxnId="{92772382-B5FF-4D02-9FD6-5A7214C0EA3C}">
      <dgm:prSet/>
      <dgm:spPr/>
      <dgm:t>
        <a:bodyPr/>
        <a:lstStyle/>
        <a:p>
          <a:endParaRPr lang="en-US"/>
        </a:p>
      </dgm:t>
    </dgm:pt>
    <dgm:pt modelId="{D1C88BAE-A8AB-4D83-BE82-F73418C2D4CD}" type="sibTrans" cxnId="{92772382-B5FF-4D02-9FD6-5A7214C0EA3C}">
      <dgm:prSet/>
      <dgm:spPr/>
      <dgm:t>
        <a:bodyPr/>
        <a:lstStyle/>
        <a:p>
          <a:endParaRPr lang="en-US"/>
        </a:p>
      </dgm:t>
    </dgm:pt>
    <dgm:pt modelId="{C2C78F18-405E-4954-A6DD-24B9EF655130}" type="pres">
      <dgm:prSet presAssocID="{5DDC3B88-0D83-473F-9EFC-77F8B7F55748}" presName="linear" presStyleCnt="0">
        <dgm:presLayoutVars>
          <dgm:animLvl val="lvl"/>
          <dgm:resizeHandles val="exact"/>
        </dgm:presLayoutVars>
      </dgm:prSet>
      <dgm:spPr/>
    </dgm:pt>
    <dgm:pt modelId="{A7FDD9B9-FCFF-42B2-8CA0-FD1C32C65B4F}" type="pres">
      <dgm:prSet presAssocID="{C8DD5DC0-9DC9-4609-9213-CFFE41814E89}" presName="parentText" presStyleLbl="node1" presStyleIdx="0" presStyleCnt="3">
        <dgm:presLayoutVars>
          <dgm:chMax val="0"/>
          <dgm:bulletEnabled val="1"/>
        </dgm:presLayoutVars>
      </dgm:prSet>
      <dgm:spPr/>
    </dgm:pt>
    <dgm:pt modelId="{081CBE29-96FF-4BF3-8E3E-37AF0A2C5F0E}" type="pres">
      <dgm:prSet presAssocID="{4C292C3C-E181-4C10-95A1-3CA8E0057348}" presName="spacer" presStyleCnt="0"/>
      <dgm:spPr/>
    </dgm:pt>
    <dgm:pt modelId="{EC747FEC-D39A-4462-8A3E-F7EA7EFDFCAB}" type="pres">
      <dgm:prSet presAssocID="{5E38AF08-A4EC-462A-8DF0-16606FB87158}" presName="parentText" presStyleLbl="node1" presStyleIdx="1" presStyleCnt="3">
        <dgm:presLayoutVars>
          <dgm:chMax val="0"/>
          <dgm:bulletEnabled val="1"/>
        </dgm:presLayoutVars>
      </dgm:prSet>
      <dgm:spPr/>
    </dgm:pt>
    <dgm:pt modelId="{1947F9D3-389F-41EA-B781-02281CFF3599}" type="pres">
      <dgm:prSet presAssocID="{D7572C52-8710-4259-B173-EB092F26EAF7}" presName="spacer" presStyleCnt="0"/>
      <dgm:spPr/>
    </dgm:pt>
    <dgm:pt modelId="{9194E5BC-DDD9-4BBF-89DE-44CD14086983}" type="pres">
      <dgm:prSet presAssocID="{3F56057C-3409-43EE-897D-06DC3C004AD7}" presName="parentText" presStyleLbl="node1" presStyleIdx="2" presStyleCnt="3">
        <dgm:presLayoutVars>
          <dgm:chMax val="0"/>
          <dgm:bulletEnabled val="1"/>
        </dgm:presLayoutVars>
      </dgm:prSet>
      <dgm:spPr/>
    </dgm:pt>
  </dgm:ptLst>
  <dgm:cxnLst>
    <dgm:cxn modelId="{0D51BA10-76F7-41C7-B7D2-DDB0F9A9F2A0}" srcId="{5DDC3B88-0D83-473F-9EFC-77F8B7F55748}" destId="{C8DD5DC0-9DC9-4609-9213-CFFE41814E89}" srcOrd="0" destOrd="0" parTransId="{165F601E-5563-4E8F-927C-9A157B567B65}" sibTransId="{4C292C3C-E181-4C10-95A1-3CA8E0057348}"/>
    <dgm:cxn modelId="{92772382-B5FF-4D02-9FD6-5A7214C0EA3C}" srcId="{5DDC3B88-0D83-473F-9EFC-77F8B7F55748}" destId="{3F56057C-3409-43EE-897D-06DC3C004AD7}" srcOrd="2" destOrd="0" parTransId="{AC922D7F-AA68-4559-A40E-A023AEAD1F2B}" sibTransId="{D1C88BAE-A8AB-4D83-BE82-F73418C2D4CD}"/>
    <dgm:cxn modelId="{5E154085-E5C6-41B9-8FF9-B0C700255113}" srcId="{5DDC3B88-0D83-473F-9EFC-77F8B7F55748}" destId="{5E38AF08-A4EC-462A-8DF0-16606FB87158}" srcOrd="1" destOrd="0" parTransId="{88392944-50D3-4DC0-ACFD-464E15255376}" sibTransId="{D7572C52-8710-4259-B173-EB092F26EAF7}"/>
    <dgm:cxn modelId="{5EC80DB0-14A4-452A-A6DC-9CDEA61F1DC1}" type="presOf" srcId="{5DDC3B88-0D83-473F-9EFC-77F8B7F55748}" destId="{C2C78F18-405E-4954-A6DD-24B9EF655130}" srcOrd="0" destOrd="0" presId="urn:microsoft.com/office/officeart/2005/8/layout/vList2"/>
    <dgm:cxn modelId="{BDEC28E2-E4D3-40A4-BD45-DDC5D397A121}" type="presOf" srcId="{5E38AF08-A4EC-462A-8DF0-16606FB87158}" destId="{EC747FEC-D39A-4462-8A3E-F7EA7EFDFCAB}" srcOrd="0" destOrd="0" presId="urn:microsoft.com/office/officeart/2005/8/layout/vList2"/>
    <dgm:cxn modelId="{446874E6-CBA1-451C-9F50-CA33C3D2261E}" type="presOf" srcId="{C8DD5DC0-9DC9-4609-9213-CFFE41814E89}" destId="{A7FDD9B9-FCFF-42B2-8CA0-FD1C32C65B4F}" srcOrd="0" destOrd="0" presId="urn:microsoft.com/office/officeart/2005/8/layout/vList2"/>
    <dgm:cxn modelId="{DBF0EAEE-A517-4B18-88D4-4EF800D6F131}" type="presOf" srcId="{3F56057C-3409-43EE-897D-06DC3C004AD7}" destId="{9194E5BC-DDD9-4BBF-89DE-44CD14086983}" srcOrd="0" destOrd="0" presId="urn:microsoft.com/office/officeart/2005/8/layout/vList2"/>
    <dgm:cxn modelId="{3894C331-1826-4D22-B30E-750A2C99BADC}" type="presParOf" srcId="{C2C78F18-405E-4954-A6DD-24B9EF655130}" destId="{A7FDD9B9-FCFF-42B2-8CA0-FD1C32C65B4F}" srcOrd="0" destOrd="0" presId="urn:microsoft.com/office/officeart/2005/8/layout/vList2"/>
    <dgm:cxn modelId="{F383B7F6-069F-4C5E-AFE2-FA7333AC82A2}" type="presParOf" srcId="{C2C78F18-405E-4954-A6DD-24B9EF655130}" destId="{081CBE29-96FF-4BF3-8E3E-37AF0A2C5F0E}" srcOrd="1" destOrd="0" presId="urn:microsoft.com/office/officeart/2005/8/layout/vList2"/>
    <dgm:cxn modelId="{1A1C5204-84E8-4997-AEA5-342312D8099B}" type="presParOf" srcId="{C2C78F18-405E-4954-A6DD-24B9EF655130}" destId="{EC747FEC-D39A-4462-8A3E-F7EA7EFDFCAB}" srcOrd="2" destOrd="0" presId="urn:microsoft.com/office/officeart/2005/8/layout/vList2"/>
    <dgm:cxn modelId="{53D32547-D389-475F-A084-3599978D23B9}" type="presParOf" srcId="{C2C78F18-405E-4954-A6DD-24B9EF655130}" destId="{1947F9D3-389F-41EA-B781-02281CFF3599}" srcOrd="3" destOrd="0" presId="urn:microsoft.com/office/officeart/2005/8/layout/vList2"/>
    <dgm:cxn modelId="{78597827-D857-435F-9C16-9F6824898B3A}" type="presParOf" srcId="{C2C78F18-405E-4954-A6DD-24B9EF655130}" destId="{9194E5BC-DDD9-4BBF-89DE-44CD1408698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DD9B9-FCFF-42B2-8CA0-FD1C32C65B4F}">
      <dsp:nvSpPr>
        <dsp:cNvPr id="0" name=""/>
        <dsp:cNvSpPr/>
      </dsp:nvSpPr>
      <dsp:spPr>
        <a:xfrm>
          <a:off x="0" y="528259"/>
          <a:ext cx="6666833" cy="1427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The aim of this research project is to conduct a comprehensive market research and analytics study focusing on the rise of OTT platforms and analyzing consumer behavior in relation to television and OTT usage.</a:t>
          </a:r>
          <a:endParaRPr lang="en-US" sz="2000" kern="1200"/>
        </a:p>
      </dsp:txBody>
      <dsp:txXfrm>
        <a:off x="69680" y="597939"/>
        <a:ext cx="6527473" cy="1288040"/>
      </dsp:txXfrm>
    </dsp:sp>
    <dsp:sp modelId="{EC747FEC-D39A-4462-8A3E-F7EA7EFDFCAB}">
      <dsp:nvSpPr>
        <dsp:cNvPr id="0" name=""/>
        <dsp:cNvSpPr/>
      </dsp:nvSpPr>
      <dsp:spPr>
        <a:xfrm>
          <a:off x="0" y="2013260"/>
          <a:ext cx="6666833" cy="14274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Through this study, we aim to gain insights into various aspects of OTT platforms, including user preferences, spending patterns, content preferences, and the impact of the COVID-19 pandemic on consumer behavior.</a:t>
          </a:r>
          <a:endParaRPr lang="en-US" sz="2000" kern="1200"/>
        </a:p>
      </dsp:txBody>
      <dsp:txXfrm>
        <a:off x="69680" y="2082940"/>
        <a:ext cx="6527473" cy="1288040"/>
      </dsp:txXfrm>
    </dsp:sp>
    <dsp:sp modelId="{9194E5BC-DDD9-4BBF-89DE-44CD14086983}">
      <dsp:nvSpPr>
        <dsp:cNvPr id="0" name=""/>
        <dsp:cNvSpPr/>
      </dsp:nvSpPr>
      <dsp:spPr>
        <a:xfrm>
          <a:off x="0" y="3498260"/>
          <a:ext cx="6666833" cy="14274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By understanding these factors, we can shed light on the changing landscape of television viewing and the increasing prominence of OTT platforms in India.</a:t>
          </a:r>
          <a:endParaRPr lang="en-US" sz="2000" kern="1200"/>
        </a:p>
      </dsp:txBody>
      <dsp:txXfrm>
        <a:off x="69680" y="3567940"/>
        <a:ext cx="6527473" cy="1288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BD5E8-4831-4393-B350-FFA7B894B1E2}" type="datetimeFigureOut">
              <a:rPr lang="en-US" smtClean="0"/>
              <a:t>5/20/2023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A28FC-0DA4-43E5-B0EA-B8AD5C9CD4A8}" type="slidenum">
              <a:rPr lang="en-US" smtClean="0"/>
              <a:t>‹#›</a:t>
            </a:fld>
            <a:endParaRPr lang="en-US"/>
          </a:p>
        </p:txBody>
      </p:sp>
    </p:spTree>
    <p:extLst>
      <p:ext uri="{BB962C8B-B14F-4D97-AF65-F5344CB8AC3E}">
        <p14:creationId xmlns:p14="http://schemas.microsoft.com/office/powerpoint/2010/main" val="68970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1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98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45F6-DB4F-482D-9EAC-A8BC0D2F3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E3B34-25ED-4E81-FD22-CE7FF1C3E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20841F-A701-C455-B330-6466FCB8CED6}"/>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5" name="Footer Placeholder 4">
            <a:extLst>
              <a:ext uri="{FF2B5EF4-FFF2-40B4-BE49-F238E27FC236}">
                <a16:creationId xmlns:a16="http://schemas.microsoft.com/office/drawing/2014/main" id="{982717DA-AF40-D950-897F-B109CE399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A8FAE-7D46-8D86-AB80-D1220E5E41FA}"/>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422455303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C93A-15C6-B4BC-4E2E-07F3A1240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EE63F-DE99-BC21-B0E0-BBC43206B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6B827-C5AD-F31F-09DA-313A456B0716}"/>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5" name="Footer Placeholder 4">
            <a:extLst>
              <a:ext uri="{FF2B5EF4-FFF2-40B4-BE49-F238E27FC236}">
                <a16:creationId xmlns:a16="http://schemas.microsoft.com/office/drawing/2014/main" id="{5311FBA3-C7C8-820C-0FAF-767AB8A02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7B8A8-6AC3-E59F-2BCB-97675B75DBF0}"/>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306445532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8D4AD-8177-3218-30D2-91A838841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F1693F-794E-C8F6-CF75-92BAC14A6E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312C0-6929-3862-B605-57202624C1DB}"/>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5" name="Footer Placeholder 4">
            <a:extLst>
              <a:ext uri="{FF2B5EF4-FFF2-40B4-BE49-F238E27FC236}">
                <a16:creationId xmlns:a16="http://schemas.microsoft.com/office/drawing/2014/main" id="{8AE2B662-7B40-4ED2-7F14-FDAAD57D6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F9553-EDBF-F605-8540-755CF6E01368}"/>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401851446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522000" y="418200"/>
            <a:ext cx="11148000" cy="6021600"/>
          </a:xfrm>
          <a:prstGeom prst="rect">
            <a:avLst/>
          </a:prstGeom>
          <a:solidFill>
            <a:schemeClr val="dk1">
              <a:alpha val="379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4"/>
          <p:cNvSpPr txBox="1">
            <a:spLocks noGrp="1"/>
          </p:cNvSpPr>
          <p:nvPr>
            <p:ph type="title"/>
          </p:nvPr>
        </p:nvSpPr>
        <p:spPr>
          <a:xfrm>
            <a:off x="960000" y="5828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SzPts val="1100"/>
              <a:buAutoNum type="arabicPeriod"/>
              <a:defRPr sz="1467"/>
            </a:lvl1pPr>
            <a:lvl2pPr marL="1219170" lvl="1" indent="-397923" rtl="0">
              <a:lnSpc>
                <a:spcPct val="100000"/>
              </a:lnSpc>
              <a:spcBef>
                <a:spcPts val="0"/>
              </a:spcBef>
              <a:spcAft>
                <a:spcPts val="0"/>
              </a:spcAft>
              <a:buSzPts val="1100"/>
              <a:buFont typeface="Roboto Condensed Light"/>
              <a:buAutoNum type="alphaLcPeriod"/>
              <a:defRPr sz="1467"/>
            </a:lvl2pPr>
            <a:lvl3pPr marL="1828754" lvl="2" indent="-397923" rtl="0">
              <a:lnSpc>
                <a:spcPct val="100000"/>
              </a:lnSpc>
              <a:spcBef>
                <a:spcPts val="0"/>
              </a:spcBef>
              <a:spcAft>
                <a:spcPts val="0"/>
              </a:spcAft>
              <a:buSzPts val="1100"/>
              <a:buFont typeface="Roboto Condensed Light"/>
              <a:buAutoNum type="romanLcPeriod"/>
              <a:defRPr sz="1467"/>
            </a:lvl3pPr>
            <a:lvl4pPr marL="2438339" lvl="3" indent="-397923" rtl="0">
              <a:lnSpc>
                <a:spcPct val="100000"/>
              </a:lnSpc>
              <a:spcBef>
                <a:spcPts val="0"/>
              </a:spcBef>
              <a:spcAft>
                <a:spcPts val="0"/>
              </a:spcAft>
              <a:buSzPts val="1100"/>
              <a:buFont typeface="Roboto Condensed Light"/>
              <a:buAutoNum type="arabicPeriod"/>
              <a:defRPr sz="1467"/>
            </a:lvl4pPr>
            <a:lvl5pPr marL="3047924" lvl="4" indent="-397923" rtl="0">
              <a:lnSpc>
                <a:spcPct val="100000"/>
              </a:lnSpc>
              <a:spcBef>
                <a:spcPts val="0"/>
              </a:spcBef>
              <a:spcAft>
                <a:spcPts val="0"/>
              </a:spcAft>
              <a:buSzPts val="1100"/>
              <a:buFont typeface="Roboto Condensed Light"/>
              <a:buAutoNum type="alphaLcPeriod"/>
              <a:defRPr sz="1467"/>
            </a:lvl5pPr>
            <a:lvl6pPr marL="3657509" lvl="5" indent="-397923" rtl="0">
              <a:lnSpc>
                <a:spcPct val="100000"/>
              </a:lnSpc>
              <a:spcBef>
                <a:spcPts val="0"/>
              </a:spcBef>
              <a:spcAft>
                <a:spcPts val="0"/>
              </a:spcAft>
              <a:buSzPts val="1100"/>
              <a:buFont typeface="Roboto Condensed Light"/>
              <a:buAutoNum type="romanLcPeriod"/>
              <a:defRPr sz="1467"/>
            </a:lvl6pPr>
            <a:lvl7pPr marL="4267093" lvl="6" indent="-397923" rtl="0">
              <a:lnSpc>
                <a:spcPct val="100000"/>
              </a:lnSpc>
              <a:spcBef>
                <a:spcPts val="0"/>
              </a:spcBef>
              <a:spcAft>
                <a:spcPts val="0"/>
              </a:spcAft>
              <a:buSzPts val="1100"/>
              <a:buFont typeface="Roboto Condensed Light"/>
              <a:buAutoNum type="arabicPeriod"/>
              <a:defRPr sz="1467"/>
            </a:lvl7pPr>
            <a:lvl8pPr marL="4876678" lvl="7" indent="-397923" rtl="0">
              <a:lnSpc>
                <a:spcPct val="100000"/>
              </a:lnSpc>
              <a:spcBef>
                <a:spcPts val="0"/>
              </a:spcBef>
              <a:spcAft>
                <a:spcPts val="0"/>
              </a:spcAft>
              <a:buSzPts val="1100"/>
              <a:buFont typeface="Roboto Condensed Light"/>
              <a:buAutoNum type="alphaLcPeriod"/>
              <a:defRPr sz="1467"/>
            </a:lvl8pPr>
            <a:lvl9pPr marL="5486263" lvl="8" indent="-397923" rtl="0">
              <a:lnSpc>
                <a:spcPct val="100000"/>
              </a:lnSpc>
              <a:spcBef>
                <a:spcPts val="0"/>
              </a:spcBef>
              <a:spcAft>
                <a:spcPts val="0"/>
              </a:spcAft>
              <a:buSzPts val="1100"/>
              <a:buFont typeface="Roboto Condensed Light"/>
              <a:buAutoNum type="romanLcPeriod"/>
              <a:defRPr sz="1467"/>
            </a:lvl9pPr>
          </a:lstStyle>
          <a:p>
            <a:endParaRPr/>
          </a:p>
        </p:txBody>
      </p:sp>
      <p:grpSp>
        <p:nvGrpSpPr>
          <p:cNvPr id="39" name="Google Shape;39;p4"/>
          <p:cNvGrpSpPr/>
          <p:nvPr/>
        </p:nvGrpSpPr>
        <p:grpSpPr>
          <a:xfrm>
            <a:off x="5" y="134760"/>
            <a:ext cx="3480937" cy="448029"/>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 name="Google Shape;42;p4"/>
          <p:cNvGrpSpPr/>
          <p:nvPr/>
        </p:nvGrpSpPr>
        <p:grpSpPr>
          <a:xfrm flipH="1">
            <a:off x="8711072" y="6292360"/>
            <a:ext cx="3480937" cy="448029"/>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53991361"/>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ackground">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1058367" y="-1067233"/>
            <a:ext cx="3572800" cy="3572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50" name="Google Shape;550;p52"/>
          <p:cNvPicPr preferRelativeResize="0"/>
          <p:nvPr/>
        </p:nvPicPr>
        <p:blipFill>
          <a:blip r:embed="rId3">
            <a:alphaModFix/>
          </a:blip>
          <a:stretch>
            <a:fillRect/>
          </a:stretch>
        </p:blipFill>
        <p:spPr>
          <a:xfrm>
            <a:off x="7599800" y="139282"/>
            <a:ext cx="4463867" cy="2705103"/>
          </a:xfrm>
          <a:prstGeom prst="rect">
            <a:avLst/>
          </a:prstGeom>
          <a:noFill/>
          <a:ln>
            <a:noFill/>
          </a:ln>
        </p:spPr>
      </p:pic>
      <p:grpSp>
        <p:nvGrpSpPr>
          <p:cNvPr id="551" name="Google Shape;551;p52"/>
          <p:cNvGrpSpPr/>
          <p:nvPr/>
        </p:nvGrpSpPr>
        <p:grpSpPr>
          <a:xfrm flipH="1">
            <a:off x="342101" y="6008151"/>
            <a:ext cx="1539500" cy="5740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4" name="Google Shape;554;p52"/>
          <p:cNvSpPr/>
          <p:nvPr/>
        </p:nvSpPr>
        <p:spPr>
          <a:xfrm>
            <a:off x="9454800" y="4012767"/>
            <a:ext cx="3572800" cy="35728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0552098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F753-EFDA-2866-A509-9E62010CC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E6DE2-52D1-E07B-C754-2A95ACFE24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40D18-CF9D-5CBE-167D-E4D70B3C9AD0}"/>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5" name="Footer Placeholder 4">
            <a:extLst>
              <a:ext uri="{FF2B5EF4-FFF2-40B4-BE49-F238E27FC236}">
                <a16:creationId xmlns:a16="http://schemas.microsoft.com/office/drawing/2014/main" id="{81F890C3-6B45-5688-246F-E4D7BA647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CBA5D-132C-C70A-F9AB-1AB6320DCCA6}"/>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422430049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ADDE-5F26-83A9-1A66-414B7B4DA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D941A8-35F8-1475-8BF9-AD0F9E0F33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734E4-ADBD-2E66-9B63-9C242BF4D94C}"/>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5" name="Footer Placeholder 4">
            <a:extLst>
              <a:ext uri="{FF2B5EF4-FFF2-40B4-BE49-F238E27FC236}">
                <a16:creationId xmlns:a16="http://schemas.microsoft.com/office/drawing/2014/main" id="{BE3AB833-FCD3-232A-BAB1-50FD6B0C5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EAC9E-D77A-EEFC-9C52-70FC619C912C}"/>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184686870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374D-243B-06A0-B3EA-E33B7BB14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7F320-139C-8789-6FBC-1EAB6A297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6115D-AF04-D628-FD0F-1579C968F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9C9DBD-9A40-275A-D2F0-986143997784}"/>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6" name="Footer Placeholder 5">
            <a:extLst>
              <a:ext uri="{FF2B5EF4-FFF2-40B4-BE49-F238E27FC236}">
                <a16:creationId xmlns:a16="http://schemas.microsoft.com/office/drawing/2014/main" id="{6BFB7642-1F6D-459A-7813-56C55482C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6B7B5-68C5-C76B-BED3-57E4F222FF02}"/>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379032189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9648-E6F9-8971-397A-E5CA7C779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41A09-264A-60AE-7CDE-972B8BA55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C0A545-A440-8087-BEE6-8DB88A2E8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8DE9E-999F-BC14-09C2-F79944AD7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0EA4E0-DBC5-A2A7-C01D-FA76741A1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6A516-6823-3C6F-7D6C-C3E1EC0178B8}"/>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8" name="Footer Placeholder 7">
            <a:extLst>
              <a:ext uri="{FF2B5EF4-FFF2-40B4-BE49-F238E27FC236}">
                <a16:creationId xmlns:a16="http://schemas.microsoft.com/office/drawing/2014/main" id="{EBBAF949-AB28-2340-5317-968D3873BB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7916F4-5D29-5DBD-997F-FC5708763C25}"/>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407902003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55A0-222D-6C7A-96EC-CD11155A3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42A1BF-FD71-448E-8F47-249196B94AB4}"/>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4" name="Footer Placeholder 3">
            <a:extLst>
              <a:ext uri="{FF2B5EF4-FFF2-40B4-BE49-F238E27FC236}">
                <a16:creationId xmlns:a16="http://schemas.microsoft.com/office/drawing/2014/main" id="{897552DF-7F6D-90D1-21C7-1DED89F46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621364-1C08-3BAD-E3E4-E479349FD0B5}"/>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173544836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3BA70-3B52-AC8F-BC4E-94AC477E30CE}"/>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3" name="Footer Placeholder 2">
            <a:extLst>
              <a:ext uri="{FF2B5EF4-FFF2-40B4-BE49-F238E27FC236}">
                <a16:creationId xmlns:a16="http://schemas.microsoft.com/office/drawing/2014/main" id="{6B82319B-4AFE-E068-E33B-11F17FA7EC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DD56A-DC0B-7F3A-1C09-698B47DF4927}"/>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210943706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01D8-BD3D-B9CC-0D8A-30660C994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55425-3ACF-1387-F2EA-F4C7189DB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0EFE2-35C6-F1E3-99A4-B6CE1307E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77B53-CE2D-6C35-B5A3-BDF13E03600B}"/>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6" name="Footer Placeholder 5">
            <a:extLst>
              <a:ext uri="{FF2B5EF4-FFF2-40B4-BE49-F238E27FC236}">
                <a16:creationId xmlns:a16="http://schemas.microsoft.com/office/drawing/2014/main" id="{8DB73FA4-8107-5D44-2129-82348D1BB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E149A-B51A-119C-CDF3-7AE594B88BAD}"/>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168959958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909E-FC6A-249F-9F55-AF2910A9B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CD4949-6DD8-BD0D-7B48-1762DDAAA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01E718-6511-565B-35B6-8DAA04FD7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F9039-3CF4-E33F-343F-B7170A654F1B}"/>
              </a:ext>
            </a:extLst>
          </p:cNvPr>
          <p:cNvSpPr>
            <a:spLocks noGrp="1"/>
          </p:cNvSpPr>
          <p:nvPr>
            <p:ph type="dt" sz="half" idx="10"/>
          </p:nvPr>
        </p:nvSpPr>
        <p:spPr/>
        <p:txBody>
          <a:bodyPr/>
          <a:lstStyle/>
          <a:p>
            <a:fld id="{E47AAD61-2612-4D9F-8486-692FF4349278}" type="datetimeFigureOut">
              <a:rPr lang="en-US" smtClean="0"/>
              <a:t>5/20/2023</a:t>
            </a:fld>
            <a:endParaRPr lang="en-US"/>
          </a:p>
        </p:txBody>
      </p:sp>
      <p:sp>
        <p:nvSpPr>
          <p:cNvPr id="6" name="Footer Placeholder 5">
            <a:extLst>
              <a:ext uri="{FF2B5EF4-FFF2-40B4-BE49-F238E27FC236}">
                <a16:creationId xmlns:a16="http://schemas.microsoft.com/office/drawing/2014/main" id="{484E7580-4A18-4C38-D9B5-B48DCF9C9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27440-16DA-1B71-83AB-3442CD6B3279}"/>
              </a:ext>
            </a:extLst>
          </p:cNvPr>
          <p:cNvSpPr>
            <a:spLocks noGrp="1"/>
          </p:cNvSpPr>
          <p:nvPr>
            <p:ph type="sldNum" sz="quarter" idx="12"/>
          </p:nvPr>
        </p:nvSpPr>
        <p:spPr/>
        <p:txBody>
          <a:bodyPr/>
          <a:lstStyle/>
          <a:p>
            <a:fld id="{733488DF-E35B-446A-B942-DD00DCC49F40}" type="slidenum">
              <a:rPr lang="en-US" smtClean="0"/>
              <a:t>‹#›</a:t>
            </a:fld>
            <a:endParaRPr lang="en-US"/>
          </a:p>
        </p:txBody>
      </p:sp>
    </p:spTree>
    <p:extLst>
      <p:ext uri="{BB962C8B-B14F-4D97-AF65-F5344CB8AC3E}">
        <p14:creationId xmlns:p14="http://schemas.microsoft.com/office/powerpoint/2010/main" val="13033675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3EF00-8E62-9EEE-6FE5-D18168FC1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688678-4816-CD00-B4F3-AA07A5BD4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EA3FD-6284-0CF4-0256-72A040E36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AAD61-2612-4D9F-8486-692FF4349278}" type="datetimeFigureOut">
              <a:rPr lang="en-US" smtClean="0"/>
              <a:t>5/20/2023</a:t>
            </a:fld>
            <a:endParaRPr lang="en-US"/>
          </a:p>
        </p:txBody>
      </p:sp>
      <p:sp>
        <p:nvSpPr>
          <p:cNvPr id="5" name="Footer Placeholder 4">
            <a:extLst>
              <a:ext uri="{FF2B5EF4-FFF2-40B4-BE49-F238E27FC236}">
                <a16:creationId xmlns:a16="http://schemas.microsoft.com/office/drawing/2014/main" id="{4BE552DE-490C-81A7-3C79-7BCE06C29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16E627-8EF8-A076-28FF-E5F64D724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488DF-E35B-446A-B942-DD00DCC49F40}" type="slidenum">
              <a:rPr lang="en-US" smtClean="0"/>
              <a:t>‹#›</a:t>
            </a:fld>
            <a:endParaRPr lang="en-US"/>
          </a:p>
        </p:txBody>
      </p:sp>
    </p:spTree>
    <p:extLst>
      <p:ext uri="{BB962C8B-B14F-4D97-AF65-F5344CB8AC3E}">
        <p14:creationId xmlns:p14="http://schemas.microsoft.com/office/powerpoint/2010/main" val="347963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hart" Target="../charts/chart2.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 furniture, text, design&#10;&#10;Description automatically generated">
            <a:extLst>
              <a:ext uri="{FF2B5EF4-FFF2-40B4-BE49-F238E27FC236}">
                <a16:creationId xmlns:a16="http://schemas.microsoft.com/office/drawing/2014/main" id="{526632DC-1853-CCE3-0162-8C2D3080551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747"/>
          <a:stretch/>
        </p:blipFill>
        <p:spPr>
          <a:xfrm>
            <a:off x="20" y="1"/>
            <a:ext cx="12191980" cy="6857999"/>
          </a:xfrm>
          <a:prstGeom prst="rect">
            <a:avLst/>
          </a:prstGeom>
        </p:spPr>
      </p:pic>
      <p:sp>
        <p:nvSpPr>
          <p:cNvPr id="5" name="TextBox 4">
            <a:extLst>
              <a:ext uri="{FF2B5EF4-FFF2-40B4-BE49-F238E27FC236}">
                <a16:creationId xmlns:a16="http://schemas.microsoft.com/office/drawing/2014/main" id="{132B7253-9E68-E4D1-9E00-97D2769D4E07}"/>
              </a:ext>
            </a:extLst>
          </p:cNvPr>
          <p:cNvSpPr txBox="1"/>
          <p:nvPr/>
        </p:nvSpPr>
        <p:spPr>
          <a:xfrm>
            <a:off x="838199" y="1065862"/>
            <a:ext cx="6052955" cy="4726276"/>
          </a:xfrm>
          <a:prstGeom prst="rect">
            <a:avLst/>
          </a:prstGeom>
        </p:spPr>
        <p:style>
          <a:lnRef idx="0">
            <a:scrgbClr r="0" g="0" b="0"/>
          </a:lnRef>
          <a:fillRef idx="0">
            <a:scrgbClr r="0" g="0" b="0"/>
          </a:fillRef>
          <a:effectRef idx="0">
            <a:scrgbClr r="0" g="0" b="0"/>
          </a:effectRef>
          <a:fontRef idx="minor">
            <a:schemeClr val="accent2"/>
          </a:fontRef>
        </p:style>
        <p:txBody>
          <a:bodyPr vert="horz" lIns="91440" tIns="45720" rIns="91440" bIns="45720" rtlCol="0" anchor="ctr">
            <a:normAutofit/>
          </a:bodyPr>
          <a:lstStyle/>
          <a:p>
            <a:pPr algn="r">
              <a:lnSpc>
                <a:spcPct val="90000"/>
              </a:lnSpc>
              <a:spcBef>
                <a:spcPct val="0"/>
              </a:spcBef>
              <a:spcAft>
                <a:spcPts val="600"/>
              </a:spcAft>
            </a:pPr>
            <a:r>
              <a:rPr lang="en-US" sz="6200" b="1" i="1" dirty="0">
                <a:ln w="22225">
                  <a:solidFill>
                    <a:srgbClr val="FFFFFF"/>
                  </a:solidFill>
                </a:ln>
                <a:solidFill>
                  <a:srgbClr val="C00000"/>
                </a:solidFill>
                <a:effectLst>
                  <a:outerShdw blurRad="38100" dist="2286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A Study of Consumer Behavior on the Rise of OTT Platforms </a:t>
            </a:r>
          </a:p>
        </p:txBody>
      </p:sp>
      <p:cxnSp>
        <p:nvCxnSpPr>
          <p:cNvPr id="61" name="Straight Connector 24">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388BC4F-6646-A3F8-2143-0D64FD71A396}"/>
              </a:ext>
            </a:extLst>
          </p:cNvPr>
          <p:cNvSpPr txBox="1"/>
          <p:nvPr/>
        </p:nvSpPr>
        <p:spPr>
          <a:xfrm>
            <a:off x="7534640" y="1065862"/>
            <a:ext cx="4187455" cy="4726276"/>
          </a:xfrm>
          <a:prstGeom prst="rect">
            <a:avLst/>
          </a:prstGeom>
        </p:spPr>
        <p:txBody>
          <a:bodyPr vert="horz" lIns="91440" tIns="45720" rIns="91440" bIns="45720" rtlCol="0" anchor="ctr">
            <a:normAutofit/>
          </a:bodyPr>
          <a:lstStyle/>
          <a:p>
            <a:pPr algn="ctr">
              <a:lnSpc>
                <a:spcPct val="90000"/>
              </a:lnSpc>
              <a:spcAft>
                <a:spcPts val="600"/>
              </a:spcAft>
            </a:pPr>
            <a:r>
              <a:rPr lang="en-US" sz="2800" b="1" i="1" dirty="0">
                <a:ln w="6600">
                  <a:solidFill>
                    <a:schemeClr val="tx1"/>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rPr>
              <a:t>Presented by, </a:t>
            </a:r>
          </a:p>
          <a:p>
            <a:pPr algn="ctr">
              <a:lnSpc>
                <a:spcPct val="90000"/>
              </a:lnSpc>
              <a:spcAft>
                <a:spcPts val="600"/>
              </a:spcAft>
            </a:pPr>
            <a:r>
              <a:rPr lang="en-US" sz="2800" b="1" i="1" dirty="0">
                <a:ln w="6600">
                  <a:solidFill>
                    <a:schemeClr val="tx1"/>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rPr>
              <a:t>Asma Shaikh - 908</a:t>
            </a:r>
          </a:p>
          <a:p>
            <a:pPr algn="ctr">
              <a:lnSpc>
                <a:spcPct val="90000"/>
              </a:lnSpc>
              <a:spcAft>
                <a:spcPts val="600"/>
              </a:spcAft>
            </a:pPr>
            <a:r>
              <a:rPr lang="en-US" sz="2800" b="1" i="1" dirty="0">
                <a:ln w="6600">
                  <a:solidFill>
                    <a:schemeClr val="tx1"/>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rPr>
              <a:t>Shubham Upadhyay - 915</a:t>
            </a:r>
          </a:p>
        </p:txBody>
      </p:sp>
    </p:spTree>
    <p:extLst>
      <p:ext uri="{BB962C8B-B14F-4D97-AF65-F5344CB8AC3E}">
        <p14:creationId xmlns:p14="http://schemas.microsoft.com/office/powerpoint/2010/main" val="413321326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0"/>
        <p:cNvGrpSpPr/>
        <p:nvPr/>
      </p:nvGrpSpPr>
      <p:grpSpPr>
        <a:xfrm>
          <a:off x="0" y="0"/>
          <a:ext cx="0" cy="0"/>
          <a:chOff x="0" y="0"/>
          <a:chExt cx="0" cy="0"/>
        </a:xfrm>
      </p:grpSpPr>
      <p:sp useBgFill="1">
        <p:nvSpPr>
          <p:cNvPr id="618" name="Rectangle 6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Rectangle 6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Rectangle 6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Freeform: Shape 6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8" name="Rectangle 6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Google Shape;611;p62"/>
          <p:cNvSpPr txBox="1">
            <a:spLocks noGrp="1"/>
          </p:cNvSpPr>
          <p:nvPr>
            <p:ph type="title" idx="4294967295"/>
          </p:nvPr>
        </p:nvSpPr>
        <p:spPr>
          <a:xfrm>
            <a:off x="586478" y="1683756"/>
            <a:ext cx="3115265" cy="2396359"/>
          </a:xfrm>
          <a:prstGeom prst="rect">
            <a:avLst/>
          </a:prstGeom>
        </p:spPr>
        <p:txBody>
          <a:bodyPr spcFirstLastPara="1" vert="horz" lIns="91440" tIns="45720" rIns="91440" bIns="45720" rtlCol="0" anchor="b" anchorCtr="0">
            <a:normAutofit/>
          </a:bodyPr>
          <a:lstStyle/>
          <a:p>
            <a:pPr algn="r"/>
            <a:r>
              <a:rPr lang="en-US" b="1" i="1" kern="12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a:t>
            </a:r>
          </a:p>
        </p:txBody>
      </p:sp>
      <p:graphicFrame>
        <p:nvGraphicFramePr>
          <p:cNvPr id="625" name="Google Shape;612;p62">
            <a:extLst>
              <a:ext uri="{FF2B5EF4-FFF2-40B4-BE49-F238E27FC236}">
                <a16:creationId xmlns:a16="http://schemas.microsoft.com/office/drawing/2014/main" id="{3E3DF03D-E12D-53BD-5B1B-19EBEE8CC4DC}"/>
              </a:ext>
            </a:extLst>
          </p:cNvPr>
          <p:cNvGraphicFramePr/>
          <p:nvPr>
            <p:extLst>
              <p:ext uri="{D42A27DB-BD31-4B8C-83A1-F6EECF244321}">
                <p14:modId xmlns:p14="http://schemas.microsoft.com/office/powerpoint/2010/main" val="309805176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DB05A3-1475-BBE2-C9B3-DA9F250DA87C}"/>
              </a:ext>
            </a:extLst>
          </p:cNvPr>
          <p:cNvSpPr/>
          <p:nvPr/>
        </p:nvSpPr>
        <p:spPr>
          <a:xfrm>
            <a:off x="72457" y="1"/>
            <a:ext cx="7385355" cy="1231106"/>
          </a:xfrm>
          <a:prstGeom prst="rect">
            <a:avLst/>
          </a:prstGeom>
          <a:noFill/>
        </p:spPr>
        <p:txBody>
          <a:bodyPr wrap="none" lIns="121920" tIns="60960" rIns="121920" bIns="60960">
            <a:spAutoFit/>
          </a:bodyPr>
          <a:lstStyle/>
          <a:p>
            <a:pPr algn="ctr"/>
            <a:r>
              <a:rPr lang="en-US" sz="7200" b="1" i="1" dirty="0">
                <a:ln w="0"/>
                <a:solidFill>
                  <a:srgbClr val="92D05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Introduction</a:t>
            </a:r>
          </a:p>
        </p:txBody>
      </p:sp>
      <p:sp>
        <p:nvSpPr>
          <p:cNvPr id="4" name="TextBox 3">
            <a:extLst>
              <a:ext uri="{FF2B5EF4-FFF2-40B4-BE49-F238E27FC236}">
                <a16:creationId xmlns:a16="http://schemas.microsoft.com/office/drawing/2014/main" id="{03EB949E-F684-F184-8CF9-EC25896168B2}"/>
              </a:ext>
            </a:extLst>
          </p:cNvPr>
          <p:cNvSpPr txBox="1"/>
          <p:nvPr/>
        </p:nvSpPr>
        <p:spPr>
          <a:xfrm>
            <a:off x="416146" y="2249397"/>
            <a:ext cx="9413654" cy="1200329"/>
          </a:xfrm>
          <a:prstGeom prst="rect">
            <a:avLst/>
          </a:prstGeom>
          <a:noFill/>
        </p:spPr>
        <p:txBody>
          <a:bodyPr wrap="square">
            <a:spAutoFit/>
          </a:bodyPr>
          <a:lstStyle/>
          <a:p>
            <a:pPr marL="380990" indent="-380990">
              <a:buFont typeface="Wingdings" panose="05000000000000000000" pitchFamily="2" charset="2"/>
              <a:buChar char="v"/>
            </a:pPr>
            <a:r>
              <a:rPr lang="en-US" sz="2400" b="1" dirty="0">
                <a:latin typeface="Calibri" panose="020F0502020204030204" pitchFamily="34" charset="0"/>
                <a:ea typeface="Calibri" panose="020F0502020204030204" pitchFamily="34" charset="0"/>
              </a:rPr>
              <a:t>data has been collected through a questionnaire with responses from </a:t>
            </a:r>
            <a:r>
              <a:rPr lang="en-US" sz="2400" b="1" u="sng" dirty="0">
                <a:latin typeface="Calibri" panose="020F0502020204030204" pitchFamily="34" charset="0"/>
                <a:ea typeface="Calibri" panose="020F0502020204030204" pitchFamily="34" charset="0"/>
              </a:rPr>
              <a:t>202 </a:t>
            </a:r>
            <a:r>
              <a:rPr lang="en-US" sz="2400" b="1" dirty="0">
                <a:latin typeface="Calibri" panose="020F0502020204030204" pitchFamily="34" charset="0"/>
                <a:ea typeface="Calibri" panose="020F0502020204030204" pitchFamily="34" charset="0"/>
              </a:rPr>
              <a:t>respondents from Students, working professionals, Unemployed people, Retired people &amp; Housewives from every- age group</a:t>
            </a:r>
            <a:endParaRPr lang="en-US" sz="2400" b="1" dirty="0"/>
          </a:p>
        </p:txBody>
      </p:sp>
      <p:sp>
        <p:nvSpPr>
          <p:cNvPr id="6" name="TextBox 5">
            <a:extLst>
              <a:ext uri="{FF2B5EF4-FFF2-40B4-BE49-F238E27FC236}">
                <a16:creationId xmlns:a16="http://schemas.microsoft.com/office/drawing/2014/main" id="{8B4412B7-88FA-C927-C9E3-8E0B7E3AE701}"/>
              </a:ext>
            </a:extLst>
          </p:cNvPr>
          <p:cNvSpPr txBox="1"/>
          <p:nvPr/>
        </p:nvSpPr>
        <p:spPr>
          <a:xfrm>
            <a:off x="416146" y="5073895"/>
            <a:ext cx="11805335" cy="830997"/>
          </a:xfrm>
          <a:prstGeom prst="rect">
            <a:avLst/>
          </a:prstGeom>
          <a:noFill/>
        </p:spPr>
        <p:txBody>
          <a:bodyPr wrap="square">
            <a:spAutoFit/>
          </a:bodyPr>
          <a:lstStyle/>
          <a:p>
            <a:pPr marL="380990" indent="-380990">
              <a:buFont typeface="Wingdings" panose="05000000000000000000" pitchFamily="2" charset="2"/>
              <a:buChar char="v"/>
            </a:pPr>
            <a:r>
              <a:rPr lang="en-US" sz="2400" b="1" dirty="0">
                <a:latin typeface="Calibri" panose="020F0502020204030204" pitchFamily="34" charset="0"/>
                <a:ea typeface="Calibri" panose="020F0502020204030204" pitchFamily="34" charset="0"/>
              </a:rPr>
              <a:t>Secondary data were taken from Kaggle which has around 527 Responses</a:t>
            </a:r>
          </a:p>
          <a:p>
            <a:pPr marL="380990" indent="-380990">
              <a:buFont typeface="Wingdings" panose="05000000000000000000" pitchFamily="2" charset="2"/>
              <a:buChar char="v"/>
            </a:pPr>
            <a:r>
              <a:rPr lang="en-US" sz="2400" b="1" dirty="0">
                <a:latin typeface="Calibri" panose="020F0502020204030204" pitchFamily="34" charset="0"/>
                <a:ea typeface="Calibri" panose="020F0502020204030204" pitchFamily="34" charset="0"/>
              </a:rPr>
              <a:t>The data was updated on May 22</a:t>
            </a:r>
            <a:r>
              <a:rPr lang="en-US" sz="2400" b="1" baseline="30000" dirty="0">
                <a:latin typeface="Calibri" panose="020F0502020204030204" pitchFamily="34" charset="0"/>
                <a:ea typeface="Calibri" panose="020F0502020204030204" pitchFamily="34" charset="0"/>
              </a:rPr>
              <a:t>nd</a:t>
            </a:r>
            <a:r>
              <a:rPr lang="en-US" sz="2400" b="1" dirty="0">
                <a:latin typeface="Calibri" panose="020F0502020204030204" pitchFamily="34" charset="0"/>
                <a:ea typeface="Calibri" panose="020F0502020204030204" pitchFamily="34" charset="0"/>
              </a:rPr>
              <a:t> , 2021</a:t>
            </a:r>
            <a:endParaRPr lang="en-US" sz="2400" b="1" dirty="0"/>
          </a:p>
        </p:txBody>
      </p:sp>
      <p:sp>
        <p:nvSpPr>
          <p:cNvPr id="8" name="TextBox 7">
            <a:extLst>
              <a:ext uri="{FF2B5EF4-FFF2-40B4-BE49-F238E27FC236}">
                <a16:creationId xmlns:a16="http://schemas.microsoft.com/office/drawing/2014/main" id="{44B5BD4C-0E1D-D71C-962A-25C6EC3549A9}"/>
              </a:ext>
            </a:extLst>
          </p:cNvPr>
          <p:cNvSpPr txBox="1"/>
          <p:nvPr/>
        </p:nvSpPr>
        <p:spPr>
          <a:xfrm>
            <a:off x="386664" y="1094827"/>
            <a:ext cx="11309467" cy="666786"/>
          </a:xfrm>
          <a:prstGeom prst="rect">
            <a:avLst/>
          </a:prstGeom>
          <a:noFill/>
        </p:spPr>
        <p:txBody>
          <a:bodyPr wrap="square">
            <a:spAutoFit/>
          </a:bodyPr>
          <a:lstStyle/>
          <a:p>
            <a:r>
              <a:rPr lang="en-US" sz="3733" b="1" dirty="0">
                <a:solidFill>
                  <a:schemeClr val="bg2">
                    <a:lumMod val="20000"/>
                    <a:lumOff val="80000"/>
                  </a:schemeClr>
                </a:solidFill>
                <a:latin typeface="Calibri" panose="020F0502020204030204" pitchFamily="34" charset="0"/>
                <a:ea typeface="Calibri" panose="020F0502020204030204" pitchFamily="34" charset="0"/>
              </a:rPr>
              <a:t>This survey was circulated to various regions of Mumbai</a:t>
            </a:r>
            <a:endParaRPr lang="en-US" sz="3733" b="1" dirty="0">
              <a:solidFill>
                <a:schemeClr val="bg2">
                  <a:lumMod val="20000"/>
                  <a:lumOff val="80000"/>
                </a:schemeClr>
              </a:solidFill>
            </a:endParaRPr>
          </a:p>
        </p:txBody>
      </p:sp>
      <p:sp>
        <p:nvSpPr>
          <p:cNvPr id="10" name="TextBox 9">
            <a:extLst>
              <a:ext uri="{FF2B5EF4-FFF2-40B4-BE49-F238E27FC236}">
                <a16:creationId xmlns:a16="http://schemas.microsoft.com/office/drawing/2014/main" id="{654584C4-66F0-CEE0-432A-AD29C10E6BC6}"/>
              </a:ext>
            </a:extLst>
          </p:cNvPr>
          <p:cNvSpPr txBox="1"/>
          <p:nvPr/>
        </p:nvSpPr>
        <p:spPr>
          <a:xfrm>
            <a:off x="386664" y="3722978"/>
            <a:ext cx="9285068" cy="830997"/>
          </a:xfrm>
          <a:prstGeom prst="rect">
            <a:avLst/>
          </a:prstGeom>
          <a:noFill/>
        </p:spPr>
        <p:txBody>
          <a:bodyPr wrap="square">
            <a:spAutoFit/>
          </a:bodyPr>
          <a:lstStyle/>
          <a:p>
            <a:pPr marL="380990" indent="-380990">
              <a:buFont typeface="Wingdings" panose="05000000000000000000" pitchFamily="2" charset="2"/>
              <a:buChar char="v"/>
            </a:pPr>
            <a:r>
              <a:rPr lang="en-US" sz="2400" b="1" dirty="0">
                <a:latin typeface="Calibri" panose="020F0502020204030204" pitchFamily="34" charset="0"/>
                <a:ea typeface="Calibri" panose="020F0502020204030204" pitchFamily="34" charset="0"/>
              </a:rPr>
              <a:t>The data was collected between the time period of 14</a:t>
            </a:r>
            <a:r>
              <a:rPr lang="en-US" sz="2400" b="1" baseline="30000" dirty="0">
                <a:latin typeface="Calibri" panose="020F0502020204030204" pitchFamily="34" charset="0"/>
                <a:ea typeface="Calibri" panose="020F0502020204030204" pitchFamily="34" charset="0"/>
              </a:rPr>
              <a:t>th</a:t>
            </a:r>
            <a:r>
              <a:rPr lang="en-US" sz="2400" b="1" dirty="0">
                <a:latin typeface="Calibri" panose="020F0502020204030204" pitchFamily="34" charset="0"/>
                <a:ea typeface="Calibri" panose="020F0502020204030204" pitchFamily="34" charset="0"/>
              </a:rPr>
              <a:t> </a:t>
            </a:r>
            <a:r>
              <a:rPr lang="en-US" sz="2400" b="1" dirty="0">
                <a:solidFill>
                  <a:srgbClr val="000000"/>
                </a:solidFill>
                <a:latin typeface="Calibri" panose="020F0502020204030204" pitchFamily="34" charset="0"/>
                <a:ea typeface="Calibri" panose="020F0502020204030204" pitchFamily="34" charset="0"/>
              </a:rPr>
              <a:t>February 2023 to 15</a:t>
            </a:r>
            <a:r>
              <a:rPr lang="en-US" sz="2400" b="1" baseline="30000" dirty="0">
                <a:solidFill>
                  <a:srgbClr val="000000"/>
                </a:solidFill>
                <a:latin typeface="Calibri" panose="020F0502020204030204" pitchFamily="34" charset="0"/>
                <a:ea typeface="Calibri" panose="020F0502020204030204" pitchFamily="34" charset="0"/>
              </a:rPr>
              <a:t>th</a:t>
            </a:r>
            <a:r>
              <a:rPr lang="en-US" sz="2400" b="1" dirty="0">
                <a:solidFill>
                  <a:srgbClr val="000000"/>
                </a:solidFill>
                <a:latin typeface="Calibri" panose="020F0502020204030204" pitchFamily="34" charset="0"/>
                <a:ea typeface="Calibri" panose="020F0502020204030204" pitchFamily="34" charset="0"/>
              </a:rPr>
              <a:t> April 2023</a:t>
            </a:r>
            <a:endParaRPr lang="en-US" sz="2400" b="1" dirty="0"/>
          </a:p>
        </p:txBody>
      </p:sp>
      <p:sp>
        <p:nvSpPr>
          <p:cNvPr id="11" name="Rectangle 10">
            <a:extLst>
              <a:ext uri="{FF2B5EF4-FFF2-40B4-BE49-F238E27FC236}">
                <a16:creationId xmlns:a16="http://schemas.microsoft.com/office/drawing/2014/main" id="{722FA86E-1FB6-1A2F-AFDD-069DDA7EC877}"/>
              </a:ext>
            </a:extLst>
          </p:cNvPr>
          <p:cNvSpPr/>
          <p:nvPr/>
        </p:nvSpPr>
        <p:spPr>
          <a:xfrm>
            <a:off x="115583" y="1685607"/>
            <a:ext cx="3378469" cy="615553"/>
          </a:xfrm>
          <a:prstGeom prst="rect">
            <a:avLst/>
          </a:prstGeom>
          <a:noFill/>
        </p:spPr>
        <p:txBody>
          <a:bodyPr wrap="square" lIns="121920" tIns="60960" rIns="121920" bIns="60960">
            <a:spAutoFit/>
          </a:bodyPr>
          <a:lstStyle/>
          <a:p>
            <a:pPr algn="ctr"/>
            <a:r>
              <a:rPr lang="en-US" sz="32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Primary Data</a:t>
            </a:r>
          </a:p>
        </p:txBody>
      </p:sp>
      <p:sp>
        <p:nvSpPr>
          <p:cNvPr id="13" name="TextBox 12">
            <a:extLst>
              <a:ext uri="{FF2B5EF4-FFF2-40B4-BE49-F238E27FC236}">
                <a16:creationId xmlns:a16="http://schemas.microsoft.com/office/drawing/2014/main" id="{70A6276C-1EFB-345E-03B6-281B44F05C2B}"/>
              </a:ext>
            </a:extLst>
          </p:cNvPr>
          <p:cNvSpPr txBox="1"/>
          <p:nvPr/>
        </p:nvSpPr>
        <p:spPr>
          <a:xfrm>
            <a:off x="416146" y="4489120"/>
            <a:ext cx="7043448" cy="584775"/>
          </a:xfrm>
          <a:prstGeom prst="rect">
            <a:avLst/>
          </a:prstGeom>
          <a:noFill/>
        </p:spPr>
        <p:txBody>
          <a:bodyPr wrap="square">
            <a:spAutoFit/>
          </a:bodyPr>
          <a:lstStyle/>
          <a:p>
            <a:r>
              <a:rPr lang="en-US" sz="32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Secondary Data</a:t>
            </a:r>
          </a:p>
        </p:txBody>
      </p:sp>
    </p:spTree>
    <p:extLst>
      <p:ext uri="{BB962C8B-B14F-4D97-AF65-F5344CB8AC3E}">
        <p14:creationId xmlns:p14="http://schemas.microsoft.com/office/powerpoint/2010/main" val="297072452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705450-FBE0-69F8-4B7A-E1E02AF4E6AC}"/>
              </a:ext>
            </a:extLst>
          </p:cNvPr>
          <p:cNvSpPr txBox="1"/>
          <p:nvPr/>
        </p:nvSpPr>
        <p:spPr>
          <a:xfrm>
            <a:off x="1810605" y="780935"/>
            <a:ext cx="11016867" cy="4759893"/>
          </a:xfrm>
          <a:prstGeom prst="rect">
            <a:avLst/>
          </a:prstGeom>
          <a:noFill/>
        </p:spPr>
        <p:txBody>
          <a:bodyPr wrap="square">
            <a:spAutoFit/>
          </a:bodyPr>
          <a:lstStyle/>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1. To Study the concept of OTT Platforms.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2. To know which age group is more likely to use OTT Platforms.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3. To Know which OTT Platform is most preferred by Indians.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4. To compare the usage of OTT Platforms with TV.</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5. To Know the average monthly spending of Indians on OTT Platforms.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6. To Know the average time spent by Indians on OTT Platforms.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7. To Know what Indians, prefer mostly to watch on OTT Platforms.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8. To Know if Covid-19 increased the demand for OTT Platforms.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67"/>
              </a:spcAft>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9. To Know the satisfaction level of Indians from OTT Platforms.</a:t>
            </a:r>
            <a:endParaRPr lang="en-US"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23DFC3C6-6CC6-A61F-733D-B042DF82ECDE}"/>
              </a:ext>
            </a:extLst>
          </p:cNvPr>
          <p:cNvSpPr/>
          <p:nvPr/>
        </p:nvSpPr>
        <p:spPr>
          <a:xfrm>
            <a:off x="256334" y="0"/>
            <a:ext cx="3108543" cy="923330"/>
          </a:xfrm>
          <a:prstGeom prst="rect">
            <a:avLst/>
          </a:prstGeom>
          <a:noFill/>
        </p:spPr>
        <p:txBody>
          <a:bodyPr wrap="none" lIns="91440" tIns="45720" rIns="91440" bIns="45720">
            <a:spAutoFit/>
          </a:bodyPr>
          <a:lstStyle/>
          <a:p>
            <a:pPr algn="ctr"/>
            <a:r>
              <a:rPr lang="en-US" sz="5400" b="1" i="1" cap="none" spc="0" dirty="0">
                <a:ln w="0"/>
                <a:solidFill>
                  <a:srgbClr val="FFFF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8298351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0BBD0165-9B9A-AAA4-C6D1-3604EBC129A2}"/>
              </a:ext>
            </a:extLst>
          </p:cNvPr>
          <p:cNvGrpSpPr/>
          <p:nvPr/>
        </p:nvGrpSpPr>
        <p:grpSpPr>
          <a:xfrm>
            <a:off x="-9846100" y="-1603"/>
            <a:ext cx="11700803" cy="6858000"/>
            <a:chOff x="431750" y="0"/>
            <a:chExt cx="11700803" cy="6858000"/>
          </a:xfrm>
        </p:grpSpPr>
        <p:grpSp>
          <p:nvGrpSpPr>
            <p:cNvPr id="46" name="Group 45">
              <a:extLst>
                <a:ext uri="{FF2B5EF4-FFF2-40B4-BE49-F238E27FC236}">
                  <a16:creationId xmlns:a16="http://schemas.microsoft.com/office/drawing/2014/main" id="{BE8A0530-76FA-D318-36B3-54D11CAF8B76}"/>
                </a:ext>
              </a:extLst>
            </p:cNvPr>
            <p:cNvGrpSpPr/>
            <p:nvPr/>
          </p:nvGrpSpPr>
          <p:grpSpPr>
            <a:xfrm>
              <a:off x="431750" y="0"/>
              <a:ext cx="11700803" cy="6858000"/>
              <a:chOff x="0" y="0"/>
              <a:chExt cx="11700803" cy="6858000"/>
            </a:xfrm>
            <a:effectLst>
              <a:outerShdw blurRad="254000" dist="88900" algn="l" rotWithShape="0">
                <a:prstClr val="black">
                  <a:alpha val="51000"/>
                </a:prstClr>
              </a:outerShdw>
            </a:effectLst>
          </p:grpSpPr>
          <p:sp>
            <p:nvSpPr>
              <p:cNvPr id="2" name="Rectangle 1">
                <a:extLst>
                  <a:ext uri="{FF2B5EF4-FFF2-40B4-BE49-F238E27FC236}">
                    <a16:creationId xmlns:a16="http://schemas.microsoft.com/office/drawing/2014/main" id="{3A287925-47CC-F770-3D22-178797636372}"/>
                  </a:ext>
                </a:extLst>
              </p:cNvPr>
              <p:cNvSpPr/>
              <p:nvPr/>
            </p:nvSpPr>
            <p:spPr>
              <a:xfrm>
                <a:off x="0" y="0"/>
                <a:ext cx="11183815" cy="6858000"/>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ffectLst>
                    <a:outerShdw blurRad="254000" dist="88900" algn="l" rotWithShape="0">
                      <a:prstClr val="black">
                        <a:alpha val="51000"/>
                      </a:prstClr>
                    </a:outerShdw>
                  </a:effectLst>
                </a:endParaRPr>
              </a:p>
            </p:txBody>
          </p:sp>
          <p:grpSp>
            <p:nvGrpSpPr>
              <p:cNvPr id="5" name="Group 4">
                <a:extLst>
                  <a:ext uri="{FF2B5EF4-FFF2-40B4-BE49-F238E27FC236}">
                    <a16:creationId xmlns:a16="http://schemas.microsoft.com/office/drawing/2014/main" id="{F78E2CC2-0C7E-A1BA-95E5-2C9FA3519943}"/>
                  </a:ext>
                </a:extLst>
              </p:cNvPr>
              <p:cNvGrpSpPr/>
              <p:nvPr/>
            </p:nvGrpSpPr>
            <p:grpSpPr>
              <a:xfrm>
                <a:off x="11183815" y="6001336"/>
                <a:ext cx="516988" cy="684628"/>
                <a:chOff x="11129010" y="3086686"/>
                <a:chExt cx="516988" cy="684628"/>
              </a:xfrm>
            </p:grpSpPr>
            <p:sp>
              <p:nvSpPr>
                <p:cNvPr id="3" name="Rectangle: Top Corners Rounded 2">
                  <a:extLst>
                    <a:ext uri="{FF2B5EF4-FFF2-40B4-BE49-F238E27FC236}">
                      <a16:creationId xmlns:a16="http://schemas.microsoft.com/office/drawing/2014/main" id="{C449CF97-BF32-BC8B-D37C-FCE9F871CB66}"/>
                    </a:ext>
                  </a:extLst>
                </p:cNvPr>
                <p:cNvSpPr/>
                <p:nvPr/>
              </p:nvSpPr>
              <p:spPr>
                <a:xfrm rot="5400000">
                  <a:off x="11045190" y="3170506"/>
                  <a:ext cx="684628" cy="516988"/>
                </a:xfrm>
                <a:prstGeom prst="round2Same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ffectLst>
                      <a:outerShdw blurRad="254000" dist="88900" algn="l" rotWithShape="0">
                        <a:prstClr val="black">
                          <a:alpha val="51000"/>
                        </a:prstClr>
                      </a:outerShdw>
                    </a:effectLst>
                  </a:endParaRPr>
                </a:p>
              </p:txBody>
            </p:sp>
            <p:sp>
              <p:nvSpPr>
                <p:cNvPr id="4" name="TextBox 3">
                  <a:extLst>
                    <a:ext uri="{FF2B5EF4-FFF2-40B4-BE49-F238E27FC236}">
                      <a16:creationId xmlns:a16="http://schemas.microsoft.com/office/drawing/2014/main" id="{84D46119-9DDA-EA1D-C79B-0849182C228A}"/>
                    </a:ext>
                  </a:extLst>
                </p:cNvPr>
                <p:cNvSpPr txBox="1"/>
                <p:nvPr/>
              </p:nvSpPr>
              <p:spPr>
                <a:xfrm>
                  <a:off x="11183230" y="3169549"/>
                  <a:ext cx="462768" cy="523220"/>
                </a:xfrm>
                <a:prstGeom prst="rect">
                  <a:avLst/>
                </a:prstGeom>
                <a:noFill/>
              </p:spPr>
              <p:txBody>
                <a:bodyPr wrap="square" rtlCol="0">
                  <a:spAutoFit/>
                </a:bodyPr>
                <a:lstStyle/>
                <a:p>
                  <a:r>
                    <a:rPr lang="en-US" sz="2800" b="1" dirty="0">
                      <a:solidFill>
                        <a:srgbClr val="00B0F0"/>
                      </a:solidFill>
                      <a:effectLst>
                        <a:outerShdw blurRad="254000" dist="88900" algn="l" rotWithShape="0">
                          <a:prstClr val="black">
                            <a:alpha val="51000"/>
                          </a:prstClr>
                        </a:outerShdw>
                      </a:effectLst>
                    </a:rPr>
                    <a:t>2</a:t>
                  </a:r>
                </a:p>
              </p:txBody>
            </p:sp>
          </p:grpSp>
        </p:grpSp>
        <p:sp>
          <p:nvSpPr>
            <p:cNvPr id="48" name="TextBox 47">
              <a:extLst>
                <a:ext uri="{FF2B5EF4-FFF2-40B4-BE49-F238E27FC236}">
                  <a16:creationId xmlns:a16="http://schemas.microsoft.com/office/drawing/2014/main" id="{65F0F003-3253-E630-66F0-4F341F839C1A}"/>
                </a:ext>
              </a:extLst>
            </p:cNvPr>
            <p:cNvSpPr txBox="1"/>
            <p:nvPr/>
          </p:nvSpPr>
          <p:spPr>
            <a:xfrm>
              <a:off x="4074863" y="250581"/>
              <a:ext cx="7540702" cy="830997"/>
            </a:xfrm>
            <a:prstGeom prst="rect">
              <a:avLst/>
            </a:prstGeom>
            <a:noFill/>
          </p:spPr>
          <p:txBody>
            <a:bodyPr wrap="square">
              <a:spAutoFit/>
            </a:bodyPr>
            <a:lstStyle/>
            <a:p>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know which age group is more likely to use OTT Platforms</a:t>
              </a:r>
              <a:endParaRPr lang="en-US" sz="2400" dirty="0">
                <a:latin typeface="Times New Roman" panose="02020603050405020304" pitchFamily="18" charset="0"/>
                <a:cs typeface="Times New Roman" panose="02020603050405020304" pitchFamily="18" charset="0"/>
              </a:endParaRPr>
            </a:p>
          </p:txBody>
        </p:sp>
        <p:graphicFrame>
          <p:nvGraphicFramePr>
            <p:cNvPr id="49" name="Chart 48">
              <a:extLst>
                <a:ext uri="{FF2B5EF4-FFF2-40B4-BE49-F238E27FC236}">
                  <a16:creationId xmlns:a16="http://schemas.microsoft.com/office/drawing/2014/main" id="{365CB724-01DF-A656-49C7-93950C40CCE4}"/>
                </a:ext>
              </a:extLst>
            </p:cNvPr>
            <p:cNvGraphicFramePr/>
            <p:nvPr>
              <p:extLst>
                <p:ext uri="{D42A27DB-BD31-4B8C-83A1-F6EECF244321}">
                  <p14:modId xmlns:p14="http://schemas.microsoft.com/office/powerpoint/2010/main" val="3951296066"/>
                </p:ext>
              </p:extLst>
            </p:nvPr>
          </p:nvGraphicFramePr>
          <p:xfrm>
            <a:off x="4358511" y="1136381"/>
            <a:ext cx="7085777" cy="4417115"/>
          </p:xfrm>
          <a:graphic>
            <a:graphicData uri="http://schemas.openxmlformats.org/drawingml/2006/chart">
              <c:chart xmlns:c="http://schemas.openxmlformats.org/drawingml/2006/chart" xmlns:r="http://schemas.openxmlformats.org/officeDocument/2006/relationships" r:id="rId2"/>
            </a:graphicData>
          </a:graphic>
        </p:graphicFrame>
        <p:sp>
          <p:nvSpPr>
            <p:cNvPr id="51" name="TextBox 50">
              <a:extLst>
                <a:ext uri="{FF2B5EF4-FFF2-40B4-BE49-F238E27FC236}">
                  <a16:creationId xmlns:a16="http://schemas.microsoft.com/office/drawing/2014/main" id="{324A7EEB-6091-4908-8E87-000F6851D7EF}"/>
                </a:ext>
              </a:extLst>
            </p:cNvPr>
            <p:cNvSpPr txBox="1"/>
            <p:nvPr/>
          </p:nvSpPr>
          <p:spPr>
            <a:xfrm>
              <a:off x="4335981" y="5608299"/>
              <a:ext cx="7253721" cy="1200329"/>
            </a:xfrm>
            <a:prstGeom prst="rect">
              <a:avLst/>
            </a:prstGeom>
            <a:noFill/>
          </p:spPr>
          <p:txBody>
            <a:bodyPr wrap="square">
              <a:spAutoFit/>
            </a:bodyPr>
            <a:lstStyle/>
            <a:p>
              <a:r>
                <a:rPr lang="en-US" sz="2400" b="1" dirty="0">
                  <a:solidFill>
                    <a:schemeClr val="accent6">
                      <a:lumMod val="60000"/>
                      <a:lumOff val="40000"/>
                    </a:schemeClr>
                  </a:solidFill>
                  <a:latin typeface="Calibri" panose="020F0502020204030204" pitchFamily="34" charset="0"/>
                  <a:ea typeface="Calibri" panose="020F0502020204030204" pitchFamily="34" charset="0"/>
                </a:rPr>
                <a:t>C</a:t>
              </a:r>
              <a:r>
                <a:rPr lang="en-US" sz="2400" b="1" dirty="0">
                  <a:solidFill>
                    <a:schemeClr val="accent6">
                      <a:lumMod val="60000"/>
                      <a:lumOff val="40000"/>
                    </a:schemeClr>
                  </a:solidFill>
                  <a:effectLst/>
                  <a:latin typeface="Calibri" panose="020F0502020204030204" pitchFamily="34" charset="0"/>
                  <a:ea typeface="Calibri" panose="020F0502020204030204" pitchFamily="34" charset="0"/>
                </a:rPr>
                <a:t>onsumers belonging to the 11-20 and 21-30 age categories are more in touch with OTT Platforms and hence those are key consumers of OTT</a:t>
              </a:r>
              <a:endParaRPr lang="en-US" sz="2400" b="1" dirty="0">
                <a:solidFill>
                  <a:schemeClr val="accent6">
                    <a:lumMod val="60000"/>
                    <a:lumOff val="40000"/>
                  </a:schemeClr>
                </a:solidFill>
              </a:endParaRPr>
            </a:p>
          </p:txBody>
        </p:sp>
      </p:grpSp>
      <p:grpSp>
        <p:nvGrpSpPr>
          <p:cNvPr id="58" name="Group 57">
            <a:extLst>
              <a:ext uri="{FF2B5EF4-FFF2-40B4-BE49-F238E27FC236}">
                <a16:creationId xmlns:a16="http://schemas.microsoft.com/office/drawing/2014/main" id="{58B21071-9995-17AB-04C5-1E3E2A643212}"/>
              </a:ext>
            </a:extLst>
          </p:cNvPr>
          <p:cNvGrpSpPr/>
          <p:nvPr/>
        </p:nvGrpSpPr>
        <p:grpSpPr>
          <a:xfrm>
            <a:off x="-9938845" y="-29877"/>
            <a:ext cx="11700803" cy="6858000"/>
            <a:chOff x="359615" y="114300"/>
            <a:chExt cx="11700803" cy="6858000"/>
          </a:xfrm>
        </p:grpSpPr>
        <p:grpSp>
          <p:nvGrpSpPr>
            <p:cNvPr id="45" name="Group 44">
              <a:extLst>
                <a:ext uri="{FF2B5EF4-FFF2-40B4-BE49-F238E27FC236}">
                  <a16:creationId xmlns:a16="http://schemas.microsoft.com/office/drawing/2014/main" id="{E33D4B96-47AB-86C9-75FB-A9AE2E670E4E}"/>
                </a:ext>
              </a:extLst>
            </p:cNvPr>
            <p:cNvGrpSpPr/>
            <p:nvPr/>
          </p:nvGrpSpPr>
          <p:grpSpPr>
            <a:xfrm>
              <a:off x="359615" y="114300"/>
              <a:ext cx="11700803" cy="6858000"/>
              <a:chOff x="-1139483" y="114300"/>
              <a:chExt cx="11700803"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6F635D5-9036-0577-3F9C-08A3A08DC5EA}"/>
                  </a:ext>
                </a:extLst>
              </p:cNvPr>
              <p:cNvSpPr/>
              <p:nvPr/>
            </p:nvSpPr>
            <p:spPr>
              <a:xfrm>
                <a:off x="-1139483" y="114300"/>
                <a:ext cx="11183815" cy="6858000"/>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ffectLst>
                    <a:outerShdw blurRad="254000" dist="88900" algn="l" rotWithShape="0">
                      <a:prstClr val="black">
                        <a:alpha val="51000"/>
                      </a:prstClr>
                    </a:outerShdw>
                  </a:effectLst>
                </a:endParaRPr>
              </a:p>
            </p:txBody>
          </p:sp>
          <p:grpSp>
            <p:nvGrpSpPr>
              <p:cNvPr id="7" name="Group 6">
                <a:extLst>
                  <a:ext uri="{FF2B5EF4-FFF2-40B4-BE49-F238E27FC236}">
                    <a16:creationId xmlns:a16="http://schemas.microsoft.com/office/drawing/2014/main" id="{159F5C2F-F41B-5306-1D25-983B8324EF71}"/>
                  </a:ext>
                </a:extLst>
              </p:cNvPr>
              <p:cNvGrpSpPr/>
              <p:nvPr/>
            </p:nvGrpSpPr>
            <p:grpSpPr>
              <a:xfrm>
                <a:off x="10044332" y="5328133"/>
                <a:ext cx="516988" cy="684628"/>
                <a:chOff x="11129010" y="3086686"/>
                <a:chExt cx="516988" cy="684628"/>
              </a:xfrm>
              <a:solidFill>
                <a:schemeClr val="tx2">
                  <a:lumMod val="75000"/>
                </a:schemeClr>
              </a:solidFill>
            </p:grpSpPr>
            <p:sp>
              <p:nvSpPr>
                <p:cNvPr id="8" name="Rectangle: Top Corners Rounded 7">
                  <a:extLst>
                    <a:ext uri="{FF2B5EF4-FFF2-40B4-BE49-F238E27FC236}">
                      <a16:creationId xmlns:a16="http://schemas.microsoft.com/office/drawing/2014/main" id="{B7AF937B-682F-5EE9-21F4-11AA060547A3}"/>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ffectLst>
                      <a:outerShdw blurRad="254000" dist="88900" algn="l" rotWithShape="0">
                        <a:prstClr val="black">
                          <a:alpha val="51000"/>
                        </a:prstClr>
                      </a:outerShdw>
                    </a:effectLst>
                  </a:endParaRPr>
                </a:p>
              </p:txBody>
            </p:sp>
            <p:sp>
              <p:nvSpPr>
                <p:cNvPr id="9" name="TextBox 8">
                  <a:extLst>
                    <a:ext uri="{FF2B5EF4-FFF2-40B4-BE49-F238E27FC236}">
                      <a16:creationId xmlns:a16="http://schemas.microsoft.com/office/drawing/2014/main" id="{68E617E4-B092-9B4C-B144-AD2FE395FE7F}"/>
                    </a:ext>
                  </a:extLst>
                </p:cNvPr>
                <p:cNvSpPr txBox="1"/>
                <p:nvPr/>
              </p:nvSpPr>
              <p:spPr>
                <a:xfrm>
                  <a:off x="11183230" y="3169549"/>
                  <a:ext cx="462768" cy="523220"/>
                </a:xfrm>
                <a:prstGeom prst="rect">
                  <a:avLst/>
                </a:prstGeom>
                <a:grpFill/>
              </p:spPr>
              <p:txBody>
                <a:bodyPr wrap="square" rtlCol="0">
                  <a:spAutoFit/>
                </a:bodyPr>
                <a:lstStyle/>
                <a:p>
                  <a:r>
                    <a:rPr lang="en-US" sz="2800" b="1" dirty="0">
                      <a:solidFill>
                        <a:schemeClr val="bg2">
                          <a:lumMod val="50000"/>
                        </a:schemeClr>
                      </a:solidFill>
                      <a:effectLst>
                        <a:outerShdw blurRad="254000" dist="88900" algn="l" rotWithShape="0">
                          <a:prstClr val="black">
                            <a:alpha val="51000"/>
                          </a:prstClr>
                        </a:outerShdw>
                      </a:effectLst>
                    </a:rPr>
                    <a:t>3</a:t>
                  </a:r>
                </a:p>
              </p:txBody>
            </p:sp>
          </p:grpSp>
        </p:grpSp>
        <p:sp>
          <p:nvSpPr>
            <p:cNvPr id="54" name="TextBox 53">
              <a:extLst>
                <a:ext uri="{FF2B5EF4-FFF2-40B4-BE49-F238E27FC236}">
                  <a16:creationId xmlns:a16="http://schemas.microsoft.com/office/drawing/2014/main" id="{82D61184-AF3E-9CD1-74F1-2A58F9547004}"/>
                </a:ext>
              </a:extLst>
            </p:cNvPr>
            <p:cNvSpPr txBox="1"/>
            <p:nvPr/>
          </p:nvSpPr>
          <p:spPr>
            <a:xfrm>
              <a:off x="3800474" y="203508"/>
              <a:ext cx="7643813" cy="523220"/>
            </a:xfrm>
            <a:prstGeom prst="rect">
              <a:avLst/>
            </a:prstGeom>
            <a:noFill/>
          </p:spPr>
          <p:txBody>
            <a:bodyPr wrap="square">
              <a:spAutoFit/>
            </a:bodyPr>
            <a:lstStyle/>
            <a:p>
              <a:r>
                <a:rPr lang="en-US" sz="2800"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Which OTT Platform is most preferred by Indians</a:t>
              </a:r>
              <a:endParaRPr lang="en-US" sz="2800" i="1" dirty="0">
                <a:latin typeface="Times New Roman" panose="02020603050405020304" pitchFamily="18" charset="0"/>
                <a:cs typeface="Times New Roman" panose="02020603050405020304" pitchFamily="18" charset="0"/>
              </a:endParaRPr>
            </a:p>
          </p:txBody>
        </p:sp>
        <p:graphicFrame>
          <p:nvGraphicFramePr>
            <p:cNvPr id="55" name="Chart 54">
              <a:extLst>
                <a:ext uri="{FF2B5EF4-FFF2-40B4-BE49-F238E27FC236}">
                  <a16:creationId xmlns:a16="http://schemas.microsoft.com/office/drawing/2014/main" id="{198BA2FE-8729-A1B4-136D-E82A20962F32}"/>
                </a:ext>
              </a:extLst>
            </p:cNvPr>
            <p:cNvGraphicFramePr/>
            <p:nvPr>
              <p:extLst>
                <p:ext uri="{D42A27DB-BD31-4B8C-83A1-F6EECF244321}">
                  <p14:modId xmlns:p14="http://schemas.microsoft.com/office/powerpoint/2010/main" val="2560484294"/>
                </p:ext>
              </p:extLst>
            </p:nvPr>
          </p:nvGraphicFramePr>
          <p:xfrm>
            <a:off x="3557875" y="773801"/>
            <a:ext cx="7879993"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57" name="TextBox 56">
              <a:extLst>
                <a:ext uri="{FF2B5EF4-FFF2-40B4-BE49-F238E27FC236}">
                  <a16:creationId xmlns:a16="http://schemas.microsoft.com/office/drawing/2014/main" id="{3AFCC07F-7B6E-6830-89BF-958A39AAB2A0}"/>
                </a:ext>
              </a:extLst>
            </p:cNvPr>
            <p:cNvSpPr txBox="1"/>
            <p:nvPr/>
          </p:nvSpPr>
          <p:spPr>
            <a:xfrm>
              <a:off x="3386482" y="5627165"/>
              <a:ext cx="8151762" cy="1015663"/>
            </a:xfrm>
            <a:prstGeom prst="rect">
              <a:avLst/>
            </a:prstGeom>
            <a:noFill/>
          </p:spPr>
          <p:txBody>
            <a:bodyPr wrap="square">
              <a:spAutoFit/>
            </a:bodyPr>
            <a:lstStyle/>
            <a:p>
              <a:r>
                <a:rPr lang="en-US" sz="2000" dirty="0">
                  <a:solidFill>
                    <a:schemeClr val="accent4">
                      <a:lumMod val="20000"/>
                      <a:lumOff val="80000"/>
                    </a:schemeClr>
                  </a:solidFill>
                  <a:effectLst/>
                  <a:latin typeface="Calibri" panose="020F0502020204030204" pitchFamily="34" charset="0"/>
                  <a:ea typeface="Calibri" panose="020F0502020204030204" pitchFamily="34" charset="0"/>
                </a:rPr>
                <a:t>YouTube has got a maximum rating as</a:t>
              </a:r>
              <a:r>
                <a:rPr lang="en-US" sz="2000" dirty="0">
                  <a:solidFill>
                    <a:schemeClr val="accent4">
                      <a:lumMod val="20000"/>
                      <a:lumOff val="80000"/>
                    </a:schemeClr>
                  </a:solidFill>
                  <a:latin typeface="Calibri" panose="020F0502020204030204" pitchFamily="34" charset="0"/>
                  <a:ea typeface="Calibri" panose="020F0502020204030204" pitchFamily="34" charset="0"/>
                </a:rPr>
                <a:t> the </a:t>
              </a:r>
              <a:r>
                <a:rPr lang="en-US" sz="2000" dirty="0">
                  <a:solidFill>
                    <a:schemeClr val="accent4">
                      <a:lumMod val="20000"/>
                      <a:lumOff val="80000"/>
                    </a:schemeClr>
                  </a:solidFill>
                  <a:effectLst/>
                  <a:latin typeface="Calibri" panose="020F0502020204030204" pitchFamily="34" charset="0"/>
                  <a:ea typeface="Calibri" panose="020F0502020204030204" pitchFamily="34" charset="0"/>
                </a:rPr>
                <a:t>highest preferred</a:t>
              </a:r>
              <a:r>
                <a:rPr lang="en-US" sz="2000" dirty="0">
                  <a:solidFill>
                    <a:schemeClr val="accent4">
                      <a:lumMod val="20000"/>
                      <a:lumOff val="80000"/>
                    </a:schemeClr>
                  </a:solidFill>
                  <a:latin typeface="Calibri" panose="020F0502020204030204" pitchFamily="34" charset="0"/>
                  <a:ea typeface="Calibri" panose="020F0502020204030204" pitchFamily="34" charset="0"/>
                </a:rPr>
                <a:t> OTT Platform </a:t>
              </a:r>
              <a:r>
                <a:rPr lang="en-US" sz="2000" dirty="0">
                  <a:solidFill>
                    <a:schemeClr val="accent4">
                      <a:lumMod val="20000"/>
                      <a:lumOff val="80000"/>
                    </a:schemeClr>
                  </a:solidFill>
                  <a:effectLst/>
                  <a:latin typeface="Calibri" panose="020F0502020204030204" pitchFamily="34" charset="0"/>
                  <a:ea typeface="Calibri" panose="020F0502020204030204" pitchFamily="34" charset="0"/>
                </a:rPr>
                <a:t>followed by Netflix, Amazon Prime, Disney + </a:t>
              </a:r>
              <a:r>
                <a:rPr lang="en-US" sz="2000" dirty="0" err="1">
                  <a:solidFill>
                    <a:schemeClr val="accent4">
                      <a:lumMod val="20000"/>
                      <a:lumOff val="80000"/>
                    </a:schemeClr>
                  </a:solidFill>
                  <a:effectLst/>
                  <a:latin typeface="Calibri" panose="020F0502020204030204" pitchFamily="34" charset="0"/>
                  <a:ea typeface="Calibri" panose="020F0502020204030204" pitchFamily="34" charset="0"/>
                </a:rPr>
                <a:t>Hotstar</a:t>
              </a:r>
              <a:r>
                <a:rPr lang="en-US" sz="2000" dirty="0">
                  <a:solidFill>
                    <a:schemeClr val="accent4">
                      <a:lumMod val="20000"/>
                      <a:lumOff val="80000"/>
                    </a:schemeClr>
                  </a:solidFill>
                  <a:effectLst/>
                  <a:latin typeface="Calibri" panose="020F0502020204030204" pitchFamily="34" charset="0"/>
                  <a:ea typeface="Calibri" panose="020F0502020204030204" pitchFamily="34" charset="0"/>
                </a:rPr>
                <a:t>, etc. Other than that, Jio Cinema and Zee5 have got a maximum </a:t>
              </a:r>
              <a:r>
                <a:rPr lang="en-US" sz="2000" dirty="0">
                  <a:solidFill>
                    <a:schemeClr val="accent4">
                      <a:lumMod val="20000"/>
                      <a:lumOff val="80000"/>
                    </a:schemeClr>
                  </a:solidFill>
                  <a:latin typeface="Calibri" panose="020F0502020204030204" pitchFamily="34" charset="0"/>
                  <a:ea typeface="Calibri" panose="020F0502020204030204" pitchFamily="34" charset="0"/>
                </a:rPr>
                <a:t>second-highest</a:t>
              </a:r>
              <a:r>
                <a:rPr lang="en-US" sz="2000" dirty="0">
                  <a:solidFill>
                    <a:schemeClr val="accent4">
                      <a:lumMod val="20000"/>
                      <a:lumOff val="80000"/>
                    </a:schemeClr>
                  </a:solidFill>
                  <a:effectLst/>
                  <a:latin typeface="Calibri" panose="020F0502020204030204" pitchFamily="34" charset="0"/>
                  <a:ea typeface="Calibri" panose="020F0502020204030204" pitchFamily="34" charset="0"/>
                </a:rPr>
                <a:t> rating.</a:t>
              </a:r>
              <a:endParaRPr lang="en-US" sz="2000" dirty="0">
                <a:solidFill>
                  <a:schemeClr val="accent4">
                    <a:lumMod val="20000"/>
                    <a:lumOff val="80000"/>
                  </a:schemeClr>
                </a:solidFill>
              </a:endParaRPr>
            </a:p>
          </p:txBody>
        </p:sp>
      </p:grpSp>
      <p:grpSp>
        <p:nvGrpSpPr>
          <p:cNvPr id="125" name="Group 124">
            <a:extLst>
              <a:ext uri="{FF2B5EF4-FFF2-40B4-BE49-F238E27FC236}">
                <a16:creationId xmlns:a16="http://schemas.microsoft.com/office/drawing/2014/main" id="{EBFF5BC1-7989-1C53-CD49-57309232A063}"/>
              </a:ext>
            </a:extLst>
          </p:cNvPr>
          <p:cNvGrpSpPr/>
          <p:nvPr/>
        </p:nvGrpSpPr>
        <p:grpSpPr>
          <a:xfrm>
            <a:off x="-10041857" y="-21624"/>
            <a:ext cx="11693668" cy="6917601"/>
            <a:chOff x="-1555767" y="-36787"/>
            <a:chExt cx="11693668" cy="6917601"/>
          </a:xfrm>
        </p:grpSpPr>
        <p:grpSp>
          <p:nvGrpSpPr>
            <p:cNvPr id="67" name="Group 66">
              <a:extLst>
                <a:ext uri="{FF2B5EF4-FFF2-40B4-BE49-F238E27FC236}">
                  <a16:creationId xmlns:a16="http://schemas.microsoft.com/office/drawing/2014/main" id="{5CC4D56F-EB48-C005-5DD5-A7B6D61FADAC}"/>
                </a:ext>
              </a:extLst>
            </p:cNvPr>
            <p:cNvGrpSpPr/>
            <p:nvPr/>
          </p:nvGrpSpPr>
          <p:grpSpPr>
            <a:xfrm>
              <a:off x="-1555767" y="-36787"/>
              <a:ext cx="11693668" cy="6879597"/>
              <a:chOff x="307936" y="-21597"/>
              <a:chExt cx="11693668" cy="6879597"/>
            </a:xfrm>
          </p:grpSpPr>
          <p:grpSp>
            <p:nvGrpSpPr>
              <p:cNvPr id="44" name="Group 43">
                <a:extLst>
                  <a:ext uri="{FF2B5EF4-FFF2-40B4-BE49-F238E27FC236}">
                    <a16:creationId xmlns:a16="http://schemas.microsoft.com/office/drawing/2014/main" id="{FE539963-9B6A-8F20-0C21-312096490A6C}"/>
                  </a:ext>
                </a:extLst>
              </p:cNvPr>
              <p:cNvGrpSpPr/>
              <p:nvPr/>
            </p:nvGrpSpPr>
            <p:grpSpPr>
              <a:xfrm>
                <a:off x="307936" y="0"/>
                <a:ext cx="11693668" cy="6858000"/>
                <a:chOff x="-2012939" y="0"/>
                <a:chExt cx="11693668" cy="6858000"/>
              </a:xfrm>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9B1B4C56-D953-41FC-9DA5-2E61C1B82B67}"/>
                    </a:ext>
                  </a:extLst>
                </p:cNvPr>
                <p:cNvSpPr/>
                <p:nvPr/>
              </p:nvSpPr>
              <p:spPr>
                <a:xfrm>
                  <a:off x="-2012939" y="0"/>
                  <a:ext cx="11183815" cy="68580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2267CC8-C6C1-F61B-584E-24137AF05308}"/>
                    </a:ext>
                  </a:extLst>
                </p:cNvPr>
                <p:cNvGrpSpPr/>
                <p:nvPr/>
              </p:nvGrpSpPr>
              <p:grpSpPr>
                <a:xfrm>
                  <a:off x="9163741" y="4486861"/>
                  <a:ext cx="516988" cy="684628"/>
                  <a:chOff x="11129010" y="3086686"/>
                  <a:chExt cx="516988" cy="684628"/>
                </a:xfrm>
                <a:solidFill>
                  <a:schemeClr val="accent3">
                    <a:lumMod val="75000"/>
                  </a:schemeClr>
                </a:solidFill>
              </p:grpSpPr>
              <p:sp>
                <p:nvSpPr>
                  <p:cNvPr id="12" name="Rectangle: Top Corners Rounded 11">
                    <a:extLst>
                      <a:ext uri="{FF2B5EF4-FFF2-40B4-BE49-F238E27FC236}">
                        <a16:creationId xmlns:a16="http://schemas.microsoft.com/office/drawing/2014/main" id="{B6FBFD01-93F4-2E46-08A3-0F39562EF00E}"/>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F9D0364-4EAA-5A4E-847F-C9493E0180C3}"/>
                      </a:ext>
                    </a:extLst>
                  </p:cNvPr>
                  <p:cNvSpPr txBox="1"/>
                  <p:nvPr/>
                </p:nvSpPr>
                <p:spPr>
                  <a:xfrm>
                    <a:off x="11183230" y="3169549"/>
                    <a:ext cx="462768" cy="523220"/>
                  </a:xfrm>
                  <a:prstGeom prst="rect">
                    <a:avLst/>
                  </a:prstGeom>
                  <a:grpFill/>
                </p:spPr>
                <p:txBody>
                  <a:bodyPr wrap="square" rtlCol="0">
                    <a:spAutoFit/>
                  </a:bodyPr>
                  <a:lstStyle/>
                  <a:p>
                    <a:r>
                      <a:rPr lang="en-US" sz="2800" b="1" dirty="0">
                        <a:solidFill>
                          <a:schemeClr val="tx2">
                            <a:lumMod val="75000"/>
                          </a:schemeClr>
                        </a:solidFill>
                      </a:rPr>
                      <a:t>4</a:t>
                    </a:r>
                  </a:p>
                </p:txBody>
              </p:sp>
            </p:grpSp>
          </p:grpSp>
          <p:sp>
            <p:nvSpPr>
              <p:cNvPr id="60" name="TextBox 59">
                <a:extLst>
                  <a:ext uri="{FF2B5EF4-FFF2-40B4-BE49-F238E27FC236}">
                    <a16:creationId xmlns:a16="http://schemas.microsoft.com/office/drawing/2014/main" id="{C937D455-4780-B2D3-B29A-FF538083726C}"/>
                  </a:ext>
                </a:extLst>
              </p:cNvPr>
              <p:cNvSpPr txBox="1"/>
              <p:nvPr/>
            </p:nvSpPr>
            <p:spPr>
              <a:xfrm>
                <a:off x="2078682" y="-21597"/>
                <a:ext cx="8813878" cy="584775"/>
              </a:xfrm>
              <a:prstGeom prst="rect">
                <a:avLst/>
              </a:prstGeom>
              <a:noFill/>
            </p:spPr>
            <p:txBody>
              <a:bodyPr wrap="square">
                <a:spAutoFit/>
              </a:bodyPr>
              <a:lstStyle/>
              <a:p>
                <a:r>
                  <a:rPr lang="en-US" sz="3200" b="1" i="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Comparing the usage of OTT Platforms with TV</a:t>
                </a:r>
                <a:endParaRPr lang="en-US" sz="32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 name="Picture 60">
                <a:extLst>
                  <a:ext uri="{FF2B5EF4-FFF2-40B4-BE49-F238E27FC236}">
                    <a16:creationId xmlns:a16="http://schemas.microsoft.com/office/drawing/2014/main" id="{60C7D10C-DAE8-2307-A062-9600D0F8BCB8}"/>
                  </a:ext>
                </a:extLst>
              </p:cNvPr>
              <p:cNvPicPr>
                <a:picLocks noChangeAspect="1"/>
              </p:cNvPicPr>
              <p:nvPr/>
            </p:nvPicPr>
            <p:blipFill>
              <a:blip r:embed="rId4"/>
              <a:stretch>
                <a:fillRect/>
              </a:stretch>
            </p:blipFill>
            <p:spPr>
              <a:xfrm>
                <a:off x="2369337" y="765856"/>
                <a:ext cx="5557884" cy="1350947"/>
              </a:xfrm>
              <a:prstGeom prst="rect">
                <a:avLst/>
              </a:prstGeom>
              <a:ln>
                <a:noFill/>
              </a:ln>
              <a:effectLst>
                <a:outerShdw blurRad="190500" algn="tl" rotWithShape="0">
                  <a:srgbClr val="000000">
                    <a:alpha val="70000"/>
                  </a:srgbClr>
                </a:outerShdw>
              </a:effectLst>
            </p:spPr>
          </p:pic>
          <p:pic>
            <p:nvPicPr>
              <p:cNvPr id="62" name="Picture 61">
                <a:extLst>
                  <a:ext uri="{FF2B5EF4-FFF2-40B4-BE49-F238E27FC236}">
                    <a16:creationId xmlns:a16="http://schemas.microsoft.com/office/drawing/2014/main" id="{B62A21F4-49A7-8637-82B5-29862D4D5F1B}"/>
                  </a:ext>
                </a:extLst>
              </p:cNvPr>
              <p:cNvPicPr>
                <a:picLocks noChangeAspect="1"/>
              </p:cNvPicPr>
              <p:nvPr/>
            </p:nvPicPr>
            <p:blipFill>
              <a:blip r:embed="rId5"/>
              <a:stretch>
                <a:fillRect/>
              </a:stretch>
            </p:blipFill>
            <p:spPr>
              <a:xfrm>
                <a:off x="2375791" y="2257002"/>
                <a:ext cx="5579065" cy="1387681"/>
              </a:xfrm>
              <a:prstGeom prst="rect">
                <a:avLst/>
              </a:prstGeom>
              <a:ln>
                <a:noFill/>
              </a:ln>
              <a:effectLst>
                <a:outerShdw blurRad="292100" dist="139700" dir="2700000" algn="tl" rotWithShape="0">
                  <a:srgbClr val="333333">
                    <a:alpha val="65000"/>
                  </a:srgbClr>
                </a:outerShdw>
              </a:effectLst>
            </p:spPr>
          </p:pic>
          <p:pic>
            <p:nvPicPr>
              <p:cNvPr id="63" name="Picture 62">
                <a:extLst>
                  <a:ext uri="{FF2B5EF4-FFF2-40B4-BE49-F238E27FC236}">
                    <a16:creationId xmlns:a16="http://schemas.microsoft.com/office/drawing/2014/main" id="{FA74ACF4-380B-E9D7-9BB3-59740F74F0FF}"/>
                  </a:ext>
                </a:extLst>
              </p:cNvPr>
              <p:cNvPicPr>
                <a:picLocks noChangeAspect="1"/>
              </p:cNvPicPr>
              <p:nvPr/>
            </p:nvPicPr>
            <p:blipFill>
              <a:blip r:embed="rId6"/>
              <a:stretch>
                <a:fillRect/>
              </a:stretch>
            </p:blipFill>
            <p:spPr>
              <a:xfrm>
                <a:off x="2840777" y="3771993"/>
                <a:ext cx="5143032" cy="3036538"/>
              </a:xfrm>
              <a:prstGeom prst="rect">
                <a:avLst/>
              </a:prstGeom>
              <a:ln>
                <a:noFill/>
              </a:ln>
              <a:effectLst>
                <a:outerShdw blurRad="292100" dist="139700" dir="2700000" algn="tl" rotWithShape="0">
                  <a:srgbClr val="333333">
                    <a:alpha val="65000"/>
                  </a:srgbClr>
                </a:outerShdw>
              </a:effectLst>
            </p:spPr>
          </p:pic>
        </p:grpSp>
        <p:sp>
          <p:nvSpPr>
            <p:cNvPr id="111" name="TextBox 110">
              <a:extLst>
                <a:ext uri="{FF2B5EF4-FFF2-40B4-BE49-F238E27FC236}">
                  <a16:creationId xmlns:a16="http://schemas.microsoft.com/office/drawing/2014/main" id="{6B656F74-EF20-AC84-81C4-F128B4ECDAB8}"/>
                </a:ext>
              </a:extLst>
            </p:cNvPr>
            <p:cNvSpPr txBox="1"/>
            <p:nvPr/>
          </p:nvSpPr>
          <p:spPr>
            <a:xfrm>
              <a:off x="6176581" y="566378"/>
              <a:ext cx="3337725" cy="2369880"/>
            </a:xfrm>
            <a:prstGeom prst="rect">
              <a:avLst/>
            </a:prstGeom>
            <a:noFill/>
          </p:spPr>
          <p:txBody>
            <a:bodyPr wrap="square">
              <a:spAutoFit/>
            </a:bodyPr>
            <a:lstStyle/>
            <a:p>
              <a:r>
                <a:rPr lang="en-US" sz="1600" b="0" i="0" dirty="0">
                  <a:solidFill>
                    <a:schemeClr val="accent4"/>
                  </a:solidFill>
                  <a:effectLst/>
                  <a:latin typeface="Arial" panose="020B0604020202020204" pitchFamily="34" charset="0"/>
                </a:rPr>
                <a:t>H0: There is no relationship between TV/OTT preference and the audience's watching time </a:t>
              </a:r>
            </a:p>
            <a:p>
              <a:r>
                <a:rPr lang="en-US" sz="1600" dirty="0">
                  <a:solidFill>
                    <a:schemeClr val="accent4"/>
                  </a:solidFill>
                  <a:latin typeface="Arial" panose="020B0604020202020204" pitchFamily="34" charset="0"/>
                </a:rPr>
                <a:t>vs</a:t>
              </a:r>
              <a:endParaRPr lang="en-US" sz="1600" b="0" i="0" dirty="0">
                <a:solidFill>
                  <a:schemeClr val="accent4"/>
                </a:solidFill>
                <a:effectLst/>
                <a:latin typeface="Arial" panose="020B0604020202020204" pitchFamily="34" charset="0"/>
              </a:endParaRPr>
            </a:p>
            <a:p>
              <a:r>
                <a:rPr lang="en-US" sz="1600" dirty="0">
                  <a:solidFill>
                    <a:schemeClr val="accent4"/>
                  </a:solidFill>
                </a:rPr>
                <a:t>H1: There is a relationship between TV/OTT preference and the audience's watching time</a:t>
              </a:r>
            </a:p>
            <a:p>
              <a:br>
                <a:rPr lang="en-US" dirty="0"/>
              </a:br>
              <a:endParaRPr lang="en-US" dirty="0"/>
            </a:p>
          </p:txBody>
        </p:sp>
        <p:sp>
          <p:nvSpPr>
            <p:cNvPr id="113" name="TextBox 112">
              <a:extLst>
                <a:ext uri="{FF2B5EF4-FFF2-40B4-BE49-F238E27FC236}">
                  <a16:creationId xmlns:a16="http://schemas.microsoft.com/office/drawing/2014/main" id="{A8796B39-B2FB-BC41-CB1D-B178AF077A50}"/>
                </a:ext>
              </a:extLst>
            </p:cNvPr>
            <p:cNvSpPr txBox="1"/>
            <p:nvPr/>
          </p:nvSpPr>
          <p:spPr>
            <a:xfrm>
              <a:off x="6295393" y="2541164"/>
              <a:ext cx="3129010" cy="4339650"/>
            </a:xfrm>
            <a:prstGeom prst="rect">
              <a:avLst/>
            </a:prstGeom>
            <a:noFill/>
          </p:spPr>
          <p:txBody>
            <a:bodyPr wrap="square">
              <a:spAutoFit/>
            </a:bodyPr>
            <a:lstStyle/>
            <a:p>
              <a:r>
                <a:rPr lang="en-US" sz="2000" b="1" dirty="0"/>
                <a:t>Based on the chi-square statistical analysis, the calculated chi-square value of 4.87 is less than or equal to the tabular chi-square value of 9.48. As a result, we accept the null hypothesis (H0), indicating that there is no significant relationship between TV/OTT preference and the audience's watching time.</a:t>
              </a:r>
            </a:p>
            <a:p>
              <a:br>
                <a:rPr lang="en-US" dirty="0"/>
              </a:br>
              <a:endParaRPr lang="en-US" dirty="0"/>
            </a:p>
          </p:txBody>
        </p:sp>
      </p:grpSp>
      <p:grpSp>
        <p:nvGrpSpPr>
          <p:cNvPr id="76" name="Group 75">
            <a:extLst>
              <a:ext uri="{FF2B5EF4-FFF2-40B4-BE49-F238E27FC236}">
                <a16:creationId xmlns:a16="http://schemas.microsoft.com/office/drawing/2014/main" id="{C5CA2923-280D-B6DF-E6E6-7E8B3EAE9984}"/>
              </a:ext>
            </a:extLst>
          </p:cNvPr>
          <p:cNvGrpSpPr/>
          <p:nvPr/>
        </p:nvGrpSpPr>
        <p:grpSpPr>
          <a:xfrm>
            <a:off x="-10214944" y="74284"/>
            <a:ext cx="11697128" cy="6858000"/>
            <a:chOff x="359615" y="0"/>
            <a:chExt cx="11697128" cy="6858000"/>
          </a:xfrm>
        </p:grpSpPr>
        <p:grpSp>
          <p:nvGrpSpPr>
            <p:cNvPr id="43" name="Group 42">
              <a:extLst>
                <a:ext uri="{FF2B5EF4-FFF2-40B4-BE49-F238E27FC236}">
                  <a16:creationId xmlns:a16="http://schemas.microsoft.com/office/drawing/2014/main" id="{7AD52889-EB6C-189C-E5D4-31FA1D7468BA}"/>
                </a:ext>
              </a:extLst>
            </p:cNvPr>
            <p:cNvGrpSpPr/>
            <p:nvPr/>
          </p:nvGrpSpPr>
          <p:grpSpPr>
            <a:xfrm>
              <a:off x="359615" y="0"/>
              <a:ext cx="11697128" cy="6858000"/>
              <a:chOff x="-2886395" y="0"/>
              <a:chExt cx="11697128" cy="6858000"/>
            </a:xfrm>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D48AC2E5-7189-E9E9-939D-4A87E7B5AA4B}"/>
                  </a:ext>
                </a:extLst>
              </p:cNvPr>
              <p:cNvSpPr/>
              <p:nvPr/>
            </p:nvSpPr>
            <p:spPr>
              <a:xfrm>
                <a:off x="-2886395" y="0"/>
                <a:ext cx="11183815" cy="6858000"/>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832D9EF-7AFD-3AED-2282-0EC9A16EBC1D}"/>
                  </a:ext>
                </a:extLst>
              </p:cNvPr>
              <p:cNvGrpSpPr/>
              <p:nvPr/>
            </p:nvGrpSpPr>
            <p:grpSpPr>
              <a:xfrm>
                <a:off x="8293745" y="3692769"/>
                <a:ext cx="516988" cy="684628"/>
                <a:chOff x="11129010" y="3086686"/>
                <a:chExt cx="516988" cy="684628"/>
              </a:xfrm>
              <a:solidFill>
                <a:schemeClr val="accent6">
                  <a:lumMod val="50000"/>
                </a:schemeClr>
              </a:solidFill>
            </p:grpSpPr>
            <p:sp>
              <p:nvSpPr>
                <p:cNvPr id="16" name="Rectangle: Top Corners Rounded 15">
                  <a:extLst>
                    <a:ext uri="{FF2B5EF4-FFF2-40B4-BE49-F238E27FC236}">
                      <a16:creationId xmlns:a16="http://schemas.microsoft.com/office/drawing/2014/main" id="{0510BCDC-25EF-CB4B-F50E-AC3299CC9226}"/>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4EE1BA3-B3EC-9D36-5894-CE9B1ACE5D7C}"/>
                    </a:ext>
                  </a:extLst>
                </p:cNvPr>
                <p:cNvSpPr txBox="1"/>
                <p:nvPr/>
              </p:nvSpPr>
              <p:spPr>
                <a:xfrm>
                  <a:off x="11183230" y="3169549"/>
                  <a:ext cx="462768" cy="523220"/>
                </a:xfrm>
                <a:prstGeom prst="rect">
                  <a:avLst/>
                </a:prstGeom>
                <a:grpFill/>
              </p:spPr>
              <p:txBody>
                <a:bodyPr wrap="square" rtlCol="0">
                  <a:spAutoFit/>
                </a:bodyPr>
                <a:lstStyle/>
                <a:p>
                  <a:r>
                    <a:rPr lang="en-US" sz="2800" b="1" dirty="0">
                      <a:solidFill>
                        <a:schemeClr val="accent3">
                          <a:lumMod val="75000"/>
                        </a:schemeClr>
                      </a:solidFill>
                    </a:rPr>
                    <a:t>5</a:t>
                  </a:r>
                </a:p>
              </p:txBody>
            </p:sp>
          </p:grpSp>
        </p:grpSp>
        <p:sp>
          <p:nvSpPr>
            <p:cNvPr id="69" name="TextBox 68">
              <a:extLst>
                <a:ext uri="{FF2B5EF4-FFF2-40B4-BE49-F238E27FC236}">
                  <a16:creationId xmlns:a16="http://schemas.microsoft.com/office/drawing/2014/main" id="{FBAB8BD4-72E5-85F4-7536-ACC7C57F0075}"/>
                </a:ext>
              </a:extLst>
            </p:cNvPr>
            <p:cNvSpPr txBox="1"/>
            <p:nvPr/>
          </p:nvSpPr>
          <p:spPr>
            <a:xfrm>
              <a:off x="1969895" y="438090"/>
              <a:ext cx="8638727" cy="523220"/>
            </a:xfrm>
            <a:prstGeom prst="rect">
              <a:avLst/>
            </a:prstGeom>
            <a:noFill/>
          </p:spPr>
          <p:txBody>
            <a:bodyPr wrap="square">
              <a:spAutoFit/>
            </a:bodyPr>
            <a:lstStyle/>
            <a:p>
              <a:r>
                <a:rPr lang="en-US" sz="2800" b="1" i="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Average monthly spending of Indians on OTT Platforms</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E83AFC93-7B0D-F013-1498-9CDA73ADB451}"/>
                </a:ext>
              </a:extLst>
            </p:cNvPr>
            <p:cNvSpPr txBox="1"/>
            <p:nvPr/>
          </p:nvSpPr>
          <p:spPr>
            <a:xfrm>
              <a:off x="1816612" y="2147092"/>
              <a:ext cx="3093275" cy="2554545"/>
            </a:xfrm>
            <a:prstGeom prst="rect">
              <a:avLst/>
            </a:prstGeom>
            <a:noFill/>
          </p:spPr>
          <p:txBody>
            <a:bodyPr wrap="square">
              <a:spAutoFit/>
            </a:bodyPr>
            <a:lstStyle/>
            <a:p>
              <a:r>
                <a:rPr lang="en-US" sz="2000" dirty="0">
                  <a:solidFill>
                    <a:schemeClr val="accent4">
                      <a:lumMod val="60000"/>
                      <a:lumOff val="40000"/>
                    </a:schemeClr>
                  </a:solidFill>
                  <a:latin typeface="Calibri" panose="020F0502020204030204" pitchFamily="34" charset="0"/>
                  <a:ea typeface="Calibri" panose="020F0502020204030204" pitchFamily="34" charset="0"/>
                </a:rPr>
                <a:t>Through the Figure beside we can observe</a:t>
              </a:r>
              <a:r>
                <a:rPr lang="en-US" sz="2000" dirty="0">
                  <a:solidFill>
                    <a:schemeClr val="accent4">
                      <a:lumMod val="60000"/>
                      <a:lumOff val="40000"/>
                    </a:schemeClr>
                  </a:solidFill>
                  <a:effectLst/>
                  <a:latin typeface="Calibri" panose="020F0502020204030204" pitchFamily="34" charset="0"/>
                  <a:ea typeface="Calibri" panose="020F0502020204030204" pitchFamily="34" charset="0"/>
                </a:rPr>
                <a:t> that on an average 69.07% of consumers out of the total are spending 0-200 rupees </a:t>
              </a:r>
              <a:r>
                <a:rPr lang="en-US" sz="2000" b="1" dirty="0">
                  <a:solidFill>
                    <a:schemeClr val="accent4">
                      <a:lumMod val="60000"/>
                      <a:lumOff val="40000"/>
                    </a:schemeClr>
                  </a:solidFill>
                  <a:effectLst/>
                  <a:latin typeface="Calibri" panose="020F0502020204030204" pitchFamily="34" charset="0"/>
                  <a:ea typeface="Calibri" panose="020F0502020204030204" pitchFamily="34" charset="0"/>
                </a:rPr>
                <a:t>(Basic Monthly Plan), </a:t>
              </a:r>
              <a:r>
                <a:rPr lang="en-US" sz="2000" dirty="0">
                  <a:solidFill>
                    <a:schemeClr val="accent4">
                      <a:lumMod val="60000"/>
                      <a:lumOff val="40000"/>
                    </a:schemeClr>
                  </a:solidFill>
                  <a:effectLst/>
                  <a:latin typeface="Calibri" panose="020F0502020204030204" pitchFamily="34" charset="0"/>
                  <a:ea typeface="Calibri" panose="020F0502020204030204" pitchFamily="34" charset="0"/>
                </a:rPr>
                <a:t>and the remaining are spending more than that</a:t>
              </a:r>
              <a:endParaRPr lang="en-US" sz="2000" dirty="0">
                <a:solidFill>
                  <a:schemeClr val="accent4">
                    <a:lumMod val="60000"/>
                    <a:lumOff val="40000"/>
                  </a:schemeClr>
                </a:solidFill>
              </a:endParaRPr>
            </a:p>
          </p:txBody>
        </p:sp>
        <p:pic>
          <p:nvPicPr>
            <p:cNvPr id="72" name="Picture 71" descr="A screenshot of a computer&#10;&#10;Description automatically generated">
              <a:extLst>
                <a:ext uri="{FF2B5EF4-FFF2-40B4-BE49-F238E27FC236}">
                  <a16:creationId xmlns:a16="http://schemas.microsoft.com/office/drawing/2014/main" id="{7CBA3739-CBA8-FF1E-E97E-24BC34058787}"/>
                </a:ext>
              </a:extLst>
            </p:cNvPr>
            <p:cNvPicPr>
              <a:picLocks noChangeAspect="1"/>
            </p:cNvPicPr>
            <p:nvPr/>
          </p:nvPicPr>
          <p:blipFill rotWithShape="1">
            <a:blip r:embed="rId7"/>
            <a:srcRect l="11286" t="40484" r="38839" b="19327"/>
            <a:stretch/>
          </p:blipFill>
          <p:spPr bwMode="auto">
            <a:xfrm>
              <a:off x="5048249" y="1311908"/>
              <a:ext cx="6070171" cy="4772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grpSp>
      <p:grpSp>
        <p:nvGrpSpPr>
          <p:cNvPr id="82" name="Group 81">
            <a:extLst>
              <a:ext uri="{FF2B5EF4-FFF2-40B4-BE49-F238E27FC236}">
                <a16:creationId xmlns:a16="http://schemas.microsoft.com/office/drawing/2014/main" id="{9A04A258-54C0-0D80-8196-CBF226DC0660}"/>
              </a:ext>
            </a:extLst>
          </p:cNvPr>
          <p:cNvGrpSpPr/>
          <p:nvPr/>
        </p:nvGrpSpPr>
        <p:grpSpPr>
          <a:xfrm>
            <a:off x="-10259610" y="-46597"/>
            <a:ext cx="11649394" cy="6858000"/>
            <a:chOff x="175856" y="0"/>
            <a:chExt cx="11649394" cy="6858000"/>
          </a:xfrm>
        </p:grpSpPr>
        <p:grpSp>
          <p:nvGrpSpPr>
            <p:cNvPr id="42" name="Group 41">
              <a:extLst>
                <a:ext uri="{FF2B5EF4-FFF2-40B4-BE49-F238E27FC236}">
                  <a16:creationId xmlns:a16="http://schemas.microsoft.com/office/drawing/2014/main" id="{20A64376-7BCF-F333-42B1-3C4BE32263B1}"/>
                </a:ext>
              </a:extLst>
            </p:cNvPr>
            <p:cNvGrpSpPr/>
            <p:nvPr/>
          </p:nvGrpSpPr>
          <p:grpSpPr>
            <a:xfrm>
              <a:off x="175856" y="0"/>
              <a:ext cx="11649394" cy="6858000"/>
              <a:chOff x="-3781008" y="0"/>
              <a:chExt cx="11649394" cy="6858000"/>
            </a:xfrm>
            <a:effectLst>
              <a:outerShdw blurRad="254000" dist="88900" algn="l" rotWithShape="0">
                <a:prstClr val="black">
                  <a:alpha val="51000"/>
                </a:prstClr>
              </a:outerShdw>
            </a:effectLst>
          </p:grpSpPr>
          <p:sp>
            <p:nvSpPr>
              <p:cNvPr id="18" name="Rectangle 17">
                <a:extLst>
                  <a:ext uri="{FF2B5EF4-FFF2-40B4-BE49-F238E27FC236}">
                    <a16:creationId xmlns:a16="http://schemas.microsoft.com/office/drawing/2014/main" id="{8A858651-905F-F9CB-643E-5B66B19CFFE8}"/>
                  </a:ext>
                </a:extLst>
              </p:cNvPr>
              <p:cNvSpPr/>
              <p:nvPr/>
            </p:nvSpPr>
            <p:spPr>
              <a:xfrm>
                <a:off x="-3781008" y="0"/>
                <a:ext cx="11183815" cy="6858000"/>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EF50B02-C0FE-F801-A5C6-183A3A35BEA0}"/>
                  </a:ext>
                </a:extLst>
              </p:cNvPr>
              <p:cNvGrpSpPr/>
              <p:nvPr/>
            </p:nvGrpSpPr>
            <p:grpSpPr>
              <a:xfrm>
                <a:off x="7351398" y="3058111"/>
                <a:ext cx="516988" cy="684628"/>
                <a:chOff x="11129010" y="3086686"/>
                <a:chExt cx="516988" cy="684628"/>
              </a:xfrm>
              <a:solidFill>
                <a:schemeClr val="accent4">
                  <a:lumMod val="50000"/>
                </a:schemeClr>
              </a:solidFill>
            </p:grpSpPr>
            <p:sp>
              <p:nvSpPr>
                <p:cNvPr id="20" name="Rectangle: Top Corners Rounded 19">
                  <a:extLst>
                    <a:ext uri="{FF2B5EF4-FFF2-40B4-BE49-F238E27FC236}">
                      <a16:creationId xmlns:a16="http://schemas.microsoft.com/office/drawing/2014/main" id="{5D947231-2F63-216C-AC43-9E068E77965F}"/>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9A96153-4BC1-4789-1E60-943BD5F52518}"/>
                    </a:ext>
                  </a:extLst>
                </p:cNvPr>
                <p:cNvSpPr txBox="1"/>
                <p:nvPr/>
              </p:nvSpPr>
              <p:spPr>
                <a:xfrm>
                  <a:off x="11183230" y="3169549"/>
                  <a:ext cx="462768" cy="523220"/>
                </a:xfrm>
                <a:prstGeom prst="rect">
                  <a:avLst/>
                </a:prstGeom>
                <a:grpFill/>
              </p:spPr>
              <p:txBody>
                <a:bodyPr wrap="square" rtlCol="0">
                  <a:spAutoFit/>
                </a:bodyPr>
                <a:lstStyle/>
                <a:p>
                  <a:r>
                    <a:rPr lang="en-US" sz="2800" b="1" dirty="0">
                      <a:solidFill>
                        <a:schemeClr val="accent6">
                          <a:lumMod val="50000"/>
                        </a:schemeClr>
                      </a:solidFill>
                    </a:rPr>
                    <a:t>6</a:t>
                  </a:r>
                </a:p>
              </p:txBody>
            </p:sp>
          </p:grpSp>
        </p:grpSp>
        <p:sp>
          <p:nvSpPr>
            <p:cNvPr id="78" name="TextBox 77">
              <a:extLst>
                <a:ext uri="{FF2B5EF4-FFF2-40B4-BE49-F238E27FC236}">
                  <a16:creationId xmlns:a16="http://schemas.microsoft.com/office/drawing/2014/main" id="{603DB98A-8D93-30AC-4FD0-B73771E63989}"/>
                </a:ext>
              </a:extLst>
            </p:cNvPr>
            <p:cNvSpPr txBox="1"/>
            <p:nvPr/>
          </p:nvSpPr>
          <p:spPr>
            <a:xfrm>
              <a:off x="832941" y="348774"/>
              <a:ext cx="8781524" cy="584775"/>
            </a:xfrm>
            <a:prstGeom prst="rect">
              <a:avLst/>
            </a:prstGeom>
            <a:noFill/>
          </p:spPr>
          <p:txBody>
            <a:bodyPr wrap="square">
              <a:spAutoFit/>
            </a:bodyPr>
            <a:lstStyle/>
            <a:p>
              <a:r>
                <a:rPr lang="en-US" sz="3200" b="1" i="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Average time spent by Indians on OTT Platforms</a:t>
              </a:r>
              <a:endParaRPr lang="en-US" sz="3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9" name="Picture 78" descr="A screenshot of a computer&#10;&#10;Description automatically generated">
              <a:extLst>
                <a:ext uri="{FF2B5EF4-FFF2-40B4-BE49-F238E27FC236}">
                  <a16:creationId xmlns:a16="http://schemas.microsoft.com/office/drawing/2014/main" id="{8A765F71-A762-365A-2AE6-DB2623D515AF}"/>
                </a:ext>
              </a:extLst>
            </p:cNvPr>
            <p:cNvPicPr>
              <a:picLocks noChangeAspect="1"/>
            </p:cNvPicPr>
            <p:nvPr/>
          </p:nvPicPr>
          <p:blipFill rotWithShape="1">
            <a:blip r:embed="rId8">
              <a:extLst>
                <a:ext uri="{28A0092B-C50C-407E-A947-70E740481C1C}">
                  <a14:useLocalDpi xmlns:a14="http://schemas.microsoft.com/office/drawing/2010/main" val="0"/>
                </a:ext>
              </a:extLst>
            </a:blip>
            <a:srcRect l="5374" t="27612" r="35688" b="20681"/>
            <a:stretch/>
          </p:blipFill>
          <p:spPr bwMode="auto">
            <a:xfrm>
              <a:off x="4372030" y="1757430"/>
              <a:ext cx="6730222" cy="4721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81" name="TextBox 80">
              <a:extLst>
                <a:ext uri="{FF2B5EF4-FFF2-40B4-BE49-F238E27FC236}">
                  <a16:creationId xmlns:a16="http://schemas.microsoft.com/office/drawing/2014/main" id="{48F75F5D-FE2A-54BB-B045-9394F5548A2E}"/>
                </a:ext>
              </a:extLst>
            </p:cNvPr>
            <p:cNvSpPr txBox="1"/>
            <p:nvPr/>
          </p:nvSpPr>
          <p:spPr>
            <a:xfrm>
              <a:off x="821483" y="1768761"/>
              <a:ext cx="3169263" cy="2841034"/>
            </a:xfrm>
            <a:prstGeom prst="rect">
              <a:avLst/>
            </a:prstGeom>
            <a:noFill/>
          </p:spPr>
          <p:txBody>
            <a:bodyPr wrap="square">
              <a:spAutoFit/>
            </a:bodyPr>
            <a:lstStyle/>
            <a:p>
              <a:pPr marL="228600" marR="0">
                <a:lnSpc>
                  <a:spcPct val="107000"/>
                </a:lnSpc>
                <a:spcBef>
                  <a:spcPts val="0"/>
                </a:spcBef>
                <a:spcAft>
                  <a:spcPts val="800"/>
                </a:spcAft>
              </a:pPr>
              <a:r>
                <a:rPr lang="en-US" sz="2400" b="1" dirty="0">
                  <a:solidFill>
                    <a:schemeClr val="accent6">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On an average 62% of Consumers are spending 1-3 hours on OTT Platforms daily and the remaining spend less or more than that.</a:t>
              </a:r>
              <a:endParaRPr lang="en-US" b="1" dirty="0">
                <a:solidFill>
                  <a:schemeClr val="accent6">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87" name="Group 86">
            <a:extLst>
              <a:ext uri="{FF2B5EF4-FFF2-40B4-BE49-F238E27FC236}">
                <a16:creationId xmlns:a16="http://schemas.microsoft.com/office/drawing/2014/main" id="{247F4F60-E2C2-FDF9-78A8-26B0DB60A5B5}"/>
              </a:ext>
            </a:extLst>
          </p:cNvPr>
          <p:cNvGrpSpPr/>
          <p:nvPr/>
        </p:nvGrpSpPr>
        <p:grpSpPr>
          <a:xfrm>
            <a:off x="-10449118" y="-60942"/>
            <a:ext cx="11675099" cy="6858000"/>
            <a:chOff x="-22393" y="0"/>
            <a:chExt cx="11675099" cy="6858000"/>
          </a:xfrm>
        </p:grpSpPr>
        <p:grpSp>
          <p:nvGrpSpPr>
            <p:cNvPr id="41" name="Group 40">
              <a:extLst>
                <a:ext uri="{FF2B5EF4-FFF2-40B4-BE49-F238E27FC236}">
                  <a16:creationId xmlns:a16="http://schemas.microsoft.com/office/drawing/2014/main" id="{71C33F1A-23C6-E9DB-88FA-C09074F5F9C9}"/>
                </a:ext>
              </a:extLst>
            </p:cNvPr>
            <p:cNvGrpSpPr/>
            <p:nvPr/>
          </p:nvGrpSpPr>
          <p:grpSpPr>
            <a:xfrm>
              <a:off x="-22393" y="0"/>
              <a:ext cx="11675099" cy="6858000"/>
              <a:chOff x="-4865686" y="0"/>
              <a:chExt cx="11675099" cy="6858000"/>
            </a:xfrm>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7CEE2173-ADC8-01F4-9CEF-99CB291F4E87}"/>
                  </a:ext>
                </a:extLst>
              </p:cNvPr>
              <p:cNvSpPr/>
              <p:nvPr/>
            </p:nvSpPr>
            <p:spPr>
              <a:xfrm>
                <a:off x="-4865686" y="0"/>
                <a:ext cx="11183815"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90A7A0BC-260C-9060-A6C6-1E8331B21172}"/>
                  </a:ext>
                </a:extLst>
              </p:cNvPr>
              <p:cNvGrpSpPr/>
              <p:nvPr/>
            </p:nvGrpSpPr>
            <p:grpSpPr>
              <a:xfrm>
                <a:off x="6292425" y="2359195"/>
                <a:ext cx="516988" cy="684628"/>
                <a:chOff x="11129010" y="3086686"/>
                <a:chExt cx="516988" cy="684628"/>
              </a:xfrm>
              <a:solidFill>
                <a:schemeClr val="accent6">
                  <a:lumMod val="75000"/>
                </a:schemeClr>
              </a:solidFill>
            </p:grpSpPr>
            <p:sp>
              <p:nvSpPr>
                <p:cNvPr id="24" name="Rectangle: Top Corners Rounded 23">
                  <a:extLst>
                    <a:ext uri="{FF2B5EF4-FFF2-40B4-BE49-F238E27FC236}">
                      <a16:creationId xmlns:a16="http://schemas.microsoft.com/office/drawing/2014/main" id="{59CB70B5-FF8C-0D6A-4A0D-9ADC6B2F268D}"/>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9945F5E-F8F1-5DDC-B75F-273987169683}"/>
                    </a:ext>
                  </a:extLst>
                </p:cNvPr>
                <p:cNvSpPr txBox="1"/>
                <p:nvPr/>
              </p:nvSpPr>
              <p:spPr>
                <a:xfrm>
                  <a:off x="11183230" y="3169549"/>
                  <a:ext cx="462768" cy="523220"/>
                </a:xfrm>
                <a:prstGeom prst="rect">
                  <a:avLst/>
                </a:prstGeom>
                <a:grpFill/>
              </p:spPr>
              <p:txBody>
                <a:bodyPr wrap="square" rtlCol="0">
                  <a:spAutoFit/>
                </a:bodyPr>
                <a:lstStyle/>
                <a:p>
                  <a:r>
                    <a:rPr lang="en-US" sz="2800" b="1" dirty="0">
                      <a:solidFill>
                        <a:schemeClr val="accent4">
                          <a:lumMod val="75000"/>
                        </a:schemeClr>
                      </a:solidFill>
                    </a:rPr>
                    <a:t>7</a:t>
                  </a:r>
                </a:p>
              </p:txBody>
            </p:sp>
          </p:grpSp>
        </p:grpSp>
        <p:sp>
          <p:nvSpPr>
            <p:cNvPr id="84" name="TextBox 83">
              <a:extLst>
                <a:ext uri="{FF2B5EF4-FFF2-40B4-BE49-F238E27FC236}">
                  <a16:creationId xmlns:a16="http://schemas.microsoft.com/office/drawing/2014/main" id="{1B20D40B-93FD-DF47-D570-71580FF14FA7}"/>
                </a:ext>
              </a:extLst>
            </p:cNvPr>
            <p:cNvSpPr txBox="1"/>
            <p:nvPr/>
          </p:nvSpPr>
          <p:spPr>
            <a:xfrm>
              <a:off x="747713" y="231442"/>
              <a:ext cx="7723136" cy="645113"/>
            </a:xfrm>
            <a:prstGeom prst="rect">
              <a:avLst/>
            </a:prstGeom>
            <a:noFill/>
          </p:spPr>
          <p:txBody>
            <a:bodyPr wrap="square">
              <a:spAutoFit/>
            </a:bodyPr>
            <a:lstStyle/>
            <a:p>
              <a:pPr marR="0" lvl="0">
                <a:lnSpc>
                  <a:spcPct val="107000"/>
                </a:lnSpc>
                <a:spcBef>
                  <a:spcPts val="0"/>
                </a:spcBef>
                <a:spcAft>
                  <a:spcPts val="800"/>
                </a:spcAft>
              </a:pPr>
              <a:r>
                <a:rPr lang="en-US" sz="3600" b="1" i="1" dirty="0">
                  <a:solidFill>
                    <a:schemeClr val="tx2">
                      <a:lumMod val="20000"/>
                      <a:lumOff val="8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Consumer Preferences on Content</a:t>
              </a:r>
              <a:endParaRPr lang="en-US" sz="3600" i="1" dirty="0">
                <a:solidFill>
                  <a:schemeClr val="tx2">
                    <a:lumMod val="20000"/>
                    <a:lumOff val="8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5" name="Picture 84">
              <a:extLst>
                <a:ext uri="{FF2B5EF4-FFF2-40B4-BE49-F238E27FC236}">
                  <a16:creationId xmlns:a16="http://schemas.microsoft.com/office/drawing/2014/main" id="{E24B3819-DC56-11ED-2611-EA7CE450C7B1}"/>
                </a:ext>
              </a:extLst>
            </p:cNvPr>
            <p:cNvPicPr>
              <a:picLocks noChangeAspect="1"/>
            </p:cNvPicPr>
            <p:nvPr/>
          </p:nvPicPr>
          <p:blipFill rotWithShape="1">
            <a:blip r:embed="rId9">
              <a:extLst>
                <a:ext uri="{28A0092B-C50C-407E-A947-70E740481C1C}">
                  <a14:useLocalDpi xmlns:a14="http://schemas.microsoft.com/office/drawing/2010/main" val="0"/>
                </a:ext>
              </a:extLst>
            </a:blip>
            <a:srcRect l="20147" t="49790" r="37659" b="16211"/>
            <a:stretch/>
          </p:blipFill>
          <p:spPr bwMode="auto">
            <a:xfrm>
              <a:off x="1155143" y="1127136"/>
              <a:ext cx="8638726" cy="4170551"/>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86" name="Rectangle 85">
              <a:extLst>
                <a:ext uri="{FF2B5EF4-FFF2-40B4-BE49-F238E27FC236}">
                  <a16:creationId xmlns:a16="http://schemas.microsoft.com/office/drawing/2014/main" id="{8303FE36-6D87-45CF-BDC6-B6535FA8809E}"/>
                </a:ext>
              </a:extLst>
            </p:cNvPr>
            <p:cNvSpPr/>
            <p:nvPr/>
          </p:nvSpPr>
          <p:spPr>
            <a:xfrm>
              <a:off x="1250151" y="5484474"/>
              <a:ext cx="8638726" cy="830997"/>
            </a:xfrm>
            <a:prstGeom prst="rect">
              <a:avLst/>
            </a:prstGeom>
            <a:noFill/>
          </p:spPr>
          <p:txBody>
            <a:bodyPr wrap="square" lIns="91440" tIns="45720" rIns="91440" bIns="45720">
              <a:spAutoFit/>
            </a:bodyPr>
            <a:lstStyle/>
            <a:p>
              <a:r>
                <a:rPr lang="en-US" sz="2400" b="1" cap="none" spc="0" dirty="0">
                  <a:ln w="0"/>
                  <a:solidFill>
                    <a:schemeClr val="tx1"/>
                  </a:solidFill>
                  <a:effectLst>
                    <a:outerShdw blurRad="38100" dist="19050" dir="2700000" algn="tl" rotWithShape="0">
                      <a:schemeClr val="dk1">
                        <a:alpha val="40000"/>
                      </a:schemeClr>
                    </a:outerShdw>
                  </a:effectLst>
                </a:rPr>
                <a:t>Movies and Web Series are highly preferred Content to watch on OTT Platforms followed by Reality Shows, Live Sports Events, etc.</a:t>
              </a:r>
            </a:p>
          </p:txBody>
        </p:sp>
      </p:grpSp>
      <p:grpSp>
        <p:nvGrpSpPr>
          <p:cNvPr id="95" name="Group 94">
            <a:extLst>
              <a:ext uri="{FF2B5EF4-FFF2-40B4-BE49-F238E27FC236}">
                <a16:creationId xmlns:a16="http://schemas.microsoft.com/office/drawing/2014/main" id="{BEE39723-321D-73EE-2188-AD93F4752045}"/>
              </a:ext>
            </a:extLst>
          </p:cNvPr>
          <p:cNvGrpSpPr/>
          <p:nvPr/>
        </p:nvGrpSpPr>
        <p:grpSpPr>
          <a:xfrm>
            <a:off x="-10707231" y="-90318"/>
            <a:ext cx="11674077" cy="6858000"/>
            <a:chOff x="-496925" y="-4636"/>
            <a:chExt cx="11674077" cy="6858000"/>
          </a:xfrm>
        </p:grpSpPr>
        <p:grpSp>
          <p:nvGrpSpPr>
            <p:cNvPr id="40" name="Group 39">
              <a:extLst>
                <a:ext uri="{FF2B5EF4-FFF2-40B4-BE49-F238E27FC236}">
                  <a16:creationId xmlns:a16="http://schemas.microsoft.com/office/drawing/2014/main" id="{CDC5A71F-D6C9-C309-3EB1-6B88C330C52C}"/>
                </a:ext>
              </a:extLst>
            </p:cNvPr>
            <p:cNvGrpSpPr/>
            <p:nvPr/>
          </p:nvGrpSpPr>
          <p:grpSpPr>
            <a:xfrm>
              <a:off x="-496925" y="-4636"/>
              <a:ext cx="11674077" cy="6858000"/>
              <a:chOff x="-6017771" y="0"/>
              <a:chExt cx="11674077" cy="6858000"/>
            </a:xfrm>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A81E4CCE-E83E-AC31-E2B6-7DF58B94C450}"/>
                  </a:ext>
                </a:extLst>
              </p:cNvPr>
              <p:cNvSpPr/>
              <p:nvPr/>
            </p:nvSpPr>
            <p:spPr>
              <a:xfrm>
                <a:off x="-6017771" y="0"/>
                <a:ext cx="11183815" cy="68580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2D5879C-3824-F3ED-642A-EFE9E24ECFB1}"/>
                  </a:ext>
                </a:extLst>
              </p:cNvPr>
              <p:cNvGrpSpPr/>
              <p:nvPr/>
            </p:nvGrpSpPr>
            <p:grpSpPr>
              <a:xfrm>
                <a:off x="5139318" y="1757430"/>
                <a:ext cx="516988" cy="684628"/>
                <a:chOff x="11129010" y="3086686"/>
                <a:chExt cx="516988" cy="684628"/>
              </a:xfrm>
              <a:solidFill>
                <a:schemeClr val="accent4">
                  <a:lumMod val="60000"/>
                  <a:lumOff val="40000"/>
                </a:schemeClr>
              </a:solidFill>
            </p:grpSpPr>
            <p:sp>
              <p:nvSpPr>
                <p:cNvPr id="28" name="Rectangle: Top Corners Rounded 27">
                  <a:extLst>
                    <a:ext uri="{FF2B5EF4-FFF2-40B4-BE49-F238E27FC236}">
                      <a16:creationId xmlns:a16="http://schemas.microsoft.com/office/drawing/2014/main" id="{55B4BA71-36D0-103A-D9D5-26699DCFFA60}"/>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CCF28E7-8E60-3EC8-55CE-2332F55E2AF8}"/>
                    </a:ext>
                  </a:extLst>
                </p:cNvPr>
                <p:cNvSpPr txBox="1"/>
                <p:nvPr/>
              </p:nvSpPr>
              <p:spPr>
                <a:xfrm>
                  <a:off x="11183230" y="3169549"/>
                  <a:ext cx="462768" cy="523220"/>
                </a:xfrm>
                <a:prstGeom prst="rect">
                  <a:avLst/>
                </a:prstGeom>
                <a:grpFill/>
              </p:spPr>
              <p:txBody>
                <a:bodyPr wrap="square" rtlCol="0">
                  <a:spAutoFit/>
                </a:bodyPr>
                <a:lstStyle/>
                <a:p>
                  <a:r>
                    <a:rPr lang="en-US" sz="2800" b="1" dirty="0">
                      <a:solidFill>
                        <a:schemeClr val="accent6">
                          <a:lumMod val="75000"/>
                        </a:schemeClr>
                      </a:solidFill>
                    </a:rPr>
                    <a:t>8</a:t>
                  </a:r>
                </a:p>
              </p:txBody>
            </p:sp>
          </p:grpSp>
        </p:grpSp>
        <p:sp>
          <p:nvSpPr>
            <p:cNvPr id="89" name="TextBox 88">
              <a:extLst>
                <a:ext uri="{FF2B5EF4-FFF2-40B4-BE49-F238E27FC236}">
                  <a16:creationId xmlns:a16="http://schemas.microsoft.com/office/drawing/2014/main" id="{2EFD2447-A9DD-90C2-DA14-3BC6DC812674}"/>
                </a:ext>
              </a:extLst>
            </p:cNvPr>
            <p:cNvSpPr txBox="1"/>
            <p:nvPr/>
          </p:nvSpPr>
          <p:spPr>
            <a:xfrm>
              <a:off x="60508" y="231442"/>
              <a:ext cx="9752205" cy="1200329"/>
            </a:xfrm>
            <a:prstGeom prst="rect">
              <a:avLst/>
            </a:prstGeom>
            <a:noFill/>
          </p:spPr>
          <p:txBody>
            <a:bodyPr wrap="square">
              <a:spAutoFit/>
            </a:bodyPr>
            <a:lstStyle/>
            <a:p>
              <a:r>
                <a:rPr lang="en-US" sz="3600" b="1" i="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 Know if Covid-19 increased the demand for OTT Platforms</a:t>
              </a:r>
              <a:endParaRPr lang="en-US" sz="36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0" name="Picture 89" descr="A screenshot of a computer&#10;&#10;Description automatically generated">
              <a:extLst>
                <a:ext uri="{FF2B5EF4-FFF2-40B4-BE49-F238E27FC236}">
                  <a16:creationId xmlns:a16="http://schemas.microsoft.com/office/drawing/2014/main" id="{370B225D-1B98-9220-292E-E57AF7C044B6}"/>
                </a:ext>
              </a:extLst>
            </p:cNvPr>
            <p:cNvPicPr>
              <a:picLocks noChangeAspect="1"/>
            </p:cNvPicPr>
            <p:nvPr/>
          </p:nvPicPr>
          <p:blipFill rotWithShape="1">
            <a:blip r:embed="rId10">
              <a:extLst>
                <a:ext uri="{28A0092B-C50C-407E-A947-70E740481C1C}">
                  <a14:useLocalDpi xmlns:a14="http://schemas.microsoft.com/office/drawing/2010/main" val="0"/>
                </a:ext>
              </a:extLst>
            </a:blip>
            <a:srcRect l="7372" t="21095" r="30448" b="15052"/>
            <a:stretch/>
          </p:blipFill>
          <p:spPr bwMode="auto">
            <a:xfrm>
              <a:off x="3818455" y="1506011"/>
              <a:ext cx="6254022" cy="4097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92" name="TextBox 91">
              <a:extLst>
                <a:ext uri="{FF2B5EF4-FFF2-40B4-BE49-F238E27FC236}">
                  <a16:creationId xmlns:a16="http://schemas.microsoft.com/office/drawing/2014/main" id="{1A39FD67-8585-85D9-8150-EEA59DACCB74}"/>
                </a:ext>
              </a:extLst>
            </p:cNvPr>
            <p:cNvSpPr txBox="1"/>
            <p:nvPr/>
          </p:nvSpPr>
          <p:spPr>
            <a:xfrm>
              <a:off x="88572" y="1954272"/>
              <a:ext cx="3330941" cy="2548455"/>
            </a:xfrm>
            <a:prstGeom prst="rect">
              <a:avLst/>
            </a:prstGeom>
            <a:noFill/>
          </p:spPr>
          <p:txBody>
            <a:bodyPr wrap="square">
              <a:spAutoFit/>
            </a:bodyPr>
            <a:lstStyle/>
            <a:p>
              <a:pPr marL="0" marR="0">
                <a:lnSpc>
                  <a:spcPct val="107000"/>
                </a:lnSpc>
                <a:spcBef>
                  <a:spcPts val="0"/>
                </a:spcBef>
                <a:spcAft>
                  <a:spcPts val="800"/>
                </a:spcAft>
              </a:pPr>
              <a:r>
                <a:rPr lang="en-US" sz="2400" b="1"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From our Study:</a:t>
              </a:r>
            </a:p>
            <a:p>
              <a:pPr marL="0" marR="0">
                <a:lnSpc>
                  <a:spcPct val="107000"/>
                </a:lnSpc>
                <a:spcBef>
                  <a:spcPts val="0"/>
                </a:spcBef>
                <a:spcAft>
                  <a:spcPts val="800"/>
                </a:spcAft>
              </a:pPr>
              <a:r>
                <a:rPr lang="en-US" sz="2400" b="1"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56.97%</a:t>
              </a:r>
              <a:r>
                <a:rPr lang="en-US" sz="240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 of consumers feel that the lockdown has led to an increase in the consumption pattern of OTT. </a:t>
              </a:r>
              <a:endParaRPr lang="en-US" sz="24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4" name="TextBox 93">
              <a:extLst>
                <a:ext uri="{FF2B5EF4-FFF2-40B4-BE49-F238E27FC236}">
                  <a16:creationId xmlns:a16="http://schemas.microsoft.com/office/drawing/2014/main" id="{7336D25F-F6A1-4B32-660F-35B4E4978553}"/>
                </a:ext>
              </a:extLst>
            </p:cNvPr>
            <p:cNvSpPr txBox="1"/>
            <p:nvPr/>
          </p:nvSpPr>
          <p:spPr>
            <a:xfrm>
              <a:off x="175856" y="4943132"/>
              <a:ext cx="5920144" cy="1600182"/>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Research Paper Reference:</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ijaem.net</a:t>
              </a:r>
              <a:r>
                <a:rPr lang="en-US" sz="2000" b="1" dirty="0">
                  <a:latin typeface="Calibri" panose="020F0502020204030204" pitchFamily="34" charset="0"/>
                  <a:ea typeface="Calibri" panose="020F0502020204030204" pitchFamily="34" charset="0"/>
                  <a:cs typeface="Times New Roman" panose="02020603050405020304" pitchFamily="18" charset="0"/>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COVID-19 increased the average consumption of OTT </a:t>
              </a:r>
              <a:r>
                <a:rPr lang="en-US" sz="2000" dirty="0">
                  <a:latin typeface="Calibri" panose="020F0502020204030204" pitchFamily="34" charset="0"/>
                  <a:ea typeface="Calibri" panose="020F0502020204030204" pitchFamily="34" charset="0"/>
                  <a:cs typeface="Times New Roman" panose="02020603050405020304" pitchFamily="18" charset="0"/>
                </a:rPr>
                <a:t>among 66.2% of</a:t>
              </a:r>
              <a:r>
                <a:rPr lang="en-US" sz="2000" dirty="0">
                  <a:effectLst/>
                  <a:latin typeface="Calibri" panose="020F0502020204030204" pitchFamily="34" charset="0"/>
                  <a:ea typeface="Calibri" panose="020F0502020204030204" pitchFamily="34" charset="0"/>
                  <a:cs typeface="Times New Roman" panose="02020603050405020304" pitchFamily="18" charset="0"/>
                </a:rPr>
                <a:t> users with 1-3 hours per day.</a:t>
              </a:r>
            </a:p>
          </p:txBody>
        </p:sp>
      </p:grpSp>
      <p:grpSp>
        <p:nvGrpSpPr>
          <p:cNvPr id="101" name="Group 100">
            <a:extLst>
              <a:ext uri="{FF2B5EF4-FFF2-40B4-BE49-F238E27FC236}">
                <a16:creationId xmlns:a16="http://schemas.microsoft.com/office/drawing/2014/main" id="{8CD1D9CF-0B18-AC0A-3D36-274EA46085BE}"/>
              </a:ext>
            </a:extLst>
          </p:cNvPr>
          <p:cNvGrpSpPr/>
          <p:nvPr/>
        </p:nvGrpSpPr>
        <p:grpSpPr>
          <a:xfrm>
            <a:off x="-10934481" y="-75630"/>
            <a:ext cx="11674563" cy="6858000"/>
            <a:chOff x="-812920" y="0"/>
            <a:chExt cx="11674563" cy="6858000"/>
          </a:xfrm>
        </p:grpSpPr>
        <p:grpSp>
          <p:nvGrpSpPr>
            <p:cNvPr id="39" name="Group 38">
              <a:extLst>
                <a:ext uri="{FF2B5EF4-FFF2-40B4-BE49-F238E27FC236}">
                  <a16:creationId xmlns:a16="http://schemas.microsoft.com/office/drawing/2014/main" id="{EBC691EA-3528-35FD-B099-CADBAA8511FF}"/>
                </a:ext>
              </a:extLst>
            </p:cNvPr>
            <p:cNvGrpSpPr/>
            <p:nvPr/>
          </p:nvGrpSpPr>
          <p:grpSpPr>
            <a:xfrm>
              <a:off x="-812920" y="0"/>
              <a:ext cx="11674563" cy="6858000"/>
              <a:chOff x="-7044397" y="0"/>
              <a:chExt cx="11674563" cy="6858000"/>
            </a:xfrm>
            <a:effectLst>
              <a:outerShdw blurRad="254000" dist="88900" algn="l" rotWithShape="0">
                <a:prstClr val="black">
                  <a:alpha val="51000"/>
                </a:prstClr>
              </a:outerShdw>
            </a:effectLst>
          </p:grpSpPr>
          <p:sp>
            <p:nvSpPr>
              <p:cNvPr id="30" name="Rectangle 29">
                <a:extLst>
                  <a:ext uri="{FF2B5EF4-FFF2-40B4-BE49-F238E27FC236}">
                    <a16:creationId xmlns:a16="http://schemas.microsoft.com/office/drawing/2014/main" id="{E0D43C2A-FBC7-D562-20F8-CD100FCDD212}"/>
                  </a:ext>
                </a:extLst>
              </p:cNvPr>
              <p:cNvSpPr/>
              <p:nvPr/>
            </p:nvSpPr>
            <p:spPr>
              <a:xfrm>
                <a:off x="-7044397" y="0"/>
                <a:ext cx="11183815" cy="6858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26EB459-F3F5-381A-E0E8-8B1E27B06F4E}"/>
                  </a:ext>
                </a:extLst>
              </p:cNvPr>
              <p:cNvGrpSpPr/>
              <p:nvPr/>
            </p:nvGrpSpPr>
            <p:grpSpPr>
              <a:xfrm>
                <a:off x="4113178" y="1072802"/>
                <a:ext cx="516988" cy="684628"/>
                <a:chOff x="11129010" y="3086686"/>
                <a:chExt cx="516988" cy="684628"/>
              </a:xfrm>
              <a:solidFill>
                <a:schemeClr val="accent6">
                  <a:lumMod val="60000"/>
                  <a:lumOff val="40000"/>
                </a:schemeClr>
              </a:solidFill>
            </p:grpSpPr>
            <p:sp>
              <p:nvSpPr>
                <p:cNvPr id="32" name="Rectangle: Top Corners Rounded 31">
                  <a:extLst>
                    <a:ext uri="{FF2B5EF4-FFF2-40B4-BE49-F238E27FC236}">
                      <a16:creationId xmlns:a16="http://schemas.microsoft.com/office/drawing/2014/main" id="{05B97D62-14D7-0253-0A7C-9EB85222115C}"/>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8505F39-CB5E-CB09-39D1-17F03CAB2C01}"/>
                    </a:ext>
                  </a:extLst>
                </p:cNvPr>
                <p:cNvSpPr txBox="1"/>
                <p:nvPr/>
              </p:nvSpPr>
              <p:spPr>
                <a:xfrm>
                  <a:off x="11183230" y="3169549"/>
                  <a:ext cx="462768" cy="523220"/>
                </a:xfrm>
                <a:prstGeom prst="rect">
                  <a:avLst/>
                </a:prstGeom>
                <a:grpFill/>
              </p:spPr>
              <p:txBody>
                <a:bodyPr wrap="square" rtlCol="0">
                  <a:spAutoFit/>
                </a:bodyPr>
                <a:lstStyle/>
                <a:p>
                  <a:r>
                    <a:rPr lang="en-US" sz="2800" b="1" dirty="0">
                      <a:solidFill>
                        <a:schemeClr val="accent4">
                          <a:lumMod val="60000"/>
                          <a:lumOff val="40000"/>
                        </a:schemeClr>
                      </a:solidFill>
                    </a:rPr>
                    <a:t>9</a:t>
                  </a:r>
                </a:p>
              </p:txBody>
            </p:sp>
          </p:grpSp>
        </p:grpSp>
        <p:sp>
          <p:nvSpPr>
            <p:cNvPr id="97" name="TextBox 96">
              <a:extLst>
                <a:ext uri="{FF2B5EF4-FFF2-40B4-BE49-F238E27FC236}">
                  <a16:creationId xmlns:a16="http://schemas.microsoft.com/office/drawing/2014/main" id="{CF447D44-CA8A-DDAC-C8A8-40B5707192D2}"/>
                </a:ext>
              </a:extLst>
            </p:cNvPr>
            <p:cNvSpPr txBox="1"/>
            <p:nvPr/>
          </p:nvSpPr>
          <p:spPr>
            <a:xfrm>
              <a:off x="-166372" y="18916"/>
              <a:ext cx="9892636" cy="645113"/>
            </a:xfrm>
            <a:prstGeom prst="rect">
              <a:avLst/>
            </a:prstGeom>
            <a:noFill/>
          </p:spPr>
          <p:txBody>
            <a:bodyPr wrap="square">
              <a:spAutoFit/>
            </a:bodyPr>
            <a:lstStyle/>
            <a:p>
              <a:pPr>
                <a:lnSpc>
                  <a:spcPct val="107000"/>
                </a:lnSpc>
                <a:spcAft>
                  <a:spcPts val="1067"/>
                </a:spcAft>
              </a:pPr>
              <a:r>
                <a:rPr lang="en-US" sz="3600" b="1" i="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Satisfaction level of Indians from OTT Platforms</a:t>
              </a:r>
            </a:p>
          </p:txBody>
        </p:sp>
        <p:sp>
          <p:nvSpPr>
            <p:cNvPr id="99" name="TextBox 98">
              <a:extLst>
                <a:ext uri="{FF2B5EF4-FFF2-40B4-BE49-F238E27FC236}">
                  <a16:creationId xmlns:a16="http://schemas.microsoft.com/office/drawing/2014/main" id="{48471BF1-20E9-EAA3-F805-A56285B6E980}"/>
                </a:ext>
              </a:extLst>
            </p:cNvPr>
            <p:cNvSpPr txBox="1"/>
            <p:nvPr/>
          </p:nvSpPr>
          <p:spPr>
            <a:xfrm>
              <a:off x="-557117" y="1674241"/>
              <a:ext cx="3459551" cy="3997505"/>
            </a:xfrm>
            <a:prstGeom prst="rect">
              <a:avLst/>
            </a:prstGeom>
            <a:noFill/>
          </p:spPr>
          <p:txBody>
            <a:bodyPr wrap="square">
              <a:spAutoFit/>
            </a:bodyPr>
            <a:lstStyle/>
            <a:p>
              <a:pPr marL="0" marR="0">
                <a:lnSpc>
                  <a:spcPct val="107000"/>
                </a:lnSpc>
                <a:spcBef>
                  <a:spcPts val="0"/>
                </a:spcBef>
                <a:spcAft>
                  <a:spcPts val="800"/>
                </a:spcAf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below Fig reveals that 69.07% of respondents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out of the total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have voted for preference on OTT Platforms over TV and claim that consumption of OTT Platforms doesn’t affect their studies/work.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reveals that Indians are very satisfied with the use of OTT Platforms.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0" name="Picture 99">
              <a:extLst>
                <a:ext uri="{FF2B5EF4-FFF2-40B4-BE49-F238E27FC236}">
                  <a16:creationId xmlns:a16="http://schemas.microsoft.com/office/drawing/2014/main" id="{7877F0FB-B381-F7FA-1F7A-FA7A020F6E51}"/>
                </a:ext>
              </a:extLst>
            </p:cNvPr>
            <p:cNvPicPr>
              <a:picLocks noChangeAspect="1"/>
            </p:cNvPicPr>
            <p:nvPr/>
          </p:nvPicPr>
          <p:blipFill rotWithShape="1">
            <a:blip r:embed="rId11">
              <a:extLst>
                <a:ext uri="{28A0092B-C50C-407E-A947-70E740481C1C}">
                  <a14:useLocalDpi xmlns:a14="http://schemas.microsoft.com/office/drawing/2010/main" val="0"/>
                </a:ext>
              </a:extLst>
            </a:blip>
            <a:srcRect l="4975" t="21592" r="33715" b="18577"/>
            <a:stretch/>
          </p:blipFill>
          <p:spPr bwMode="auto">
            <a:xfrm>
              <a:off x="3088174" y="933799"/>
              <a:ext cx="7086769" cy="5692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grpSp>
      <p:pic>
        <p:nvPicPr>
          <p:cNvPr id="102" name="Picture 101" descr="A screenshot of a computer&#10;&#10;Description automatically generated">
            <a:extLst>
              <a:ext uri="{FF2B5EF4-FFF2-40B4-BE49-F238E27FC236}">
                <a16:creationId xmlns:a16="http://schemas.microsoft.com/office/drawing/2014/main" id="{1A354E38-7D84-54AE-A5C5-66874F80C3B2}"/>
              </a:ext>
            </a:extLst>
          </p:cNvPr>
          <p:cNvPicPr>
            <a:picLocks noChangeAspect="1"/>
          </p:cNvPicPr>
          <p:nvPr/>
        </p:nvPicPr>
        <p:blipFill rotWithShape="1">
          <a:blip r:embed="rId12">
            <a:extLst>
              <a:ext uri="{28A0092B-C50C-407E-A947-70E740481C1C}">
                <a14:useLocalDpi xmlns:a14="http://schemas.microsoft.com/office/drawing/2010/main" val="0"/>
              </a:ext>
            </a:extLst>
          </a:blip>
          <a:srcRect l="31389" t="30633" r="8194" b="22184"/>
          <a:stretch/>
        </p:blipFill>
        <p:spPr bwMode="auto">
          <a:xfrm>
            <a:off x="-10758474" y="1578672"/>
            <a:ext cx="7815692" cy="4739464"/>
          </a:xfrm>
          <a:prstGeom prst="rect">
            <a:avLst/>
          </a:prstGeom>
          <a:ln>
            <a:noFill/>
          </a:ln>
          <a:effectLst>
            <a:softEdge rad="112500"/>
          </a:effectLst>
          <a:extLst>
            <a:ext uri="{53640926-AAD7-44D8-BBD7-CCE9431645EC}">
              <a14:shadowObscured xmlns:a14="http://schemas.microsoft.com/office/drawing/2010/main"/>
            </a:ext>
          </a:extLst>
        </p:spPr>
      </p:pic>
      <p:sp>
        <p:nvSpPr>
          <p:cNvPr id="106" name="TextBox 105">
            <a:extLst>
              <a:ext uri="{FF2B5EF4-FFF2-40B4-BE49-F238E27FC236}">
                <a16:creationId xmlns:a16="http://schemas.microsoft.com/office/drawing/2014/main" id="{1F0A6882-D5FE-DBD4-E14A-E4644FE028B5}"/>
              </a:ext>
            </a:extLst>
          </p:cNvPr>
          <p:cNvSpPr txBox="1"/>
          <p:nvPr/>
        </p:nvSpPr>
        <p:spPr>
          <a:xfrm>
            <a:off x="-10661327" y="45927"/>
            <a:ext cx="10049677" cy="1323439"/>
          </a:xfrm>
          <a:prstGeom prst="rect">
            <a:avLst/>
          </a:prstGeom>
          <a:noFill/>
        </p:spPr>
        <p:txBody>
          <a:bodyPr wrap="square">
            <a:spAutoFit/>
          </a:bodyPr>
          <a:lstStyle/>
          <a:p>
            <a:r>
              <a:rPr lang="en-US" sz="4000" b="1" i="1" dirty="0">
                <a:solidFill>
                  <a:schemeClr val="accent4"/>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preference of other OTT Platforms than the top 10 mentioned in our study</a:t>
            </a:r>
            <a:endParaRPr lang="en-US" sz="4000" i="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09" name="Group 108">
            <a:extLst>
              <a:ext uri="{FF2B5EF4-FFF2-40B4-BE49-F238E27FC236}">
                <a16:creationId xmlns:a16="http://schemas.microsoft.com/office/drawing/2014/main" id="{F90152AC-D6F4-C08A-5431-3E5F69F39A72}"/>
              </a:ext>
            </a:extLst>
          </p:cNvPr>
          <p:cNvGrpSpPr/>
          <p:nvPr/>
        </p:nvGrpSpPr>
        <p:grpSpPr>
          <a:xfrm>
            <a:off x="-11104205" y="-78719"/>
            <a:ext cx="11687440" cy="6858000"/>
            <a:chOff x="-395911" y="-17777"/>
            <a:chExt cx="11687440" cy="6858000"/>
          </a:xfrm>
        </p:grpSpPr>
        <p:grpSp>
          <p:nvGrpSpPr>
            <p:cNvPr id="38" name="Group 37">
              <a:extLst>
                <a:ext uri="{FF2B5EF4-FFF2-40B4-BE49-F238E27FC236}">
                  <a16:creationId xmlns:a16="http://schemas.microsoft.com/office/drawing/2014/main" id="{DF035F3A-E323-2E7C-3786-7D62C3008243}"/>
                </a:ext>
              </a:extLst>
            </p:cNvPr>
            <p:cNvGrpSpPr/>
            <p:nvPr/>
          </p:nvGrpSpPr>
          <p:grpSpPr>
            <a:xfrm>
              <a:off x="-395911" y="-17777"/>
              <a:ext cx="11687440" cy="6858000"/>
              <a:chOff x="-8074270" y="0"/>
              <a:chExt cx="11687440" cy="6858000"/>
            </a:xfrm>
            <a:effectLst>
              <a:outerShdw blurRad="254000" dist="88900" algn="l" rotWithShape="0">
                <a:prstClr val="black">
                  <a:alpha val="51000"/>
                </a:prstClr>
              </a:outerShdw>
            </a:effectLst>
          </p:grpSpPr>
          <p:sp>
            <p:nvSpPr>
              <p:cNvPr id="34" name="Rectangle 33">
                <a:extLst>
                  <a:ext uri="{FF2B5EF4-FFF2-40B4-BE49-F238E27FC236}">
                    <a16:creationId xmlns:a16="http://schemas.microsoft.com/office/drawing/2014/main" id="{1C93B81F-8F49-AE3A-515F-00951DB5D79C}"/>
                  </a:ext>
                </a:extLst>
              </p:cNvPr>
              <p:cNvSpPr/>
              <p:nvPr/>
            </p:nvSpPr>
            <p:spPr>
              <a:xfrm>
                <a:off x="-8074270" y="0"/>
                <a:ext cx="11183815" cy="685800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DF4528A-6A88-BDBA-1B02-5511938E3A7A}"/>
                  </a:ext>
                </a:extLst>
              </p:cNvPr>
              <p:cNvGrpSpPr/>
              <p:nvPr/>
            </p:nvGrpSpPr>
            <p:grpSpPr>
              <a:xfrm>
                <a:off x="3093371" y="388174"/>
                <a:ext cx="519799" cy="684628"/>
                <a:chOff x="11126199" y="3086686"/>
                <a:chExt cx="519799" cy="684628"/>
              </a:xfrm>
              <a:solidFill>
                <a:schemeClr val="bg2">
                  <a:lumMod val="25000"/>
                </a:schemeClr>
              </a:solidFill>
            </p:grpSpPr>
            <p:sp>
              <p:nvSpPr>
                <p:cNvPr id="36" name="Rectangle: Top Corners Rounded 35">
                  <a:extLst>
                    <a:ext uri="{FF2B5EF4-FFF2-40B4-BE49-F238E27FC236}">
                      <a16:creationId xmlns:a16="http://schemas.microsoft.com/office/drawing/2014/main" id="{35952D6B-9678-D727-0B9A-8E2237668239}"/>
                    </a:ext>
                  </a:extLst>
                </p:cNvPr>
                <p:cNvSpPr/>
                <p:nvPr/>
              </p:nvSpPr>
              <p:spPr>
                <a:xfrm rot="5400000">
                  <a:off x="11045190" y="3170506"/>
                  <a:ext cx="684628" cy="516988"/>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4F8D411-FDA3-D42A-1D03-68FEB7885472}"/>
                    </a:ext>
                  </a:extLst>
                </p:cNvPr>
                <p:cNvSpPr txBox="1"/>
                <p:nvPr/>
              </p:nvSpPr>
              <p:spPr>
                <a:xfrm>
                  <a:off x="11126199" y="3169548"/>
                  <a:ext cx="509954" cy="461665"/>
                </a:xfrm>
                <a:prstGeom prst="rect">
                  <a:avLst/>
                </a:prstGeom>
                <a:grpFill/>
              </p:spPr>
              <p:txBody>
                <a:bodyPr wrap="square" rtlCol="0">
                  <a:spAutoFit/>
                </a:bodyPr>
                <a:lstStyle/>
                <a:p>
                  <a:r>
                    <a:rPr lang="en-US" sz="2400" b="1" dirty="0">
                      <a:solidFill>
                        <a:schemeClr val="accent6">
                          <a:lumMod val="60000"/>
                          <a:lumOff val="40000"/>
                        </a:schemeClr>
                      </a:solidFill>
                    </a:rPr>
                    <a:t>10</a:t>
                  </a:r>
                  <a:endParaRPr lang="en-US" sz="2800" b="1" dirty="0">
                    <a:solidFill>
                      <a:schemeClr val="accent6">
                        <a:lumMod val="60000"/>
                        <a:lumOff val="40000"/>
                      </a:schemeClr>
                    </a:solidFill>
                  </a:endParaRPr>
                </a:p>
              </p:txBody>
            </p:sp>
          </p:grpSp>
        </p:grpSp>
        <p:sp>
          <p:nvSpPr>
            <p:cNvPr id="104" name="TextBox 103">
              <a:extLst>
                <a:ext uri="{FF2B5EF4-FFF2-40B4-BE49-F238E27FC236}">
                  <a16:creationId xmlns:a16="http://schemas.microsoft.com/office/drawing/2014/main" id="{CF9D8F01-CC1F-71D8-0B05-AD64313F7A5E}"/>
                </a:ext>
              </a:extLst>
            </p:cNvPr>
            <p:cNvSpPr txBox="1"/>
            <p:nvPr/>
          </p:nvSpPr>
          <p:spPr>
            <a:xfrm>
              <a:off x="7840403" y="2409056"/>
              <a:ext cx="2893986" cy="2838021"/>
            </a:xfrm>
            <a:prstGeom prst="rect">
              <a:avLst/>
            </a:prstGeom>
            <a:noFill/>
          </p:spPr>
          <p:txBody>
            <a:bodyPr wrap="square">
              <a:spAutoFit/>
            </a:bodyPr>
            <a:lstStyle/>
            <a:p>
              <a:pPr marL="0" marR="0">
                <a:lnSpc>
                  <a:spcPct val="107000"/>
                </a:lnSpc>
                <a:spcBef>
                  <a:spcPts val="0"/>
                </a:spcBef>
                <a:spcAft>
                  <a:spcPts val="800"/>
                </a:spcAft>
              </a:pPr>
              <a:r>
                <a:rPr lang="en-US" sz="280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Rakuten Viki is most preferred followed by </a:t>
              </a:r>
              <a:r>
                <a:rPr lang="en-US" sz="2800" b="1" dirty="0" err="1">
                  <a:solidFill>
                    <a:srgbClr val="C00000"/>
                  </a:solidFill>
                  <a:effectLst/>
                  <a:latin typeface="Calibri" panose="020F0502020204030204" pitchFamily="34" charset="0"/>
                  <a:ea typeface="Calibri" panose="020F0502020204030204" pitchFamily="34" charset="0"/>
                  <a:cs typeface="Calibri" panose="020F0502020204030204" pitchFamily="34" charset="0"/>
                </a:rPr>
                <a:t>Pikashow</a:t>
              </a:r>
              <a:r>
                <a:rPr lang="en-US" sz="280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rgbClr val="C00000"/>
                  </a:solidFill>
                  <a:effectLst/>
                  <a:latin typeface="Calibri" panose="020F0502020204030204" pitchFamily="34" charset="0"/>
                  <a:ea typeface="Calibri" panose="020F0502020204030204" pitchFamily="34" charset="0"/>
                  <a:cs typeface="Calibri" panose="020F0502020204030204" pitchFamily="34" charset="0"/>
                </a:rPr>
                <a:t>Hotstar</a:t>
              </a:r>
              <a:r>
                <a:rPr lang="en-US" sz="2800" b="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 Sun NXT, etc.</a:t>
              </a:r>
              <a:endParaRPr lang="en-US" sz="20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7" name="Picture 106" descr="A screenshot of a computer&#10;&#10;Description automatically generated">
              <a:extLst>
                <a:ext uri="{FF2B5EF4-FFF2-40B4-BE49-F238E27FC236}">
                  <a16:creationId xmlns:a16="http://schemas.microsoft.com/office/drawing/2014/main" id="{FB77B41A-A2D4-5388-9D03-4F5083C9AC32}"/>
                </a:ext>
              </a:extLst>
            </p:cNvPr>
            <p:cNvPicPr>
              <a:picLocks noChangeAspect="1"/>
            </p:cNvPicPr>
            <p:nvPr/>
          </p:nvPicPr>
          <p:blipFill rotWithShape="1">
            <a:blip r:embed="rId12">
              <a:extLst>
                <a:ext uri="{28A0092B-C50C-407E-A947-70E740481C1C}">
                  <a14:useLocalDpi xmlns:a14="http://schemas.microsoft.com/office/drawing/2010/main" val="0"/>
                </a:ext>
              </a:extLst>
            </a:blip>
            <a:srcRect l="31389" t="30633" r="8194" b="22184"/>
            <a:stretch/>
          </p:blipFill>
          <p:spPr bwMode="auto">
            <a:xfrm>
              <a:off x="-92322" y="1652191"/>
              <a:ext cx="7815692" cy="4739464"/>
            </a:xfrm>
            <a:prstGeom prst="rect">
              <a:avLst/>
            </a:prstGeom>
            <a:ln>
              <a:noFill/>
            </a:ln>
            <a:effectLst>
              <a:softEdge rad="112500"/>
            </a:effectLst>
            <a:extLst>
              <a:ext uri="{53640926-AAD7-44D8-BBD7-CCE9431645EC}">
                <a14:shadowObscured xmlns:a14="http://schemas.microsoft.com/office/drawing/2010/main"/>
              </a:ext>
            </a:extLst>
          </p:spPr>
        </p:pic>
        <p:sp>
          <p:nvSpPr>
            <p:cNvPr id="108" name="TextBox 107">
              <a:extLst>
                <a:ext uri="{FF2B5EF4-FFF2-40B4-BE49-F238E27FC236}">
                  <a16:creationId xmlns:a16="http://schemas.microsoft.com/office/drawing/2014/main" id="{6D3D0288-FD8E-5347-659D-EB5CD20A71D8}"/>
                </a:ext>
              </a:extLst>
            </p:cNvPr>
            <p:cNvSpPr txBox="1"/>
            <p:nvPr/>
          </p:nvSpPr>
          <p:spPr>
            <a:xfrm>
              <a:off x="4825" y="119446"/>
              <a:ext cx="10049677" cy="1323439"/>
            </a:xfrm>
            <a:prstGeom prst="rect">
              <a:avLst/>
            </a:prstGeom>
            <a:noFill/>
          </p:spPr>
          <p:txBody>
            <a:bodyPr wrap="square">
              <a:spAutoFit/>
            </a:bodyPr>
            <a:lstStyle/>
            <a:p>
              <a:r>
                <a:rPr lang="en-US" sz="4000" b="1" i="1" dirty="0">
                  <a:solidFill>
                    <a:schemeClr val="accent4"/>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preference of other OTT Platforms than the top 10 mentioned in our study</a:t>
              </a:r>
              <a:endParaRPr lang="en-US" sz="4000" i="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855531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36757 0.0044 L 0.85156 -0.00324 " pathEditMode="relative" rAng="0" ptsTypes="AA">
                                      <p:cBhvr>
                                        <p:cTn id="6" dur="1750" fill="hold"/>
                                        <p:tgtEl>
                                          <p:spTgt spid="52"/>
                                        </p:tgtEl>
                                        <p:attrNameLst>
                                          <p:attrName>ppt_x</p:attrName>
                                          <p:attrName>ppt_y</p:attrName>
                                        </p:attrNameLst>
                                      </p:cBhvr>
                                      <p:rCtr x="24193" y="-394"/>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40183 0.01482 L 0.85209 0.0044 " pathEditMode="relative" rAng="0" ptsTypes="AA">
                                      <p:cBhvr>
                                        <p:cTn id="10" dur="1750" fill="hold"/>
                                        <p:tgtEl>
                                          <p:spTgt spid="58"/>
                                        </p:tgtEl>
                                        <p:attrNameLst>
                                          <p:attrName>ppt_x</p:attrName>
                                          <p:attrName>ppt_y</p:attrName>
                                        </p:attrNameLst>
                                      </p:cBhvr>
                                      <p:rCtr x="22513" y="-532"/>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4.16667E-7 2.59259E-6 L 0.85612 2.59259E-6 " pathEditMode="relative" rAng="0" ptsTypes="AA">
                                      <p:cBhvr>
                                        <p:cTn id="14" dur="1750" fill="hold"/>
                                        <p:tgtEl>
                                          <p:spTgt spid="125"/>
                                        </p:tgtEl>
                                        <p:attrNameLst>
                                          <p:attrName>ppt_x</p:attrName>
                                          <p:attrName>ppt_y</p:attrName>
                                        </p:attrNameLst>
                                      </p:cBhvr>
                                      <p:rCtr x="42799"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41484 -0.0088 L 0.87135 -0.01088 " pathEditMode="relative" rAng="0" ptsTypes="AA">
                                      <p:cBhvr>
                                        <p:cTn id="18" dur="1750" fill="hold"/>
                                        <p:tgtEl>
                                          <p:spTgt spid="76"/>
                                        </p:tgtEl>
                                        <p:attrNameLst>
                                          <p:attrName>ppt_x</p:attrName>
                                          <p:attrName>ppt_y</p:attrName>
                                        </p:attrNameLst>
                                      </p:cBhvr>
                                      <p:rCtr x="22826" y="-116"/>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41719 -0.00255 L 0.8638 0.00463 " pathEditMode="relative" rAng="0" ptsTypes="AA">
                                      <p:cBhvr>
                                        <p:cTn id="22" dur="1750" fill="hold"/>
                                        <p:tgtEl>
                                          <p:spTgt spid="82"/>
                                        </p:tgtEl>
                                        <p:attrNameLst>
                                          <p:attrName>ppt_x</p:attrName>
                                          <p:attrName>ppt_y</p:attrName>
                                        </p:attrNameLst>
                                      </p:cBhvr>
                                      <p:rCtr x="22331" y="347"/>
                                    </p:animMotion>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0.41771 -0.00416 L 0.87826 0.0088 " pathEditMode="relative" rAng="0" ptsTypes="AA">
                                      <p:cBhvr>
                                        <p:cTn id="26" dur="1750" fill="hold"/>
                                        <p:tgtEl>
                                          <p:spTgt spid="87"/>
                                        </p:tgtEl>
                                        <p:attrNameLst>
                                          <p:attrName>ppt_x</p:attrName>
                                          <p:attrName>ppt_y</p:attrName>
                                        </p:attrNameLst>
                                      </p:cBhvr>
                                      <p:rCtr x="23021" y="648"/>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44401 0.00648 L 0.89948 0.01319 " pathEditMode="relative" rAng="0" ptsTypes="AA">
                                      <p:cBhvr>
                                        <p:cTn id="30" dur="1750" fill="hold"/>
                                        <p:tgtEl>
                                          <p:spTgt spid="95"/>
                                        </p:tgtEl>
                                        <p:attrNameLst>
                                          <p:attrName>ppt_x</p:attrName>
                                          <p:attrName>ppt_y</p:attrName>
                                        </p:attrNameLst>
                                      </p:cBhvr>
                                      <p:rCtr x="22773" y="324"/>
                                    </p:animMotion>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1.04167E-6 1.11111E-6 L 0.90794 0.00301 " pathEditMode="relative" rAng="0" ptsTypes="AA">
                                      <p:cBhvr>
                                        <p:cTn id="34" dur="1750" fill="hold"/>
                                        <p:tgtEl>
                                          <p:spTgt spid="101"/>
                                        </p:tgtEl>
                                        <p:attrNameLst>
                                          <p:attrName>ppt_x</p:attrName>
                                          <p:attrName>ppt_y</p:attrName>
                                        </p:attrNameLst>
                                      </p:cBhvr>
                                      <p:rCtr x="45391" y="139"/>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4.16667E-7 4.07407E-6 L 0.89909 0.00949 " pathEditMode="relative" rAng="0" ptsTypes="AA">
                                      <p:cBhvr>
                                        <p:cTn id="38" dur="1750" fill="hold"/>
                                        <p:tgtEl>
                                          <p:spTgt spid="109"/>
                                        </p:tgtEl>
                                        <p:attrNameLst>
                                          <p:attrName>ppt_x</p:attrName>
                                          <p:attrName>ppt_y</p:attrName>
                                        </p:attrNameLst>
                                      </p:cBhvr>
                                      <p:rCtr x="44948"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0"/>
        <p:cNvGrpSpPr/>
        <p:nvPr/>
      </p:nvGrpSpPr>
      <p:grpSpPr>
        <a:xfrm>
          <a:off x="0" y="0"/>
          <a:ext cx="0" cy="0"/>
          <a:chOff x="0" y="0"/>
          <a:chExt cx="0" cy="0"/>
        </a:xfrm>
      </p:grpSpPr>
      <p:sp useBgFill="1">
        <p:nvSpPr>
          <p:cNvPr id="613" name="Rectangle 6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Rectangle 6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Rectangle 6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Google Shape;611;p62"/>
          <p:cNvSpPr txBox="1">
            <a:spLocks noGrp="1"/>
          </p:cNvSpPr>
          <p:nvPr>
            <p:ph type="title" idx="4294967295"/>
          </p:nvPr>
        </p:nvSpPr>
        <p:spPr>
          <a:xfrm>
            <a:off x="7375848" y="1411093"/>
            <a:ext cx="4358952" cy="1133416"/>
          </a:xfrm>
          <a:prstGeom prst="rect">
            <a:avLst/>
          </a:prstGeom>
        </p:spPr>
        <p:txBody>
          <a:bodyPr spcFirstLastPara="1" vert="horz" lIns="91440" tIns="45720" rIns="91440" bIns="45720" rtlCol="0" anchor="b" anchorCtr="0">
            <a:normAutofit fontScale="90000"/>
          </a:bodyPr>
          <a:lstStyle/>
          <a:p>
            <a:pPr defTabSz="841248"/>
            <a:r>
              <a:rPr lang="en-US" sz="4000" b="1" i="1" kern="1200"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Analysis</a:t>
            </a:r>
            <a:endParaRPr lang="en-US" b="1" i="1" kern="1200"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2BA46D5-796D-FE96-50A1-1634696425D5}"/>
              </a:ext>
            </a:extLst>
          </p:cNvPr>
          <p:cNvSpPr txBox="1"/>
          <p:nvPr/>
        </p:nvSpPr>
        <p:spPr>
          <a:xfrm flipH="1">
            <a:off x="473530" y="694972"/>
            <a:ext cx="6445884" cy="2154436"/>
          </a:xfrm>
          <a:prstGeom prst="rect">
            <a:avLst/>
          </a:prstGeom>
          <a:noFill/>
        </p:spPr>
        <p:txBody>
          <a:bodyPr wrap="square" rtlCol="0">
            <a:spAutoFit/>
          </a:bodyPr>
          <a:lstStyle/>
          <a:p>
            <a:pPr defTabSz="429036">
              <a:spcAft>
                <a:spcPts val="552"/>
              </a:spcAft>
            </a:pPr>
            <a:r>
              <a:rPr lang="en-US" sz="2000" b="1" kern="1200" dirty="0">
                <a:solidFill>
                  <a:schemeClr val="bg1"/>
                </a:solidFill>
                <a:latin typeface="Times New Roman" panose="02020603050405020304" pitchFamily="18" charset="0"/>
                <a:ea typeface="+mn-ea"/>
                <a:cs typeface="Times New Roman" panose="02020603050405020304" pitchFamily="18" charset="0"/>
              </a:rPr>
              <a:t>Step 1: Load Data Set  Step =&gt; Step 2: Label Encoding =&gt; Step 3: Split X &amp; Y =&gt; Step 4: Apply Feature Engineering =&gt; Step 5: Train &amp; Test =&gt; Step 6: Apply Different Classification Model </a:t>
            </a:r>
          </a:p>
          <a:p>
            <a:pPr defTabSz="429036">
              <a:spcAft>
                <a:spcPts val="552"/>
              </a:spcAft>
            </a:pPr>
            <a:endParaRPr lang="en-US" sz="2000" b="1" u="sng" kern="1200" dirty="0">
              <a:solidFill>
                <a:schemeClr val="bg1"/>
              </a:solidFill>
              <a:latin typeface="Times New Roman" panose="02020603050405020304" pitchFamily="18" charset="0"/>
              <a:ea typeface="+mn-ea"/>
              <a:cs typeface="Times New Roman" panose="02020603050405020304" pitchFamily="18" charset="0"/>
            </a:endParaRPr>
          </a:p>
          <a:p>
            <a:pPr defTabSz="429036">
              <a:spcAft>
                <a:spcPts val="552"/>
              </a:spcAft>
            </a:pPr>
            <a:r>
              <a:rPr lang="en-US" sz="2000" b="1" kern="1200" dirty="0">
                <a:solidFill>
                  <a:schemeClr val="bg1"/>
                </a:solidFill>
                <a:latin typeface="Times New Roman" panose="02020603050405020304" pitchFamily="18" charset="0"/>
                <a:ea typeface="+mn-ea"/>
                <a:cs typeface="Times New Roman" panose="02020603050405020304" pitchFamily="18" charset="0"/>
              </a:rPr>
              <a:t>             </a:t>
            </a:r>
            <a:r>
              <a:rPr lang="en-US" sz="2400" b="1" u="sng" kern="1200" dirty="0">
                <a:solidFill>
                  <a:schemeClr val="bg1"/>
                </a:solidFill>
                <a:latin typeface="Times New Roman" panose="02020603050405020304" pitchFamily="18" charset="0"/>
                <a:ea typeface="+mn-ea"/>
                <a:cs typeface="Times New Roman" panose="02020603050405020304" pitchFamily="18" charset="0"/>
              </a:rPr>
              <a:t>Final Result</a:t>
            </a:r>
            <a:endParaRPr lang="en-US" sz="20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A0B0463-A5C7-4DF2-4263-6E6ECCE3CFEB}"/>
              </a:ext>
            </a:extLst>
          </p:cNvPr>
          <p:cNvSpPr txBox="1"/>
          <p:nvPr/>
        </p:nvSpPr>
        <p:spPr>
          <a:xfrm>
            <a:off x="4327722" y="2789998"/>
            <a:ext cx="7863512" cy="3046988"/>
          </a:xfrm>
          <a:prstGeom prst="rect">
            <a:avLst/>
          </a:prstGeom>
          <a:noFill/>
        </p:spPr>
        <p:txBody>
          <a:bodyPr wrap="square" rtlCol="0">
            <a:spAutoFit/>
          </a:bodyPr>
          <a:lstStyle/>
          <a:p>
            <a:pPr algn="just" defTabSz="429036">
              <a:spcAft>
                <a:spcPts val="552"/>
              </a:spcAft>
            </a:pPr>
            <a:r>
              <a:rPr lang="en-US" sz="2400" b="1" kern="1200" dirty="0">
                <a:solidFill>
                  <a:schemeClr val="bg1"/>
                </a:solidFill>
                <a:latin typeface="Times New Roman" panose="02020603050405020304" pitchFamily="18" charset="0"/>
                <a:ea typeface="+mn-ea"/>
                <a:cs typeface="Times New Roman" panose="02020603050405020304" pitchFamily="18" charset="0"/>
              </a:rPr>
              <a:t>The accuracy scores achieved by these models were found to be quite similar, indicating that they performed comparably in terms of predictive accuracy. However, the Support Vector Classifier (SVC) stood out among the different models with the highest accuracy score of 91%. This outcome suggests that the SVC model is particularly well-suited for our dataset and provides a strong fit for our classification task.</a:t>
            </a: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E0F00CC-E792-90BA-89EF-803AF2FEFD20}"/>
              </a:ext>
            </a:extLst>
          </p:cNvPr>
          <p:cNvPicPr>
            <a:picLocks noChangeAspect="1"/>
          </p:cNvPicPr>
          <p:nvPr/>
        </p:nvPicPr>
        <p:blipFill>
          <a:blip r:embed="rId3"/>
          <a:stretch>
            <a:fillRect/>
          </a:stretch>
        </p:blipFill>
        <p:spPr>
          <a:xfrm>
            <a:off x="237031" y="3019222"/>
            <a:ext cx="4088379" cy="2647949"/>
          </a:xfrm>
          <a:prstGeom prst="rect">
            <a:avLst/>
          </a:prstGeom>
        </p:spPr>
      </p:pic>
    </p:spTree>
    <p:extLst>
      <p:ext uri="{BB962C8B-B14F-4D97-AF65-F5344CB8AC3E}">
        <p14:creationId xmlns:p14="http://schemas.microsoft.com/office/powerpoint/2010/main" val="33064804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D8BF7-716B-8F56-F786-C7F201E31734}"/>
              </a:ext>
            </a:extLst>
          </p:cNvPr>
          <p:cNvSpPr txBox="1"/>
          <p:nvPr/>
        </p:nvSpPr>
        <p:spPr>
          <a:xfrm>
            <a:off x="445826" y="706540"/>
            <a:ext cx="11746173" cy="5406352"/>
          </a:xfrm>
          <a:prstGeom prst="rect">
            <a:avLst/>
          </a:prstGeom>
          <a:noFill/>
        </p:spPr>
        <p:txBody>
          <a:bodyPr wrap="square">
            <a:spAutoFit/>
          </a:bodyPr>
          <a:lstStyle/>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100% of respondents are aware of OTT Platforms.</a:t>
            </a:r>
          </a:p>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Majority of the respondents using OTT Platforms are from the age of 11-30.</a:t>
            </a:r>
          </a:p>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Netflix with 41% and Amazon Prime with 26% are Dominant OTT Platforms followed by Disney+ </a:t>
            </a:r>
            <a:r>
              <a:rPr lang="en-US" sz="2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Hotstar</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with 17.2%.</a:t>
            </a:r>
          </a:p>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4. Entertainment, Mobility, Content on demand, Unique content, Cost Effectiveness, language, and ease of use are some of the primary reasons for preferring OTT over TV by consumers. </a:t>
            </a:r>
          </a:p>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On average consumers are spending 0-200 rupees on OTT monthly subscriptions followed by 69.07% of the total and the remaining are spending more than that.</a:t>
            </a:r>
          </a:p>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On average consumers are spending 1-3 hours on OTT followed by 62% of the total and the remaining spend less or more than that. </a:t>
            </a:r>
          </a:p>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 Consumers are preferring web series at 75.6% followed by movies at 59.2%, reality shows at 26.9%, etc., to watch entertainment content on OTT.</a:t>
            </a:r>
          </a:p>
          <a:p>
            <a:pPr marL="0" marR="0">
              <a:lnSpc>
                <a:spcPct val="107000"/>
              </a:lnSpc>
              <a:spcBef>
                <a:spcPts val="0"/>
              </a:spcBef>
              <a:spcAft>
                <a:spcPts val="800"/>
              </a:spcAf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8. COVID-19 increased the average consumption of OTT among users by 1-3 hours per day followed by 66.2% out of the total.</a:t>
            </a:r>
          </a:p>
        </p:txBody>
      </p:sp>
      <p:sp>
        <p:nvSpPr>
          <p:cNvPr id="5" name="TextBox 4">
            <a:extLst>
              <a:ext uri="{FF2B5EF4-FFF2-40B4-BE49-F238E27FC236}">
                <a16:creationId xmlns:a16="http://schemas.microsoft.com/office/drawing/2014/main" id="{715FC4FF-273F-FD65-EADA-1B7E8C8E16CC}"/>
              </a:ext>
            </a:extLst>
          </p:cNvPr>
          <p:cNvSpPr txBox="1"/>
          <p:nvPr/>
        </p:nvSpPr>
        <p:spPr>
          <a:xfrm>
            <a:off x="-1429603" y="0"/>
            <a:ext cx="7049068" cy="706540"/>
          </a:xfrm>
          <a:prstGeom prst="rect">
            <a:avLst/>
          </a:prstGeom>
          <a:noFill/>
        </p:spPr>
        <p:txBody>
          <a:bodyPr wrap="square">
            <a:spAutoFit/>
          </a:bodyPr>
          <a:lstStyle/>
          <a:p>
            <a:pPr marL="0" marR="0" algn="ctr">
              <a:lnSpc>
                <a:spcPct val="107000"/>
              </a:lnSpc>
              <a:spcBef>
                <a:spcPts val="0"/>
              </a:spcBef>
              <a:spcAft>
                <a:spcPts val="800"/>
              </a:spcAft>
            </a:pPr>
            <a:r>
              <a:rPr lang="en-US" sz="4000" b="1" i="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Key Findings</a:t>
            </a:r>
            <a:r>
              <a:rPr lang="en-US" sz="4000" b="1" i="1" u="none" strike="noStrike"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endParaRPr lang="en-US" i="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85158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1049211" y="3269005"/>
            <a:ext cx="10272000" cy="3481200"/>
          </a:xfrm>
          <a:prstGeom prst="rect">
            <a:avLst/>
          </a:prstGeom>
        </p:spPr>
        <p:txBody>
          <a:bodyPr spcFirstLastPara="1" vert="horz" wrap="square" lIns="121900" tIns="121900" rIns="121900" bIns="121900" rtlCol="0" anchor="t" anchorCtr="0">
            <a:noAutofit/>
          </a:bodyPr>
          <a:lstStyle/>
          <a:p>
            <a:pPr algn="ctr"/>
            <a:r>
              <a:rPr lang="en-US" sz="15333"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sz="15333"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FF6EB9-C84D-7B59-21A9-15654FAB5475}"/>
              </a:ext>
            </a:extLst>
          </p:cNvPr>
          <p:cNvPicPr>
            <a:picLocks noChangeAspect="1"/>
          </p:cNvPicPr>
          <p:nvPr/>
        </p:nvPicPr>
        <p:blipFill>
          <a:blip r:embed="rId3"/>
          <a:stretch>
            <a:fillRect/>
          </a:stretch>
        </p:blipFill>
        <p:spPr>
          <a:xfrm>
            <a:off x="3568139" y="497465"/>
            <a:ext cx="4084328" cy="3048007"/>
          </a:xfrm>
          <a:prstGeom prst="rect">
            <a:avLst/>
          </a:prstGeom>
        </p:spPr>
      </p:pic>
    </p:spTree>
    <p:extLst>
      <p:ext uri="{BB962C8B-B14F-4D97-AF65-F5344CB8AC3E}">
        <p14:creationId xmlns:p14="http://schemas.microsoft.com/office/powerpoint/2010/main" val="175013008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1118</Words>
  <Application>Microsoft Office PowerPoint</Application>
  <PresentationFormat>Widescreen</PresentationFormat>
  <Paragraphs>84</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Roboto Condensed Light</vt:lpstr>
      <vt:lpstr>Times New Roman</vt:lpstr>
      <vt:lpstr>Wingdings</vt:lpstr>
      <vt:lpstr>Office Theme</vt:lpstr>
      <vt:lpstr>PowerPoint Presentation</vt:lpstr>
      <vt:lpstr>Introduction </vt:lpstr>
      <vt:lpstr>PowerPoint Presentation</vt:lpstr>
      <vt:lpstr>PowerPoint Presentation</vt:lpstr>
      <vt:lpstr>PowerPoint Presentation</vt:lpstr>
      <vt:lpstr>Machine Learning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 Shaikh</dc:creator>
  <cp:lastModifiedBy>Asma Shaikh</cp:lastModifiedBy>
  <cp:revision>5</cp:revision>
  <dcterms:created xsi:type="dcterms:W3CDTF">2023-05-19T12:51:32Z</dcterms:created>
  <dcterms:modified xsi:type="dcterms:W3CDTF">2023-05-20T04:15:45Z</dcterms:modified>
</cp:coreProperties>
</file>