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72" r:id="rId4"/>
    <p:sldId id="273" r:id="rId5"/>
    <p:sldId id="259" r:id="rId6"/>
    <p:sldId id="274" r:id="rId7"/>
    <p:sldId id="261" r:id="rId8"/>
    <p:sldId id="262" r:id="rId9"/>
    <p:sldId id="263" r:id="rId10"/>
    <p:sldId id="264" r:id="rId11"/>
    <p:sldId id="275" r:id="rId12"/>
    <p:sldId id="265" r:id="rId13"/>
    <p:sldId id="276" r:id="rId14"/>
    <p:sldId id="260" r:id="rId15"/>
    <p:sldId id="277" r:id="rId16"/>
    <p:sldId id="266" r:id="rId17"/>
    <p:sldId id="278" r:id="rId18"/>
    <p:sldId id="267" r:id="rId19"/>
    <p:sldId id="268" r:id="rId20"/>
    <p:sldId id="270" r:id="rId21"/>
    <p:sldId id="271" r:id="rId22"/>
    <p:sldId id="269" r:id="rId23"/>
    <p:sldId id="279" r:id="rId24"/>
    <p:sldId id="281" r:id="rId25"/>
    <p:sldId id="298" r:id="rId26"/>
    <p:sldId id="280" r:id="rId27"/>
    <p:sldId id="282" r:id="rId28"/>
    <p:sldId id="283" r:id="rId29"/>
    <p:sldId id="284" r:id="rId30"/>
    <p:sldId id="285" r:id="rId31"/>
    <p:sldId id="287" r:id="rId32"/>
    <p:sldId id="286" r:id="rId33"/>
    <p:sldId id="288" r:id="rId34"/>
    <p:sldId id="290" r:id="rId35"/>
    <p:sldId id="291" r:id="rId36"/>
    <p:sldId id="292" r:id="rId37"/>
    <p:sldId id="293" r:id="rId38"/>
    <p:sldId id="294" r:id="rId39"/>
    <p:sldId id="300" r:id="rId40"/>
    <p:sldId id="299" r:id="rId41"/>
    <p:sldId id="295" r:id="rId42"/>
    <p:sldId id="296" r:id="rId43"/>
    <p:sldId id="297" r:id="rId4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235A13-4B11-D7F5-8BEE-3A2580868C55}" v="2785" dt="2020-05-20T13:10:38.255"/>
    <p1510:client id="{5108805E-C26B-8468-26D9-955199A75060}" v="3" dt="2020-05-20T14:17:31.215"/>
    <p1510:client id="{739FCA3B-3A3D-7B64-F312-112D6E1D435C}" v="5" dt="2020-05-20T10:24:46.809"/>
    <p1510:client id="{8813741C-70B7-AF61-59E2-024CCF18A62F}" v="185" dt="2020-05-20T21:31:00.245"/>
    <p1510:client id="{8DCED998-4EB0-37A0-12C3-143D19F9504A}" v="190" dt="2020-05-20T14:13:54.218"/>
    <p1510:client id="{903526CF-EBFC-EBF0-8837-8685B3B5F582}" v="1944" dt="2020-05-20T21:25:06.119"/>
    <p1510:client id="{B02E8B10-A864-874C-CF37-B61A858D8A28}" v="136" dt="2020-05-20T13:30:59.364"/>
    <p1510:client id="{B6958F28-51CA-D27B-D223-6BB393CB5ABC}" v="6" dt="2020-05-20T10:43:42.8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7684B0-88D6-4152-BF6F-C8BE633F28F2}"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703DCA22-0CFF-473C-B516-49F07DB4612B}">
      <dgm:prSet/>
      <dgm:spPr/>
      <dgm:t>
        <a:bodyPr/>
        <a:lstStyle/>
        <a:p>
          <a:r>
            <a:rPr lang="en-GB"/>
            <a:t>Besides entertainment purposes, mazes are also used in psychology studies of human and animal behaviour to determine space awareness and also intelligence. </a:t>
          </a:r>
          <a:endParaRPr lang="en-US"/>
        </a:p>
      </dgm:t>
    </dgm:pt>
    <dgm:pt modelId="{33287591-3B47-4D30-8F76-019EEB935963}" type="parTrans" cxnId="{7581B916-1B3C-46E3-966B-BE69B1CE539D}">
      <dgm:prSet/>
      <dgm:spPr/>
      <dgm:t>
        <a:bodyPr/>
        <a:lstStyle/>
        <a:p>
          <a:endParaRPr lang="en-US"/>
        </a:p>
      </dgm:t>
    </dgm:pt>
    <dgm:pt modelId="{B1FE6959-DFEF-456F-AAD6-BE292BD46372}" type="sibTrans" cxnId="{7581B916-1B3C-46E3-966B-BE69B1CE539D}">
      <dgm:prSet/>
      <dgm:spPr/>
      <dgm:t>
        <a:bodyPr/>
        <a:lstStyle/>
        <a:p>
          <a:endParaRPr lang="en-US"/>
        </a:p>
      </dgm:t>
    </dgm:pt>
    <dgm:pt modelId="{73AD2578-B9EE-4085-B6D9-0CB6E9DAB932}">
      <dgm:prSet/>
      <dgm:spPr/>
      <dgm:t>
        <a:bodyPr/>
        <a:lstStyle/>
        <a:p>
          <a:r>
            <a:rPr lang="en-GB"/>
            <a:t>Among others, mazes can be used in physics, for example in study of crystal structures. </a:t>
          </a:r>
          <a:endParaRPr lang="en-US"/>
        </a:p>
      </dgm:t>
    </dgm:pt>
    <dgm:pt modelId="{94835014-CC38-4411-B94C-20743EA3445A}" type="parTrans" cxnId="{04B78BFD-7D52-43B9-9047-3EF924139417}">
      <dgm:prSet/>
      <dgm:spPr/>
      <dgm:t>
        <a:bodyPr/>
        <a:lstStyle/>
        <a:p>
          <a:endParaRPr lang="en-US"/>
        </a:p>
      </dgm:t>
    </dgm:pt>
    <dgm:pt modelId="{9ED182A5-DA0F-402F-802A-8B2E45302EBF}" type="sibTrans" cxnId="{04B78BFD-7D52-43B9-9047-3EF924139417}">
      <dgm:prSet/>
      <dgm:spPr/>
      <dgm:t>
        <a:bodyPr/>
        <a:lstStyle/>
        <a:p>
          <a:endParaRPr lang="en-US"/>
        </a:p>
      </dgm:t>
    </dgm:pt>
    <dgm:pt modelId="{8956BC14-BAA2-4BF5-8442-B0E47199A2D2}" type="pres">
      <dgm:prSet presAssocID="{377684B0-88D6-4152-BF6F-C8BE633F28F2}" presName="hierChild1" presStyleCnt="0">
        <dgm:presLayoutVars>
          <dgm:chPref val="1"/>
          <dgm:dir/>
          <dgm:animOne val="branch"/>
          <dgm:animLvl val="lvl"/>
          <dgm:resizeHandles/>
        </dgm:presLayoutVars>
      </dgm:prSet>
      <dgm:spPr/>
    </dgm:pt>
    <dgm:pt modelId="{4E94C6A7-CF37-49E8-A39B-E37B0849A772}" type="pres">
      <dgm:prSet presAssocID="{703DCA22-0CFF-473C-B516-49F07DB4612B}" presName="hierRoot1" presStyleCnt="0"/>
      <dgm:spPr/>
    </dgm:pt>
    <dgm:pt modelId="{F69A92DA-C452-4BA3-BE89-1B4FE69F440B}" type="pres">
      <dgm:prSet presAssocID="{703DCA22-0CFF-473C-B516-49F07DB4612B}" presName="composite" presStyleCnt="0"/>
      <dgm:spPr/>
    </dgm:pt>
    <dgm:pt modelId="{77E8AA6F-DE58-4FAC-97E8-6D8DF0EC85ED}" type="pres">
      <dgm:prSet presAssocID="{703DCA22-0CFF-473C-B516-49F07DB4612B}" presName="background" presStyleLbl="node0" presStyleIdx="0" presStyleCnt="2"/>
      <dgm:spPr/>
    </dgm:pt>
    <dgm:pt modelId="{94BCABDF-40DB-4633-ADF8-69246057593F}" type="pres">
      <dgm:prSet presAssocID="{703DCA22-0CFF-473C-B516-49F07DB4612B}" presName="text" presStyleLbl="fgAcc0" presStyleIdx="0" presStyleCnt="2">
        <dgm:presLayoutVars>
          <dgm:chPref val="3"/>
        </dgm:presLayoutVars>
      </dgm:prSet>
      <dgm:spPr/>
    </dgm:pt>
    <dgm:pt modelId="{548A78FE-5004-4B65-B2F9-1F71BF8EDF50}" type="pres">
      <dgm:prSet presAssocID="{703DCA22-0CFF-473C-B516-49F07DB4612B}" presName="hierChild2" presStyleCnt="0"/>
      <dgm:spPr/>
    </dgm:pt>
    <dgm:pt modelId="{90EAE5CF-0D44-4FE7-A14D-A53F96475713}" type="pres">
      <dgm:prSet presAssocID="{73AD2578-B9EE-4085-B6D9-0CB6E9DAB932}" presName="hierRoot1" presStyleCnt="0"/>
      <dgm:spPr/>
    </dgm:pt>
    <dgm:pt modelId="{43644D11-2417-4F6C-8701-DD05F4216AC5}" type="pres">
      <dgm:prSet presAssocID="{73AD2578-B9EE-4085-B6D9-0CB6E9DAB932}" presName="composite" presStyleCnt="0"/>
      <dgm:spPr/>
    </dgm:pt>
    <dgm:pt modelId="{BFEF47AB-E063-4DC1-9C5D-BB346C59AF8A}" type="pres">
      <dgm:prSet presAssocID="{73AD2578-B9EE-4085-B6D9-0CB6E9DAB932}" presName="background" presStyleLbl="node0" presStyleIdx="1" presStyleCnt="2"/>
      <dgm:spPr/>
    </dgm:pt>
    <dgm:pt modelId="{70637366-A597-4117-8909-507AC4AF0415}" type="pres">
      <dgm:prSet presAssocID="{73AD2578-B9EE-4085-B6D9-0CB6E9DAB932}" presName="text" presStyleLbl="fgAcc0" presStyleIdx="1" presStyleCnt="2">
        <dgm:presLayoutVars>
          <dgm:chPref val="3"/>
        </dgm:presLayoutVars>
      </dgm:prSet>
      <dgm:spPr/>
    </dgm:pt>
    <dgm:pt modelId="{D187A589-F59C-427D-8DE5-25E4538968BF}" type="pres">
      <dgm:prSet presAssocID="{73AD2578-B9EE-4085-B6D9-0CB6E9DAB932}" presName="hierChild2" presStyleCnt="0"/>
      <dgm:spPr/>
    </dgm:pt>
  </dgm:ptLst>
  <dgm:cxnLst>
    <dgm:cxn modelId="{7581B916-1B3C-46E3-966B-BE69B1CE539D}" srcId="{377684B0-88D6-4152-BF6F-C8BE633F28F2}" destId="{703DCA22-0CFF-473C-B516-49F07DB4612B}" srcOrd="0" destOrd="0" parTransId="{33287591-3B47-4D30-8F76-019EEB935963}" sibTransId="{B1FE6959-DFEF-456F-AAD6-BE292BD46372}"/>
    <dgm:cxn modelId="{4BCBEA1F-E0C1-4040-96CD-3D93F728EA16}" type="presOf" srcId="{377684B0-88D6-4152-BF6F-C8BE633F28F2}" destId="{8956BC14-BAA2-4BF5-8442-B0E47199A2D2}" srcOrd="0" destOrd="0" presId="urn:microsoft.com/office/officeart/2005/8/layout/hierarchy1"/>
    <dgm:cxn modelId="{79EF6026-6A64-4006-BD84-D69493F3DC43}" type="presOf" srcId="{73AD2578-B9EE-4085-B6D9-0CB6E9DAB932}" destId="{70637366-A597-4117-8909-507AC4AF0415}" srcOrd="0" destOrd="0" presId="urn:microsoft.com/office/officeart/2005/8/layout/hierarchy1"/>
    <dgm:cxn modelId="{68000C7B-5A4A-4722-BE32-F8D9CC7EA00A}" type="presOf" srcId="{703DCA22-0CFF-473C-B516-49F07DB4612B}" destId="{94BCABDF-40DB-4633-ADF8-69246057593F}" srcOrd="0" destOrd="0" presId="urn:microsoft.com/office/officeart/2005/8/layout/hierarchy1"/>
    <dgm:cxn modelId="{04B78BFD-7D52-43B9-9047-3EF924139417}" srcId="{377684B0-88D6-4152-BF6F-C8BE633F28F2}" destId="{73AD2578-B9EE-4085-B6D9-0CB6E9DAB932}" srcOrd="1" destOrd="0" parTransId="{94835014-CC38-4411-B94C-20743EA3445A}" sibTransId="{9ED182A5-DA0F-402F-802A-8B2E45302EBF}"/>
    <dgm:cxn modelId="{BE7E5505-F285-49C5-AC1E-E21A7988F635}" type="presParOf" srcId="{8956BC14-BAA2-4BF5-8442-B0E47199A2D2}" destId="{4E94C6A7-CF37-49E8-A39B-E37B0849A772}" srcOrd="0" destOrd="0" presId="urn:microsoft.com/office/officeart/2005/8/layout/hierarchy1"/>
    <dgm:cxn modelId="{66545AF6-05B5-4528-BAD6-8B8D20FF716D}" type="presParOf" srcId="{4E94C6A7-CF37-49E8-A39B-E37B0849A772}" destId="{F69A92DA-C452-4BA3-BE89-1B4FE69F440B}" srcOrd="0" destOrd="0" presId="urn:microsoft.com/office/officeart/2005/8/layout/hierarchy1"/>
    <dgm:cxn modelId="{9D7CACB9-7ACB-40D6-8759-0336039889BD}" type="presParOf" srcId="{F69A92DA-C452-4BA3-BE89-1B4FE69F440B}" destId="{77E8AA6F-DE58-4FAC-97E8-6D8DF0EC85ED}" srcOrd="0" destOrd="0" presId="urn:microsoft.com/office/officeart/2005/8/layout/hierarchy1"/>
    <dgm:cxn modelId="{9CC24ADA-4E4F-47CF-BEF0-4CEF9158B883}" type="presParOf" srcId="{F69A92DA-C452-4BA3-BE89-1B4FE69F440B}" destId="{94BCABDF-40DB-4633-ADF8-69246057593F}" srcOrd="1" destOrd="0" presId="urn:microsoft.com/office/officeart/2005/8/layout/hierarchy1"/>
    <dgm:cxn modelId="{7DBE3F1D-B78C-4BF9-8529-A51A8EC169CF}" type="presParOf" srcId="{4E94C6A7-CF37-49E8-A39B-E37B0849A772}" destId="{548A78FE-5004-4B65-B2F9-1F71BF8EDF50}" srcOrd="1" destOrd="0" presId="urn:microsoft.com/office/officeart/2005/8/layout/hierarchy1"/>
    <dgm:cxn modelId="{318EBFB9-844E-4702-A119-FFC0E7B43CD4}" type="presParOf" srcId="{8956BC14-BAA2-4BF5-8442-B0E47199A2D2}" destId="{90EAE5CF-0D44-4FE7-A14D-A53F96475713}" srcOrd="1" destOrd="0" presId="urn:microsoft.com/office/officeart/2005/8/layout/hierarchy1"/>
    <dgm:cxn modelId="{2C42B385-61DB-4C4B-A695-A54F4AA94667}" type="presParOf" srcId="{90EAE5CF-0D44-4FE7-A14D-A53F96475713}" destId="{43644D11-2417-4F6C-8701-DD05F4216AC5}" srcOrd="0" destOrd="0" presId="urn:microsoft.com/office/officeart/2005/8/layout/hierarchy1"/>
    <dgm:cxn modelId="{0A278C9B-4A96-4C2F-9F4C-01E7063A7833}" type="presParOf" srcId="{43644D11-2417-4F6C-8701-DD05F4216AC5}" destId="{BFEF47AB-E063-4DC1-9C5D-BB346C59AF8A}" srcOrd="0" destOrd="0" presId="urn:microsoft.com/office/officeart/2005/8/layout/hierarchy1"/>
    <dgm:cxn modelId="{EA64B1E4-D9EB-4515-BCE3-020384164524}" type="presParOf" srcId="{43644D11-2417-4F6C-8701-DD05F4216AC5}" destId="{70637366-A597-4117-8909-507AC4AF0415}" srcOrd="1" destOrd="0" presId="urn:microsoft.com/office/officeart/2005/8/layout/hierarchy1"/>
    <dgm:cxn modelId="{D8E6243E-2D22-4786-9EC5-BC7A014DF952}" type="presParOf" srcId="{90EAE5CF-0D44-4FE7-A14D-A53F96475713}" destId="{D187A589-F59C-427D-8DE5-25E4538968B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DAF327-7249-4E80-A6D2-B12B29BC063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36400D1-F7F1-430C-B72D-8838E290ADA6}">
      <dgm:prSet/>
      <dgm:spPr/>
      <dgm:t>
        <a:bodyPr/>
        <a:lstStyle/>
        <a:p>
          <a:r>
            <a:rPr lang="en-GB"/>
            <a:t>Agents help us understand how difficult a particular maze is to solve. </a:t>
          </a:r>
          <a:endParaRPr lang="en-US"/>
        </a:p>
      </dgm:t>
    </dgm:pt>
    <dgm:pt modelId="{F4142798-E1E3-4171-A046-FF6E3CB5F447}" type="parTrans" cxnId="{7BF59EB4-DCC5-4C7B-B86D-FF6CB784CB11}">
      <dgm:prSet/>
      <dgm:spPr/>
      <dgm:t>
        <a:bodyPr/>
        <a:lstStyle/>
        <a:p>
          <a:endParaRPr lang="en-US"/>
        </a:p>
      </dgm:t>
    </dgm:pt>
    <dgm:pt modelId="{7CDB516F-DBE2-4678-A982-1400EBCA0D09}" type="sibTrans" cxnId="{7BF59EB4-DCC5-4C7B-B86D-FF6CB784CB11}">
      <dgm:prSet/>
      <dgm:spPr/>
      <dgm:t>
        <a:bodyPr/>
        <a:lstStyle/>
        <a:p>
          <a:endParaRPr lang="en-US"/>
        </a:p>
      </dgm:t>
    </dgm:pt>
    <dgm:pt modelId="{FBF88AA0-AEFD-4B40-8E80-7EC46C0FA171}">
      <dgm:prSet/>
      <dgm:spPr/>
      <dgm:t>
        <a:bodyPr/>
        <a:lstStyle/>
        <a:p>
          <a:r>
            <a:rPr lang="en-GB"/>
            <a:t>Agents produce various attributes of mazes with which we will later analyse the difficulty of the mazes. </a:t>
          </a:r>
          <a:endParaRPr lang="en-US"/>
        </a:p>
      </dgm:t>
    </dgm:pt>
    <dgm:pt modelId="{C9974E46-6EA1-46F2-994E-D8948F4DCB6E}" type="parTrans" cxnId="{49422BC2-77BF-4576-B48D-33BD85E0137E}">
      <dgm:prSet/>
      <dgm:spPr/>
      <dgm:t>
        <a:bodyPr/>
        <a:lstStyle/>
        <a:p>
          <a:endParaRPr lang="en-US"/>
        </a:p>
      </dgm:t>
    </dgm:pt>
    <dgm:pt modelId="{7EC0423B-A5B3-40F0-89AB-45D92C60EAC6}" type="sibTrans" cxnId="{49422BC2-77BF-4576-B48D-33BD85E0137E}">
      <dgm:prSet/>
      <dgm:spPr/>
      <dgm:t>
        <a:bodyPr/>
        <a:lstStyle/>
        <a:p>
          <a:endParaRPr lang="en-US"/>
        </a:p>
      </dgm:t>
    </dgm:pt>
    <dgm:pt modelId="{935C575B-9D60-4CB0-A6EE-8073473CC14A}">
      <dgm:prSet/>
      <dgm:spPr/>
      <dgm:t>
        <a:bodyPr/>
        <a:lstStyle/>
        <a:p>
          <a:r>
            <a:rPr lang="en-GB"/>
            <a:t>These attributes are: </a:t>
          </a:r>
          <a:endParaRPr lang="en-US"/>
        </a:p>
      </dgm:t>
    </dgm:pt>
    <dgm:pt modelId="{ADAE068E-F52E-4B9D-B8A7-50E901C00720}" type="parTrans" cxnId="{D89E6396-378A-4AD5-A43B-688627E143FE}">
      <dgm:prSet/>
      <dgm:spPr/>
      <dgm:t>
        <a:bodyPr/>
        <a:lstStyle/>
        <a:p>
          <a:endParaRPr lang="en-US"/>
        </a:p>
      </dgm:t>
    </dgm:pt>
    <dgm:pt modelId="{BB521F6B-411B-4BDA-801D-D791AC0DFAB1}" type="sibTrans" cxnId="{D89E6396-378A-4AD5-A43B-688627E143FE}">
      <dgm:prSet/>
      <dgm:spPr/>
      <dgm:t>
        <a:bodyPr/>
        <a:lstStyle/>
        <a:p>
          <a:endParaRPr lang="en-US"/>
        </a:p>
      </dgm:t>
    </dgm:pt>
    <dgm:pt modelId="{5012E6A3-E183-4D36-9E14-AA340CAF1355}">
      <dgm:prSet/>
      <dgm:spPr/>
      <dgm:t>
        <a:bodyPr/>
        <a:lstStyle/>
        <a:p>
          <a:r>
            <a:rPr lang="en-GB"/>
            <a:t>number of steps needed from the beginning to the end of the maze</a:t>
          </a:r>
          <a:endParaRPr lang="en-US"/>
        </a:p>
      </dgm:t>
    </dgm:pt>
    <dgm:pt modelId="{45987D7E-20EB-47A9-A667-81B55093994D}" type="parTrans" cxnId="{B6F2DC0C-68A2-41C4-896C-65682DD5CDAD}">
      <dgm:prSet/>
      <dgm:spPr/>
      <dgm:t>
        <a:bodyPr/>
        <a:lstStyle/>
        <a:p>
          <a:endParaRPr lang="en-US"/>
        </a:p>
      </dgm:t>
    </dgm:pt>
    <dgm:pt modelId="{B4E0D58B-F840-4BAB-A85C-2C3CD0495135}" type="sibTrans" cxnId="{B6F2DC0C-68A2-41C4-896C-65682DD5CDAD}">
      <dgm:prSet/>
      <dgm:spPr/>
      <dgm:t>
        <a:bodyPr/>
        <a:lstStyle/>
        <a:p>
          <a:endParaRPr lang="en-US"/>
        </a:p>
      </dgm:t>
    </dgm:pt>
    <dgm:pt modelId="{C0D67EEF-4E2A-4354-9FD2-55F8DAF19DF4}">
      <dgm:prSet/>
      <dgm:spPr/>
      <dgm:t>
        <a:bodyPr/>
        <a:lstStyle/>
        <a:p>
          <a:r>
            <a:rPr lang="en-GB"/>
            <a:t>number of visited cells </a:t>
          </a:r>
          <a:endParaRPr lang="en-US"/>
        </a:p>
      </dgm:t>
    </dgm:pt>
    <dgm:pt modelId="{DC5E0BE8-C75E-4919-A60A-C5CD28838041}" type="parTrans" cxnId="{280A7DB7-30E7-4630-A854-3E2037C6FE3F}">
      <dgm:prSet/>
      <dgm:spPr/>
      <dgm:t>
        <a:bodyPr/>
        <a:lstStyle/>
        <a:p>
          <a:endParaRPr lang="en-US"/>
        </a:p>
      </dgm:t>
    </dgm:pt>
    <dgm:pt modelId="{8939A308-F289-44DE-9F24-E6191249FAEF}" type="sibTrans" cxnId="{280A7DB7-30E7-4630-A854-3E2037C6FE3F}">
      <dgm:prSet/>
      <dgm:spPr/>
      <dgm:t>
        <a:bodyPr/>
        <a:lstStyle/>
        <a:p>
          <a:endParaRPr lang="en-US"/>
        </a:p>
      </dgm:t>
    </dgm:pt>
    <dgm:pt modelId="{7A8DD18A-071E-4DFD-A46D-3950347038A0}">
      <dgm:prSet/>
      <dgm:spPr/>
      <dgm:t>
        <a:bodyPr/>
        <a:lstStyle/>
        <a:p>
          <a:r>
            <a:rPr lang="en-GB"/>
            <a:t>number of visited intersections </a:t>
          </a:r>
          <a:endParaRPr lang="en-US"/>
        </a:p>
      </dgm:t>
    </dgm:pt>
    <dgm:pt modelId="{A8CF9C80-F9C0-422D-83FD-4DC0701500DC}" type="parTrans" cxnId="{C9452718-61C9-4DA7-8695-9421D28213BC}">
      <dgm:prSet/>
      <dgm:spPr/>
      <dgm:t>
        <a:bodyPr/>
        <a:lstStyle/>
        <a:p>
          <a:endParaRPr lang="en-US"/>
        </a:p>
      </dgm:t>
    </dgm:pt>
    <dgm:pt modelId="{C823FDB0-A5DB-4AD5-8DE3-2826CF7921CE}" type="sibTrans" cxnId="{C9452718-61C9-4DA7-8695-9421D28213BC}">
      <dgm:prSet/>
      <dgm:spPr/>
      <dgm:t>
        <a:bodyPr/>
        <a:lstStyle/>
        <a:p>
          <a:endParaRPr lang="en-US"/>
        </a:p>
      </dgm:t>
    </dgm:pt>
    <dgm:pt modelId="{F222718B-2DB1-492A-AEA8-D0111F0A5A64}">
      <dgm:prSet/>
      <dgm:spPr/>
      <dgm:t>
        <a:bodyPr/>
        <a:lstStyle/>
        <a:p>
          <a:r>
            <a:rPr lang="en-GB"/>
            <a:t>number of visited dead ends</a:t>
          </a:r>
          <a:endParaRPr lang="en-US"/>
        </a:p>
      </dgm:t>
    </dgm:pt>
    <dgm:pt modelId="{DE2ADE63-D40C-42EA-A60B-C634344EC7E6}" type="parTrans" cxnId="{3395B05E-A33F-47F5-9F4F-87162FD6EF9B}">
      <dgm:prSet/>
      <dgm:spPr/>
      <dgm:t>
        <a:bodyPr/>
        <a:lstStyle/>
        <a:p>
          <a:endParaRPr lang="en-US"/>
        </a:p>
      </dgm:t>
    </dgm:pt>
    <dgm:pt modelId="{F901F15D-1765-41EF-B5D0-969166F46B0D}" type="sibTrans" cxnId="{3395B05E-A33F-47F5-9F4F-87162FD6EF9B}">
      <dgm:prSet/>
      <dgm:spPr/>
      <dgm:t>
        <a:bodyPr/>
        <a:lstStyle/>
        <a:p>
          <a:endParaRPr lang="en-US"/>
        </a:p>
      </dgm:t>
    </dgm:pt>
    <dgm:pt modelId="{6746FB20-D933-4B28-8767-E3AEC5D430F1}" type="pres">
      <dgm:prSet presAssocID="{ABDAF327-7249-4E80-A6D2-B12B29BC063D}" presName="linear" presStyleCnt="0">
        <dgm:presLayoutVars>
          <dgm:animLvl val="lvl"/>
          <dgm:resizeHandles val="exact"/>
        </dgm:presLayoutVars>
      </dgm:prSet>
      <dgm:spPr/>
    </dgm:pt>
    <dgm:pt modelId="{A0B647B9-1FFD-456C-85E4-21FBD4EAABA7}" type="pres">
      <dgm:prSet presAssocID="{836400D1-F7F1-430C-B72D-8838E290ADA6}" presName="parentText" presStyleLbl="node1" presStyleIdx="0" presStyleCnt="3">
        <dgm:presLayoutVars>
          <dgm:chMax val="0"/>
          <dgm:bulletEnabled val="1"/>
        </dgm:presLayoutVars>
      </dgm:prSet>
      <dgm:spPr/>
    </dgm:pt>
    <dgm:pt modelId="{D029F734-9DEB-4EBC-81C6-C669E8CBA34A}" type="pres">
      <dgm:prSet presAssocID="{7CDB516F-DBE2-4678-A982-1400EBCA0D09}" presName="spacer" presStyleCnt="0"/>
      <dgm:spPr/>
    </dgm:pt>
    <dgm:pt modelId="{059F289C-A634-4922-A09A-8B0725CEDF4A}" type="pres">
      <dgm:prSet presAssocID="{FBF88AA0-AEFD-4B40-8E80-7EC46C0FA171}" presName="parentText" presStyleLbl="node1" presStyleIdx="1" presStyleCnt="3">
        <dgm:presLayoutVars>
          <dgm:chMax val="0"/>
          <dgm:bulletEnabled val="1"/>
        </dgm:presLayoutVars>
      </dgm:prSet>
      <dgm:spPr/>
    </dgm:pt>
    <dgm:pt modelId="{99F0CACB-9EC1-4D53-AEC4-0A27B85BF290}" type="pres">
      <dgm:prSet presAssocID="{7EC0423B-A5B3-40F0-89AB-45D92C60EAC6}" presName="spacer" presStyleCnt="0"/>
      <dgm:spPr/>
    </dgm:pt>
    <dgm:pt modelId="{23F5EDFB-8206-487B-BDBD-46F0512B956F}" type="pres">
      <dgm:prSet presAssocID="{935C575B-9D60-4CB0-A6EE-8073473CC14A}" presName="parentText" presStyleLbl="node1" presStyleIdx="2" presStyleCnt="3">
        <dgm:presLayoutVars>
          <dgm:chMax val="0"/>
          <dgm:bulletEnabled val="1"/>
        </dgm:presLayoutVars>
      </dgm:prSet>
      <dgm:spPr/>
    </dgm:pt>
    <dgm:pt modelId="{1DAC400C-8184-4454-AE9F-32C0C76BDDBF}" type="pres">
      <dgm:prSet presAssocID="{935C575B-9D60-4CB0-A6EE-8073473CC14A}" presName="childText" presStyleLbl="revTx" presStyleIdx="0" presStyleCnt="1">
        <dgm:presLayoutVars>
          <dgm:bulletEnabled val="1"/>
        </dgm:presLayoutVars>
      </dgm:prSet>
      <dgm:spPr/>
    </dgm:pt>
  </dgm:ptLst>
  <dgm:cxnLst>
    <dgm:cxn modelId="{F44C6507-6553-4F22-BB2B-759253D3F1BE}" type="presOf" srcId="{7A8DD18A-071E-4DFD-A46D-3950347038A0}" destId="{1DAC400C-8184-4454-AE9F-32C0C76BDDBF}" srcOrd="0" destOrd="2" presId="urn:microsoft.com/office/officeart/2005/8/layout/vList2"/>
    <dgm:cxn modelId="{B6F2DC0C-68A2-41C4-896C-65682DD5CDAD}" srcId="{935C575B-9D60-4CB0-A6EE-8073473CC14A}" destId="{5012E6A3-E183-4D36-9E14-AA340CAF1355}" srcOrd="0" destOrd="0" parTransId="{45987D7E-20EB-47A9-A667-81B55093994D}" sibTransId="{B4E0D58B-F840-4BAB-A85C-2C3CD0495135}"/>
    <dgm:cxn modelId="{A9B5790E-DDF8-485A-A46F-681B95CC117A}" type="presOf" srcId="{ABDAF327-7249-4E80-A6D2-B12B29BC063D}" destId="{6746FB20-D933-4B28-8767-E3AEC5D430F1}" srcOrd="0" destOrd="0" presId="urn:microsoft.com/office/officeart/2005/8/layout/vList2"/>
    <dgm:cxn modelId="{C9452718-61C9-4DA7-8695-9421D28213BC}" srcId="{935C575B-9D60-4CB0-A6EE-8073473CC14A}" destId="{7A8DD18A-071E-4DFD-A46D-3950347038A0}" srcOrd="2" destOrd="0" parTransId="{A8CF9C80-F9C0-422D-83FD-4DC0701500DC}" sibTransId="{C823FDB0-A5DB-4AD5-8DE3-2826CF7921CE}"/>
    <dgm:cxn modelId="{1FB6DF27-B4F3-4B1F-AEF5-01D3ED3085E9}" type="presOf" srcId="{FBF88AA0-AEFD-4B40-8E80-7EC46C0FA171}" destId="{059F289C-A634-4922-A09A-8B0725CEDF4A}" srcOrd="0" destOrd="0" presId="urn:microsoft.com/office/officeart/2005/8/layout/vList2"/>
    <dgm:cxn modelId="{3395B05E-A33F-47F5-9F4F-87162FD6EF9B}" srcId="{935C575B-9D60-4CB0-A6EE-8073473CC14A}" destId="{F222718B-2DB1-492A-AEA8-D0111F0A5A64}" srcOrd="3" destOrd="0" parTransId="{DE2ADE63-D40C-42EA-A60B-C634344EC7E6}" sibTransId="{F901F15D-1765-41EF-B5D0-969166F46B0D}"/>
    <dgm:cxn modelId="{4563B876-614E-4C0E-954B-669E2483C26C}" type="presOf" srcId="{836400D1-F7F1-430C-B72D-8838E290ADA6}" destId="{A0B647B9-1FFD-456C-85E4-21FBD4EAABA7}" srcOrd="0" destOrd="0" presId="urn:microsoft.com/office/officeart/2005/8/layout/vList2"/>
    <dgm:cxn modelId="{58144F8E-0D29-4F5A-B1CE-92A43BC174D2}" type="presOf" srcId="{F222718B-2DB1-492A-AEA8-D0111F0A5A64}" destId="{1DAC400C-8184-4454-AE9F-32C0C76BDDBF}" srcOrd="0" destOrd="3" presId="urn:microsoft.com/office/officeart/2005/8/layout/vList2"/>
    <dgm:cxn modelId="{D89E6396-378A-4AD5-A43B-688627E143FE}" srcId="{ABDAF327-7249-4E80-A6D2-B12B29BC063D}" destId="{935C575B-9D60-4CB0-A6EE-8073473CC14A}" srcOrd="2" destOrd="0" parTransId="{ADAE068E-F52E-4B9D-B8A7-50E901C00720}" sibTransId="{BB521F6B-411B-4BDA-801D-D791AC0DFAB1}"/>
    <dgm:cxn modelId="{B6D10599-E0EB-4787-850B-F7CED8DB7CAA}" type="presOf" srcId="{5012E6A3-E183-4D36-9E14-AA340CAF1355}" destId="{1DAC400C-8184-4454-AE9F-32C0C76BDDBF}" srcOrd="0" destOrd="0" presId="urn:microsoft.com/office/officeart/2005/8/layout/vList2"/>
    <dgm:cxn modelId="{FF520DA0-BC9B-4325-885F-3BC311423A34}" type="presOf" srcId="{C0D67EEF-4E2A-4354-9FD2-55F8DAF19DF4}" destId="{1DAC400C-8184-4454-AE9F-32C0C76BDDBF}" srcOrd="0" destOrd="1" presId="urn:microsoft.com/office/officeart/2005/8/layout/vList2"/>
    <dgm:cxn modelId="{7BF59EB4-DCC5-4C7B-B86D-FF6CB784CB11}" srcId="{ABDAF327-7249-4E80-A6D2-B12B29BC063D}" destId="{836400D1-F7F1-430C-B72D-8838E290ADA6}" srcOrd="0" destOrd="0" parTransId="{F4142798-E1E3-4171-A046-FF6E3CB5F447}" sibTransId="{7CDB516F-DBE2-4678-A982-1400EBCA0D09}"/>
    <dgm:cxn modelId="{280A7DB7-30E7-4630-A854-3E2037C6FE3F}" srcId="{935C575B-9D60-4CB0-A6EE-8073473CC14A}" destId="{C0D67EEF-4E2A-4354-9FD2-55F8DAF19DF4}" srcOrd="1" destOrd="0" parTransId="{DC5E0BE8-C75E-4919-A60A-C5CD28838041}" sibTransId="{8939A308-F289-44DE-9F24-E6191249FAEF}"/>
    <dgm:cxn modelId="{49422BC2-77BF-4576-B48D-33BD85E0137E}" srcId="{ABDAF327-7249-4E80-A6D2-B12B29BC063D}" destId="{FBF88AA0-AEFD-4B40-8E80-7EC46C0FA171}" srcOrd="1" destOrd="0" parTransId="{C9974E46-6EA1-46F2-994E-D8948F4DCB6E}" sibTransId="{7EC0423B-A5B3-40F0-89AB-45D92C60EAC6}"/>
    <dgm:cxn modelId="{CF166FFC-BDB5-4FC1-9405-17018977C831}" type="presOf" srcId="{935C575B-9D60-4CB0-A6EE-8073473CC14A}" destId="{23F5EDFB-8206-487B-BDBD-46F0512B956F}" srcOrd="0" destOrd="0" presId="urn:microsoft.com/office/officeart/2005/8/layout/vList2"/>
    <dgm:cxn modelId="{CF1A9646-4C36-40D7-89F4-5B04681AF426}" type="presParOf" srcId="{6746FB20-D933-4B28-8767-E3AEC5D430F1}" destId="{A0B647B9-1FFD-456C-85E4-21FBD4EAABA7}" srcOrd="0" destOrd="0" presId="urn:microsoft.com/office/officeart/2005/8/layout/vList2"/>
    <dgm:cxn modelId="{FF54BDAA-DA1B-43FE-8689-1B7BA856CB11}" type="presParOf" srcId="{6746FB20-D933-4B28-8767-E3AEC5D430F1}" destId="{D029F734-9DEB-4EBC-81C6-C669E8CBA34A}" srcOrd="1" destOrd="0" presId="urn:microsoft.com/office/officeart/2005/8/layout/vList2"/>
    <dgm:cxn modelId="{36B9536B-1C4E-436D-A8E1-6152CE382D63}" type="presParOf" srcId="{6746FB20-D933-4B28-8767-E3AEC5D430F1}" destId="{059F289C-A634-4922-A09A-8B0725CEDF4A}" srcOrd="2" destOrd="0" presId="urn:microsoft.com/office/officeart/2005/8/layout/vList2"/>
    <dgm:cxn modelId="{6320AB21-5ED3-4E0F-8ABF-0FAB504EC424}" type="presParOf" srcId="{6746FB20-D933-4B28-8767-E3AEC5D430F1}" destId="{99F0CACB-9EC1-4D53-AEC4-0A27B85BF290}" srcOrd="3" destOrd="0" presId="urn:microsoft.com/office/officeart/2005/8/layout/vList2"/>
    <dgm:cxn modelId="{9621A691-24E7-46A3-AA56-0D5637E171C6}" type="presParOf" srcId="{6746FB20-D933-4B28-8767-E3AEC5D430F1}" destId="{23F5EDFB-8206-487B-BDBD-46F0512B956F}" srcOrd="4" destOrd="0" presId="urn:microsoft.com/office/officeart/2005/8/layout/vList2"/>
    <dgm:cxn modelId="{D1817570-094F-4EF3-A7AA-375C6CC5DE93}" type="presParOf" srcId="{6746FB20-D933-4B28-8767-E3AEC5D430F1}" destId="{1DAC400C-8184-4454-AE9F-32C0C76BDDBF}"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E8AA6F-DE58-4FAC-97E8-6D8DF0EC85ED}">
      <dsp:nvSpPr>
        <dsp:cNvPr id="0" name=""/>
        <dsp:cNvSpPr/>
      </dsp:nvSpPr>
      <dsp:spPr>
        <a:xfrm>
          <a:off x="130938"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BCABDF-40DB-4633-ADF8-69246057593F}">
      <dsp:nvSpPr>
        <dsp:cNvPr id="0" name=""/>
        <dsp:cNvSpPr/>
      </dsp:nvSpPr>
      <dsp:spPr>
        <a:xfrm>
          <a:off x="600342"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Besides entertainment purposes, mazes are also used in psychology studies of human and animal behaviour to determine space awareness and also intelligence. </a:t>
          </a:r>
          <a:endParaRPr lang="en-US" sz="2300" kern="1200"/>
        </a:p>
      </dsp:txBody>
      <dsp:txXfrm>
        <a:off x="678914" y="525899"/>
        <a:ext cx="4067491" cy="2525499"/>
      </dsp:txXfrm>
    </dsp:sp>
    <dsp:sp modelId="{BFEF47AB-E063-4DC1-9C5D-BB346C59AF8A}">
      <dsp:nvSpPr>
        <dsp:cNvPr id="0" name=""/>
        <dsp:cNvSpPr/>
      </dsp:nvSpPr>
      <dsp:spPr>
        <a:xfrm>
          <a:off x="5294381"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637366-A597-4117-8909-507AC4AF0415}">
      <dsp:nvSpPr>
        <dsp:cNvPr id="0" name=""/>
        <dsp:cNvSpPr/>
      </dsp:nvSpPr>
      <dsp:spPr>
        <a:xfrm>
          <a:off x="5763785"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Among others, mazes can be used in physics, for example in study of crystal structures. </a:t>
          </a:r>
          <a:endParaRPr lang="en-US" sz="2300" kern="1200"/>
        </a:p>
      </dsp:txBody>
      <dsp:txXfrm>
        <a:off x="5842357" y="525899"/>
        <a:ext cx="4067491" cy="2525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B647B9-1FFD-456C-85E4-21FBD4EAABA7}">
      <dsp:nvSpPr>
        <dsp:cNvPr id="0" name=""/>
        <dsp:cNvSpPr/>
      </dsp:nvSpPr>
      <dsp:spPr>
        <a:xfrm>
          <a:off x="0" y="75690"/>
          <a:ext cx="5115491" cy="111881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Agents help us understand how difficult a particular maze is to solve. </a:t>
          </a:r>
          <a:endParaRPr lang="en-US" sz="2000" kern="1200"/>
        </a:p>
      </dsp:txBody>
      <dsp:txXfrm>
        <a:off x="54616" y="130306"/>
        <a:ext cx="5006259" cy="1009580"/>
      </dsp:txXfrm>
    </dsp:sp>
    <dsp:sp modelId="{059F289C-A634-4922-A09A-8B0725CEDF4A}">
      <dsp:nvSpPr>
        <dsp:cNvPr id="0" name=""/>
        <dsp:cNvSpPr/>
      </dsp:nvSpPr>
      <dsp:spPr>
        <a:xfrm>
          <a:off x="0" y="1252102"/>
          <a:ext cx="5115491" cy="1118812"/>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Agents produce various attributes of mazes with which we will later analyse the difficulty of the mazes. </a:t>
          </a:r>
          <a:endParaRPr lang="en-US" sz="2000" kern="1200"/>
        </a:p>
      </dsp:txBody>
      <dsp:txXfrm>
        <a:off x="54616" y="1306718"/>
        <a:ext cx="5006259" cy="1009580"/>
      </dsp:txXfrm>
    </dsp:sp>
    <dsp:sp modelId="{23F5EDFB-8206-487B-BDBD-46F0512B956F}">
      <dsp:nvSpPr>
        <dsp:cNvPr id="0" name=""/>
        <dsp:cNvSpPr/>
      </dsp:nvSpPr>
      <dsp:spPr>
        <a:xfrm>
          <a:off x="0" y="2428515"/>
          <a:ext cx="5115491" cy="1118812"/>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These attributes are: </a:t>
          </a:r>
          <a:endParaRPr lang="en-US" sz="2000" kern="1200"/>
        </a:p>
      </dsp:txBody>
      <dsp:txXfrm>
        <a:off x="54616" y="2483131"/>
        <a:ext cx="5006259" cy="1009580"/>
      </dsp:txXfrm>
    </dsp:sp>
    <dsp:sp modelId="{1DAC400C-8184-4454-AE9F-32C0C76BDDBF}">
      <dsp:nvSpPr>
        <dsp:cNvPr id="0" name=""/>
        <dsp:cNvSpPr/>
      </dsp:nvSpPr>
      <dsp:spPr>
        <a:xfrm>
          <a:off x="0" y="3547327"/>
          <a:ext cx="5115491" cy="132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417"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GB" sz="1600" kern="1200"/>
            <a:t>number of steps needed from the beginning to the end of the maze</a:t>
          </a:r>
          <a:endParaRPr lang="en-US" sz="1600" kern="1200"/>
        </a:p>
        <a:p>
          <a:pPr marL="171450" lvl="1" indent="-171450" algn="l" defTabSz="711200">
            <a:lnSpc>
              <a:spcPct val="90000"/>
            </a:lnSpc>
            <a:spcBef>
              <a:spcPct val="0"/>
            </a:spcBef>
            <a:spcAft>
              <a:spcPct val="20000"/>
            </a:spcAft>
            <a:buChar char="•"/>
          </a:pPr>
          <a:r>
            <a:rPr lang="en-GB" sz="1600" kern="1200"/>
            <a:t>number of visited cells </a:t>
          </a:r>
          <a:endParaRPr lang="en-US" sz="1600" kern="1200"/>
        </a:p>
        <a:p>
          <a:pPr marL="171450" lvl="1" indent="-171450" algn="l" defTabSz="711200">
            <a:lnSpc>
              <a:spcPct val="90000"/>
            </a:lnSpc>
            <a:spcBef>
              <a:spcPct val="0"/>
            </a:spcBef>
            <a:spcAft>
              <a:spcPct val="20000"/>
            </a:spcAft>
            <a:buChar char="•"/>
          </a:pPr>
          <a:r>
            <a:rPr lang="en-GB" sz="1600" kern="1200"/>
            <a:t>number of visited intersections </a:t>
          </a:r>
          <a:endParaRPr lang="en-US" sz="1600" kern="1200"/>
        </a:p>
        <a:p>
          <a:pPr marL="171450" lvl="1" indent="-171450" algn="l" defTabSz="711200">
            <a:lnSpc>
              <a:spcPct val="90000"/>
            </a:lnSpc>
            <a:spcBef>
              <a:spcPct val="0"/>
            </a:spcBef>
            <a:spcAft>
              <a:spcPct val="20000"/>
            </a:spcAft>
            <a:buChar char="•"/>
          </a:pPr>
          <a:r>
            <a:rPr lang="en-GB" sz="1600" kern="1200"/>
            <a:t>number of visited dead ends</a:t>
          </a:r>
          <a:endParaRPr lang="en-US" sz="1600" kern="1200"/>
        </a:p>
      </dsp:txBody>
      <dsp:txXfrm>
        <a:off x="0" y="3547327"/>
        <a:ext cx="5115491" cy="13248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20/05/2020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20/05/2020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20/05/2020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20/05/2020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20/05/2020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20/05/2020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20/05/2020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en.wikipedia.org/wiki/Maze_generation_algorithm" TargetMode="External"/><Relationship Id="rId2" Type="http://schemas.openxmlformats.org/officeDocument/2006/relationships/hyperlink" Target="http://ipsitransactions.org/journals/papers/tir/2019jan/p5.pdf" TargetMode="External"/><Relationship Id="rId1" Type="http://schemas.openxmlformats.org/officeDocument/2006/relationships/slideLayout" Target="../slideLayouts/slideLayout2.xml"/><Relationship Id="rId4" Type="http://schemas.openxmlformats.org/officeDocument/2006/relationships/hyperlink" Target="http://weblog.jamisbuck.org/2011/2/7/maze-generation-algorithm-recap"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CC1D8DF-D4E9-4E15-893B-6C498313516F}"/>
              </a:ext>
            </a:extLst>
          </p:cNvPr>
          <p:cNvSpPr>
            <a:spLocks noGrp="1"/>
          </p:cNvSpPr>
          <p:nvPr>
            <p:ph type="ctrTitle"/>
          </p:nvPr>
        </p:nvSpPr>
        <p:spPr>
          <a:xfrm>
            <a:off x="3045368" y="2043663"/>
            <a:ext cx="6105194" cy="2031055"/>
          </a:xfrm>
        </p:spPr>
        <p:txBody>
          <a:bodyPr>
            <a:normAutofit/>
          </a:bodyPr>
          <a:lstStyle/>
          <a:p>
            <a:r>
              <a:rPr lang="en-GB" sz="4700" dirty="0">
                <a:solidFill>
                  <a:srgbClr val="FFFFFF"/>
                </a:solidFill>
                <a:ea typeface="+mj-lt"/>
                <a:cs typeface="+mj-lt"/>
              </a:rPr>
              <a:t>Implementation and Analysis of Maze Generating Algorithms</a:t>
            </a:r>
            <a:endParaRPr lang="en-US" sz="4700" dirty="0">
              <a:solidFill>
                <a:srgbClr val="FFFFFF"/>
              </a:solidFill>
            </a:endParaRPr>
          </a:p>
        </p:txBody>
      </p:sp>
      <p:sp>
        <p:nvSpPr>
          <p:cNvPr id="3" name="Subtitle 2">
            <a:extLst>
              <a:ext uri="{FF2B5EF4-FFF2-40B4-BE49-F238E27FC236}">
                <a16:creationId xmlns:a16="http://schemas.microsoft.com/office/drawing/2014/main" id="{95AF0984-5084-4068-89AA-1498CAF9E027}"/>
              </a:ext>
            </a:extLst>
          </p:cNvPr>
          <p:cNvSpPr>
            <a:spLocks noGrp="1"/>
          </p:cNvSpPr>
          <p:nvPr>
            <p:ph type="subTitle" idx="1"/>
          </p:nvPr>
        </p:nvSpPr>
        <p:spPr>
          <a:xfrm>
            <a:off x="3045368" y="4074718"/>
            <a:ext cx="6105194" cy="682079"/>
          </a:xfrm>
        </p:spPr>
        <p:txBody>
          <a:bodyPr vert="horz" lIns="91440" tIns="45720" rIns="91440" bIns="45720" rtlCol="0" anchor="t">
            <a:noAutofit/>
          </a:bodyPr>
          <a:lstStyle/>
          <a:p>
            <a:r>
              <a:rPr lang="en-GB" dirty="0">
                <a:solidFill>
                  <a:srgbClr val="FFFFFF"/>
                </a:solidFill>
                <a:cs typeface="Calibri"/>
              </a:rPr>
              <a:t>-Shaikh Ubaid</a:t>
            </a:r>
          </a:p>
          <a:p>
            <a:r>
              <a:rPr lang="en-GB" dirty="0">
                <a:solidFill>
                  <a:srgbClr val="FFFFFF"/>
                </a:solidFill>
                <a:cs typeface="Calibri"/>
              </a:rPr>
              <a:t>-180001050</a:t>
            </a:r>
          </a:p>
        </p:txBody>
      </p:sp>
    </p:spTree>
    <p:extLst>
      <p:ext uri="{BB962C8B-B14F-4D97-AF65-F5344CB8AC3E}">
        <p14:creationId xmlns:p14="http://schemas.microsoft.com/office/powerpoint/2010/main" val="3735307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AC2E3AD-779B-4FBD-BBB3-5E7A6D3D47FB}"/>
              </a:ext>
            </a:extLst>
          </p:cNvPr>
          <p:cNvSpPr>
            <a:spLocks noGrp="1"/>
          </p:cNvSpPr>
          <p:nvPr>
            <p:ph type="title"/>
          </p:nvPr>
        </p:nvSpPr>
        <p:spPr>
          <a:xfrm>
            <a:off x="640079" y="2053641"/>
            <a:ext cx="3669161" cy="2760098"/>
          </a:xfrm>
        </p:spPr>
        <p:txBody>
          <a:bodyPr>
            <a:normAutofit/>
          </a:bodyPr>
          <a:lstStyle/>
          <a:p>
            <a:r>
              <a:rPr lang="en-GB">
                <a:solidFill>
                  <a:srgbClr val="FFFFFF"/>
                </a:solidFill>
                <a:cs typeface="Calibri Light"/>
              </a:rPr>
              <a:t>2.1 Recursive Backtracking</a:t>
            </a:r>
            <a:endParaRPr lang="en-GB">
              <a:solidFill>
                <a:srgbClr val="FFFFFF"/>
              </a:solidFill>
            </a:endParaRPr>
          </a:p>
        </p:txBody>
      </p:sp>
      <p:sp>
        <p:nvSpPr>
          <p:cNvPr id="3" name="Content Placeholder 2">
            <a:extLst>
              <a:ext uri="{FF2B5EF4-FFF2-40B4-BE49-F238E27FC236}">
                <a16:creationId xmlns:a16="http://schemas.microsoft.com/office/drawing/2014/main" id="{A77F29A0-4740-4A93-91CD-C1868B17AEF3}"/>
              </a:ext>
            </a:extLst>
          </p:cNvPr>
          <p:cNvSpPr>
            <a:spLocks noGrp="1"/>
          </p:cNvSpPr>
          <p:nvPr>
            <p:ph idx="1"/>
          </p:nvPr>
        </p:nvSpPr>
        <p:spPr>
          <a:xfrm>
            <a:off x="6090574" y="801866"/>
            <a:ext cx="5306084" cy="5230634"/>
          </a:xfrm>
        </p:spPr>
        <p:txBody>
          <a:bodyPr vert="horz" lIns="91440" tIns="45720" rIns="91440" bIns="45720" rtlCol="0" anchor="ctr">
            <a:normAutofit/>
          </a:bodyPr>
          <a:lstStyle/>
          <a:p>
            <a:r>
              <a:rPr lang="en-GB" sz="2400" dirty="0">
                <a:solidFill>
                  <a:srgbClr val="000000"/>
                </a:solidFill>
                <a:ea typeface="+mn-lt"/>
                <a:cs typeface="+mn-lt"/>
              </a:rPr>
              <a:t>Firstly, we implement depth-first search (DFS) algorithm also called backtracking . </a:t>
            </a:r>
            <a:r>
              <a:rPr lang="en-GB" sz="2400" b="1" dirty="0">
                <a:solidFill>
                  <a:srgbClr val="000000"/>
                </a:solidFill>
                <a:ea typeface="+mn-lt"/>
                <a:cs typeface="+mn-lt"/>
              </a:rPr>
              <a:t>Main idea of DFS is to go forward as much as possible, then backtrack to the first branch that has unvisited paths and repeat until everything is searched.</a:t>
            </a:r>
            <a:r>
              <a:rPr lang="en-GB" sz="2400" dirty="0">
                <a:solidFill>
                  <a:srgbClr val="000000"/>
                </a:solidFill>
                <a:ea typeface="+mn-lt"/>
                <a:cs typeface="+mn-lt"/>
              </a:rPr>
              <a:t> We use randomised DFS to obtain random (non-trivial) mazes. </a:t>
            </a:r>
          </a:p>
          <a:p>
            <a:r>
              <a:rPr lang="en-GB" sz="2400" dirty="0">
                <a:solidFill>
                  <a:srgbClr val="000000"/>
                </a:solidFill>
                <a:cs typeface="Calibri"/>
              </a:rPr>
              <a:t>I have implemented both </a:t>
            </a:r>
            <a:r>
              <a:rPr lang="en-GB" sz="2400">
                <a:solidFill>
                  <a:srgbClr val="000000"/>
                </a:solidFill>
                <a:cs typeface="Calibri"/>
              </a:rPr>
              <a:t>DFS with</a:t>
            </a:r>
            <a:r>
              <a:rPr lang="en-GB" sz="2400" dirty="0">
                <a:solidFill>
                  <a:srgbClr val="000000"/>
                </a:solidFill>
                <a:cs typeface="Calibri"/>
              </a:rPr>
              <a:t> explicit stack and without explicit stack(recursion).</a:t>
            </a:r>
          </a:p>
        </p:txBody>
      </p:sp>
    </p:spTree>
    <p:extLst>
      <p:ext uri="{BB962C8B-B14F-4D97-AF65-F5344CB8AC3E}">
        <p14:creationId xmlns:p14="http://schemas.microsoft.com/office/powerpoint/2010/main" val="3507932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BE5FAD8-3EB8-4145-9544-B13CC511DA94}"/>
              </a:ext>
            </a:extLst>
          </p:cNvPr>
          <p:cNvSpPr>
            <a:spLocks noGrp="1"/>
          </p:cNvSpPr>
          <p:nvPr>
            <p:ph type="title"/>
          </p:nvPr>
        </p:nvSpPr>
        <p:spPr>
          <a:xfrm>
            <a:off x="640079" y="2053641"/>
            <a:ext cx="3669161" cy="2760098"/>
          </a:xfrm>
        </p:spPr>
        <p:txBody>
          <a:bodyPr>
            <a:normAutofit/>
          </a:bodyPr>
          <a:lstStyle/>
          <a:p>
            <a:r>
              <a:rPr lang="en-GB">
                <a:solidFill>
                  <a:srgbClr val="FFFFFF"/>
                </a:solidFill>
                <a:cs typeface="Calibri Light"/>
              </a:rPr>
              <a:t>Pseudo Code/Steps</a:t>
            </a:r>
            <a:endParaRPr lang="en-GB">
              <a:solidFill>
                <a:srgbClr val="FFFFFF"/>
              </a:solidFill>
            </a:endParaRPr>
          </a:p>
        </p:txBody>
      </p:sp>
      <p:sp>
        <p:nvSpPr>
          <p:cNvPr id="3" name="Content Placeholder 2">
            <a:extLst>
              <a:ext uri="{FF2B5EF4-FFF2-40B4-BE49-F238E27FC236}">
                <a16:creationId xmlns:a16="http://schemas.microsoft.com/office/drawing/2014/main" id="{1E494CCF-8BF8-4531-A5E6-4FF74EEBF9B7}"/>
              </a:ext>
            </a:extLst>
          </p:cNvPr>
          <p:cNvSpPr>
            <a:spLocks noGrp="1"/>
          </p:cNvSpPr>
          <p:nvPr>
            <p:ph idx="1"/>
          </p:nvPr>
        </p:nvSpPr>
        <p:spPr>
          <a:xfrm>
            <a:off x="6090574" y="801866"/>
            <a:ext cx="5306084" cy="5230634"/>
          </a:xfrm>
        </p:spPr>
        <p:txBody>
          <a:bodyPr vert="horz" lIns="91440" tIns="45720" rIns="91440" bIns="45720" rtlCol="0" anchor="ctr">
            <a:normAutofit fontScale="92500" lnSpcReduction="10000"/>
          </a:bodyPr>
          <a:lstStyle/>
          <a:p>
            <a:pPr marL="514350" indent="-514350">
              <a:buAutoNum type="arabicPeriod"/>
            </a:pPr>
            <a:r>
              <a:rPr lang="en-GB" sz="2400" dirty="0">
                <a:solidFill>
                  <a:srgbClr val="000000"/>
                </a:solidFill>
                <a:ea typeface="+mn-lt"/>
                <a:cs typeface="+mn-lt"/>
              </a:rPr>
              <a:t>Choose a starting point in the field.(used the 1st grid in implementation)</a:t>
            </a:r>
            <a:endParaRPr lang="en-GB" sz="2400">
              <a:solidFill>
                <a:srgbClr val="000000"/>
              </a:solidFill>
              <a:cs typeface="Calibri" panose="020F0502020204030204"/>
            </a:endParaRPr>
          </a:p>
          <a:p>
            <a:pPr marL="514350" indent="-514350">
              <a:buAutoNum type="arabicPeriod"/>
            </a:pPr>
            <a:r>
              <a:rPr lang="en-GB" sz="2400" dirty="0">
                <a:solidFill>
                  <a:srgbClr val="000000"/>
                </a:solidFill>
                <a:ea typeface="+mn-lt"/>
                <a:cs typeface="+mn-lt"/>
              </a:rPr>
              <a:t>Randomly choose a wall at that point and carve a passage through to the adjacent cell, but only if the adjacent cell has not been visited yet. This becomes the new current cell.</a:t>
            </a:r>
            <a:endParaRPr lang="en-GB" sz="2400">
              <a:solidFill>
                <a:srgbClr val="000000"/>
              </a:solidFill>
              <a:cs typeface="Calibri" panose="020F0502020204030204"/>
            </a:endParaRPr>
          </a:p>
          <a:p>
            <a:pPr marL="514350" indent="-514350">
              <a:buAutoNum type="arabicPeriod"/>
            </a:pPr>
            <a:r>
              <a:rPr lang="en-GB" sz="2400" dirty="0">
                <a:solidFill>
                  <a:srgbClr val="000000"/>
                </a:solidFill>
                <a:ea typeface="+mn-lt"/>
                <a:cs typeface="+mn-lt"/>
              </a:rPr>
              <a:t>If all adjacent cells have been visited, back up to the last cell that has uncarved walls and repeat.</a:t>
            </a:r>
            <a:endParaRPr lang="en-GB" sz="2400">
              <a:solidFill>
                <a:srgbClr val="000000"/>
              </a:solidFill>
              <a:cs typeface="Calibri" panose="020F0502020204030204"/>
            </a:endParaRPr>
          </a:p>
          <a:p>
            <a:pPr marL="514350" indent="-514350">
              <a:buAutoNum type="arabicPeriod"/>
            </a:pPr>
            <a:r>
              <a:rPr lang="en-GB" sz="2400" dirty="0">
                <a:solidFill>
                  <a:srgbClr val="000000"/>
                </a:solidFill>
                <a:ea typeface="+mn-lt"/>
                <a:cs typeface="+mn-lt"/>
              </a:rPr>
              <a:t>The algorithm ends when the process has backed all the way up to the starting point.</a:t>
            </a:r>
            <a:endParaRPr lang="en-GB" sz="2400">
              <a:solidFill>
                <a:srgbClr val="000000"/>
              </a:solidFill>
              <a:cs typeface="Calibri"/>
            </a:endParaRPr>
          </a:p>
          <a:p>
            <a:r>
              <a:rPr lang="en-GB" sz="2400" dirty="0">
                <a:solidFill>
                  <a:srgbClr val="000000"/>
                </a:solidFill>
                <a:cs typeface="Calibri"/>
              </a:rPr>
              <a:t>As this algorithm visits every cell of the gird, its complexity turns out to be O(n</a:t>
            </a:r>
            <a:r>
              <a:rPr lang="en-GB" sz="2400" baseline="30000" dirty="0">
                <a:solidFill>
                  <a:srgbClr val="000000"/>
                </a:solidFill>
                <a:cs typeface="Calibri"/>
              </a:rPr>
              <a:t>2</a:t>
            </a:r>
            <a:r>
              <a:rPr lang="en-GB" sz="2400" dirty="0">
                <a:solidFill>
                  <a:srgbClr val="000000"/>
                </a:solidFill>
                <a:cs typeface="Calibri"/>
              </a:rPr>
              <a:t>) where n is the size of </a:t>
            </a:r>
            <a:r>
              <a:rPr lang="en-GB" sz="2400">
                <a:solidFill>
                  <a:srgbClr val="000000"/>
                </a:solidFill>
                <a:cs typeface="Calibri"/>
              </a:rPr>
              <a:t>the</a:t>
            </a:r>
            <a:r>
              <a:rPr lang="en-GB" sz="2400" dirty="0">
                <a:solidFill>
                  <a:srgbClr val="000000"/>
                </a:solidFill>
                <a:cs typeface="Calibri"/>
              </a:rPr>
              <a:t> grid.</a:t>
            </a:r>
          </a:p>
        </p:txBody>
      </p:sp>
    </p:spTree>
    <p:extLst>
      <p:ext uri="{BB962C8B-B14F-4D97-AF65-F5344CB8AC3E}">
        <p14:creationId xmlns:p14="http://schemas.microsoft.com/office/powerpoint/2010/main" val="3868131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3F7CB61-D82F-4CAC-BBFE-200340F8A3BC}"/>
              </a:ext>
            </a:extLst>
          </p:cNvPr>
          <p:cNvSpPr>
            <a:spLocks noGrp="1"/>
          </p:cNvSpPr>
          <p:nvPr>
            <p:ph type="title"/>
          </p:nvPr>
        </p:nvSpPr>
        <p:spPr>
          <a:xfrm>
            <a:off x="640079" y="2053641"/>
            <a:ext cx="3669161" cy="2760098"/>
          </a:xfrm>
        </p:spPr>
        <p:txBody>
          <a:bodyPr>
            <a:normAutofit/>
          </a:bodyPr>
          <a:lstStyle/>
          <a:p>
            <a:r>
              <a:rPr lang="en-GB">
                <a:solidFill>
                  <a:srgbClr val="FFFFFF"/>
                </a:solidFill>
                <a:ea typeface="+mj-lt"/>
                <a:cs typeface="+mj-lt"/>
              </a:rPr>
              <a:t>2.2 Aldous-Broder Algorithm (AB)</a:t>
            </a:r>
            <a:endParaRPr lang="en-US">
              <a:solidFill>
                <a:srgbClr val="FFFFFF"/>
              </a:solidFill>
            </a:endParaRPr>
          </a:p>
        </p:txBody>
      </p:sp>
      <p:sp>
        <p:nvSpPr>
          <p:cNvPr id="3" name="Content Placeholder 2">
            <a:extLst>
              <a:ext uri="{FF2B5EF4-FFF2-40B4-BE49-F238E27FC236}">
                <a16:creationId xmlns:a16="http://schemas.microsoft.com/office/drawing/2014/main" id="{5C3A767B-D71D-445A-AB94-BCE8AC77C90D}"/>
              </a:ext>
            </a:extLst>
          </p:cNvPr>
          <p:cNvSpPr>
            <a:spLocks noGrp="1"/>
          </p:cNvSpPr>
          <p:nvPr>
            <p:ph idx="1"/>
          </p:nvPr>
        </p:nvSpPr>
        <p:spPr>
          <a:xfrm>
            <a:off x="6090574" y="801866"/>
            <a:ext cx="5306084" cy="5230634"/>
          </a:xfrm>
        </p:spPr>
        <p:txBody>
          <a:bodyPr vert="horz" lIns="91440" tIns="45720" rIns="91440" bIns="45720" rtlCol="0" anchor="ctr">
            <a:normAutofit/>
          </a:bodyPr>
          <a:lstStyle/>
          <a:p>
            <a:r>
              <a:rPr lang="en-GB" sz="2400" dirty="0">
                <a:solidFill>
                  <a:srgbClr val="000000"/>
                </a:solidFill>
                <a:ea typeface="+mn-lt"/>
                <a:cs typeface="+mn-lt"/>
              </a:rPr>
              <a:t>Aldous-Broder </a:t>
            </a:r>
            <a:r>
              <a:rPr lang="en-GB" sz="2400" b="1" dirty="0">
                <a:solidFill>
                  <a:srgbClr val="000000"/>
                </a:solidFill>
                <a:ea typeface="+mn-lt"/>
                <a:cs typeface="+mn-lt"/>
              </a:rPr>
              <a:t>uses random walk</a:t>
            </a:r>
            <a:r>
              <a:rPr lang="en-GB" sz="2400" dirty="0">
                <a:solidFill>
                  <a:srgbClr val="000000"/>
                </a:solidFill>
                <a:ea typeface="+mn-lt"/>
                <a:cs typeface="+mn-lt"/>
              </a:rPr>
              <a:t> until all vertices are visited. During the walk, suitable connections between the vertices are created (under certain criteria). </a:t>
            </a:r>
          </a:p>
          <a:p>
            <a:r>
              <a:rPr lang="en-GB" sz="2400" dirty="0">
                <a:solidFill>
                  <a:srgbClr val="000000"/>
                </a:solidFill>
                <a:ea typeface="+mn-lt"/>
                <a:cs typeface="+mn-lt"/>
              </a:rPr>
              <a:t>This algorithm is originally used to find uniform spanning tree in the graph.</a:t>
            </a:r>
            <a:endParaRPr lang="en-GB" sz="2400">
              <a:solidFill>
                <a:srgbClr val="000000"/>
              </a:solidFill>
              <a:cs typeface="Calibri"/>
            </a:endParaRPr>
          </a:p>
        </p:txBody>
      </p:sp>
    </p:spTree>
    <p:extLst>
      <p:ext uri="{BB962C8B-B14F-4D97-AF65-F5344CB8AC3E}">
        <p14:creationId xmlns:p14="http://schemas.microsoft.com/office/powerpoint/2010/main" val="704889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16F785-574F-423B-A64C-C2BAF9257600}"/>
              </a:ext>
            </a:extLst>
          </p:cNvPr>
          <p:cNvSpPr>
            <a:spLocks noGrp="1"/>
          </p:cNvSpPr>
          <p:nvPr>
            <p:ph type="title"/>
          </p:nvPr>
        </p:nvSpPr>
        <p:spPr>
          <a:xfrm>
            <a:off x="640079" y="2053641"/>
            <a:ext cx="3669161" cy="2760098"/>
          </a:xfrm>
        </p:spPr>
        <p:txBody>
          <a:bodyPr>
            <a:normAutofit/>
          </a:bodyPr>
          <a:lstStyle/>
          <a:p>
            <a:r>
              <a:rPr lang="en-GB">
                <a:solidFill>
                  <a:srgbClr val="FFFFFF"/>
                </a:solidFill>
                <a:cs typeface="Calibri Light"/>
              </a:rPr>
              <a:t>Pseudo Code/Steps</a:t>
            </a:r>
            <a:endParaRPr lang="en-GB">
              <a:solidFill>
                <a:srgbClr val="FFFFFF"/>
              </a:solidFill>
            </a:endParaRPr>
          </a:p>
        </p:txBody>
      </p:sp>
      <p:sp>
        <p:nvSpPr>
          <p:cNvPr id="3" name="Content Placeholder 2">
            <a:extLst>
              <a:ext uri="{FF2B5EF4-FFF2-40B4-BE49-F238E27FC236}">
                <a16:creationId xmlns:a16="http://schemas.microsoft.com/office/drawing/2014/main" id="{0896AB9B-F41C-4B97-8484-6C38D2DC9DA7}"/>
              </a:ext>
            </a:extLst>
          </p:cNvPr>
          <p:cNvSpPr>
            <a:spLocks noGrp="1"/>
          </p:cNvSpPr>
          <p:nvPr>
            <p:ph idx="1"/>
          </p:nvPr>
        </p:nvSpPr>
        <p:spPr>
          <a:xfrm>
            <a:off x="6090574" y="801866"/>
            <a:ext cx="5306084" cy="5230634"/>
          </a:xfrm>
        </p:spPr>
        <p:txBody>
          <a:bodyPr vert="horz" lIns="91440" tIns="45720" rIns="91440" bIns="45720" rtlCol="0" anchor="ctr">
            <a:normAutofit/>
          </a:bodyPr>
          <a:lstStyle/>
          <a:p>
            <a:pPr marL="457200" indent="-457200">
              <a:buAutoNum type="arabicPeriod"/>
            </a:pPr>
            <a:r>
              <a:rPr lang="en-GB" sz="2400" dirty="0">
                <a:solidFill>
                  <a:srgbClr val="000000"/>
                </a:solidFill>
                <a:ea typeface="+mn-lt"/>
                <a:cs typeface="+mn-lt"/>
              </a:rPr>
              <a:t>Choose a vertex. Any vertex.</a:t>
            </a:r>
            <a:endParaRPr lang="en-GB" sz="2400" dirty="0">
              <a:solidFill>
                <a:srgbClr val="000000"/>
              </a:solidFill>
              <a:cs typeface="Calibri" panose="020F0502020204030204"/>
            </a:endParaRPr>
          </a:p>
          <a:p>
            <a:pPr marL="457200" indent="-457200">
              <a:buAutoNum type="arabicPeriod"/>
            </a:pPr>
            <a:r>
              <a:rPr lang="en-GB" sz="2400" dirty="0">
                <a:solidFill>
                  <a:srgbClr val="000000"/>
                </a:solidFill>
                <a:ea typeface="+mn-lt"/>
                <a:cs typeface="+mn-lt"/>
              </a:rPr>
              <a:t>Choose a connected neighbour of the vertex and travel to it. If the neighbour has not yet been visited, add the travelled edge to the spanning tree.</a:t>
            </a:r>
            <a:endParaRPr lang="en-GB" sz="2400" dirty="0">
              <a:solidFill>
                <a:srgbClr val="000000"/>
              </a:solidFill>
              <a:cs typeface="Calibri" panose="020F0502020204030204"/>
            </a:endParaRPr>
          </a:p>
          <a:p>
            <a:pPr marL="457200" indent="-457200">
              <a:buAutoNum type="arabicPeriod"/>
            </a:pPr>
            <a:r>
              <a:rPr lang="en-GB" sz="2400" dirty="0">
                <a:solidFill>
                  <a:srgbClr val="000000"/>
                </a:solidFill>
                <a:ea typeface="+mn-lt"/>
                <a:cs typeface="+mn-lt"/>
              </a:rPr>
              <a:t>Repeat step 2 until all vertexes have been visited.</a:t>
            </a:r>
          </a:p>
          <a:p>
            <a:pPr marL="342900" indent="-342900"/>
            <a:endParaRPr lang="en-GB" sz="2400" dirty="0">
              <a:solidFill>
                <a:srgbClr val="000000"/>
              </a:solidFill>
              <a:cs typeface="Calibri" panose="020F0502020204030204"/>
            </a:endParaRPr>
          </a:p>
        </p:txBody>
      </p:sp>
    </p:spTree>
    <p:extLst>
      <p:ext uri="{BB962C8B-B14F-4D97-AF65-F5344CB8AC3E}">
        <p14:creationId xmlns:p14="http://schemas.microsoft.com/office/powerpoint/2010/main" val="295565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6D5BDF2-BE51-4A92-8B20-BCD08B882869}"/>
              </a:ext>
            </a:extLst>
          </p:cNvPr>
          <p:cNvSpPr>
            <a:spLocks noGrp="1"/>
          </p:cNvSpPr>
          <p:nvPr>
            <p:ph type="title"/>
          </p:nvPr>
        </p:nvSpPr>
        <p:spPr>
          <a:xfrm>
            <a:off x="640079" y="2053641"/>
            <a:ext cx="3669161" cy="2760098"/>
          </a:xfrm>
        </p:spPr>
        <p:txBody>
          <a:bodyPr>
            <a:normAutofit/>
          </a:bodyPr>
          <a:lstStyle/>
          <a:p>
            <a:r>
              <a:rPr lang="en-GB">
                <a:solidFill>
                  <a:srgbClr val="FFFFFF"/>
                </a:solidFill>
                <a:ea typeface="+mj-lt"/>
                <a:cs typeface="+mj-lt"/>
              </a:rPr>
              <a:t>2.3 Wilson’s Algorithm (W)</a:t>
            </a:r>
            <a:endParaRPr lang="en-US">
              <a:solidFill>
                <a:srgbClr val="FFFFFF"/>
              </a:solidFill>
            </a:endParaRPr>
          </a:p>
        </p:txBody>
      </p:sp>
      <p:sp>
        <p:nvSpPr>
          <p:cNvPr id="3" name="Content Placeholder 2">
            <a:extLst>
              <a:ext uri="{FF2B5EF4-FFF2-40B4-BE49-F238E27FC236}">
                <a16:creationId xmlns:a16="http://schemas.microsoft.com/office/drawing/2014/main" id="{C71AC56C-97DD-4CE0-8959-B376C4ABB102}"/>
              </a:ext>
            </a:extLst>
          </p:cNvPr>
          <p:cNvSpPr>
            <a:spLocks noGrp="1"/>
          </p:cNvSpPr>
          <p:nvPr>
            <p:ph idx="1"/>
          </p:nvPr>
        </p:nvSpPr>
        <p:spPr>
          <a:xfrm>
            <a:off x="6090574" y="801866"/>
            <a:ext cx="5306084" cy="5230634"/>
          </a:xfrm>
        </p:spPr>
        <p:txBody>
          <a:bodyPr vert="horz" lIns="91440" tIns="45720" rIns="91440" bIns="45720" rtlCol="0" anchor="ctr">
            <a:normAutofit/>
          </a:bodyPr>
          <a:lstStyle/>
          <a:p>
            <a:pPr marL="0" indent="0">
              <a:buNone/>
            </a:pPr>
            <a:endParaRPr lang="en-GB" sz="2400">
              <a:solidFill>
                <a:srgbClr val="000000"/>
              </a:solidFill>
              <a:ea typeface="+mn-lt"/>
              <a:cs typeface="+mn-lt"/>
            </a:endParaRPr>
          </a:p>
          <a:p>
            <a:r>
              <a:rPr lang="en-GB" sz="2400">
                <a:solidFill>
                  <a:srgbClr val="000000"/>
                </a:solidFill>
                <a:ea typeface="+mn-lt"/>
                <a:cs typeface="+mn-lt"/>
              </a:rPr>
              <a:t>Majority of maze generation algorithms have biases of various sorts: depth-first search is biased toward long corridors, while Kruskal's/Prim's algorithms are biased toward many short dead ends. Wilson's algorithm, on the other hand, generates an </a:t>
            </a:r>
            <a:r>
              <a:rPr lang="en-GB" sz="2400" i="1">
                <a:solidFill>
                  <a:srgbClr val="000000"/>
                </a:solidFill>
                <a:ea typeface="+mn-lt"/>
                <a:cs typeface="+mn-lt"/>
              </a:rPr>
              <a:t>unbiased</a:t>
            </a:r>
            <a:r>
              <a:rPr lang="en-GB" sz="2400">
                <a:solidFill>
                  <a:srgbClr val="000000"/>
                </a:solidFill>
                <a:ea typeface="+mn-lt"/>
                <a:cs typeface="+mn-lt"/>
              </a:rPr>
              <a:t> sample from the uniform distribution over all mazes.</a:t>
            </a:r>
          </a:p>
          <a:p>
            <a:r>
              <a:rPr lang="en-GB" sz="2400">
                <a:solidFill>
                  <a:srgbClr val="000000"/>
                </a:solidFill>
                <a:ea typeface="+mn-lt"/>
                <a:cs typeface="+mn-lt"/>
              </a:rPr>
              <a:t>Wilson’s algorithm is originally used to find a uniform spanning tree in the graph . </a:t>
            </a:r>
            <a:endParaRPr lang="en-GB" sz="2400">
              <a:solidFill>
                <a:srgbClr val="000000"/>
              </a:solidFill>
              <a:cs typeface="Calibri"/>
            </a:endParaRPr>
          </a:p>
        </p:txBody>
      </p:sp>
    </p:spTree>
    <p:extLst>
      <p:ext uri="{BB962C8B-B14F-4D97-AF65-F5344CB8AC3E}">
        <p14:creationId xmlns:p14="http://schemas.microsoft.com/office/powerpoint/2010/main" val="3963027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D41328E-7F5D-440A-9CBB-9024963557B3}"/>
              </a:ext>
            </a:extLst>
          </p:cNvPr>
          <p:cNvSpPr>
            <a:spLocks noGrp="1"/>
          </p:cNvSpPr>
          <p:nvPr>
            <p:ph type="title"/>
          </p:nvPr>
        </p:nvSpPr>
        <p:spPr>
          <a:xfrm>
            <a:off x="640079" y="2053641"/>
            <a:ext cx="3669161" cy="2760098"/>
          </a:xfrm>
        </p:spPr>
        <p:txBody>
          <a:bodyPr>
            <a:normAutofit/>
          </a:bodyPr>
          <a:lstStyle/>
          <a:p>
            <a:r>
              <a:rPr lang="en-GB">
                <a:solidFill>
                  <a:srgbClr val="FFFFFF"/>
                </a:solidFill>
                <a:cs typeface="Calibri Light"/>
              </a:rPr>
              <a:t>Pseudo code/steps</a:t>
            </a:r>
            <a:endParaRPr lang="en-GB">
              <a:solidFill>
                <a:srgbClr val="FFFFFF"/>
              </a:solidFill>
            </a:endParaRPr>
          </a:p>
        </p:txBody>
      </p:sp>
      <p:sp>
        <p:nvSpPr>
          <p:cNvPr id="3" name="Content Placeholder 2">
            <a:extLst>
              <a:ext uri="{FF2B5EF4-FFF2-40B4-BE49-F238E27FC236}">
                <a16:creationId xmlns:a16="http://schemas.microsoft.com/office/drawing/2014/main" id="{E5234FD2-EB59-4F93-92E9-832FE021AEFE}"/>
              </a:ext>
            </a:extLst>
          </p:cNvPr>
          <p:cNvSpPr>
            <a:spLocks noGrp="1"/>
          </p:cNvSpPr>
          <p:nvPr>
            <p:ph idx="1"/>
          </p:nvPr>
        </p:nvSpPr>
        <p:spPr>
          <a:xfrm>
            <a:off x="6090574" y="801866"/>
            <a:ext cx="5306084" cy="5230634"/>
          </a:xfrm>
        </p:spPr>
        <p:txBody>
          <a:bodyPr vert="horz" lIns="91440" tIns="45720" rIns="91440" bIns="45720" rtlCol="0" anchor="ctr">
            <a:normAutofit/>
          </a:bodyPr>
          <a:lstStyle/>
          <a:p>
            <a:pPr marL="457200" indent="-457200">
              <a:buAutoNum type="arabicPeriod"/>
            </a:pPr>
            <a:r>
              <a:rPr lang="en-GB" sz="2400" dirty="0">
                <a:solidFill>
                  <a:srgbClr val="000000"/>
                </a:solidFill>
                <a:ea typeface="+mn-lt"/>
                <a:cs typeface="+mn-lt"/>
              </a:rPr>
              <a:t>Choose any vertex at random and </a:t>
            </a:r>
            <a:r>
              <a:rPr lang="en-GB" sz="2400">
                <a:solidFill>
                  <a:srgbClr val="000000"/>
                </a:solidFill>
                <a:ea typeface="+mn-lt"/>
                <a:cs typeface="+mn-lt"/>
              </a:rPr>
              <a:t>add it to the UST.(Uniform Spanning Tree)</a:t>
            </a:r>
            <a:endParaRPr lang="en-US" dirty="0"/>
          </a:p>
          <a:p>
            <a:pPr marL="457200" indent="-457200">
              <a:buAutoNum type="arabicPeriod"/>
            </a:pPr>
            <a:r>
              <a:rPr lang="en-GB" sz="2400" dirty="0">
                <a:solidFill>
                  <a:srgbClr val="000000"/>
                </a:solidFill>
                <a:ea typeface="+mn-lt"/>
                <a:cs typeface="+mn-lt"/>
              </a:rPr>
              <a:t>Select any vertex that is not already in the UST and perform a random walk until you encounter a vertex that is in the UST.</a:t>
            </a:r>
          </a:p>
          <a:p>
            <a:pPr marL="457200" indent="-457200">
              <a:buAutoNum type="arabicPeriod"/>
            </a:pPr>
            <a:r>
              <a:rPr lang="en-GB" sz="2400" dirty="0">
                <a:solidFill>
                  <a:srgbClr val="000000"/>
                </a:solidFill>
                <a:ea typeface="+mn-lt"/>
                <a:cs typeface="+mn-lt"/>
              </a:rPr>
              <a:t>Add the vertices and edges touched in the random walk to the UST.</a:t>
            </a:r>
          </a:p>
          <a:p>
            <a:pPr marL="457200" indent="-457200">
              <a:buAutoNum type="arabicPeriod"/>
            </a:pPr>
            <a:r>
              <a:rPr lang="en-GB" sz="2400" dirty="0">
                <a:solidFill>
                  <a:srgbClr val="000000"/>
                </a:solidFill>
                <a:ea typeface="+mn-lt"/>
                <a:cs typeface="+mn-lt"/>
              </a:rPr>
              <a:t>Repeat 2 and 3 until all vertices have been added to the UST.</a:t>
            </a:r>
          </a:p>
          <a:p>
            <a:endParaRPr lang="en-GB" sz="2400">
              <a:solidFill>
                <a:srgbClr val="000000"/>
              </a:solidFill>
              <a:cs typeface="Calibri"/>
            </a:endParaRPr>
          </a:p>
        </p:txBody>
      </p:sp>
    </p:spTree>
    <p:extLst>
      <p:ext uri="{BB962C8B-B14F-4D97-AF65-F5344CB8AC3E}">
        <p14:creationId xmlns:p14="http://schemas.microsoft.com/office/powerpoint/2010/main" val="3865873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C09EC45-FF30-408C-B476-FFFD319A273C}"/>
              </a:ext>
            </a:extLst>
          </p:cNvPr>
          <p:cNvSpPr>
            <a:spLocks noGrp="1"/>
          </p:cNvSpPr>
          <p:nvPr>
            <p:ph type="title"/>
          </p:nvPr>
        </p:nvSpPr>
        <p:spPr>
          <a:xfrm>
            <a:off x="640079" y="2053641"/>
            <a:ext cx="3669161" cy="2760098"/>
          </a:xfrm>
        </p:spPr>
        <p:txBody>
          <a:bodyPr>
            <a:normAutofit/>
          </a:bodyPr>
          <a:lstStyle/>
          <a:p>
            <a:r>
              <a:rPr lang="en-GB">
                <a:solidFill>
                  <a:srgbClr val="FFFFFF"/>
                </a:solidFill>
                <a:ea typeface="+mj-lt"/>
                <a:cs typeface="+mj-lt"/>
              </a:rPr>
              <a:t>2.4 Hunt and Kill (HK)</a:t>
            </a:r>
            <a:endParaRPr lang="en-US">
              <a:solidFill>
                <a:srgbClr val="FFFFFF"/>
              </a:solidFill>
            </a:endParaRPr>
          </a:p>
        </p:txBody>
      </p:sp>
      <p:sp>
        <p:nvSpPr>
          <p:cNvPr id="3" name="Content Placeholder 2">
            <a:extLst>
              <a:ext uri="{FF2B5EF4-FFF2-40B4-BE49-F238E27FC236}">
                <a16:creationId xmlns:a16="http://schemas.microsoft.com/office/drawing/2014/main" id="{C8375105-3B92-441D-91FB-ABB79852CE71}"/>
              </a:ext>
            </a:extLst>
          </p:cNvPr>
          <p:cNvSpPr>
            <a:spLocks noGrp="1"/>
          </p:cNvSpPr>
          <p:nvPr>
            <p:ph idx="1"/>
          </p:nvPr>
        </p:nvSpPr>
        <p:spPr>
          <a:xfrm>
            <a:off x="6090574" y="801866"/>
            <a:ext cx="5306084" cy="5230634"/>
          </a:xfrm>
        </p:spPr>
        <p:txBody>
          <a:bodyPr vert="horz" lIns="91440" tIns="45720" rIns="91440" bIns="45720" rtlCol="0" anchor="ctr">
            <a:normAutofit/>
          </a:bodyPr>
          <a:lstStyle/>
          <a:p>
            <a:r>
              <a:rPr lang="en-GB" sz="2400" dirty="0">
                <a:solidFill>
                  <a:srgbClr val="000000"/>
                </a:solidFill>
                <a:ea typeface="+mn-lt"/>
                <a:cs typeface="+mn-lt"/>
              </a:rPr>
              <a:t>Hunt and Kill algorithm </a:t>
            </a:r>
            <a:r>
              <a:rPr lang="en-GB" sz="2400" b="1" dirty="0">
                <a:solidFill>
                  <a:srgbClr val="000000"/>
                </a:solidFill>
                <a:ea typeface="+mn-lt"/>
                <a:cs typeface="+mn-lt"/>
              </a:rPr>
              <a:t>uses the idea of the recursive backtrack</a:t>
            </a:r>
            <a:r>
              <a:rPr lang="en-GB" sz="2400" dirty="0">
                <a:solidFill>
                  <a:srgbClr val="000000"/>
                </a:solidFill>
                <a:ea typeface="+mn-lt"/>
                <a:cs typeface="+mn-lt"/>
              </a:rPr>
              <a:t> but it starts from a random unvisited vertex whenever hits the dead end.</a:t>
            </a:r>
            <a:endParaRPr lang="en-GB" sz="2400" dirty="0">
              <a:solidFill>
                <a:srgbClr val="000000"/>
              </a:solidFill>
              <a:cs typeface="Calibri"/>
            </a:endParaRPr>
          </a:p>
          <a:p>
            <a:r>
              <a:rPr lang="en-GB" sz="2400" dirty="0">
                <a:solidFill>
                  <a:srgbClr val="000000"/>
                </a:solidFill>
                <a:ea typeface="+mn-lt"/>
                <a:cs typeface="+mn-lt"/>
              </a:rPr>
              <a:t>There is other version of HK </a:t>
            </a:r>
            <a:r>
              <a:rPr lang="en-GB" sz="2400">
                <a:solidFill>
                  <a:srgbClr val="000000"/>
                </a:solidFill>
                <a:ea typeface="+mn-lt"/>
                <a:cs typeface="+mn-lt"/>
              </a:rPr>
              <a:t>which backtracks to the first unvisited vertex with visited neighbour whenever hits the </a:t>
            </a:r>
            <a:r>
              <a:rPr lang="en-GB" sz="2400" dirty="0">
                <a:solidFill>
                  <a:srgbClr val="000000"/>
                </a:solidFill>
                <a:ea typeface="+mn-lt"/>
                <a:cs typeface="+mn-lt"/>
              </a:rPr>
              <a:t>dead end. (I have implemented this version).</a:t>
            </a:r>
          </a:p>
          <a:p>
            <a:r>
              <a:rPr lang="en-GB" sz="2400" dirty="0">
                <a:solidFill>
                  <a:srgbClr val="000000"/>
                </a:solidFill>
                <a:ea typeface="+mn-lt"/>
                <a:cs typeface="+mn-lt"/>
              </a:rPr>
              <a:t>It does not backtrack to the last vertex with unvisited neighbours.</a:t>
            </a:r>
            <a:endParaRPr lang="en-GB" sz="2400" dirty="0">
              <a:solidFill>
                <a:srgbClr val="000000"/>
              </a:solidFill>
              <a:cs typeface="Calibri"/>
            </a:endParaRPr>
          </a:p>
        </p:txBody>
      </p:sp>
    </p:spTree>
    <p:extLst>
      <p:ext uri="{BB962C8B-B14F-4D97-AF65-F5344CB8AC3E}">
        <p14:creationId xmlns:p14="http://schemas.microsoft.com/office/powerpoint/2010/main" val="3520718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9CAB3AB-8158-4684-BD24-D8B17F4EC974}"/>
              </a:ext>
            </a:extLst>
          </p:cNvPr>
          <p:cNvSpPr>
            <a:spLocks noGrp="1"/>
          </p:cNvSpPr>
          <p:nvPr>
            <p:ph type="title"/>
          </p:nvPr>
        </p:nvSpPr>
        <p:spPr>
          <a:xfrm>
            <a:off x="640079" y="2053641"/>
            <a:ext cx="3669161" cy="2760098"/>
          </a:xfrm>
        </p:spPr>
        <p:txBody>
          <a:bodyPr>
            <a:normAutofit/>
          </a:bodyPr>
          <a:lstStyle/>
          <a:p>
            <a:r>
              <a:rPr lang="en-GB">
                <a:solidFill>
                  <a:srgbClr val="FFFFFF"/>
                </a:solidFill>
                <a:cs typeface="Calibri Light"/>
              </a:rPr>
              <a:t>Pseudo code/steps</a:t>
            </a:r>
            <a:endParaRPr lang="en-GB">
              <a:solidFill>
                <a:srgbClr val="FFFFFF"/>
              </a:solidFill>
            </a:endParaRPr>
          </a:p>
        </p:txBody>
      </p:sp>
      <p:sp>
        <p:nvSpPr>
          <p:cNvPr id="3" name="Content Placeholder 2">
            <a:extLst>
              <a:ext uri="{FF2B5EF4-FFF2-40B4-BE49-F238E27FC236}">
                <a16:creationId xmlns:a16="http://schemas.microsoft.com/office/drawing/2014/main" id="{CA4FD138-F781-4EE7-A042-C5985572E8B6}"/>
              </a:ext>
            </a:extLst>
          </p:cNvPr>
          <p:cNvSpPr>
            <a:spLocks noGrp="1"/>
          </p:cNvSpPr>
          <p:nvPr>
            <p:ph idx="1"/>
          </p:nvPr>
        </p:nvSpPr>
        <p:spPr>
          <a:xfrm>
            <a:off x="6090574" y="801866"/>
            <a:ext cx="5306084" cy="5230634"/>
          </a:xfrm>
        </p:spPr>
        <p:txBody>
          <a:bodyPr vert="horz" lIns="91440" tIns="45720" rIns="91440" bIns="45720" rtlCol="0" anchor="ctr">
            <a:normAutofit fontScale="92500" lnSpcReduction="10000"/>
          </a:bodyPr>
          <a:lstStyle/>
          <a:p>
            <a:pPr marL="457200" indent="-457200">
              <a:buAutoNum type="arabicPeriod"/>
            </a:pPr>
            <a:r>
              <a:rPr lang="en-GB" sz="2400">
                <a:solidFill>
                  <a:srgbClr val="000000"/>
                </a:solidFill>
                <a:ea typeface="+mn-lt"/>
                <a:cs typeface="+mn-lt"/>
              </a:rPr>
              <a:t>Choose a starting location.</a:t>
            </a:r>
            <a:endParaRPr lang="en-GB" sz="2400">
              <a:solidFill>
                <a:srgbClr val="000000"/>
              </a:solidFill>
              <a:cs typeface="Calibri" panose="020F0502020204030204"/>
            </a:endParaRPr>
          </a:p>
          <a:p>
            <a:pPr marL="457200" indent="-457200">
              <a:buAutoNum type="arabicPeriod"/>
            </a:pPr>
            <a:r>
              <a:rPr lang="en-GB" sz="2400">
                <a:solidFill>
                  <a:srgbClr val="000000"/>
                </a:solidFill>
                <a:ea typeface="+mn-lt"/>
                <a:cs typeface="+mn-lt"/>
              </a:rPr>
              <a:t>Perform a random walk, carving passages to unvisited neighbors, until the current cell has no unvisited neighbors.</a:t>
            </a:r>
            <a:endParaRPr lang="en-GB" sz="2400">
              <a:solidFill>
                <a:srgbClr val="000000"/>
              </a:solidFill>
              <a:cs typeface="Calibri" panose="020F0502020204030204"/>
            </a:endParaRPr>
          </a:p>
          <a:p>
            <a:pPr marL="457200" indent="-457200">
              <a:buAutoNum type="arabicPeriod"/>
            </a:pPr>
            <a:r>
              <a:rPr lang="en-GB" sz="2400">
                <a:solidFill>
                  <a:srgbClr val="000000"/>
                </a:solidFill>
                <a:ea typeface="+mn-lt"/>
                <a:cs typeface="+mn-lt"/>
              </a:rPr>
              <a:t>Enter “hunt” mode, where you scan the grid looking for an unvisited cell that is adjacent to a visited cell. If found, carve a passage between the two and let the formerly unvisited cell be the new starting location.</a:t>
            </a:r>
            <a:endParaRPr lang="en-GB" sz="2400">
              <a:solidFill>
                <a:srgbClr val="000000"/>
              </a:solidFill>
              <a:cs typeface="Calibri" panose="020F0502020204030204"/>
            </a:endParaRPr>
          </a:p>
          <a:p>
            <a:pPr marL="457200" indent="-457200">
              <a:buAutoNum type="arabicPeriod"/>
            </a:pPr>
            <a:r>
              <a:rPr lang="en-GB" sz="2400">
                <a:solidFill>
                  <a:srgbClr val="000000"/>
                </a:solidFill>
                <a:ea typeface="+mn-lt"/>
                <a:cs typeface="+mn-lt"/>
              </a:rPr>
              <a:t>Repeat steps 2 and 3 until the hunt mode scans the entire grid and finds no unvisited cells.</a:t>
            </a:r>
            <a:endParaRPr lang="en-GB" sz="2400">
              <a:solidFill>
                <a:srgbClr val="000000"/>
              </a:solidFill>
              <a:cs typeface="Calibri"/>
            </a:endParaRPr>
          </a:p>
          <a:p>
            <a:pPr marL="0" indent="0">
              <a:buNone/>
            </a:pPr>
            <a:r>
              <a:rPr lang="en-GB" sz="2400">
                <a:solidFill>
                  <a:srgbClr val="000000"/>
                </a:solidFill>
                <a:cs typeface="Calibri"/>
              </a:rPr>
              <a:t>Again this algorithm visits each cell once, hence time complexity is O(n</a:t>
            </a:r>
            <a:r>
              <a:rPr lang="en-GB" sz="2400" baseline="30000">
                <a:solidFill>
                  <a:srgbClr val="000000"/>
                </a:solidFill>
                <a:cs typeface="Calibri"/>
              </a:rPr>
              <a:t>2</a:t>
            </a:r>
            <a:r>
              <a:rPr lang="en-GB" sz="2400">
                <a:solidFill>
                  <a:srgbClr val="000000"/>
                </a:solidFill>
                <a:cs typeface="Calibri"/>
              </a:rPr>
              <a:t>)</a:t>
            </a:r>
            <a:endParaRPr lang="en-GB" sz="2400" dirty="0">
              <a:solidFill>
                <a:srgbClr val="000000"/>
              </a:solidFill>
              <a:cs typeface="Calibri"/>
            </a:endParaRPr>
          </a:p>
          <a:p>
            <a:endParaRPr lang="en-GB" sz="2400">
              <a:solidFill>
                <a:srgbClr val="000000"/>
              </a:solidFill>
              <a:cs typeface="Calibri"/>
            </a:endParaRPr>
          </a:p>
        </p:txBody>
      </p:sp>
    </p:spTree>
    <p:extLst>
      <p:ext uri="{BB962C8B-B14F-4D97-AF65-F5344CB8AC3E}">
        <p14:creationId xmlns:p14="http://schemas.microsoft.com/office/powerpoint/2010/main" val="389480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0A7FC90-9097-43E9-A06B-2DBE3DE0389E}"/>
              </a:ext>
            </a:extLst>
          </p:cNvPr>
          <p:cNvSpPr>
            <a:spLocks noGrp="1"/>
          </p:cNvSpPr>
          <p:nvPr>
            <p:ph type="title"/>
          </p:nvPr>
        </p:nvSpPr>
        <p:spPr>
          <a:xfrm>
            <a:off x="640079" y="2023236"/>
            <a:ext cx="3659777" cy="2820908"/>
          </a:xfrm>
        </p:spPr>
        <p:txBody>
          <a:bodyPr>
            <a:normAutofit/>
          </a:bodyPr>
          <a:lstStyle/>
          <a:p>
            <a:r>
              <a:rPr lang="en-GB" sz="4000">
                <a:solidFill>
                  <a:srgbClr val="FFFFFF"/>
                </a:solidFill>
                <a:ea typeface="+mj-lt"/>
                <a:cs typeface="+mj-lt"/>
              </a:rPr>
              <a:t>3. Solving Agents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8796B719-EB75-440A-9FBD-774F5F298FA4}"/>
              </a:ext>
            </a:extLst>
          </p:cNvPr>
          <p:cNvGraphicFramePr>
            <a:graphicFrameLocks noGrp="1"/>
          </p:cNvGraphicFramePr>
          <p:nvPr>
            <p:ph idx="1"/>
            <p:extLst>
              <p:ext uri="{D42A27DB-BD31-4B8C-83A1-F6EECF244321}">
                <p14:modId xmlns:p14="http://schemas.microsoft.com/office/powerpoint/2010/main" val="2354020085"/>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4178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439EC-2ABD-4FB5-AC6E-6B9A464C2153}"/>
              </a:ext>
            </a:extLst>
          </p:cNvPr>
          <p:cNvSpPr>
            <a:spLocks noGrp="1"/>
          </p:cNvSpPr>
          <p:nvPr>
            <p:ph type="title"/>
          </p:nvPr>
        </p:nvSpPr>
        <p:spPr>
          <a:xfrm>
            <a:off x="956826" y="1112969"/>
            <a:ext cx="3937298" cy="4166010"/>
          </a:xfrm>
        </p:spPr>
        <p:txBody>
          <a:bodyPr>
            <a:normAutofit/>
          </a:bodyPr>
          <a:lstStyle/>
          <a:p>
            <a:r>
              <a:rPr lang="en-GB">
                <a:solidFill>
                  <a:srgbClr val="FFFFFF"/>
                </a:solidFill>
                <a:ea typeface="+mj-lt"/>
                <a:cs typeface="+mj-lt"/>
              </a:rPr>
              <a:t>3.1 Random Walk (RW) Agent</a:t>
            </a:r>
            <a:endParaRPr lang="en-US">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8429A13-2A12-46EB-BA99-F882CADAE1A5}"/>
              </a:ext>
            </a:extLst>
          </p:cNvPr>
          <p:cNvSpPr>
            <a:spLocks noGrp="1"/>
          </p:cNvSpPr>
          <p:nvPr>
            <p:ph idx="1"/>
          </p:nvPr>
        </p:nvSpPr>
        <p:spPr>
          <a:xfrm>
            <a:off x="6096000" y="820880"/>
            <a:ext cx="5257799" cy="4889350"/>
          </a:xfrm>
        </p:spPr>
        <p:txBody>
          <a:bodyPr vert="horz" lIns="91440" tIns="45720" rIns="91440" bIns="45720" rtlCol="0" anchor="t">
            <a:normAutofit/>
          </a:bodyPr>
          <a:lstStyle/>
          <a:p>
            <a:r>
              <a:rPr lang="en-GB" dirty="0">
                <a:ea typeface="+mn-lt"/>
                <a:cs typeface="+mn-lt"/>
              </a:rPr>
              <a:t>The agent walks randomly from a vertex to its random neighbour until it gets to the end of the maze. </a:t>
            </a:r>
          </a:p>
          <a:p>
            <a:r>
              <a:rPr lang="en-GB">
                <a:ea typeface="+mn-lt"/>
                <a:cs typeface="+mn-lt"/>
              </a:rPr>
              <a:t>In particular, when</a:t>
            </a:r>
            <a:r>
              <a:rPr lang="en-GB" dirty="0">
                <a:ea typeface="+mn-lt"/>
                <a:cs typeface="+mn-lt"/>
              </a:rPr>
              <a:t> located in a node, an agent selects a neighbouring node uniformly at random and moves into it. It repeats this procedure until it finds the end.</a:t>
            </a:r>
            <a:endParaRPr lang="en-GB">
              <a:cs typeface="Calibri"/>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182659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E8CBEC9-9B96-4D0F-8990-25C6E4A5230C}"/>
              </a:ext>
            </a:extLst>
          </p:cNvPr>
          <p:cNvSpPr>
            <a:spLocks noGrp="1"/>
          </p:cNvSpPr>
          <p:nvPr>
            <p:ph type="title"/>
          </p:nvPr>
        </p:nvSpPr>
        <p:spPr>
          <a:xfrm>
            <a:off x="640079" y="2053641"/>
            <a:ext cx="3669161" cy="2760098"/>
          </a:xfrm>
        </p:spPr>
        <p:txBody>
          <a:bodyPr>
            <a:normAutofit/>
          </a:bodyPr>
          <a:lstStyle/>
          <a:p>
            <a:r>
              <a:rPr lang="en-GB">
                <a:solidFill>
                  <a:srgbClr val="FFFFFF"/>
                </a:solidFill>
                <a:cs typeface="Calibri Light"/>
              </a:rPr>
              <a:t>Project Overview</a:t>
            </a:r>
            <a:endParaRPr lang="en-GB">
              <a:solidFill>
                <a:srgbClr val="FFFFFF"/>
              </a:solidFill>
            </a:endParaRPr>
          </a:p>
        </p:txBody>
      </p:sp>
      <p:sp>
        <p:nvSpPr>
          <p:cNvPr id="3" name="Content Placeholder 2">
            <a:extLst>
              <a:ext uri="{FF2B5EF4-FFF2-40B4-BE49-F238E27FC236}">
                <a16:creationId xmlns:a16="http://schemas.microsoft.com/office/drawing/2014/main" id="{1F996EED-4E72-446E-94A1-48A06B308237}"/>
              </a:ext>
            </a:extLst>
          </p:cNvPr>
          <p:cNvSpPr>
            <a:spLocks noGrp="1"/>
          </p:cNvSpPr>
          <p:nvPr>
            <p:ph idx="1"/>
          </p:nvPr>
        </p:nvSpPr>
        <p:spPr>
          <a:xfrm>
            <a:off x="6090574" y="801866"/>
            <a:ext cx="5306084" cy="5230634"/>
          </a:xfrm>
        </p:spPr>
        <p:txBody>
          <a:bodyPr vert="horz" lIns="91440" tIns="45720" rIns="91440" bIns="45720" rtlCol="0" anchor="ctr">
            <a:normAutofit/>
          </a:bodyPr>
          <a:lstStyle/>
          <a:p>
            <a:r>
              <a:rPr lang="en-GB" sz="2200" b="1" u="sng" dirty="0">
                <a:solidFill>
                  <a:srgbClr val="000000"/>
                </a:solidFill>
                <a:cs typeface="Calibri"/>
              </a:rPr>
              <a:t>Goal</a:t>
            </a:r>
            <a:r>
              <a:rPr lang="en-GB" sz="2200" dirty="0">
                <a:solidFill>
                  <a:srgbClr val="000000"/>
                </a:solidFill>
                <a:cs typeface="Calibri"/>
              </a:rPr>
              <a:t>- The </a:t>
            </a:r>
            <a:r>
              <a:rPr lang="en-GB" sz="2200" dirty="0">
                <a:solidFill>
                  <a:srgbClr val="000000"/>
                </a:solidFill>
                <a:ea typeface="+mn-lt"/>
                <a:cs typeface="+mn-lt"/>
              </a:rPr>
              <a:t>main goal is to rank different maze generating algorithms according to the difficulty of the generated mazes.</a:t>
            </a:r>
          </a:p>
          <a:p>
            <a:r>
              <a:rPr lang="en-GB" sz="2200" dirty="0">
                <a:solidFill>
                  <a:srgbClr val="000000"/>
                </a:solidFill>
                <a:ea typeface="+mn-lt"/>
                <a:cs typeface="+mn-lt"/>
              </a:rPr>
              <a:t>Following our main goal we implement and analyse four algorithms. </a:t>
            </a:r>
          </a:p>
          <a:p>
            <a:r>
              <a:rPr lang="en-GB" sz="2200" dirty="0">
                <a:solidFill>
                  <a:srgbClr val="000000"/>
                </a:solidFill>
                <a:ea typeface="+mn-lt"/>
                <a:cs typeface="+mn-lt"/>
              </a:rPr>
              <a:t>For the purpose of evaluating and ranking maze generating algorithms we devise four agents which solve mazes and report the results. </a:t>
            </a:r>
          </a:p>
          <a:p>
            <a:r>
              <a:rPr lang="en-GB" sz="2200" dirty="0">
                <a:solidFill>
                  <a:srgbClr val="000000"/>
                </a:solidFill>
                <a:ea typeface="+mn-lt"/>
                <a:cs typeface="+mn-lt"/>
              </a:rPr>
              <a:t>To assess the level of difficulty of a maze we inspect several features such as number of visited intersections, dead ends, and overall steps of the agents. </a:t>
            </a:r>
          </a:p>
          <a:p>
            <a:r>
              <a:rPr lang="en-GB" sz="2200" dirty="0">
                <a:solidFill>
                  <a:srgbClr val="000000"/>
                </a:solidFill>
                <a:ea typeface="+mn-lt"/>
                <a:cs typeface="+mn-lt"/>
              </a:rPr>
              <a:t>According to agents' performances we rank maze generating algorithms.</a:t>
            </a:r>
            <a:endParaRPr lang="en-GB" sz="2200">
              <a:solidFill>
                <a:srgbClr val="000000"/>
              </a:solidFill>
              <a:cs typeface="Calibri" panose="020F0502020204030204"/>
            </a:endParaRPr>
          </a:p>
        </p:txBody>
      </p:sp>
    </p:spTree>
    <p:extLst>
      <p:ext uri="{BB962C8B-B14F-4D97-AF65-F5344CB8AC3E}">
        <p14:creationId xmlns:p14="http://schemas.microsoft.com/office/powerpoint/2010/main" val="2678543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CD8069-9DC0-4E46-ABA2-4E1144281BCB}"/>
              </a:ext>
            </a:extLst>
          </p:cNvPr>
          <p:cNvSpPr>
            <a:spLocks noGrp="1"/>
          </p:cNvSpPr>
          <p:nvPr>
            <p:ph type="title"/>
          </p:nvPr>
        </p:nvSpPr>
        <p:spPr>
          <a:xfrm>
            <a:off x="956826" y="1112969"/>
            <a:ext cx="3937298" cy="4166010"/>
          </a:xfrm>
        </p:spPr>
        <p:txBody>
          <a:bodyPr>
            <a:normAutofit/>
          </a:bodyPr>
          <a:lstStyle/>
          <a:p>
            <a:r>
              <a:rPr lang="en-GB">
                <a:solidFill>
                  <a:srgbClr val="FFFFFF"/>
                </a:solidFill>
                <a:ea typeface="+mj-lt"/>
                <a:cs typeface="+mj-lt"/>
              </a:rPr>
              <a:t>3.2 Depth First Search (DFS) Agent</a:t>
            </a:r>
            <a:endParaRPr lang="en-US">
              <a:solidFill>
                <a:srgbClr val="FFFFFF"/>
              </a:solidFill>
            </a:endParaRPr>
          </a:p>
        </p:txBody>
      </p:sp>
      <p:sp>
        <p:nvSpPr>
          <p:cNvPr id="23" name="Freeform: Shape 22">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0A99505-EFDE-4BF1-953A-2CE2ABC4BED5}"/>
              </a:ext>
            </a:extLst>
          </p:cNvPr>
          <p:cNvSpPr>
            <a:spLocks noGrp="1"/>
          </p:cNvSpPr>
          <p:nvPr>
            <p:ph idx="1"/>
          </p:nvPr>
        </p:nvSpPr>
        <p:spPr>
          <a:xfrm>
            <a:off x="6096000" y="820880"/>
            <a:ext cx="5257799" cy="4889350"/>
          </a:xfrm>
        </p:spPr>
        <p:txBody>
          <a:bodyPr vert="horz" lIns="91440" tIns="45720" rIns="91440" bIns="45720" rtlCol="0" anchor="t">
            <a:normAutofit/>
          </a:bodyPr>
          <a:lstStyle/>
          <a:p>
            <a:r>
              <a:rPr lang="en-GB" dirty="0">
                <a:ea typeface="+mn-lt"/>
                <a:cs typeface="+mn-lt"/>
              </a:rPr>
              <a:t>This agent walks as far as it can until it hits a dead end. </a:t>
            </a:r>
          </a:p>
          <a:p>
            <a:r>
              <a:rPr lang="en-GB">
                <a:ea typeface="+mn-lt"/>
                <a:cs typeface="+mn-lt"/>
              </a:rPr>
              <a:t>The agent </a:t>
            </a:r>
            <a:r>
              <a:rPr lang="en-GB" dirty="0">
                <a:ea typeface="+mn-lt"/>
                <a:cs typeface="+mn-lt"/>
              </a:rPr>
              <a:t>then backtracks to the first node with unvisited neighbours. </a:t>
            </a:r>
            <a:endParaRPr lang="en-GB">
              <a:ea typeface="+mn-lt"/>
              <a:cs typeface="+mn-lt"/>
            </a:endParaRPr>
          </a:p>
          <a:p>
            <a:r>
              <a:rPr lang="en-GB">
                <a:ea typeface="+mn-lt"/>
                <a:cs typeface="+mn-lt"/>
              </a:rPr>
              <a:t>It keeps repeating </a:t>
            </a:r>
            <a:r>
              <a:rPr lang="en-GB" dirty="0">
                <a:ea typeface="+mn-lt"/>
                <a:cs typeface="+mn-lt"/>
              </a:rPr>
              <a:t>the walk, until it comes to the end of the maze. </a:t>
            </a:r>
            <a:endParaRPr lang="en-GB">
              <a:ea typeface="+mn-lt"/>
              <a:cs typeface="+mn-lt"/>
            </a:endParaRPr>
          </a:p>
          <a:p>
            <a:r>
              <a:rPr lang="en-GB">
                <a:ea typeface="+mn-lt"/>
                <a:cs typeface="+mn-lt"/>
              </a:rPr>
              <a:t>The precedence of agent’s turns </a:t>
            </a:r>
            <a:r>
              <a:rPr lang="en-GB" dirty="0">
                <a:ea typeface="+mn-lt"/>
                <a:cs typeface="+mn-lt"/>
              </a:rPr>
              <a:t>at intersections are manually </a:t>
            </a:r>
            <a:r>
              <a:rPr lang="en-GB">
                <a:ea typeface="+mn-lt"/>
                <a:cs typeface="+mn-lt"/>
              </a:rPr>
              <a:t>predefined: left, top, right, bottom</a:t>
            </a:r>
            <a:endParaRPr lang="en-GB">
              <a:cs typeface="Calibri"/>
            </a:endParaRPr>
          </a:p>
        </p:txBody>
      </p:sp>
      <p:sp>
        <p:nvSpPr>
          <p:cNvPr id="29" name="Freeform: Shape 28">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279238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E0E038-A74E-4BAF-9AAF-E3FC77CE4EFB}"/>
              </a:ext>
            </a:extLst>
          </p:cNvPr>
          <p:cNvSpPr>
            <a:spLocks noGrp="1"/>
          </p:cNvSpPr>
          <p:nvPr>
            <p:ph type="title"/>
          </p:nvPr>
        </p:nvSpPr>
        <p:spPr>
          <a:xfrm>
            <a:off x="956826" y="1112969"/>
            <a:ext cx="3937298" cy="4166010"/>
          </a:xfrm>
        </p:spPr>
        <p:txBody>
          <a:bodyPr>
            <a:normAutofit/>
          </a:bodyPr>
          <a:lstStyle/>
          <a:p>
            <a:r>
              <a:rPr lang="en-GB">
                <a:solidFill>
                  <a:srgbClr val="FFFFFF"/>
                </a:solidFill>
                <a:ea typeface="+mj-lt"/>
                <a:cs typeface="+mj-lt"/>
              </a:rPr>
              <a:t>3.3 Heuristic Depth First Search (HDFS) Agent</a:t>
            </a:r>
            <a:endParaRPr lang="en-US">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6EAE972-8C87-46FA-AD72-9594635DEC83}"/>
              </a:ext>
            </a:extLst>
          </p:cNvPr>
          <p:cNvSpPr>
            <a:spLocks noGrp="1"/>
          </p:cNvSpPr>
          <p:nvPr>
            <p:ph idx="1"/>
          </p:nvPr>
        </p:nvSpPr>
        <p:spPr>
          <a:xfrm>
            <a:off x="6096000" y="820880"/>
            <a:ext cx="5257799" cy="4889350"/>
          </a:xfrm>
        </p:spPr>
        <p:txBody>
          <a:bodyPr vert="horz" lIns="91440" tIns="45720" rIns="91440" bIns="45720" rtlCol="0" anchor="t">
            <a:normAutofit/>
          </a:bodyPr>
          <a:lstStyle/>
          <a:p>
            <a:r>
              <a:rPr lang="en-GB" dirty="0">
                <a:ea typeface="+mn-lt"/>
                <a:cs typeface="+mn-lt"/>
              </a:rPr>
              <a:t>Similar to the DFS agent, but selects the preferred directions with a simple heuristic. </a:t>
            </a:r>
            <a:endParaRPr lang="en-GB">
              <a:ea typeface="+mn-lt"/>
              <a:cs typeface="+mn-lt"/>
            </a:endParaRPr>
          </a:p>
          <a:p>
            <a:r>
              <a:rPr lang="en-GB">
                <a:ea typeface="+mn-lt"/>
                <a:cs typeface="+mn-lt"/>
              </a:rPr>
              <a:t>In </a:t>
            </a:r>
            <a:r>
              <a:rPr lang="en-GB" dirty="0">
                <a:ea typeface="+mn-lt"/>
                <a:cs typeface="+mn-lt"/>
              </a:rPr>
              <a:t>particular neighbours with lower Manhattan distance to the end of the maze are preferred.</a:t>
            </a:r>
          </a:p>
          <a:p>
            <a:r>
              <a:rPr lang="en-GB">
                <a:cs typeface="Calibri"/>
              </a:rPr>
              <a:t>Manhattan distance - |x-x</a:t>
            </a:r>
            <a:r>
              <a:rPr lang="en-GB" baseline="-25000">
                <a:cs typeface="Calibri"/>
              </a:rPr>
              <a:t>0</a:t>
            </a:r>
            <a:r>
              <a:rPr lang="en-GB">
                <a:cs typeface="Calibri"/>
              </a:rPr>
              <a:t>|+|y-y</a:t>
            </a:r>
            <a:r>
              <a:rPr lang="en-GB" baseline="-25000">
                <a:cs typeface="Calibri"/>
              </a:rPr>
              <a:t>0</a:t>
            </a:r>
            <a:r>
              <a:rPr lang="en-GB" dirty="0">
                <a:cs typeface="Calibri"/>
              </a:rPr>
              <a:t>|</a:t>
            </a:r>
            <a:endParaRPr lang="en-GB">
              <a:cs typeface="Calibri"/>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20116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201A78-C135-4259-9037-B08550E1F404}"/>
              </a:ext>
            </a:extLst>
          </p:cNvPr>
          <p:cNvSpPr>
            <a:spLocks noGrp="1"/>
          </p:cNvSpPr>
          <p:nvPr>
            <p:ph type="title"/>
          </p:nvPr>
        </p:nvSpPr>
        <p:spPr>
          <a:xfrm>
            <a:off x="956826" y="1112969"/>
            <a:ext cx="3937298" cy="4166010"/>
          </a:xfrm>
        </p:spPr>
        <p:txBody>
          <a:bodyPr>
            <a:normAutofit/>
          </a:bodyPr>
          <a:lstStyle/>
          <a:p>
            <a:r>
              <a:rPr lang="en-GB">
                <a:solidFill>
                  <a:srgbClr val="FFFFFF"/>
                </a:solidFill>
                <a:ea typeface="+mj-lt"/>
                <a:cs typeface="+mj-lt"/>
              </a:rPr>
              <a:t>3.4 Breadth First Search (BFS) Agent</a:t>
            </a:r>
            <a:endParaRPr lang="en-US">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41283F3-EB35-4313-8307-2ADE9F540528}"/>
              </a:ext>
            </a:extLst>
          </p:cNvPr>
          <p:cNvSpPr>
            <a:spLocks noGrp="1"/>
          </p:cNvSpPr>
          <p:nvPr>
            <p:ph idx="1"/>
          </p:nvPr>
        </p:nvSpPr>
        <p:spPr>
          <a:xfrm>
            <a:off x="6096000" y="820880"/>
            <a:ext cx="5257799" cy="4889350"/>
          </a:xfrm>
        </p:spPr>
        <p:txBody>
          <a:bodyPr vert="horz" lIns="91440" tIns="45720" rIns="91440" bIns="45720" rtlCol="0" anchor="t">
            <a:normAutofit/>
          </a:bodyPr>
          <a:lstStyle/>
          <a:p>
            <a:r>
              <a:rPr lang="en-GB" dirty="0">
                <a:ea typeface="+mn-lt"/>
                <a:cs typeface="+mn-lt"/>
              </a:rPr>
              <a:t>This agent uses the idea of BFS to </a:t>
            </a:r>
            <a:r>
              <a:rPr lang="en-GB">
                <a:ea typeface="+mn-lt"/>
                <a:cs typeface="+mn-lt"/>
              </a:rPr>
              <a:t>solve the maze.</a:t>
            </a:r>
            <a:endParaRPr lang="en-GB" dirty="0">
              <a:ea typeface="+mn-lt"/>
              <a:cs typeface="+mn-lt"/>
            </a:endParaRPr>
          </a:p>
          <a:p>
            <a:r>
              <a:rPr lang="en-GB" dirty="0">
                <a:ea typeface="+mn-lt"/>
                <a:cs typeface="+mn-lt"/>
              </a:rPr>
              <a:t> This agent resembles a human solver which can freely jump from one path to another (at least when solving printed mazes).</a:t>
            </a:r>
            <a:endParaRPr lang="en-GB">
              <a:cs typeface="Calibri"/>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435024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A04232-DECC-4880-97F5-9B2AC56BC11F}"/>
              </a:ext>
            </a:extLst>
          </p:cNvPr>
          <p:cNvSpPr>
            <a:spLocks noGrp="1"/>
          </p:cNvSpPr>
          <p:nvPr>
            <p:ph type="title"/>
          </p:nvPr>
        </p:nvSpPr>
        <p:spPr>
          <a:xfrm>
            <a:off x="1045028" y="1336329"/>
            <a:ext cx="3892732" cy="4382588"/>
          </a:xfrm>
        </p:spPr>
        <p:txBody>
          <a:bodyPr anchor="ctr">
            <a:normAutofit/>
          </a:bodyPr>
          <a:lstStyle/>
          <a:p>
            <a:r>
              <a:rPr lang="en-GB" sz="5400">
                <a:ea typeface="+mj-lt"/>
                <a:cs typeface="+mj-lt"/>
              </a:rPr>
              <a:t>4. Analysis and Results</a:t>
            </a:r>
            <a:endParaRPr lang="en-US" sz="5400"/>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1E90AF-78CB-4C41-AACB-0E3473A0BADE}"/>
              </a:ext>
            </a:extLst>
          </p:cNvPr>
          <p:cNvSpPr>
            <a:spLocks noGrp="1"/>
          </p:cNvSpPr>
          <p:nvPr>
            <p:ph idx="1"/>
          </p:nvPr>
        </p:nvSpPr>
        <p:spPr>
          <a:xfrm>
            <a:off x="6096001" y="1336329"/>
            <a:ext cx="5260848" cy="4382588"/>
          </a:xfrm>
        </p:spPr>
        <p:txBody>
          <a:bodyPr vert="horz" lIns="91440" tIns="45720" rIns="91440" bIns="45720" rtlCol="0" anchor="ctr">
            <a:normAutofit/>
          </a:bodyPr>
          <a:lstStyle/>
          <a:p>
            <a:r>
              <a:rPr lang="en-GB" sz="2400" dirty="0">
                <a:ea typeface="+mn-lt"/>
                <a:cs typeface="+mn-lt"/>
              </a:rPr>
              <a:t>In this section we analyse the difficulty of the mazes constructed by the above </a:t>
            </a:r>
            <a:r>
              <a:rPr lang="en-GB" sz="2400">
                <a:ea typeface="+mn-lt"/>
                <a:cs typeface="+mn-lt"/>
              </a:rPr>
              <a:t>four generating algorithms. </a:t>
            </a:r>
          </a:p>
          <a:p>
            <a:r>
              <a:rPr lang="en-GB" sz="2400">
                <a:ea typeface="+mn-lt"/>
                <a:cs typeface="+mn-lt"/>
              </a:rPr>
              <a:t>We analyse </a:t>
            </a:r>
            <a:r>
              <a:rPr lang="en-GB" sz="2400" dirty="0">
                <a:ea typeface="+mn-lt"/>
                <a:cs typeface="+mn-lt"/>
              </a:rPr>
              <a:t>properties of mazes and results of solving agents to determine </a:t>
            </a:r>
            <a:r>
              <a:rPr lang="en-GB" sz="2400">
                <a:ea typeface="+mn-lt"/>
                <a:cs typeface="+mn-lt"/>
              </a:rPr>
              <a:t>difficulty of mazes.</a:t>
            </a:r>
          </a:p>
          <a:p>
            <a:r>
              <a:rPr lang="en-GB" sz="2400">
                <a:ea typeface="+mn-lt"/>
                <a:cs typeface="+mn-lt"/>
              </a:rPr>
              <a:t>We also </a:t>
            </a:r>
            <a:r>
              <a:rPr lang="en-GB" sz="2400" dirty="0">
                <a:ea typeface="+mn-lt"/>
                <a:cs typeface="+mn-lt"/>
              </a:rPr>
              <a:t>experimentally analyse the time performance of algorithms.</a:t>
            </a:r>
            <a:endParaRPr lang="en-GB" sz="2400">
              <a:cs typeface="Calibri"/>
            </a:endParaRPr>
          </a:p>
        </p:txBody>
      </p:sp>
    </p:spTree>
    <p:extLst>
      <p:ext uri="{BB962C8B-B14F-4D97-AF65-F5344CB8AC3E}">
        <p14:creationId xmlns:p14="http://schemas.microsoft.com/office/powerpoint/2010/main" val="3862738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D312BE-CC70-4F84-9506-94548C376BF6}"/>
              </a:ext>
            </a:extLst>
          </p:cNvPr>
          <p:cNvSpPr>
            <a:spLocks noGrp="1"/>
          </p:cNvSpPr>
          <p:nvPr>
            <p:ph type="title"/>
          </p:nvPr>
        </p:nvSpPr>
        <p:spPr>
          <a:xfrm>
            <a:off x="1043631" y="809898"/>
            <a:ext cx="9942716" cy="1554480"/>
          </a:xfrm>
        </p:spPr>
        <p:txBody>
          <a:bodyPr anchor="ctr">
            <a:normAutofit/>
          </a:bodyPr>
          <a:lstStyle/>
          <a:p>
            <a:r>
              <a:rPr lang="en-GB" sz="4800">
                <a:ea typeface="+mj-lt"/>
                <a:cs typeface="+mj-lt"/>
              </a:rPr>
              <a:t>4.1 Maze Generating Time</a:t>
            </a:r>
            <a:endParaRPr lang="en-US" sz="4800"/>
          </a:p>
        </p:txBody>
      </p:sp>
      <p:sp>
        <p:nvSpPr>
          <p:cNvPr id="3" name="Content Placeholder 2">
            <a:extLst>
              <a:ext uri="{FF2B5EF4-FFF2-40B4-BE49-F238E27FC236}">
                <a16:creationId xmlns:a16="http://schemas.microsoft.com/office/drawing/2014/main" id="{6427A270-F246-4F42-8A79-5146745B6ADF}"/>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GB" sz="2400" b="1">
                <a:ea typeface="+mn-lt"/>
                <a:cs typeface="+mn-lt"/>
              </a:rPr>
              <a:t>We analyse the execution time of maze generating algorithms with respect to the maze size</a:t>
            </a:r>
            <a:r>
              <a:rPr lang="en-GB" sz="2400">
                <a:ea typeface="+mn-lt"/>
                <a:cs typeface="+mn-lt"/>
              </a:rPr>
              <a:t>. We did not bother to consider the number of nodes of the maze which would be a true measure. We used only the length of the side of the square grid graph because we are interested in relations among performances of different algorithms. The result is shown in next slide.</a:t>
            </a:r>
            <a:endParaRPr lang="en-GB"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472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23" name="Rectangle 22">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map&#10;&#10;Description generated with high confidence">
            <a:extLst>
              <a:ext uri="{FF2B5EF4-FFF2-40B4-BE49-F238E27FC236}">
                <a16:creationId xmlns:a16="http://schemas.microsoft.com/office/drawing/2014/main" id="{E4BDE269-5665-43E6-8507-353AAEFC4BF4}"/>
              </a:ext>
            </a:extLst>
          </p:cNvPr>
          <p:cNvPicPr>
            <a:picLocks noGrp="1" noChangeAspect="1"/>
          </p:cNvPicPr>
          <p:nvPr>
            <p:ph idx="1"/>
          </p:nvPr>
        </p:nvPicPr>
        <p:blipFill rotWithShape="1">
          <a:blip r:embed="rId2"/>
          <a:srcRect t="11590" b="8747"/>
          <a:stretch/>
        </p:blipFill>
        <p:spPr>
          <a:xfrm>
            <a:off x="838200" y="704765"/>
            <a:ext cx="10628376" cy="5440003"/>
          </a:xfrm>
          <a:prstGeom prst="rect">
            <a:avLst/>
          </a:prstGeom>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447059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D87355-17D1-4F2D-B44F-68D1C0DFE5D7}"/>
              </a:ext>
            </a:extLst>
          </p:cNvPr>
          <p:cNvSpPr>
            <a:spLocks noGrp="1"/>
          </p:cNvSpPr>
          <p:nvPr>
            <p:ph type="title"/>
          </p:nvPr>
        </p:nvSpPr>
        <p:spPr>
          <a:xfrm>
            <a:off x="1043631" y="809898"/>
            <a:ext cx="9942716" cy="1554480"/>
          </a:xfrm>
        </p:spPr>
        <p:txBody>
          <a:bodyPr anchor="ctr">
            <a:normAutofit/>
          </a:bodyPr>
          <a:lstStyle/>
          <a:p>
            <a:r>
              <a:rPr lang="en-GB" sz="4800">
                <a:cs typeface="Calibri Light"/>
              </a:rPr>
              <a:t>Analysis of graph</a:t>
            </a:r>
            <a:endParaRPr lang="en-GB" sz="4800"/>
          </a:p>
        </p:txBody>
      </p:sp>
      <p:sp>
        <p:nvSpPr>
          <p:cNvPr id="3" name="Content Placeholder 2">
            <a:extLst>
              <a:ext uri="{FF2B5EF4-FFF2-40B4-BE49-F238E27FC236}">
                <a16:creationId xmlns:a16="http://schemas.microsoft.com/office/drawing/2014/main" id="{793F752D-2C1A-4777-A66A-A3CA058236E0}"/>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GB" sz="2000">
                <a:ea typeface="+mn-lt"/>
                <a:cs typeface="+mn-lt"/>
              </a:rPr>
              <a:t>Some algorithms stand out performance wise. They are either exceptionally slower or faster than we would expect.</a:t>
            </a:r>
          </a:p>
          <a:p>
            <a:r>
              <a:rPr lang="en-GB" sz="2000">
                <a:ea typeface="+mn-lt"/>
                <a:cs typeface="+mn-lt"/>
              </a:rPr>
              <a:t>Wilson algorithm is very similar to Aldous-Broder with slightly better asymptotic time-complexity in theory. In practice Wilson turns out to be slower because it uses dictionaries unlike the Aldous-Broder, which uses only arrays</a:t>
            </a:r>
          </a:p>
          <a:p>
            <a:r>
              <a:rPr lang="en-GB" sz="2000">
                <a:ea typeface="+mn-lt"/>
                <a:cs typeface="+mn-lt"/>
              </a:rPr>
              <a:t>We have Aldous Broder algorithm which is surprisingly fast. It is simple and uses primitives instead of higher data structures.</a:t>
            </a:r>
            <a:endParaRPr lang="en-GB" sz="2000">
              <a:cs typeface="Calibri"/>
            </a:endParaRPr>
          </a:p>
          <a:p>
            <a:r>
              <a:rPr lang="en-GB" sz="2000">
                <a:cs typeface="Calibri"/>
              </a:rPr>
              <a:t>As both Recursive Backtracking and Hunt and Kill algorithm basically use DFS, their time complexities curves are similar.</a:t>
            </a:r>
          </a:p>
          <a:p>
            <a:endParaRPr lang="en-GB" sz="2000">
              <a:cs typeface="Calibri"/>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506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416817-0924-47A8-9BEB-2DD74F96482F}"/>
              </a:ext>
            </a:extLst>
          </p:cNvPr>
          <p:cNvSpPr>
            <a:spLocks noGrp="1"/>
          </p:cNvSpPr>
          <p:nvPr>
            <p:ph type="title"/>
          </p:nvPr>
        </p:nvSpPr>
        <p:spPr>
          <a:xfrm>
            <a:off x="1043631" y="809898"/>
            <a:ext cx="9942716" cy="1554480"/>
          </a:xfrm>
        </p:spPr>
        <p:txBody>
          <a:bodyPr anchor="ctr">
            <a:normAutofit/>
          </a:bodyPr>
          <a:lstStyle/>
          <a:p>
            <a:r>
              <a:rPr lang="en-GB" sz="4800">
                <a:ea typeface="+mj-lt"/>
                <a:cs typeface="+mj-lt"/>
              </a:rPr>
              <a:t>4.2 Maze Properties</a:t>
            </a:r>
            <a:endParaRPr lang="en-US" sz="4800"/>
          </a:p>
        </p:txBody>
      </p:sp>
      <p:sp>
        <p:nvSpPr>
          <p:cNvPr id="3" name="Content Placeholder 2">
            <a:extLst>
              <a:ext uri="{FF2B5EF4-FFF2-40B4-BE49-F238E27FC236}">
                <a16:creationId xmlns:a16="http://schemas.microsoft.com/office/drawing/2014/main" id="{4E83AF27-85E0-4CCD-8B19-E794563C503B}"/>
              </a:ext>
            </a:extLst>
          </p:cNvPr>
          <p:cNvSpPr>
            <a:spLocks noGrp="1"/>
          </p:cNvSpPr>
          <p:nvPr>
            <p:ph idx="1"/>
          </p:nvPr>
        </p:nvSpPr>
        <p:spPr>
          <a:xfrm>
            <a:off x="1045028" y="3017522"/>
            <a:ext cx="9941319" cy="3124658"/>
          </a:xfrm>
        </p:spPr>
        <p:txBody>
          <a:bodyPr vert="horz" lIns="91440" tIns="45720" rIns="91440" bIns="45720" rtlCol="0" anchor="ctr">
            <a:normAutofit/>
          </a:bodyPr>
          <a:lstStyle/>
          <a:p>
            <a:pPr marL="0" indent="0">
              <a:buNone/>
            </a:pPr>
            <a:r>
              <a:rPr lang="en-GB" sz="2400" dirty="0">
                <a:ea typeface="+mn-lt"/>
                <a:cs typeface="+mn-lt"/>
              </a:rPr>
              <a:t>To analyse the difficulty of a maze, we consider the following properties: </a:t>
            </a:r>
            <a:endParaRPr lang="en-US" sz="2400" dirty="0">
              <a:cs typeface="Calibri" panose="020F0502020204030204"/>
            </a:endParaRPr>
          </a:p>
          <a:p>
            <a:pPr marL="0" indent="0">
              <a:buNone/>
            </a:pPr>
            <a:r>
              <a:rPr lang="en-GB" sz="2400" dirty="0">
                <a:ea typeface="+mn-lt"/>
                <a:cs typeface="+mn-lt"/>
              </a:rPr>
              <a:t>• size s</a:t>
            </a:r>
          </a:p>
          <a:p>
            <a:pPr marL="0" indent="0">
              <a:buNone/>
            </a:pPr>
            <a:r>
              <a:rPr lang="en-GB" sz="2400" dirty="0">
                <a:ea typeface="+mn-lt"/>
                <a:cs typeface="+mn-lt"/>
              </a:rPr>
              <a:t>• number of intersections </a:t>
            </a:r>
            <a:r>
              <a:rPr lang="en-GB" sz="2400" err="1">
                <a:ea typeface="+mn-lt"/>
                <a:cs typeface="+mn-lt"/>
              </a:rPr>
              <a:t>n</a:t>
            </a:r>
            <a:r>
              <a:rPr lang="en-GB" sz="2400" baseline="-25000" err="1">
                <a:ea typeface="+mn-lt"/>
                <a:cs typeface="+mn-lt"/>
              </a:rPr>
              <a:t>i</a:t>
            </a:r>
            <a:r>
              <a:rPr lang="en-GB" sz="2400" dirty="0">
                <a:ea typeface="+mn-lt"/>
                <a:cs typeface="+mn-lt"/>
              </a:rPr>
              <a:t> ; intersections are vertices with more than two neighbours </a:t>
            </a:r>
          </a:p>
          <a:p>
            <a:pPr marL="0" indent="0">
              <a:buNone/>
            </a:pPr>
            <a:r>
              <a:rPr lang="en-GB" sz="2400" dirty="0">
                <a:ea typeface="+mn-lt"/>
                <a:cs typeface="+mn-lt"/>
              </a:rPr>
              <a:t>• number of dead ends </a:t>
            </a:r>
            <a:r>
              <a:rPr lang="en-GB" sz="2400" err="1">
                <a:ea typeface="+mn-lt"/>
                <a:cs typeface="+mn-lt"/>
              </a:rPr>
              <a:t>n</a:t>
            </a:r>
            <a:r>
              <a:rPr lang="en-GB" sz="2400" baseline="-25000" err="1">
                <a:ea typeface="+mn-lt"/>
                <a:cs typeface="+mn-lt"/>
              </a:rPr>
              <a:t>de</a:t>
            </a:r>
            <a:r>
              <a:rPr lang="en-GB" sz="2400" dirty="0">
                <a:ea typeface="+mn-lt"/>
                <a:cs typeface="+mn-lt"/>
              </a:rPr>
              <a:t>; dead ends are vertices with only one neighbour. </a:t>
            </a:r>
          </a:p>
          <a:p>
            <a:pPr marL="0" indent="0">
              <a:buNone/>
            </a:pPr>
            <a:r>
              <a:rPr lang="en-GB" sz="2400" dirty="0">
                <a:ea typeface="+mn-lt"/>
                <a:cs typeface="+mn-lt"/>
              </a:rPr>
              <a:t>The bigger </a:t>
            </a:r>
            <a:r>
              <a:rPr lang="en-GB" sz="2400" err="1">
                <a:ea typeface="+mn-lt"/>
                <a:cs typeface="+mn-lt"/>
              </a:rPr>
              <a:t>n</a:t>
            </a:r>
            <a:r>
              <a:rPr lang="en-GB" sz="2400" baseline="-25000" err="1">
                <a:ea typeface="+mn-lt"/>
                <a:cs typeface="+mn-lt"/>
              </a:rPr>
              <a:t>i</a:t>
            </a:r>
            <a:r>
              <a:rPr lang="en-GB" sz="2400" dirty="0">
                <a:ea typeface="+mn-lt"/>
                <a:cs typeface="+mn-lt"/>
              </a:rPr>
              <a:t> the more difficult is the maze. The same goes for dead ends.</a:t>
            </a:r>
            <a:endParaRPr lang="en-GB" sz="2400" dirty="0">
              <a:cs typeface="Calibri" panose="020F0502020204030204"/>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638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51E38-7B56-4143-93FE-72F09B6CB5F4}"/>
              </a:ext>
            </a:extLst>
          </p:cNvPr>
          <p:cNvSpPr>
            <a:spLocks noGrp="1"/>
          </p:cNvSpPr>
          <p:nvPr>
            <p:ph type="title"/>
          </p:nvPr>
        </p:nvSpPr>
        <p:spPr/>
        <p:txBody>
          <a:bodyPr/>
          <a:lstStyle/>
          <a:p>
            <a:r>
              <a:rPr lang="en-GB" dirty="0">
                <a:cs typeface="Calibri Light"/>
              </a:rPr>
              <a:t>Data Set</a:t>
            </a:r>
            <a:endParaRPr lang="en-GB" dirty="0"/>
          </a:p>
        </p:txBody>
      </p:sp>
      <p:sp>
        <p:nvSpPr>
          <p:cNvPr id="3" name="Content Placeholder 2">
            <a:extLst>
              <a:ext uri="{FF2B5EF4-FFF2-40B4-BE49-F238E27FC236}">
                <a16:creationId xmlns:a16="http://schemas.microsoft.com/office/drawing/2014/main" id="{91537A76-3669-486C-87FF-3ACDB7E64464}"/>
              </a:ext>
            </a:extLst>
          </p:cNvPr>
          <p:cNvSpPr>
            <a:spLocks noGrp="1"/>
          </p:cNvSpPr>
          <p:nvPr>
            <p:ph idx="1"/>
          </p:nvPr>
        </p:nvSpPr>
        <p:spPr/>
        <p:txBody>
          <a:bodyPr vert="horz" lIns="91440" tIns="45720" rIns="91440" bIns="45720" rtlCol="0" anchor="t">
            <a:normAutofit/>
          </a:bodyPr>
          <a:lstStyle/>
          <a:p>
            <a:r>
              <a:rPr lang="en-GB" dirty="0">
                <a:ea typeface="+mn-lt"/>
                <a:cs typeface="+mn-lt"/>
              </a:rPr>
              <a:t>I have generated 100 mazes (of size 20 × 20) from each algorithm, and calculated the number of intersections and dead ends. The average results are shown in Table 1.</a:t>
            </a:r>
          </a:p>
          <a:p>
            <a:endParaRPr lang="en-GB" dirty="0">
              <a:cs typeface="Calibri"/>
            </a:endParaRPr>
          </a:p>
        </p:txBody>
      </p:sp>
      <p:graphicFrame>
        <p:nvGraphicFramePr>
          <p:cNvPr id="5" name="Table 4">
            <a:extLst>
              <a:ext uri="{FF2B5EF4-FFF2-40B4-BE49-F238E27FC236}">
                <a16:creationId xmlns:a16="http://schemas.microsoft.com/office/drawing/2014/main" id="{02F74B8F-D161-4100-802E-7F667069A76A}"/>
              </a:ext>
            </a:extLst>
          </p:cNvPr>
          <p:cNvGraphicFramePr>
            <a:graphicFrameLocks noGrp="1"/>
          </p:cNvGraphicFramePr>
          <p:nvPr>
            <p:extLst>
              <p:ext uri="{D42A27DB-BD31-4B8C-83A1-F6EECF244321}">
                <p14:modId xmlns:p14="http://schemas.microsoft.com/office/powerpoint/2010/main" val="1904063556"/>
              </p:ext>
            </p:extLst>
          </p:nvPr>
        </p:nvGraphicFramePr>
        <p:xfrm>
          <a:off x="632603" y="3206150"/>
          <a:ext cx="10764092" cy="2019300"/>
        </p:xfrm>
        <a:graphic>
          <a:graphicData uri="http://schemas.openxmlformats.org/drawingml/2006/table">
            <a:tbl>
              <a:tblPr firstRow="1" bandRow="1">
                <a:tableStyleId>{5C22544A-7EE6-4342-B048-85BDC9FD1C3A}</a:tableStyleId>
              </a:tblPr>
              <a:tblGrid>
                <a:gridCol w="2353112">
                  <a:extLst>
                    <a:ext uri="{9D8B030D-6E8A-4147-A177-3AD203B41FA5}">
                      <a16:colId xmlns:a16="http://schemas.microsoft.com/office/drawing/2014/main" val="3987954468"/>
                    </a:ext>
                  </a:extLst>
                </a:gridCol>
                <a:gridCol w="2102745">
                  <a:extLst>
                    <a:ext uri="{9D8B030D-6E8A-4147-A177-3AD203B41FA5}">
                      <a16:colId xmlns:a16="http://schemas.microsoft.com/office/drawing/2014/main" val="639657993"/>
                    </a:ext>
                  </a:extLst>
                </a:gridCol>
                <a:gridCol w="2102745">
                  <a:extLst>
                    <a:ext uri="{9D8B030D-6E8A-4147-A177-3AD203B41FA5}">
                      <a16:colId xmlns:a16="http://schemas.microsoft.com/office/drawing/2014/main" val="2171360118"/>
                    </a:ext>
                  </a:extLst>
                </a:gridCol>
                <a:gridCol w="2102745">
                  <a:extLst>
                    <a:ext uri="{9D8B030D-6E8A-4147-A177-3AD203B41FA5}">
                      <a16:colId xmlns:a16="http://schemas.microsoft.com/office/drawing/2014/main" val="1345580282"/>
                    </a:ext>
                  </a:extLst>
                </a:gridCol>
                <a:gridCol w="2102745">
                  <a:extLst>
                    <a:ext uri="{9D8B030D-6E8A-4147-A177-3AD203B41FA5}">
                      <a16:colId xmlns:a16="http://schemas.microsoft.com/office/drawing/2014/main" val="1036555860"/>
                    </a:ext>
                  </a:extLst>
                </a:gridCol>
              </a:tblGrid>
              <a:tr h="321365">
                <a:tc>
                  <a:txBody>
                    <a:bodyPr/>
                    <a:lstStyle/>
                    <a:p>
                      <a:pPr rtl="0" fontAlgn="b"/>
                      <a:endParaRPr lang="en-GB" sz="2000" dirty="0">
                        <a:effectLst/>
                      </a:endParaRPr>
                    </a:p>
                  </a:txBody>
                  <a:tcPr marL="28575" marR="28575" marT="19050" marB="19050" anchor="b"/>
                </a:tc>
                <a:tc>
                  <a:txBody>
                    <a:bodyPr/>
                    <a:lstStyle/>
                    <a:p>
                      <a:pPr rtl="0" fontAlgn="b"/>
                      <a:r>
                        <a:rPr lang="en-GB" sz="2000" dirty="0">
                          <a:effectLst/>
                        </a:rPr>
                        <a:t>No of Intersections Generated </a:t>
                      </a:r>
                    </a:p>
                  </a:txBody>
                  <a:tcPr marL="28575" marR="28575" marT="19050" marB="19050" anchor="b"/>
                </a:tc>
                <a:tc>
                  <a:txBody>
                    <a:bodyPr/>
                    <a:lstStyle/>
                    <a:p>
                      <a:pPr rtl="0" fontAlgn="b"/>
                      <a:r>
                        <a:rPr lang="en-GB" sz="2000" dirty="0">
                          <a:effectLst/>
                        </a:rPr>
                        <a:t>No of Dead Ends Generated</a:t>
                      </a:r>
                    </a:p>
                  </a:txBody>
                  <a:tcPr marL="28575" marR="28575" marT="19050" marB="19050" anchor="b"/>
                </a:tc>
                <a:tc>
                  <a:txBody>
                    <a:bodyPr/>
                    <a:lstStyle/>
                    <a:p>
                      <a:pPr rtl="0" fontAlgn="b"/>
                      <a:r>
                        <a:rPr lang="en-GB" sz="2000" dirty="0">
                          <a:effectLst/>
                        </a:rPr>
                        <a:t>Score</a:t>
                      </a:r>
                    </a:p>
                  </a:txBody>
                  <a:tcPr marL="28575" marR="28575" marT="19050" marB="19050" anchor="b"/>
                </a:tc>
                <a:tc>
                  <a:txBody>
                    <a:bodyPr/>
                    <a:lstStyle/>
                    <a:p>
                      <a:pPr rtl="0" fontAlgn="b"/>
                      <a:r>
                        <a:rPr lang="en-GB" sz="2000" dirty="0">
                          <a:effectLst/>
                        </a:rPr>
                        <a:t>Rank</a:t>
                      </a:r>
                    </a:p>
                  </a:txBody>
                  <a:tcPr marL="28575" marR="28575" marT="19050" marB="19050" anchor="b"/>
                </a:tc>
                <a:extLst>
                  <a:ext uri="{0D108BD9-81ED-4DB2-BD59-A6C34878D82A}">
                    <a16:rowId xmlns:a16="http://schemas.microsoft.com/office/drawing/2014/main" val="108881677"/>
                  </a:ext>
                </a:extLst>
              </a:tr>
              <a:tr h="321365">
                <a:tc>
                  <a:txBody>
                    <a:bodyPr/>
                    <a:lstStyle/>
                    <a:p>
                      <a:pPr rtl="0" fontAlgn="b"/>
                      <a:r>
                        <a:rPr lang="en-GB" sz="2000" dirty="0" err="1">
                          <a:effectLst/>
                        </a:rPr>
                        <a:t>AldousBroder</a:t>
                      </a:r>
                      <a:endParaRPr lang="en-GB" sz="2000" dirty="0">
                        <a:effectLst/>
                      </a:endParaRPr>
                    </a:p>
                  </a:txBody>
                  <a:tcPr marL="28575" marR="28575" marT="19050" marB="19050" anchor="b"/>
                </a:tc>
                <a:tc>
                  <a:txBody>
                    <a:bodyPr/>
                    <a:lstStyle/>
                    <a:p>
                      <a:pPr algn="r" rtl="0" fontAlgn="b"/>
                      <a:r>
                        <a:rPr lang="en-GB" sz="2000" dirty="0">
                          <a:effectLst/>
                        </a:rPr>
                        <a:t>10173</a:t>
                      </a:r>
                    </a:p>
                  </a:txBody>
                  <a:tcPr marL="28575" marR="28575" marT="19050" marB="19050" anchor="b"/>
                </a:tc>
                <a:tc>
                  <a:txBody>
                    <a:bodyPr/>
                    <a:lstStyle/>
                    <a:p>
                      <a:pPr algn="r" rtl="0" fontAlgn="b"/>
                      <a:r>
                        <a:rPr lang="en-GB" sz="2000" dirty="0">
                          <a:effectLst/>
                        </a:rPr>
                        <a:t>11709</a:t>
                      </a:r>
                    </a:p>
                  </a:txBody>
                  <a:tcPr marL="28575" marR="28575" marT="19050" marB="19050" anchor="b"/>
                </a:tc>
                <a:tc>
                  <a:txBody>
                    <a:bodyPr/>
                    <a:lstStyle/>
                    <a:p>
                      <a:pPr algn="r" rtl="0" fontAlgn="b"/>
                      <a:r>
                        <a:rPr lang="en-GB" sz="2000" dirty="0">
                          <a:effectLst/>
                        </a:rPr>
                        <a:t>2</a:t>
                      </a:r>
                      <a:endParaRPr lang="en-GB" sz="2000">
                        <a:effectLst/>
                      </a:endParaRPr>
                    </a:p>
                  </a:txBody>
                  <a:tcPr marL="28575" marR="28575" marT="19050" marB="19050" anchor="b"/>
                </a:tc>
                <a:tc>
                  <a:txBody>
                    <a:bodyPr/>
                    <a:lstStyle/>
                    <a:p>
                      <a:pPr algn="r" rtl="0" fontAlgn="b"/>
                      <a:r>
                        <a:rPr lang="en-GB" sz="2000" dirty="0">
                          <a:effectLst/>
                        </a:rPr>
                        <a:t>1</a:t>
                      </a:r>
                    </a:p>
                  </a:txBody>
                  <a:tcPr marL="28575" marR="28575" marT="19050" marB="19050" anchor="b"/>
                </a:tc>
                <a:extLst>
                  <a:ext uri="{0D108BD9-81ED-4DB2-BD59-A6C34878D82A}">
                    <a16:rowId xmlns:a16="http://schemas.microsoft.com/office/drawing/2014/main" val="2267982593"/>
                  </a:ext>
                </a:extLst>
              </a:tr>
              <a:tr h="321365">
                <a:tc>
                  <a:txBody>
                    <a:bodyPr/>
                    <a:lstStyle/>
                    <a:p>
                      <a:pPr rtl="0" fontAlgn="b"/>
                      <a:r>
                        <a:rPr lang="en-GB" sz="2000" dirty="0">
                          <a:effectLst/>
                        </a:rPr>
                        <a:t>Wilson</a:t>
                      </a:r>
                    </a:p>
                  </a:txBody>
                  <a:tcPr marL="28575" marR="28575" marT="19050" marB="19050" anchor="b"/>
                </a:tc>
                <a:tc>
                  <a:txBody>
                    <a:bodyPr/>
                    <a:lstStyle/>
                    <a:p>
                      <a:pPr algn="r" rtl="0" fontAlgn="b"/>
                      <a:r>
                        <a:rPr lang="en-GB" sz="2000" dirty="0">
                          <a:effectLst/>
                        </a:rPr>
                        <a:t>10147</a:t>
                      </a:r>
                    </a:p>
                  </a:txBody>
                  <a:tcPr marL="28575" marR="28575" marT="19050" marB="19050" anchor="b"/>
                </a:tc>
                <a:tc>
                  <a:txBody>
                    <a:bodyPr/>
                    <a:lstStyle/>
                    <a:p>
                      <a:pPr algn="r" rtl="0" fontAlgn="b"/>
                      <a:r>
                        <a:rPr lang="en-GB" sz="2000" dirty="0">
                          <a:effectLst/>
                        </a:rPr>
                        <a:t>11663</a:t>
                      </a:r>
                    </a:p>
                  </a:txBody>
                  <a:tcPr marL="28575" marR="28575" marT="19050" marB="19050" anchor="b"/>
                </a:tc>
                <a:tc>
                  <a:txBody>
                    <a:bodyPr/>
                    <a:lstStyle/>
                    <a:p>
                      <a:pPr lvl="0" algn="r">
                        <a:buNone/>
                      </a:pPr>
                      <a:r>
                        <a:rPr lang="en-GB" sz="2000" b="0" i="0" u="none" strike="noStrike" noProof="0" dirty="0">
                          <a:effectLst/>
                          <a:latin typeface="Calibri"/>
                        </a:rPr>
                        <a:t>2</a:t>
                      </a:r>
                      <a:endParaRPr lang="en-GB" sz="2000" b="0" i="0" u="none" strike="noStrike" noProof="0">
                        <a:effectLst/>
                        <a:latin typeface="Calibri"/>
                      </a:endParaRPr>
                    </a:p>
                  </a:txBody>
                  <a:tcPr marL="28575" marR="28575" marT="19050" marB="19050" anchor="b"/>
                </a:tc>
                <a:tc>
                  <a:txBody>
                    <a:bodyPr/>
                    <a:lstStyle/>
                    <a:p>
                      <a:pPr algn="r" rtl="0" fontAlgn="b"/>
                      <a:r>
                        <a:rPr lang="en-GB" sz="2000" dirty="0">
                          <a:effectLst/>
                        </a:rPr>
                        <a:t>1</a:t>
                      </a:r>
                    </a:p>
                  </a:txBody>
                  <a:tcPr marL="28575" marR="28575" marT="19050" marB="19050" anchor="b"/>
                </a:tc>
                <a:extLst>
                  <a:ext uri="{0D108BD9-81ED-4DB2-BD59-A6C34878D82A}">
                    <a16:rowId xmlns:a16="http://schemas.microsoft.com/office/drawing/2014/main" val="3836642155"/>
                  </a:ext>
                </a:extLst>
              </a:tr>
              <a:tr h="321365">
                <a:tc>
                  <a:txBody>
                    <a:bodyPr/>
                    <a:lstStyle/>
                    <a:p>
                      <a:pPr rtl="0" fontAlgn="b"/>
                      <a:r>
                        <a:rPr lang="en-GB" sz="2000" dirty="0" err="1">
                          <a:effectLst/>
                        </a:rPr>
                        <a:t>RecursiveBacktracking</a:t>
                      </a:r>
                    </a:p>
                  </a:txBody>
                  <a:tcPr marL="28575" marR="28575" marT="19050" marB="19050" anchor="b"/>
                </a:tc>
                <a:tc>
                  <a:txBody>
                    <a:bodyPr/>
                    <a:lstStyle/>
                    <a:p>
                      <a:pPr algn="r" rtl="0" fontAlgn="b"/>
                      <a:r>
                        <a:rPr lang="en-GB" sz="2000" dirty="0">
                          <a:effectLst/>
                        </a:rPr>
                        <a:t>3973</a:t>
                      </a:r>
                    </a:p>
                  </a:txBody>
                  <a:tcPr marL="28575" marR="28575" marT="19050" marB="19050" anchor="b"/>
                </a:tc>
                <a:tc>
                  <a:txBody>
                    <a:bodyPr/>
                    <a:lstStyle/>
                    <a:p>
                      <a:pPr algn="r" rtl="0" fontAlgn="b"/>
                      <a:r>
                        <a:rPr lang="en-GB" sz="2000" dirty="0">
                          <a:effectLst/>
                        </a:rPr>
                        <a:t>4216</a:t>
                      </a:r>
                    </a:p>
                  </a:txBody>
                  <a:tcPr marL="28575" marR="28575" marT="19050" marB="19050" anchor="b"/>
                </a:tc>
                <a:tc>
                  <a:txBody>
                    <a:bodyPr/>
                    <a:lstStyle/>
                    <a:p>
                      <a:pPr lvl="0" algn="r">
                        <a:buNone/>
                      </a:pPr>
                      <a:r>
                        <a:rPr lang="en-GB" sz="2000" b="0" i="0" u="none" strike="noStrike" noProof="0" dirty="0">
                          <a:effectLst/>
                          <a:latin typeface="Calibri"/>
                        </a:rPr>
                        <a:t>0.753029337</a:t>
                      </a:r>
                      <a:endParaRPr lang="en-US" sz="2000"/>
                    </a:p>
                  </a:txBody>
                  <a:tcPr marL="28575" marR="28575" marT="19050" marB="19050" anchor="b"/>
                </a:tc>
                <a:tc>
                  <a:txBody>
                    <a:bodyPr/>
                    <a:lstStyle/>
                    <a:p>
                      <a:pPr algn="r" rtl="0" fontAlgn="b"/>
                      <a:r>
                        <a:rPr lang="en-GB" sz="2000" dirty="0">
                          <a:effectLst/>
                        </a:rPr>
                        <a:t>2</a:t>
                      </a:r>
                    </a:p>
                  </a:txBody>
                  <a:tcPr marL="28575" marR="28575" marT="19050" marB="19050" anchor="b"/>
                </a:tc>
                <a:extLst>
                  <a:ext uri="{0D108BD9-81ED-4DB2-BD59-A6C34878D82A}">
                    <a16:rowId xmlns:a16="http://schemas.microsoft.com/office/drawing/2014/main" val="173724484"/>
                  </a:ext>
                </a:extLst>
              </a:tr>
              <a:tr h="321365">
                <a:tc>
                  <a:txBody>
                    <a:bodyPr/>
                    <a:lstStyle/>
                    <a:p>
                      <a:pPr rtl="0" fontAlgn="b"/>
                      <a:r>
                        <a:rPr lang="en-GB" sz="2000" dirty="0" err="1">
                          <a:effectLst/>
                        </a:rPr>
                        <a:t>HuntAndKill</a:t>
                      </a:r>
                      <a:endParaRPr lang="en-GB" sz="2000" dirty="0">
                        <a:effectLst/>
                      </a:endParaRPr>
                    </a:p>
                  </a:txBody>
                  <a:tcPr marL="28575" marR="28575" marT="19050" marB="19050" anchor="b"/>
                </a:tc>
                <a:tc>
                  <a:txBody>
                    <a:bodyPr/>
                    <a:lstStyle/>
                    <a:p>
                      <a:pPr algn="r" rtl="0" fontAlgn="b"/>
                      <a:r>
                        <a:rPr lang="en-GB" sz="2000" dirty="0">
                          <a:effectLst/>
                        </a:rPr>
                        <a:t>3728</a:t>
                      </a:r>
                    </a:p>
                  </a:txBody>
                  <a:tcPr marL="28575" marR="28575" marT="19050" marB="19050" anchor="b"/>
                </a:tc>
                <a:tc>
                  <a:txBody>
                    <a:bodyPr/>
                    <a:lstStyle/>
                    <a:p>
                      <a:pPr algn="r" rtl="0" fontAlgn="b"/>
                      <a:r>
                        <a:rPr lang="en-GB" sz="2000" dirty="0">
                          <a:effectLst/>
                        </a:rPr>
                        <a:t>3938</a:t>
                      </a:r>
                    </a:p>
                  </a:txBody>
                  <a:tcPr marL="28575" marR="28575" marT="19050" marB="19050" anchor="b"/>
                </a:tc>
                <a:tc>
                  <a:txBody>
                    <a:bodyPr/>
                    <a:lstStyle/>
                    <a:p>
                      <a:pPr lvl="0" algn="r">
                        <a:buNone/>
                      </a:pPr>
                      <a:r>
                        <a:rPr lang="en-GB" sz="2000" b="0" i="0" u="none" strike="noStrike" noProof="0" dirty="0">
                          <a:effectLst/>
                        </a:rPr>
                        <a:t>0.7027827249</a:t>
                      </a:r>
                      <a:endParaRPr lang="en-GB" sz="2000" b="0" i="0" u="none" strike="noStrike" noProof="0">
                        <a:effectLst/>
                        <a:latin typeface="Calibri"/>
                      </a:endParaRPr>
                    </a:p>
                  </a:txBody>
                  <a:tcPr marL="28575" marR="28575" marT="19050" marB="19050" anchor="b"/>
                </a:tc>
                <a:tc>
                  <a:txBody>
                    <a:bodyPr/>
                    <a:lstStyle/>
                    <a:p>
                      <a:pPr algn="r" rtl="0" fontAlgn="b"/>
                      <a:r>
                        <a:rPr lang="en-GB" sz="2000" dirty="0">
                          <a:effectLst/>
                        </a:rPr>
                        <a:t>3</a:t>
                      </a:r>
                    </a:p>
                  </a:txBody>
                  <a:tcPr marL="28575" marR="28575" marT="19050" marB="19050" anchor="b"/>
                </a:tc>
                <a:extLst>
                  <a:ext uri="{0D108BD9-81ED-4DB2-BD59-A6C34878D82A}">
                    <a16:rowId xmlns:a16="http://schemas.microsoft.com/office/drawing/2014/main" val="3860200493"/>
                  </a:ext>
                </a:extLst>
              </a:tr>
            </a:tbl>
          </a:graphicData>
        </a:graphic>
      </p:graphicFrame>
    </p:spTree>
    <p:extLst>
      <p:ext uri="{BB962C8B-B14F-4D97-AF65-F5344CB8AC3E}">
        <p14:creationId xmlns:p14="http://schemas.microsoft.com/office/powerpoint/2010/main" val="992071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10036-4F1C-4488-B6CB-547ED731B973}"/>
              </a:ext>
            </a:extLst>
          </p:cNvPr>
          <p:cNvSpPr>
            <a:spLocks noGrp="1"/>
          </p:cNvSpPr>
          <p:nvPr>
            <p:ph type="title"/>
          </p:nvPr>
        </p:nvSpPr>
        <p:spPr>
          <a:xfrm>
            <a:off x="1043631" y="809898"/>
            <a:ext cx="9942716" cy="1554480"/>
          </a:xfrm>
        </p:spPr>
        <p:txBody>
          <a:bodyPr anchor="ctr">
            <a:normAutofit/>
          </a:bodyPr>
          <a:lstStyle/>
          <a:p>
            <a:r>
              <a:rPr lang="en-GB" sz="4800">
                <a:cs typeface="Calibri Light"/>
              </a:rPr>
              <a:t>Table Analysis</a:t>
            </a:r>
            <a:endParaRPr lang="en-GB" sz="4800"/>
          </a:p>
        </p:txBody>
      </p:sp>
      <p:sp>
        <p:nvSpPr>
          <p:cNvPr id="3" name="Content Placeholder 2">
            <a:extLst>
              <a:ext uri="{FF2B5EF4-FFF2-40B4-BE49-F238E27FC236}">
                <a16:creationId xmlns:a16="http://schemas.microsoft.com/office/drawing/2014/main" id="{556F1ACE-CE61-426B-BE36-C1976C92D31B}"/>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GB" sz="2400" dirty="0">
                <a:ea typeface="+mn-lt"/>
                <a:cs typeface="+mn-lt"/>
              </a:rPr>
              <a:t>In particular Aldous-Broder and Wilson have practically the same number of intersections and dead ends. They both originate from algorithms for finding uniform spanning tree. </a:t>
            </a:r>
          </a:p>
          <a:p>
            <a:r>
              <a:rPr lang="en-GB" sz="2400" dirty="0">
                <a:ea typeface="+mn-lt"/>
                <a:cs typeface="+mn-lt"/>
              </a:rPr>
              <a:t>Hunt and Kill and Recursive backtrack have notably smaller values of </a:t>
            </a:r>
            <a:r>
              <a:rPr lang="en-GB" sz="2400" err="1">
                <a:ea typeface="+mn-lt"/>
                <a:cs typeface="+mn-lt"/>
              </a:rPr>
              <a:t>n</a:t>
            </a:r>
            <a:r>
              <a:rPr lang="en-GB" sz="2400" baseline="-25000" err="1">
                <a:ea typeface="+mn-lt"/>
                <a:cs typeface="+mn-lt"/>
              </a:rPr>
              <a:t>i</a:t>
            </a:r>
            <a:r>
              <a:rPr lang="en-GB" sz="2400" dirty="0">
                <a:ea typeface="+mn-lt"/>
                <a:cs typeface="+mn-lt"/>
              </a:rPr>
              <a:t> and </a:t>
            </a:r>
            <a:r>
              <a:rPr lang="en-GB" sz="2400" err="1">
                <a:ea typeface="+mn-lt"/>
                <a:cs typeface="+mn-lt"/>
              </a:rPr>
              <a:t>n</a:t>
            </a:r>
            <a:r>
              <a:rPr lang="en-GB" sz="2400" baseline="-25000" err="1">
                <a:ea typeface="+mn-lt"/>
                <a:cs typeface="+mn-lt"/>
              </a:rPr>
              <a:t>de</a:t>
            </a:r>
            <a:r>
              <a:rPr lang="en-GB" sz="2400" dirty="0">
                <a:ea typeface="+mn-lt"/>
                <a:cs typeface="+mn-lt"/>
              </a:rPr>
              <a:t> than other mazes. These algorithms originate from DFS.</a:t>
            </a:r>
          </a:p>
          <a:p>
            <a:r>
              <a:rPr lang="en-GB" sz="2400">
                <a:ea typeface="+mn-lt"/>
                <a:cs typeface="+mn-lt"/>
              </a:rPr>
              <a:t>Larger number of intersections and dead ends means more difficult maze, </a:t>
            </a:r>
            <a:r>
              <a:rPr lang="en-GB" sz="2400" dirty="0">
                <a:ea typeface="+mn-lt"/>
                <a:cs typeface="+mn-lt"/>
              </a:rPr>
              <a:t>one can deviate from a correct path easily</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85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C1645E-97FD-43AD-9C16-DF07C9D6975F}"/>
              </a:ext>
            </a:extLst>
          </p:cNvPr>
          <p:cNvSpPr>
            <a:spLocks noGrp="1"/>
          </p:cNvSpPr>
          <p:nvPr>
            <p:ph type="title"/>
          </p:nvPr>
        </p:nvSpPr>
        <p:spPr>
          <a:xfrm>
            <a:off x="640079" y="2053641"/>
            <a:ext cx="3669161" cy="2760098"/>
          </a:xfrm>
        </p:spPr>
        <p:txBody>
          <a:bodyPr>
            <a:normAutofit/>
          </a:bodyPr>
          <a:lstStyle/>
          <a:p>
            <a:r>
              <a:rPr lang="en-GB">
                <a:solidFill>
                  <a:srgbClr val="FFFFFF"/>
                </a:solidFill>
                <a:cs typeface="Calibri Light"/>
              </a:rPr>
              <a:t>Table of Content</a:t>
            </a:r>
            <a:endParaRPr lang="en-GB">
              <a:solidFill>
                <a:srgbClr val="FFFFFF"/>
              </a:solidFill>
            </a:endParaRPr>
          </a:p>
        </p:txBody>
      </p:sp>
      <p:sp>
        <p:nvSpPr>
          <p:cNvPr id="3" name="Content Placeholder 2">
            <a:extLst>
              <a:ext uri="{FF2B5EF4-FFF2-40B4-BE49-F238E27FC236}">
                <a16:creationId xmlns:a16="http://schemas.microsoft.com/office/drawing/2014/main" id="{5142DE8E-E5C8-4D1E-94E0-B0F0A1B435E8}"/>
              </a:ext>
            </a:extLst>
          </p:cNvPr>
          <p:cNvSpPr>
            <a:spLocks noGrp="1"/>
          </p:cNvSpPr>
          <p:nvPr>
            <p:ph idx="1"/>
          </p:nvPr>
        </p:nvSpPr>
        <p:spPr>
          <a:xfrm>
            <a:off x="6090574" y="801866"/>
            <a:ext cx="5306084" cy="5230634"/>
          </a:xfrm>
        </p:spPr>
        <p:txBody>
          <a:bodyPr vert="horz" lIns="91440" tIns="45720" rIns="91440" bIns="45720" rtlCol="0" anchor="ctr">
            <a:normAutofit/>
          </a:bodyPr>
          <a:lstStyle/>
          <a:p>
            <a:pPr marL="514350" indent="-514350">
              <a:buAutoNum type="arabicPeriod"/>
            </a:pPr>
            <a:r>
              <a:rPr lang="en-GB" sz="2400" dirty="0">
                <a:solidFill>
                  <a:srgbClr val="000000"/>
                </a:solidFill>
                <a:cs typeface="Calibri"/>
              </a:rPr>
              <a:t>Introduction</a:t>
            </a:r>
            <a:endParaRPr lang="en-US" sz="2400" dirty="0">
              <a:solidFill>
                <a:srgbClr val="000000"/>
              </a:solidFill>
            </a:endParaRPr>
          </a:p>
          <a:p>
            <a:pPr marL="514350" indent="-514350">
              <a:buAutoNum type="arabicPeriod"/>
            </a:pPr>
            <a:r>
              <a:rPr lang="en-GB" sz="2400" dirty="0">
                <a:solidFill>
                  <a:srgbClr val="000000"/>
                </a:solidFill>
                <a:cs typeface="Calibri"/>
              </a:rPr>
              <a:t>Generating Mazes</a:t>
            </a:r>
          </a:p>
          <a:p>
            <a:pPr marL="514350" indent="-514350">
              <a:buAutoNum type="arabicPeriod"/>
            </a:pPr>
            <a:r>
              <a:rPr lang="en-GB" sz="2400" dirty="0">
                <a:solidFill>
                  <a:srgbClr val="000000"/>
                </a:solidFill>
                <a:cs typeface="Calibri"/>
              </a:rPr>
              <a:t>Solving Agents</a:t>
            </a:r>
          </a:p>
          <a:p>
            <a:pPr marL="514350" indent="-514350">
              <a:buAutoNum type="arabicPeriod"/>
            </a:pPr>
            <a:r>
              <a:rPr lang="en-GB" sz="2400" dirty="0">
                <a:solidFill>
                  <a:srgbClr val="000000"/>
                </a:solidFill>
                <a:cs typeface="Calibri"/>
              </a:rPr>
              <a:t>Analysis and Results</a:t>
            </a:r>
          </a:p>
          <a:p>
            <a:pPr marL="514350" indent="-514350">
              <a:buAutoNum type="arabicPeriod"/>
            </a:pPr>
            <a:r>
              <a:rPr lang="en-GB" sz="2400" dirty="0">
                <a:solidFill>
                  <a:srgbClr val="000000"/>
                </a:solidFill>
                <a:cs typeface="Calibri"/>
              </a:rPr>
              <a:t>Discussion</a:t>
            </a:r>
          </a:p>
          <a:p>
            <a:pPr marL="514350" indent="-514350">
              <a:buAutoNum type="arabicPeriod"/>
            </a:pPr>
            <a:r>
              <a:rPr lang="en-GB" sz="2400" dirty="0">
                <a:solidFill>
                  <a:srgbClr val="000000"/>
                </a:solidFill>
                <a:cs typeface="Calibri"/>
              </a:rPr>
              <a:t>Results</a:t>
            </a:r>
          </a:p>
          <a:p>
            <a:pPr marL="514350" indent="-514350">
              <a:buAutoNum type="arabicPeriod"/>
            </a:pPr>
            <a:r>
              <a:rPr lang="en-GB" sz="2400" dirty="0">
                <a:solidFill>
                  <a:srgbClr val="000000"/>
                </a:solidFill>
                <a:cs typeface="Calibri"/>
              </a:rPr>
              <a:t>Proposed Modification</a:t>
            </a:r>
          </a:p>
          <a:p>
            <a:pPr marL="514350" indent="-514350">
              <a:buAutoNum type="arabicPeriod"/>
            </a:pPr>
            <a:r>
              <a:rPr lang="en-GB" sz="2400" dirty="0">
                <a:solidFill>
                  <a:srgbClr val="000000"/>
                </a:solidFill>
                <a:cs typeface="Calibri"/>
              </a:rPr>
              <a:t>Conclusion</a:t>
            </a:r>
          </a:p>
          <a:p>
            <a:pPr marL="514350" indent="-514350">
              <a:buAutoNum type="arabicPeriod"/>
            </a:pPr>
            <a:r>
              <a:rPr lang="en-GB" sz="2400" dirty="0">
                <a:solidFill>
                  <a:srgbClr val="000000"/>
                </a:solidFill>
                <a:cs typeface="Calibri"/>
              </a:rPr>
              <a:t>References</a:t>
            </a:r>
          </a:p>
        </p:txBody>
      </p:sp>
    </p:spTree>
    <p:extLst>
      <p:ext uri="{BB962C8B-B14F-4D97-AF65-F5344CB8AC3E}">
        <p14:creationId xmlns:p14="http://schemas.microsoft.com/office/powerpoint/2010/main" val="3459750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EF8FCA8-AA96-4C70-9373-704D865AB0A0}"/>
              </a:ext>
            </a:extLst>
          </p:cNvPr>
          <p:cNvSpPr>
            <a:spLocks noGrp="1"/>
          </p:cNvSpPr>
          <p:nvPr>
            <p:ph type="title"/>
          </p:nvPr>
        </p:nvSpPr>
        <p:spPr>
          <a:xfrm>
            <a:off x="1179226" y="826680"/>
            <a:ext cx="9833548" cy="1325563"/>
          </a:xfrm>
        </p:spPr>
        <p:txBody>
          <a:bodyPr>
            <a:normAutofit/>
          </a:bodyPr>
          <a:lstStyle/>
          <a:p>
            <a:pPr algn="ctr"/>
            <a:r>
              <a:rPr lang="en-GB" sz="4000">
                <a:solidFill>
                  <a:srgbClr val="FFFFFF"/>
                </a:solidFill>
                <a:ea typeface="+mj-lt"/>
                <a:cs typeface="+mj-lt"/>
              </a:rPr>
              <a:t>4.3 Agent Performance</a:t>
            </a:r>
            <a:endParaRPr lang="en-US" sz="4000">
              <a:solidFill>
                <a:srgbClr val="FFFFFF"/>
              </a:solidFill>
            </a:endParaRPr>
          </a:p>
        </p:txBody>
      </p:sp>
      <p:sp>
        <p:nvSpPr>
          <p:cNvPr id="3" name="Content Placeholder 2">
            <a:extLst>
              <a:ext uri="{FF2B5EF4-FFF2-40B4-BE49-F238E27FC236}">
                <a16:creationId xmlns:a16="http://schemas.microsoft.com/office/drawing/2014/main" id="{96AE3D03-C4A9-4BBD-B5B9-BF43C4EB6352}"/>
              </a:ext>
            </a:extLst>
          </p:cNvPr>
          <p:cNvSpPr>
            <a:spLocks noGrp="1"/>
          </p:cNvSpPr>
          <p:nvPr>
            <p:ph idx="1"/>
          </p:nvPr>
        </p:nvSpPr>
        <p:spPr>
          <a:xfrm>
            <a:off x="1179226" y="3092970"/>
            <a:ext cx="9833548" cy="2693976"/>
          </a:xfrm>
        </p:spPr>
        <p:txBody>
          <a:bodyPr vert="horz" lIns="91440" tIns="45720" rIns="91440" bIns="45720" rtlCol="0" anchor="t">
            <a:normAutofit lnSpcReduction="10000"/>
          </a:bodyPr>
          <a:lstStyle/>
          <a:p>
            <a:pPr marL="0" indent="0">
              <a:buNone/>
            </a:pPr>
            <a:r>
              <a:rPr lang="en-GB" dirty="0">
                <a:solidFill>
                  <a:srgbClr val="000000"/>
                </a:solidFill>
                <a:ea typeface="+mn-lt"/>
                <a:cs typeface="+mn-lt"/>
              </a:rPr>
              <a:t>Maze solving agents give us another set of maze properties: </a:t>
            </a:r>
            <a:endParaRPr lang="en-US">
              <a:solidFill>
                <a:srgbClr val="000000"/>
              </a:solidFill>
              <a:cs typeface="Calibri"/>
            </a:endParaRPr>
          </a:p>
          <a:p>
            <a:r>
              <a:rPr lang="en-GB" dirty="0">
                <a:solidFill>
                  <a:srgbClr val="000000"/>
                </a:solidFill>
                <a:ea typeface="+mn-lt"/>
                <a:cs typeface="+mn-lt"/>
              </a:rPr>
              <a:t>number of steps s that agent needed to get from the beginning to the end</a:t>
            </a:r>
          </a:p>
          <a:p>
            <a:r>
              <a:rPr lang="en-GB">
                <a:solidFill>
                  <a:srgbClr val="000000"/>
                </a:solidFill>
                <a:ea typeface="+mn-lt"/>
                <a:cs typeface="+mn-lt"/>
              </a:rPr>
              <a:t>number of visited intersections (</a:t>
            </a:r>
            <a:r>
              <a:rPr lang="en-GB">
                <a:ea typeface="+mn-lt"/>
                <a:cs typeface="+mn-lt"/>
              </a:rPr>
              <a:t>vertices with more than two neighbours)</a:t>
            </a:r>
          </a:p>
          <a:p>
            <a:r>
              <a:rPr lang="en-GB">
                <a:solidFill>
                  <a:srgbClr val="000000"/>
                </a:solidFill>
                <a:ea typeface="+mn-lt"/>
                <a:cs typeface="+mn-lt"/>
              </a:rPr>
              <a:t>number of visited dead ends (vertices</a:t>
            </a:r>
            <a:r>
              <a:rPr lang="en-GB">
                <a:ea typeface="+mn-lt"/>
                <a:cs typeface="+mn-lt"/>
              </a:rPr>
              <a:t> with only one neighbour</a:t>
            </a:r>
            <a:r>
              <a:rPr lang="en-GB" dirty="0">
                <a:solidFill>
                  <a:srgbClr val="000000"/>
                </a:solidFill>
                <a:ea typeface="+mn-lt"/>
                <a:cs typeface="+mn-lt"/>
              </a:rPr>
              <a:t>)</a:t>
            </a:r>
            <a:endParaRPr lang="en-GB" dirty="0">
              <a:solidFill>
                <a:srgbClr val="000000"/>
              </a:solidFill>
              <a:cs typeface="Calibri"/>
            </a:endParaRPr>
          </a:p>
        </p:txBody>
      </p:sp>
    </p:spTree>
    <p:extLst>
      <p:ext uri="{BB962C8B-B14F-4D97-AF65-F5344CB8AC3E}">
        <p14:creationId xmlns:p14="http://schemas.microsoft.com/office/powerpoint/2010/main" val="3559282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89D26-C9BD-424D-AE43-68BB832AF2AD}"/>
              </a:ext>
            </a:extLst>
          </p:cNvPr>
          <p:cNvSpPr>
            <a:spLocks noGrp="1"/>
          </p:cNvSpPr>
          <p:nvPr>
            <p:ph type="title"/>
          </p:nvPr>
        </p:nvSpPr>
        <p:spPr/>
        <p:txBody>
          <a:bodyPr/>
          <a:lstStyle/>
          <a:p>
            <a:r>
              <a:rPr lang="en-GB" dirty="0">
                <a:cs typeface="Calibri Light"/>
              </a:rPr>
              <a:t>Ranking</a:t>
            </a:r>
            <a:endParaRPr lang="en-GB" dirty="0"/>
          </a:p>
        </p:txBody>
      </p:sp>
      <p:sp>
        <p:nvSpPr>
          <p:cNvPr id="3" name="Content Placeholder 2">
            <a:extLst>
              <a:ext uri="{FF2B5EF4-FFF2-40B4-BE49-F238E27FC236}">
                <a16:creationId xmlns:a16="http://schemas.microsoft.com/office/drawing/2014/main" id="{9F12EB70-E631-471E-A668-C5552BA700FE}"/>
              </a:ext>
            </a:extLst>
          </p:cNvPr>
          <p:cNvSpPr>
            <a:spLocks noGrp="1"/>
          </p:cNvSpPr>
          <p:nvPr>
            <p:ph idx="1"/>
          </p:nvPr>
        </p:nvSpPr>
        <p:spPr/>
        <p:txBody>
          <a:bodyPr vert="horz" lIns="91440" tIns="45720" rIns="91440" bIns="45720" rtlCol="0" anchor="t">
            <a:normAutofit fontScale="92500" lnSpcReduction="10000"/>
          </a:bodyPr>
          <a:lstStyle/>
          <a:p>
            <a:r>
              <a:rPr lang="en-GB" dirty="0">
                <a:ea typeface="+mn-lt"/>
                <a:cs typeface="+mn-lt"/>
              </a:rPr>
              <a:t>We ranked maze generating algorithms according to the performances of the maze solving agents. To rank maze generating algorithms we devised a simple method.</a:t>
            </a:r>
          </a:p>
          <a:p>
            <a:r>
              <a:rPr lang="en-GB" dirty="0">
                <a:ea typeface="+mn-lt"/>
                <a:cs typeface="+mn-lt"/>
              </a:rPr>
              <a:t> For every algorithm </a:t>
            </a:r>
            <a:r>
              <a:rPr lang="en-GB" err="1">
                <a:ea typeface="+mn-lt"/>
                <a:cs typeface="+mn-lt"/>
              </a:rPr>
              <a:t>i</a:t>
            </a:r>
            <a:r>
              <a:rPr lang="en-GB" dirty="0">
                <a:ea typeface="+mn-lt"/>
                <a:cs typeface="+mn-lt"/>
              </a:rPr>
              <a:t> we calculated score </a:t>
            </a:r>
            <a:r>
              <a:rPr lang="en-GB" err="1">
                <a:ea typeface="+mn-lt"/>
                <a:cs typeface="+mn-lt"/>
              </a:rPr>
              <a:t>s</a:t>
            </a:r>
            <a:r>
              <a:rPr lang="en-GB" baseline="-25000" err="1">
                <a:ea typeface="+mn-lt"/>
                <a:cs typeface="+mn-lt"/>
              </a:rPr>
              <a:t>i</a:t>
            </a:r>
            <a:r>
              <a:rPr lang="en-GB" dirty="0">
                <a:ea typeface="+mn-lt"/>
                <a:cs typeface="+mn-lt"/>
              </a:rPr>
              <a:t> : </a:t>
            </a:r>
            <a:endParaRPr lang="en-GB">
              <a:ea typeface="+mn-lt"/>
              <a:cs typeface="+mn-lt"/>
            </a:endParaRPr>
          </a:p>
          <a:p>
            <a:pPr marL="0" indent="0">
              <a:buNone/>
            </a:pPr>
            <a:endParaRPr lang="en-GB">
              <a:ea typeface="+mn-lt"/>
              <a:cs typeface="+mn-lt"/>
            </a:endParaRPr>
          </a:p>
          <a:p>
            <a:pPr marL="0" indent="0">
              <a:buNone/>
            </a:pPr>
            <a:endParaRPr lang="en-GB" dirty="0">
              <a:ea typeface="+mn-lt"/>
              <a:cs typeface="+mn-lt"/>
            </a:endParaRPr>
          </a:p>
          <a:p>
            <a:r>
              <a:rPr lang="en-GB" dirty="0">
                <a:ea typeface="+mn-lt"/>
                <a:cs typeface="+mn-lt"/>
              </a:rPr>
              <a:t>where Ai represents value of score of an agent A for algorithm </a:t>
            </a:r>
            <a:r>
              <a:rPr lang="en-GB" err="1">
                <a:ea typeface="+mn-lt"/>
                <a:cs typeface="+mn-lt"/>
              </a:rPr>
              <a:t>i</a:t>
            </a:r>
            <a:r>
              <a:rPr lang="en-GB" dirty="0">
                <a:ea typeface="+mn-lt"/>
                <a:cs typeface="+mn-lt"/>
              </a:rPr>
              <a:t>, and max(A) represents the maximum value that the agent scored among all generating algorithms. </a:t>
            </a:r>
            <a:endParaRPr lang="en-GB">
              <a:ea typeface="+mn-lt"/>
              <a:cs typeface="+mn-lt"/>
            </a:endParaRPr>
          </a:p>
          <a:p>
            <a:r>
              <a:rPr lang="en-GB" dirty="0">
                <a:ea typeface="+mn-lt"/>
                <a:cs typeface="+mn-lt"/>
              </a:rPr>
              <a:t>According to the score </a:t>
            </a:r>
            <a:r>
              <a:rPr lang="en-GB" err="1">
                <a:ea typeface="+mn-lt"/>
                <a:cs typeface="+mn-lt"/>
              </a:rPr>
              <a:t>s</a:t>
            </a:r>
            <a:r>
              <a:rPr lang="en-GB" baseline="-25000" err="1">
                <a:ea typeface="+mn-lt"/>
                <a:cs typeface="+mn-lt"/>
              </a:rPr>
              <a:t>i</a:t>
            </a:r>
            <a:r>
              <a:rPr lang="en-GB" dirty="0">
                <a:ea typeface="+mn-lt"/>
                <a:cs typeface="+mn-lt"/>
              </a:rPr>
              <a:t> we ranked generating algorithms. Algorithm with the biggest (best) score has rank 1, etc</a:t>
            </a:r>
            <a:endParaRPr lang="en-GB">
              <a:cs typeface="Calibri"/>
            </a:endParaRPr>
          </a:p>
        </p:txBody>
      </p:sp>
      <p:pic>
        <p:nvPicPr>
          <p:cNvPr id="4" name="Picture 4">
            <a:extLst>
              <a:ext uri="{FF2B5EF4-FFF2-40B4-BE49-F238E27FC236}">
                <a16:creationId xmlns:a16="http://schemas.microsoft.com/office/drawing/2014/main" id="{ADC0D795-445A-441B-B3AE-8E11953A1580}"/>
              </a:ext>
            </a:extLst>
          </p:cNvPr>
          <p:cNvPicPr>
            <a:picLocks noChangeAspect="1"/>
          </p:cNvPicPr>
          <p:nvPr/>
        </p:nvPicPr>
        <p:blipFill>
          <a:blip r:embed="rId2"/>
          <a:stretch>
            <a:fillRect/>
          </a:stretch>
        </p:blipFill>
        <p:spPr>
          <a:xfrm>
            <a:off x="3130041" y="3482556"/>
            <a:ext cx="4379164" cy="698020"/>
          </a:xfrm>
          <a:prstGeom prst="rect">
            <a:avLst/>
          </a:prstGeom>
        </p:spPr>
      </p:pic>
    </p:spTree>
    <p:extLst>
      <p:ext uri="{BB962C8B-B14F-4D97-AF65-F5344CB8AC3E}">
        <p14:creationId xmlns:p14="http://schemas.microsoft.com/office/powerpoint/2010/main" val="3039626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70033-4843-4A8E-B3B1-260BBA21D81D}"/>
              </a:ext>
            </a:extLst>
          </p:cNvPr>
          <p:cNvSpPr>
            <a:spLocks noGrp="1"/>
          </p:cNvSpPr>
          <p:nvPr>
            <p:ph type="title"/>
          </p:nvPr>
        </p:nvSpPr>
        <p:spPr/>
        <p:txBody>
          <a:bodyPr/>
          <a:lstStyle/>
          <a:p>
            <a:r>
              <a:rPr lang="en-GB" dirty="0">
                <a:ea typeface="+mj-lt"/>
                <a:cs typeface="+mj-lt"/>
              </a:rPr>
              <a:t>4.3.1 Number of Steps</a:t>
            </a:r>
            <a:endParaRPr lang="en-US" dirty="0"/>
          </a:p>
        </p:txBody>
      </p:sp>
      <p:sp>
        <p:nvSpPr>
          <p:cNvPr id="3" name="Content Placeholder 2">
            <a:extLst>
              <a:ext uri="{FF2B5EF4-FFF2-40B4-BE49-F238E27FC236}">
                <a16:creationId xmlns:a16="http://schemas.microsoft.com/office/drawing/2014/main" id="{EA56C742-942E-4F9E-A064-806A513F4189}"/>
              </a:ext>
            </a:extLst>
          </p:cNvPr>
          <p:cNvSpPr>
            <a:spLocks noGrp="1"/>
          </p:cNvSpPr>
          <p:nvPr>
            <p:ph idx="1"/>
          </p:nvPr>
        </p:nvSpPr>
        <p:spPr/>
        <p:txBody>
          <a:bodyPr vert="horz" lIns="91440" tIns="45720" rIns="91440" bIns="45720" rtlCol="0" anchor="t">
            <a:normAutofit/>
          </a:bodyPr>
          <a:lstStyle/>
          <a:p>
            <a:r>
              <a:rPr lang="en-GB" dirty="0">
                <a:ea typeface="+mn-lt"/>
                <a:cs typeface="+mn-lt"/>
              </a:rPr>
              <a:t>The basic measure is the number of steps an agent makes from the start to the end. A step is defined as a transition from a node to the adjacent node.</a:t>
            </a:r>
          </a:p>
          <a:p>
            <a:endParaRPr lang="en-GB" dirty="0">
              <a:cs typeface="Calibri"/>
            </a:endParaRPr>
          </a:p>
        </p:txBody>
      </p:sp>
      <p:graphicFrame>
        <p:nvGraphicFramePr>
          <p:cNvPr id="5" name="Table 4">
            <a:extLst>
              <a:ext uri="{FF2B5EF4-FFF2-40B4-BE49-F238E27FC236}">
                <a16:creationId xmlns:a16="http://schemas.microsoft.com/office/drawing/2014/main" id="{726F38C3-FF68-4C06-A9A4-8B37873D67E1}"/>
              </a:ext>
            </a:extLst>
          </p:cNvPr>
          <p:cNvGraphicFramePr>
            <a:graphicFrameLocks noGrp="1"/>
          </p:cNvGraphicFramePr>
          <p:nvPr>
            <p:extLst>
              <p:ext uri="{D42A27DB-BD31-4B8C-83A1-F6EECF244321}">
                <p14:modId xmlns:p14="http://schemas.microsoft.com/office/powerpoint/2010/main" val="3149607002"/>
              </p:ext>
            </p:extLst>
          </p:nvPr>
        </p:nvGraphicFramePr>
        <p:xfrm>
          <a:off x="71887" y="3522452"/>
          <a:ext cx="12085345" cy="1912442"/>
        </p:xfrm>
        <a:graphic>
          <a:graphicData uri="http://schemas.openxmlformats.org/drawingml/2006/table">
            <a:tbl>
              <a:tblPr firstRow="1" bandRow="1">
                <a:tableStyleId>{5C22544A-7EE6-4342-B048-85BDC9FD1C3A}</a:tableStyleId>
              </a:tblPr>
              <a:tblGrid>
                <a:gridCol w="2923952">
                  <a:extLst>
                    <a:ext uri="{9D8B030D-6E8A-4147-A177-3AD203B41FA5}">
                      <a16:colId xmlns:a16="http://schemas.microsoft.com/office/drawing/2014/main" val="1295399191"/>
                    </a:ext>
                  </a:extLst>
                </a:gridCol>
                <a:gridCol w="1116416">
                  <a:extLst>
                    <a:ext uri="{9D8B030D-6E8A-4147-A177-3AD203B41FA5}">
                      <a16:colId xmlns:a16="http://schemas.microsoft.com/office/drawing/2014/main" val="644297483"/>
                    </a:ext>
                  </a:extLst>
                </a:gridCol>
                <a:gridCol w="1139066">
                  <a:extLst>
                    <a:ext uri="{9D8B030D-6E8A-4147-A177-3AD203B41FA5}">
                      <a16:colId xmlns:a16="http://schemas.microsoft.com/office/drawing/2014/main" val="4180093797"/>
                    </a:ext>
                  </a:extLst>
                </a:gridCol>
                <a:gridCol w="1726478">
                  <a:extLst>
                    <a:ext uri="{9D8B030D-6E8A-4147-A177-3AD203B41FA5}">
                      <a16:colId xmlns:a16="http://schemas.microsoft.com/office/drawing/2014/main" val="1880637797"/>
                    </a:ext>
                  </a:extLst>
                </a:gridCol>
                <a:gridCol w="1726478">
                  <a:extLst>
                    <a:ext uri="{9D8B030D-6E8A-4147-A177-3AD203B41FA5}">
                      <a16:colId xmlns:a16="http://schemas.microsoft.com/office/drawing/2014/main" val="2526330552"/>
                    </a:ext>
                  </a:extLst>
                </a:gridCol>
                <a:gridCol w="2356883">
                  <a:extLst>
                    <a:ext uri="{9D8B030D-6E8A-4147-A177-3AD203B41FA5}">
                      <a16:colId xmlns:a16="http://schemas.microsoft.com/office/drawing/2014/main" val="531160993"/>
                    </a:ext>
                  </a:extLst>
                </a:gridCol>
                <a:gridCol w="1096072">
                  <a:extLst>
                    <a:ext uri="{9D8B030D-6E8A-4147-A177-3AD203B41FA5}">
                      <a16:colId xmlns:a16="http://schemas.microsoft.com/office/drawing/2014/main" val="3127750608"/>
                    </a:ext>
                  </a:extLst>
                </a:gridCol>
              </a:tblGrid>
              <a:tr h="271130">
                <a:tc>
                  <a:txBody>
                    <a:bodyPr/>
                    <a:lstStyle/>
                    <a:p>
                      <a:pPr rtl="0" fontAlgn="b"/>
                      <a:endParaRPr lang="en-GB" sz="2000" dirty="0">
                        <a:effectLst/>
                      </a:endParaRPr>
                    </a:p>
                  </a:txBody>
                  <a:tcPr marL="28575" marR="28575" marT="19050" marB="19050" anchor="b"/>
                </a:tc>
                <a:tc>
                  <a:txBody>
                    <a:bodyPr/>
                    <a:lstStyle/>
                    <a:p>
                      <a:pPr rtl="0" fontAlgn="b"/>
                      <a:r>
                        <a:rPr lang="en-GB" sz="2000" dirty="0">
                          <a:effectLst/>
                        </a:rPr>
                        <a:t>DFS</a:t>
                      </a:r>
                    </a:p>
                  </a:txBody>
                  <a:tcPr marL="28575" marR="28575" marT="19050" marB="19050" anchor="b"/>
                </a:tc>
                <a:tc>
                  <a:txBody>
                    <a:bodyPr/>
                    <a:lstStyle/>
                    <a:p>
                      <a:pPr rtl="0" fontAlgn="b"/>
                      <a:r>
                        <a:rPr lang="en-GB" sz="2000" dirty="0">
                          <a:effectLst/>
                        </a:rPr>
                        <a:t>BFS</a:t>
                      </a:r>
                    </a:p>
                  </a:txBody>
                  <a:tcPr marL="28575" marR="28575" marT="19050" marB="19050" anchor="b"/>
                </a:tc>
                <a:tc>
                  <a:txBody>
                    <a:bodyPr/>
                    <a:lstStyle/>
                    <a:p>
                      <a:pPr rtl="0" fontAlgn="b"/>
                      <a:r>
                        <a:rPr lang="en-GB" sz="2000" dirty="0" err="1">
                          <a:effectLst/>
                        </a:rPr>
                        <a:t>HeuristicsDFS</a:t>
                      </a:r>
                    </a:p>
                  </a:txBody>
                  <a:tcPr marL="28575" marR="28575" marT="19050" marB="19050" anchor="b"/>
                </a:tc>
                <a:tc>
                  <a:txBody>
                    <a:bodyPr/>
                    <a:lstStyle/>
                    <a:p>
                      <a:pPr rtl="0" fontAlgn="b"/>
                      <a:r>
                        <a:rPr lang="en-GB" sz="2000" dirty="0" err="1">
                          <a:effectLst/>
                        </a:rPr>
                        <a:t>RandomWalk</a:t>
                      </a:r>
                    </a:p>
                  </a:txBody>
                  <a:tcPr marL="28575" marR="28575" marT="19050" marB="19050" anchor="b"/>
                </a:tc>
                <a:tc>
                  <a:txBody>
                    <a:bodyPr/>
                    <a:lstStyle/>
                    <a:p>
                      <a:pPr rtl="0" fontAlgn="b"/>
                      <a:r>
                        <a:rPr lang="en-GB" sz="2000" dirty="0">
                          <a:effectLst/>
                        </a:rPr>
                        <a:t>Score</a:t>
                      </a:r>
                    </a:p>
                  </a:txBody>
                  <a:tcPr marL="28575" marR="28575" marT="19050" marB="19050" anchor="b"/>
                </a:tc>
                <a:tc>
                  <a:txBody>
                    <a:bodyPr/>
                    <a:lstStyle/>
                    <a:p>
                      <a:pPr rtl="0" fontAlgn="b"/>
                      <a:r>
                        <a:rPr lang="en-GB" sz="2000" dirty="0">
                          <a:effectLst/>
                        </a:rPr>
                        <a:t>Rank</a:t>
                      </a:r>
                    </a:p>
                  </a:txBody>
                  <a:tcPr marL="28575" marR="28575" marT="19050" marB="19050" anchor="b"/>
                </a:tc>
                <a:extLst>
                  <a:ext uri="{0D108BD9-81ED-4DB2-BD59-A6C34878D82A}">
                    <a16:rowId xmlns:a16="http://schemas.microsoft.com/office/drawing/2014/main" val="2081165099"/>
                  </a:ext>
                </a:extLst>
              </a:tr>
              <a:tr h="510362">
                <a:tc>
                  <a:txBody>
                    <a:bodyPr/>
                    <a:lstStyle/>
                    <a:p>
                      <a:pPr rtl="0" fontAlgn="b"/>
                      <a:r>
                        <a:rPr lang="en-GB" sz="2000" dirty="0" err="1">
                          <a:effectLst/>
                        </a:rPr>
                        <a:t>RecursiveBacktracking</a:t>
                      </a:r>
                    </a:p>
                  </a:txBody>
                  <a:tcPr marL="28575" marR="28575" marT="19050" marB="19050" anchor="b"/>
                </a:tc>
                <a:tc>
                  <a:txBody>
                    <a:bodyPr/>
                    <a:lstStyle/>
                    <a:p>
                      <a:pPr algn="r" rtl="0" fontAlgn="b"/>
                      <a:r>
                        <a:rPr lang="en-GB" sz="2000" dirty="0">
                          <a:effectLst/>
                        </a:rPr>
                        <a:t>33940</a:t>
                      </a:r>
                    </a:p>
                  </a:txBody>
                  <a:tcPr marL="28575" marR="28575" marT="19050" marB="19050" anchor="b"/>
                </a:tc>
                <a:tc>
                  <a:txBody>
                    <a:bodyPr/>
                    <a:lstStyle/>
                    <a:p>
                      <a:pPr algn="r" rtl="0" fontAlgn="b"/>
                      <a:r>
                        <a:rPr lang="en-GB" sz="2000" dirty="0">
                          <a:effectLst/>
                        </a:rPr>
                        <a:t>24038</a:t>
                      </a:r>
                    </a:p>
                  </a:txBody>
                  <a:tcPr marL="28575" marR="28575" marT="19050" marB="19050" anchor="b"/>
                </a:tc>
                <a:tc>
                  <a:txBody>
                    <a:bodyPr/>
                    <a:lstStyle/>
                    <a:p>
                      <a:pPr algn="r" rtl="0" fontAlgn="b"/>
                      <a:r>
                        <a:rPr lang="en-GB" sz="2000" dirty="0">
                          <a:effectLst/>
                        </a:rPr>
                        <a:t>16199</a:t>
                      </a:r>
                    </a:p>
                  </a:txBody>
                  <a:tcPr marL="28575" marR="28575" marT="19050" marB="19050" anchor="b"/>
                </a:tc>
                <a:tc>
                  <a:txBody>
                    <a:bodyPr/>
                    <a:lstStyle/>
                    <a:p>
                      <a:pPr algn="r" rtl="0" fontAlgn="b"/>
                      <a:r>
                        <a:rPr lang="en-GB" sz="2000" dirty="0">
                          <a:effectLst/>
                        </a:rPr>
                        <a:t>4819386</a:t>
                      </a:r>
                    </a:p>
                  </a:txBody>
                  <a:tcPr marL="28575" marR="28575" marT="19050" marB="19050" anchor="b"/>
                </a:tc>
                <a:tc>
                  <a:txBody>
                    <a:bodyPr/>
                    <a:lstStyle/>
                    <a:p>
                      <a:pPr algn="r" rtl="0" fontAlgn="b"/>
                      <a:r>
                        <a:rPr lang="en-GB" sz="2000" dirty="0">
                          <a:effectLst/>
                        </a:rPr>
                        <a:t>3.693617267</a:t>
                      </a:r>
                    </a:p>
                  </a:txBody>
                  <a:tcPr marL="28575" marR="28575" marT="19050" marB="19050" anchor="b"/>
                </a:tc>
                <a:tc>
                  <a:txBody>
                    <a:bodyPr/>
                    <a:lstStyle/>
                    <a:p>
                      <a:pPr algn="r" rtl="0" fontAlgn="b"/>
                      <a:r>
                        <a:rPr lang="en-GB" sz="2000" dirty="0">
                          <a:effectLst/>
                        </a:rPr>
                        <a:t>1</a:t>
                      </a:r>
                    </a:p>
                  </a:txBody>
                  <a:tcPr marL="28575" marR="28575" marT="19050" marB="19050" anchor="b"/>
                </a:tc>
                <a:extLst>
                  <a:ext uri="{0D108BD9-81ED-4DB2-BD59-A6C34878D82A}">
                    <a16:rowId xmlns:a16="http://schemas.microsoft.com/office/drawing/2014/main" val="3951611435"/>
                  </a:ext>
                </a:extLst>
              </a:tr>
              <a:tr h="271130">
                <a:tc>
                  <a:txBody>
                    <a:bodyPr/>
                    <a:lstStyle/>
                    <a:p>
                      <a:pPr rtl="0" fontAlgn="b"/>
                      <a:r>
                        <a:rPr lang="en-GB" sz="2000" dirty="0">
                          <a:effectLst/>
                        </a:rPr>
                        <a:t>Wilson</a:t>
                      </a:r>
                    </a:p>
                  </a:txBody>
                  <a:tcPr marL="28575" marR="28575" marT="19050" marB="19050" anchor="b"/>
                </a:tc>
                <a:tc>
                  <a:txBody>
                    <a:bodyPr/>
                    <a:lstStyle/>
                    <a:p>
                      <a:pPr algn="r" rtl="0" fontAlgn="b"/>
                      <a:r>
                        <a:rPr lang="en-GB" sz="2000" dirty="0">
                          <a:effectLst/>
                        </a:rPr>
                        <a:t>29585</a:t>
                      </a:r>
                    </a:p>
                  </a:txBody>
                  <a:tcPr marL="28575" marR="28575" marT="19050" marB="19050" anchor="b"/>
                </a:tc>
                <a:tc>
                  <a:txBody>
                    <a:bodyPr/>
                    <a:lstStyle/>
                    <a:p>
                      <a:pPr algn="r" rtl="0" fontAlgn="b"/>
                      <a:r>
                        <a:rPr lang="en-GB" sz="2000" dirty="0">
                          <a:effectLst/>
                        </a:rPr>
                        <a:t>33568</a:t>
                      </a:r>
                    </a:p>
                  </a:txBody>
                  <a:tcPr marL="28575" marR="28575" marT="19050" marB="19050" anchor="b"/>
                </a:tc>
                <a:tc>
                  <a:txBody>
                    <a:bodyPr/>
                    <a:lstStyle/>
                    <a:p>
                      <a:pPr algn="r" rtl="0" fontAlgn="b"/>
                      <a:r>
                        <a:rPr lang="en-GB" sz="2000" dirty="0">
                          <a:effectLst/>
                        </a:rPr>
                        <a:t>13346</a:t>
                      </a:r>
                    </a:p>
                  </a:txBody>
                  <a:tcPr marL="28575" marR="28575" marT="19050" marB="19050" anchor="b"/>
                </a:tc>
                <a:tc>
                  <a:txBody>
                    <a:bodyPr/>
                    <a:lstStyle/>
                    <a:p>
                      <a:pPr algn="r" rtl="0" fontAlgn="b"/>
                      <a:r>
                        <a:rPr lang="en-GB" sz="2000" dirty="0">
                          <a:effectLst/>
                        </a:rPr>
                        <a:t>1715718</a:t>
                      </a:r>
                    </a:p>
                  </a:txBody>
                  <a:tcPr marL="28575" marR="28575" marT="19050" marB="19050" anchor="b"/>
                </a:tc>
                <a:tc>
                  <a:txBody>
                    <a:bodyPr/>
                    <a:lstStyle/>
                    <a:p>
                      <a:pPr algn="r" rtl="0" fontAlgn="b"/>
                      <a:r>
                        <a:rPr lang="en-GB" sz="2200" dirty="0">
                          <a:effectLst/>
                        </a:rPr>
                        <a:t>3.03706382</a:t>
                      </a:r>
                      <a:endParaRPr lang="en-GB" sz="2200" b="0" dirty="0">
                        <a:solidFill>
                          <a:srgbClr val="000000"/>
                        </a:solidFill>
                        <a:effectLst/>
                        <a:latin typeface="Inconsolata"/>
                      </a:endParaRPr>
                    </a:p>
                  </a:txBody>
                  <a:tcPr marL="28575" marR="28575" marT="19050" marB="19050" anchor="b"/>
                </a:tc>
                <a:tc>
                  <a:txBody>
                    <a:bodyPr/>
                    <a:lstStyle/>
                    <a:p>
                      <a:pPr algn="r" rtl="0" fontAlgn="b"/>
                      <a:r>
                        <a:rPr lang="en-GB" sz="2000" dirty="0">
                          <a:effectLst/>
                        </a:rPr>
                        <a:t>2</a:t>
                      </a:r>
                    </a:p>
                  </a:txBody>
                  <a:tcPr marL="28575" marR="28575" marT="19050" marB="19050" anchor="b"/>
                </a:tc>
                <a:extLst>
                  <a:ext uri="{0D108BD9-81ED-4DB2-BD59-A6C34878D82A}">
                    <a16:rowId xmlns:a16="http://schemas.microsoft.com/office/drawing/2014/main" val="3711448503"/>
                  </a:ext>
                </a:extLst>
              </a:tr>
              <a:tr h="271130">
                <a:tc>
                  <a:txBody>
                    <a:bodyPr/>
                    <a:lstStyle/>
                    <a:p>
                      <a:pPr rtl="0" fontAlgn="b"/>
                      <a:r>
                        <a:rPr lang="en-GB" sz="2000" dirty="0" err="1">
                          <a:effectLst/>
                        </a:rPr>
                        <a:t>AldousBroder</a:t>
                      </a:r>
                    </a:p>
                  </a:txBody>
                  <a:tcPr marL="28575" marR="28575" marT="19050" marB="19050" anchor="b"/>
                </a:tc>
                <a:tc>
                  <a:txBody>
                    <a:bodyPr/>
                    <a:lstStyle/>
                    <a:p>
                      <a:pPr algn="r" rtl="0" fontAlgn="b"/>
                      <a:r>
                        <a:rPr lang="en-GB" sz="2000" dirty="0">
                          <a:effectLst/>
                        </a:rPr>
                        <a:t>29654</a:t>
                      </a:r>
                    </a:p>
                  </a:txBody>
                  <a:tcPr marL="28575" marR="28575" marT="19050" marB="19050" anchor="b"/>
                </a:tc>
                <a:tc>
                  <a:txBody>
                    <a:bodyPr/>
                    <a:lstStyle/>
                    <a:p>
                      <a:pPr algn="r" rtl="0" fontAlgn="b"/>
                      <a:r>
                        <a:rPr lang="en-GB" sz="2000" dirty="0">
                          <a:effectLst/>
                        </a:rPr>
                        <a:t>34062</a:t>
                      </a:r>
                    </a:p>
                  </a:txBody>
                  <a:tcPr marL="28575" marR="28575" marT="19050" marB="19050" anchor="b"/>
                </a:tc>
                <a:tc>
                  <a:txBody>
                    <a:bodyPr/>
                    <a:lstStyle/>
                    <a:p>
                      <a:pPr algn="r" rtl="0" fontAlgn="b"/>
                      <a:r>
                        <a:rPr lang="en-GB" sz="2000" dirty="0">
                          <a:effectLst/>
                        </a:rPr>
                        <a:t>12055</a:t>
                      </a:r>
                    </a:p>
                  </a:txBody>
                  <a:tcPr marL="28575" marR="28575" marT="19050" marB="19050" anchor="b"/>
                </a:tc>
                <a:tc>
                  <a:txBody>
                    <a:bodyPr/>
                    <a:lstStyle/>
                    <a:p>
                      <a:pPr algn="r" rtl="0" fontAlgn="b"/>
                      <a:r>
                        <a:rPr lang="en-GB" sz="2000" dirty="0">
                          <a:effectLst/>
                        </a:rPr>
                        <a:t>1994888</a:t>
                      </a:r>
                    </a:p>
                  </a:txBody>
                  <a:tcPr marL="28575" marR="28575" marT="19050" marB="19050" anchor="b"/>
                </a:tc>
                <a:tc>
                  <a:txBody>
                    <a:bodyPr/>
                    <a:lstStyle/>
                    <a:p>
                      <a:pPr algn="r" rtl="0" fontAlgn="b"/>
                      <a:r>
                        <a:rPr lang="en-GB" sz="2000" dirty="0">
                          <a:effectLst/>
                        </a:rPr>
                        <a:t>3.886127007</a:t>
                      </a:r>
                      <a:endParaRPr lang="en-GB" sz="1200" b="0" dirty="0">
                        <a:solidFill>
                          <a:srgbClr val="000000"/>
                        </a:solidFill>
                        <a:effectLst/>
                        <a:latin typeface="Inconsolata"/>
                      </a:endParaRPr>
                    </a:p>
                  </a:txBody>
                  <a:tcPr marL="28575" marR="28575" marT="19050" marB="19050" anchor="b"/>
                </a:tc>
                <a:tc>
                  <a:txBody>
                    <a:bodyPr/>
                    <a:lstStyle/>
                    <a:p>
                      <a:pPr algn="r" rtl="0" fontAlgn="b"/>
                      <a:r>
                        <a:rPr lang="en-GB" sz="2000" dirty="0">
                          <a:effectLst/>
                        </a:rPr>
                        <a:t>3</a:t>
                      </a:r>
                    </a:p>
                  </a:txBody>
                  <a:tcPr marL="28575" marR="28575" marT="19050" marB="19050" anchor="b"/>
                </a:tc>
                <a:extLst>
                  <a:ext uri="{0D108BD9-81ED-4DB2-BD59-A6C34878D82A}">
                    <a16:rowId xmlns:a16="http://schemas.microsoft.com/office/drawing/2014/main" val="938493320"/>
                  </a:ext>
                </a:extLst>
              </a:tr>
              <a:tr h="271130">
                <a:tc>
                  <a:txBody>
                    <a:bodyPr/>
                    <a:lstStyle/>
                    <a:p>
                      <a:pPr rtl="0" fontAlgn="b"/>
                      <a:r>
                        <a:rPr lang="en-GB" sz="2000" dirty="0" err="1">
                          <a:effectLst/>
                        </a:rPr>
                        <a:t>HuntAndKill</a:t>
                      </a:r>
                    </a:p>
                  </a:txBody>
                  <a:tcPr marL="28575" marR="28575" marT="19050" marB="19050" anchor="b"/>
                </a:tc>
                <a:tc>
                  <a:txBody>
                    <a:bodyPr/>
                    <a:lstStyle/>
                    <a:p>
                      <a:pPr algn="r" rtl="0" fontAlgn="b"/>
                      <a:r>
                        <a:rPr lang="en-GB" sz="2000" dirty="0">
                          <a:effectLst/>
                        </a:rPr>
                        <a:t>17055</a:t>
                      </a:r>
                    </a:p>
                  </a:txBody>
                  <a:tcPr marL="28575" marR="28575" marT="19050" marB="19050" anchor="b"/>
                </a:tc>
                <a:tc>
                  <a:txBody>
                    <a:bodyPr/>
                    <a:lstStyle/>
                    <a:p>
                      <a:pPr algn="r" rtl="0" fontAlgn="b"/>
                      <a:r>
                        <a:rPr lang="en-GB" sz="2000" dirty="0">
                          <a:effectLst/>
                        </a:rPr>
                        <a:t>34656</a:t>
                      </a:r>
                    </a:p>
                  </a:txBody>
                  <a:tcPr marL="28575" marR="28575" marT="19050" marB="19050" anchor="b"/>
                </a:tc>
                <a:tc>
                  <a:txBody>
                    <a:bodyPr/>
                    <a:lstStyle/>
                    <a:p>
                      <a:pPr algn="r" rtl="0" fontAlgn="b"/>
                      <a:r>
                        <a:rPr lang="en-GB" sz="2000" dirty="0">
                          <a:effectLst/>
                        </a:rPr>
                        <a:t>11427</a:t>
                      </a:r>
                    </a:p>
                  </a:txBody>
                  <a:tcPr marL="28575" marR="28575" marT="19050" marB="19050" anchor="b"/>
                </a:tc>
                <a:tc>
                  <a:txBody>
                    <a:bodyPr/>
                    <a:lstStyle/>
                    <a:p>
                      <a:pPr algn="r" rtl="0" fontAlgn="b"/>
                      <a:r>
                        <a:rPr lang="en-GB" sz="2000" dirty="0">
                          <a:effectLst/>
                        </a:rPr>
                        <a:t>1976270</a:t>
                      </a:r>
                    </a:p>
                  </a:txBody>
                  <a:tcPr marL="28575" marR="28575" marT="19050" marB="19050" anchor="b"/>
                </a:tc>
                <a:tc>
                  <a:txBody>
                    <a:bodyPr/>
                    <a:lstStyle/>
                    <a:p>
                      <a:pPr algn="r" rtl="0" fontAlgn="b"/>
                      <a:r>
                        <a:rPr lang="en-GB" sz="2000" dirty="0">
                          <a:effectLst/>
                        </a:rPr>
                        <a:t>2.617985094</a:t>
                      </a:r>
                      <a:endParaRPr lang="en-GB" sz="2000" b="0" dirty="0">
                        <a:solidFill>
                          <a:srgbClr val="000000"/>
                        </a:solidFill>
                        <a:effectLst/>
                        <a:latin typeface="Inconsolata"/>
                      </a:endParaRPr>
                    </a:p>
                  </a:txBody>
                  <a:tcPr marL="28575" marR="28575" marT="19050" marB="19050" anchor="b"/>
                </a:tc>
                <a:tc>
                  <a:txBody>
                    <a:bodyPr/>
                    <a:lstStyle/>
                    <a:p>
                      <a:pPr algn="r" rtl="0" fontAlgn="b"/>
                      <a:r>
                        <a:rPr lang="en-GB" sz="2000" dirty="0">
                          <a:effectLst/>
                        </a:rPr>
                        <a:t>4</a:t>
                      </a:r>
                    </a:p>
                  </a:txBody>
                  <a:tcPr marL="28575" marR="28575" marT="19050" marB="19050" anchor="b"/>
                </a:tc>
                <a:extLst>
                  <a:ext uri="{0D108BD9-81ED-4DB2-BD59-A6C34878D82A}">
                    <a16:rowId xmlns:a16="http://schemas.microsoft.com/office/drawing/2014/main" val="224633015"/>
                  </a:ext>
                </a:extLst>
              </a:tr>
            </a:tbl>
          </a:graphicData>
        </a:graphic>
      </p:graphicFrame>
    </p:spTree>
    <p:extLst>
      <p:ext uri="{BB962C8B-B14F-4D97-AF65-F5344CB8AC3E}">
        <p14:creationId xmlns:p14="http://schemas.microsoft.com/office/powerpoint/2010/main" val="53470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7A224-27D6-4DB5-BBDA-0DA27B0A07E6}"/>
              </a:ext>
            </a:extLst>
          </p:cNvPr>
          <p:cNvSpPr>
            <a:spLocks noGrp="1"/>
          </p:cNvSpPr>
          <p:nvPr>
            <p:ph type="title"/>
          </p:nvPr>
        </p:nvSpPr>
        <p:spPr/>
        <p:txBody>
          <a:bodyPr/>
          <a:lstStyle/>
          <a:p>
            <a:r>
              <a:rPr lang="en-GB" dirty="0">
                <a:ea typeface="+mj-lt"/>
                <a:cs typeface="+mj-lt"/>
              </a:rPr>
              <a:t>4.3.2 Visited Intersections</a:t>
            </a:r>
            <a:endParaRPr lang="en-US" dirty="0"/>
          </a:p>
        </p:txBody>
      </p:sp>
      <p:sp>
        <p:nvSpPr>
          <p:cNvPr id="3" name="Content Placeholder 2">
            <a:extLst>
              <a:ext uri="{FF2B5EF4-FFF2-40B4-BE49-F238E27FC236}">
                <a16:creationId xmlns:a16="http://schemas.microsoft.com/office/drawing/2014/main" id="{DDF7A72C-9D8A-4194-BFC8-E0BCB8C10319}"/>
              </a:ext>
            </a:extLst>
          </p:cNvPr>
          <p:cNvSpPr>
            <a:spLocks noGrp="1"/>
          </p:cNvSpPr>
          <p:nvPr>
            <p:ph idx="1"/>
          </p:nvPr>
        </p:nvSpPr>
        <p:spPr/>
        <p:txBody>
          <a:bodyPr vert="horz" lIns="91440" tIns="45720" rIns="91440" bIns="45720" rtlCol="0" anchor="t">
            <a:normAutofit/>
          </a:bodyPr>
          <a:lstStyle/>
          <a:p>
            <a:r>
              <a:rPr lang="en-GB" dirty="0">
                <a:ea typeface="+mn-lt"/>
                <a:cs typeface="+mn-lt"/>
              </a:rPr>
              <a:t>Next, we analyse how many intersections agents visit. The more intersections that an agent visits the better chance to miss the right path. Hence, the generating algorithm is more difficult.</a:t>
            </a:r>
            <a:endParaRPr lang="en-GB">
              <a:ea typeface="+mn-lt"/>
              <a:cs typeface="+mn-lt"/>
            </a:endParaRPr>
          </a:p>
          <a:p>
            <a:endParaRPr lang="en-GB" dirty="0">
              <a:cs typeface="Calibri"/>
            </a:endParaRPr>
          </a:p>
        </p:txBody>
      </p:sp>
      <p:graphicFrame>
        <p:nvGraphicFramePr>
          <p:cNvPr id="5" name="Table 4">
            <a:extLst>
              <a:ext uri="{FF2B5EF4-FFF2-40B4-BE49-F238E27FC236}">
                <a16:creationId xmlns:a16="http://schemas.microsoft.com/office/drawing/2014/main" id="{DE569DFD-EBA7-44B9-9985-AA6134AAEA3F}"/>
              </a:ext>
            </a:extLst>
          </p:cNvPr>
          <p:cNvGraphicFramePr>
            <a:graphicFrameLocks noGrp="1"/>
          </p:cNvGraphicFramePr>
          <p:nvPr>
            <p:extLst>
              <p:ext uri="{D42A27DB-BD31-4B8C-83A1-F6EECF244321}">
                <p14:modId xmlns:p14="http://schemas.microsoft.com/office/powerpoint/2010/main" val="3010592617"/>
              </p:ext>
            </p:extLst>
          </p:nvPr>
        </p:nvGraphicFramePr>
        <p:xfrm>
          <a:off x="632605" y="3560338"/>
          <a:ext cx="11412368" cy="2019300"/>
        </p:xfrm>
        <a:graphic>
          <a:graphicData uri="http://schemas.openxmlformats.org/drawingml/2006/table">
            <a:tbl>
              <a:tblPr firstRow="1" bandRow="1">
                <a:tableStyleId>{5C22544A-7EE6-4342-B048-85BDC9FD1C3A}</a:tableStyleId>
              </a:tblPr>
              <a:tblGrid>
                <a:gridCol w="3561521">
                  <a:extLst>
                    <a:ext uri="{9D8B030D-6E8A-4147-A177-3AD203B41FA5}">
                      <a16:colId xmlns:a16="http://schemas.microsoft.com/office/drawing/2014/main" val="3669664845"/>
                    </a:ext>
                  </a:extLst>
                </a:gridCol>
                <a:gridCol w="1116817">
                  <a:extLst>
                    <a:ext uri="{9D8B030D-6E8A-4147-A177-3AD203B41FA5}">
                      <a16:colId xmlns:a16="http://schemas.microsoft.com/office/drawing/2014/main" val="2068381731"/>
                    </a:ext>
                  </a:extLst>
                </a:gridCol>
                <a:gridCol w="1365295">
                  <a:extLst>
                    <a:ext uri="{9D8B030D-6E8A-4147-A177-3AD203B41FA5}">
                      <a16:colId xmlns:a16="http://schemas.microsoft.com/office/drawing/2014/main" val="3630463056"/>
                    </a:ext>
                  </a:extLst>
                </a:gridCol>
                <a:gridCol w="1564078">
                  <a:extLst>
                    <a:ext uri="{9D8B030D-6E8A-4147-A177-3AD203B41FA5}">
                      <a16:colId xmlns:a16="http://schemas.microsoft.com/office/drawing/2014/main" val="1014560123"/>
                    </a:ext>
                  </a:extLst>
                </a:gridCol>
                <a:gridCol w="1481251">
                  <a:extLst>
                    <a:ext uri="{9D8B030D-6E8A-4147-A177-3AD203B41FA5}">
                      <a16:colId xmlns:a16="http://schemas.microsoft.com/office/drawing/2014/main" val="1965092819"/>
                    </a:ext>
                  </a:extLst>
                </a:gridCol>
                <a:gridCol w="1100250">
                  <a:extLst>
                    <a:ext uri="{9D8B030D-6E8A-4147-A177-3AD203B41FA5}">
                      <a16:colId xmlns:a16="http://schemas.microsoft.com/office/drawing/2014/main" val="3855079073"/>
                    </a:ext>
                  </a:extLst>
                </a:gridCol>
                <a:gridCol w="1223156">
                  <a:extLst>
                    <a:ext uri="{9D8B030D-6E8A-4147-A177-3AD203B41FA5}">
                      <a16:colId xmlns:a16="http://schemas.microsoft.com/office/drawing/2014/main" val="1803226843"/>
                    </a:ext>
                  </a:extLst>
                </a:gridCol>
              </a:tblGrid>
              <a:tr h="200025">
                <a:tc>
                  <a:txBody>
                    <a:bodyPr/>
                    <a:lstStyle/>
                    <a:p>
                      <a:pPr rtl="0" fontAlgn="b"/>
                      <a:endParaRPr lang="en-GB" sz="2400" dirty="0">
                        <a:effectLst/>
                      </a:endParaRPr>
                    </a:p>
                  </a:txBody>
                  <a:tcPr marL="28575" marR="28575" marT="19050" marB="19050" anchor="b"/>
                </a:tc>
                <a:tc>
                  <a:txBody>
                    <a:bodyPr/>
                    <a:lstStyle/>
                    <a:p>
                      <a:pPr rtl="0" fontAlgn="b"/>
                      <a:r>
                        <a:rPr lang="en-GB" sz="2400" dirty="0">
                          <a:effectLst/>
                        </a:rPr>
                        <a:t>DFS</a:t>
                      </a:r>
                    </a:p>
                  </a:txBody>
                  <a:tcPr marL="28575" marR="28575" marT="19050" marB="19050" anchor="b"/>
                </a:tc>
                <a:tc>
                  <a:txBody>
                    <a:bodyPr/>
                    <a:lstStyle/>
                    <a:p>
                      <a:pPr rtl="0" fontAlgn="b"/>
                      <a:r>
                        <a:rPr lang="en-GB" sz="2400" dirty="0">
                          <a:effectLst/>
                        </a:rPr>
                        <a:t>BFS</a:t>
                      </a:r>
                    </a:p>
                  </a:txBody>
                  <a:tcPr marL="28575" marR="28575" marT="19050" marB="19050" anchor="b"/>
                </a:tc>
                <a:tc>
                  <a:txBody>
                    <a:bodyPr/>
                    <a:lstStyle/>
                    <a:p>
                      <a:pPr rtl="0" fontAlgn="b"/>
                      <a:r>
                        <a:rPr lang="en-GB" sz="2000" dirty="0" err="1">
                          <a:effectLst/>
                        </a:rPr>
                        <a:t>HeuristicsDFS</a:t>
                      </a:r>
                    </a:p>
                  </a:txBody>
                  <a:tcPr marL="28575" marR="28575" marT="19050" marB="19050" anchor="b"/>
                </a:tc>
                <a:tc>
                  <a:txBody>
                    <a:bodyPr/>
                    <a:lstStyle/>
                    <a:p>
                      <a:pPr rtl="0" fontAlgn="b"/>
                      <a:r>
                        <a:rPr lang="en-GB" sz="2000" dirty="0" err="1">
                          <a:effectLst/>
                        </a:rPr>
                        <a:t>RandomWalk</a:t>
                      </a:r>
                    </a:p>
                  </a:txBody>
                  <a:tcPr marL="28575" marR="28575" marT="19050" marB="19050" anchor="b"/>
                </a:tc>
                <a:tc>
                  <a:txBody>
                    <a:bodyPr/>
                    <a:lstStyle/>
                    <a:p>
                      <a:pPr rtl="0" fontAlgn="b"/>
                      <a:r>
                        <a:rPr lang="en-GB" sz="2400" dirty="0">
                          <a:effectLst/>
                        </a:rPr>
                        <a:t>Score</a:t>
                      </a:r>
                    </a:p>
                  </a:txBody>
                  <a:tcPr marL="28575" marR="28575" marT="19050" marB="19050" anchor="b"/>
                </a:tc>
                <a:tc>
                  <a:txBody>
                    <a:bodyPr/>
                    <a:lstStyle/>
                    <a:p>
                      <a:pPr rtl="0" fontAlgn="b"/>
                      <a:r>
                        <a:rPr lang="en-GB" sz="2400" dirty="0">
                          <a:effectLst/>
                        </a:rPr>
                        <a:t>Rank</a:t>
                      </a:r>
                    </a:p>
                  </a:txBody>
                  <a:tcPr marL="28575" marR="28575" marT="19050" marB="19050" anchor="b"/>
                </a:tc>
                <a:extLst>
                  <a:ext uri="{0D108BD9-81ED-4DB2-BD59-A6C34878D82A}">
                    <a16:rowId xmlns:a16="http://schemas.microsoft.com/office/drawing/2014/main" val="469644640"/>
                  </a:ext>
                </a:extLst>
              </a:tr>
              <a:tr h="200025">
                <a:tc>
                  <a:txBody>
                    <a:bodyPr/>
                    <a:lstStyle/>
                    <a:p>
                      <a:pPr rtl="0" fontAlgn="b"/>
                      <a:r>
                        <a:rPr lang="en-GB" sz="2400" err="1">
                          <a:effectLst/>
                        </a:rPr>
                        <a:t>AldousBroder</a:t>
                      </a:r>
                    </a:p>
                  </a:txBody>
                  <a:tcPr marL="28575" marR="28575" marT="19050" marB="19050" anchor="b"/>
                </a:tc>
                <a:tc>
                  <a:txBody>
                    <a:bodyPr/>
                    <a:lstStyle/>
                    <a:p>
                      <a:pPr algn="r" rtl="0" fontAlgn="b"/>
                      <a:r>
                        <a:rPr lang="en-GB" sz="2400" dirty="0">
                          <a:effectLst/>
                        </a:rPr>
                        <a:t>8013</a:t>
                      </a:r>
                    </a:p>
                  </a:txBody>
                  <a:tcPr marL="28575" marR="28575" marT="19050" marB="19050" anchor="b"/>
                </a:tc>
                <a:tc>
                  <a:txBody>
                    <a:bodyPr/>
                    <a:lstStyle/>
                    <a:p>
                      <a:pPr algn="r" rtl="0" fontAlgn="b"/>
                      <a:r>
                        <a:rPr lang="en-GB" sz="2400" dirty="0">
                          <a:effectLst/>
                        </a:rPr>
                        <a:t>8899</a:t>
                      </a:r>
                    </a:p>
                  </a:txBody>
                  <a:tcPr marL="28575" marR="28575" marT="19050" marB="19050" anchor="b"/>
                </a:tc>
                <a:tc>
                  <a:txBody>
                    <a:bodyPr/>
                    <a:lstStyle/>
                    <a:p>
                      <a:pPr algn="r" rtl="0" fontAlgn="b"/>
                      <a:r>
                        <a:rPr lang="en-GB" sz="2400" dirty="0">
                          <a:effectLst/>
                        </a:rPr>
                        <a:t>3837</a:t>
                      </a:r>
                    </a:p>
                  </a:txBody>
                  <a:tcPr marL="28575" marR="28575" marT="19050" marB="19050" anchor="b"/>
                </a:tc>
                <a:tc>
                  <a:txBody>
                    <a:bodyPr/>
                    <a:lstStyle/>
                    <a:p>
                      <a:pPr algn="r" rtl="0" fontAlgn="b"/>
                      <a:r>
                        <a:rPr lang="en-GB" sz="2400" dirty="0">
                          <a:effectLst/>
                        </a:rPr>
                        <a:t>795273</a:t>
                      </a:r>
                    </a:p>
                  </a:txBody>
                  <a:tcPr marL="28575" marR="28575" marT="19050" marB="19050" anchor="b"/>
                </a:tc>
                <a:tc>
                  <a:txBody>
                    <a:bodyPr/>
                    <a:lstStyle/>
                    <a:p>
                      <a:pPr algn="r" rtl="0" fontAlgn="b"/>
                      <a:r>
                        <a:rPr lang="en-GB" sz="1400" dirty="0">
                          <a:effectLst/>
                        </a:rPr>
                        <a:t>3.940902403</a:t>
                      </a:r>
                      <a:endParaRPr lang="en-GB" sz="1400" b="0">
                        <a:solidFill>
                          <a:srgbClr val="000000"/>
                        </a:solidFill>
                        <a:effectLst/>
                        <a:latin typeface="Inconsolata"/>
                      </a:endParaRPr>
                    </a:p>
                  </a:txBody>
                  <a:tcPr marL="28575" marR="28575" marT="19050" marB="19050" anchor="b"/>
                </a:tc>
                <a:tc>
                  <a:txBody>
                    <a:bodyPr/>
                    <a:lstStyle/>
                    <a:p>
                      <a:pPr algn="r" rtl="0" fontAlgn="b"/>
                      <a:r>
                        <a:rPr lang="en-GB" sz="2400" dirty="0">
                          <a:effectLst/>
                        </a:rPr>
                        <a:t>1</a:t>
                      </a:r>
                    </a:p>
                  </a:txBody>
                  <a:tcPr marL="28575" marR="28575" marT="19050" marB="19050" anchor="b"/>
                </a:tc>
                <a:extLst>
                  <a:ext uri="{0D108BD9-81ED-4DB2-BD59-A6C34878D82A}">
                    <a16:rowId xmlns:a16="http://schemas.microsoft.com/office/drawing/2014/main" val="976676951"/>
                  </a:ext>
                </a:extLst>
              </a:tr>
              <a:tr h="200025">
                <a:tc>
                  <a:txBody>
                    <a:bodyPr/>
                    <a:lstStyle/>
                    <a:p>
                      <a:pPr rtl="0" fontAlgn="b"/>
                      <a:r>
                        <a:rPr lang="en-GB" sz="2400" dirty="0">
                          <a:effectLst/>
                        </a:rPr>
                        <a:t>Wilson</a:t>
                      </a:r>
                    </a:p>
                  </a:txBody>
                  <a:tcPr marL="28575" marR="28575" marT="19050" marB="19050" anchor="b"/>
                </a:tc>
                <a:tc>
                  <a:txBody>
                    <a:bodyPr/>
                    <a:lstStyle/>
                    <a:p>
                      <a:pPr algn="r" rtl="0" fontAlgn="b"/>
                      <a:r>
                        <a:rPr lang="en-GB" sz="2400" dirty="0">
                          <a:effectLst/>
                        </a:rPr>
                        <a:t>7981</a:t>
                      </a:r>
                    </a:p>
                  </a:txBody>
                  <a:tcPr marL="28575" marR="28575" marT="19050" marB="19050" anchor="b"/>
                </a:tc>
                <a:tc>
                  <a:txBody>
                    <a:bodyPr/>
                    <a:lstStyle/>
                    <a:p>
                      <a:pPr algn="r" rtl="0" fontAlgn="b"/>
                      <a:r>
                        <a:rPr lang="en-GB" sz="2400" dirty="0">
                          <a:effectLst/>
                        </a:rPr>
                        <a:t>8741</a:t>
                      </a:r>
                    </a:p>
                  </a:txBody>
                  <a:tcPr marL="28575" marR="28575" marT="19050" marB="19050" anchor="b"/>
                </a:tc>
                <a:tc>
                  <a:txBody>
                    <a:bodyPr/>
                    <a:lstStyle/>
                    <a:p>
                      <a:pPr algn="r" rtl="0" fontAlgn="b"/>
                      <a:r>
                        <a:rPr lang="en-GB" sz="2400" dirty="0">
                          <a:effectLst/>
                        </a:rPr>
                        <a:t>4078</a:t>
                      </a:r>
                    </a:p>
                  </a:txBody>
                  <a:tcPr marL="28575" marR="28575" marT="19050" marB="19050" anchor="b"/>
                </a:tc>
                <a:tc>
                  <a:txBody>
                    <a:bodyPr/>
                    <a:lstStyle/>
                    <a:p>
                      <a:pPr algn="r" rtl="0" fontAlgn="b"/>
                      <a:r>
                        <a:rPr lang="en-GB" sz="2400" dirty="0">
                          <a:effectLst/>
                        </a:rPr>
                        <a:t>692631</a:t>
                      </a:r>
                    </a:p>
                  </a:txBody>
                  <a:tcPr marL="28575" marR="28575" marT="19050" marB="19050" anchor="b"/>
                </a:tc>
                <a:tc>
                  <a:txBody>
                    <a:bodyPr/>
                    <a:lstStyle/>
                    <a:p>
                      <a:pPr algn="r" rtl="0" fontAlgn="b"/>
                      <a:r>
                        <a:rPr lang="en-GB" sz="1400" dirty="0">
                          <a:effectLst/>
                        </a:rPr>
                        <a:t>3.849186572</a:t>
                      </a:r>
                      <a:endParaRPr lang="en-GB" sz="1400" b="0">
                        <a:solidFill>
                          <a:srgbClr val="000000"/>
                        </a:solidFill>
                        <a:effectLst/>
                        <a:latin typeface="Inconsolata"/>
                      </a:endParaRPr>
                    </a:p>
                  </a:txBody>
                  <a:tcPr marL="28575" marR="28575" marT="19050" marB="19050" anchor="b"/>
                </a:tc>
                <a:tc>
                  <a:txBody>
                    <a:bodyPr/>
                    <a:lstStyle/>
                    <a:p>
                      <a:pPr algn="r" rtl="0" fontAlgn="b"/>
                      <a:r>
                        <a:rPr lang="en-GB" sz="2400" dirty="0">
                          <a:effectLst/>
                        </a:rPr>
                        <a:t>2</a:t>
                      </a:r>
                    </a:p>
                  </a:txBody>
                  <a:tcPr marL="28575" marR="28575" marT="19050" marB="19050" anchor="b"/>
                </a:tc>
                <a:extLst>
                  <a:ext uri="{0D108BD9-81ED-4DB2-BD59-A6C34878D82A}">
                    <a16:rowId xmlns:a16="http://schemas.microsoft.com/office/drawing/2014/main" val="3100360651"/>
                  </a:ext>
                </a:extLst>
              </a:tr>
              <a:tr h="200025">
                <a:tc>
                  <a:txBody>
                    <a:bodyPr/>
                    <a:lstStyle/>
                    <a:p>
                      <a:pPr rtl="0" fontAlgn="b"/>
                      <a:r>
                        <a:rPr lang="en-GB" sz="2400" err="1">
                          <a:effectLst/>
                        </a:rPr>
                        <a:t>RecursiveBacktracking</a:t>
                      </a:r>
                    </a:p>
                  </a:txBody>
                  <a:tcPr marL="28575" marR="28575" marT="19050" marB="19050" anchor="b"/>
                </a:tc>
                <a:tc>
                  <a:txBody>
                    <a:bodyPr/>
                    <a:lstStyle/>
                    <a:p>
                      <a:pPr algn="r" rtl="0" fontAlgn="b"/>
                      <a:r>
                        <a:rPr lang="en-GB" sz="2400" dirty="0">
                          <a:effectLst/>
                        </a:rPr>
                        <a:t>3329</a:t>
                      </a:r>
                    </a:p>
                  </a:txBody>
                  <a:tcPr marL="28575" marR="28575" marT="19050" marB="19050" anchor="b"/>
                </a:tc>
                <a:tc>
                  <a:txBody>
                    <a:bodyPr/>
                    <a:lstStyle/>
                    <a:p>
                      <a:pPr algn="r" rtl="0" fontAlgn="b"/>
                      <a:r>
                        <a:rPr lang="en-GB" sz="2400" dirty="0">
                          <a:effectLst/>
                        </a:rPr>
                        <a:t>2134</a:t>
                      </a:r>
                    </a:p>
                  </a:txBody>
                  <a:tcPr marL="28575" marR="28575" marT="19050" marB="19050" anchor="b"/>
                </a:tc>
                <a:tc>
                  <a:txBody>
                    <a:bodyPr/>
                    <a:lstStyle/>
                    <a:p>
                      <a:pPr algn="r" rtl="0" fontAlgn="b"/>
                      <a:r>
                        <a:rPr lang="en-GB" sz="2400" dirty="0">
                          <a:effectLst/>
                        </a:rPr>
                        <a:t>1374</a:t>
                      </a:r>
                    </a:p>
                  </a:txBody>
                  <a:tcPr marL="28575" marR="28575" marT="19050" marB="19050" anchor="b"/>
                </a:tc>
                <a:tc>
                  <a:txBody>
                    <a:bodyPr/>
                    <a:lstStyle/>
                    <a:p>
                      <a:pPr algn="r" rtl="0" fontAlgn="b"/>
                      <a:r>
                        <a:rPr lang="en-GB" sz="2400" dirty="0">
                          <a:effectLst/>
                        </a:rPr>
                        <a:t>602349</a:t>
                      </a:r>
                    </a:p>
                  </a:txBody>
                  <a:tcPr marL="28575" marR="28575" marT="19050" marB="19050" anchor="b"/>
                </a:tc>
                <a:tc>
                  <a:txBody>
                    <a:bodyPr/>
                    <a:lstStyle/>
                    <a:p>
                      <a:pPr algn="r" rtl="0" fontAlgn="b"/>
                      <a:r>
                        <a:rPr lang="en-GB" sz="1400" dirty="0">
                          <a:effectLst/>
                        </a:rPr>
                        <a:t>3.515462844</a:t>
                      </a:r>
                      <a:endParaRPr lang="en-GB" sz="1400" b="0">
                        <a:solidFill>
                          <a:srgbClr val="000000"/>
                        </a:solidFill>
                        <a:effectLst/>
                        <a:latin typeface="Inconsolata"/>
                      </a:endParaRPr>
                    </a:p>
                  </a:txBody>
                  <a:tcPr marL="28575" marR="28575" marT="19050" marB="19050" anchor="b"/>
                </a:tc>
                <a:tc>
                  <a:txBody>
                    <a:bodyPr/>
                    <a:lstStyle/>
                    <a:p>
                      <a:pPr algn="r" rtl="0" fontAlgn="b"/>
                      <a:r>
                        <a:rPr lang="en-GB" sz="2400" dirty="0">
                          <a:effectLst/>
                        </a:rPr>
                        <a:t>3</a:t>
                      </a:r>
                    </a:p>
                  </a:txBody>
                  <a:tcPr marL="28575" marR="28575" marT="19050" marB="19050" anchor="b"/>
                </a:tc>
                <a:extLst>
                  <a:ext uri="{0D108BD9-81ED-4DB2-BD59-A6C34878D82A}">
                    <a16:rowId xmlns:a16="http://schemas.microsoft.com/office/drawing/2014/main" val="334745599"/>
                  </a:ext>
                </a:extLst>
              </a:tr>
              <a:tr h="200025">
                <a:tc>
                  <a:txBody>
                    <a:bodyPr/>
                    <a:lstStyle/>
                    <a:p>
                      <a:pPr rtl="0" fontAlgn="b"/>
                      <a:r>
                        <a:rPr lang="en-GB" sz="2400" err="1">
                          <a:effectLst/>
                        </a:rPr>
                        <a:t>HuntAndKill</a:t>
                      </a:r>
                    </a:p>
                  </a:txBody>
                  <a:tcPr marL="28575" marR="28575" marT="19050" marB="19050" anchor="b"/>
                </a:tc>
                <a:tc>
                  <a:txBody>
                    <a:bodyPr/>
                    <a:lstStyle/>
                    <a:p>
                      <a:pPr algn="r" rtl="0" fontAlgn="b"/>
                      <a:r>
                        <a:rPr lang="en-GB" sz="2400" dirty="0">
                          <a:effectLst/>
                        </a:rPr>
                        <a:t>2011</a:t>
                      </a:r>
                    </a:p>
                  </a:txBody>
                  <a:tcPr marL="28575" marR="28575" marT="19050" marB="19050" anchor="b"/>
                </a:tc>
                <a:tc>
                  <a:txBody>
                    <a:bodyPr/>
                    <a:lstStyle/>
                    <a:p>
                      <a:pPr algn="r" rtl="0" fontAlgn="b"/>
                      <a:r>
                        <a:rPr lang="en-GB" sz="2400" dirty="0">
                          <a:effectLst/>
                        </a:rPr>
                        <a:t>3440</a:t>
                      </a:r>
                    </a:p>
                  </a:txBody>
                  <a:tcPr marL="28575" marR="28575" marT="19050" marB="19050" anchor="b"/>
                </a:tc>
                <a:tc>
                  <a:txBody>
                    <a:bodyPr/>
                    <a:lstStyle/>
                    <a:p>
                      <a:pPr algn="r" rtl="0" fontAlgn="b"/>
                      <a:r>
                        <a:rPr lang="en-GB" sz="2400" dirty="0">
                          <a:effectLst/>
                        </a:rPr>
                        <a:t>1535</a:t>
                      </a:r>
                    </a:p>
                  </a:txBody>
                  <a:tcPr marL="28575" marR="28575" marT="19050" marB="19050" anchor="b"/>
                </a:tc>
                <a:tc>
                  <a:txBody>
                    <a:bodyPr/>
                    <a:lstStyle/>
                    <a:p>
                      <a:pPr algn="r" rtl="0" fontAlgn="b"/>
                      <a:r>
                        <a:rPr lang="en-GB" sz="2400" dirty="0">
                          <a:effectLst/>
                        </a:rPr>
                        <a:t>271467</a:t>
                      </a:r>
                    </a:p>
                  </a:txBody>
                  <a:tcPr marL="28575" marR="28575" marT="19050" marB="19050" anchor="b"/>
                </a:tc>
                <a:tc>
                  <a:txBody>
                    <a:bodyPr/>
                    <a:lstStyle/>
                    <a:p>
                      <a:pPr algn="r" rtl="0" fontAlgn="b"/>
                      <a:r>
                        <a:rPr lang="en-GB" sz="1400" dirty="0">
                          <a:effectLst/>
                        </a:rPr>
                        <a:t>1.355288177</a:t>
                      </a:r>
                      <a:endParaRPr lang="en-GB" sz="1400" b="0">
                        <a:solidFill>
                          <a:srgbClr val="000000"/>
                        </a:solidFill>
                        <a:effectLst/>
                        <a:latin typeface="Inconsolata"/>
                      </a:endParaRPr>
                    </a:p>
                  </a:txBody>
                  <a:tcPr marL="28575" marR="28575" marT="19050" marB="19050" anchor="b"/>
                </a:tc>
                <a:tc>
                  <a:txBody>
                    <a:bodyPr/>
                    <a:lstStyle/>
                    <a:p>
                      <a:pPr algn="r" rtl="0" fontAlgn="b"/>
                      <a:r>
                        <a:rPr lang="en-GB" sz="2400" dirty="0">
                          <a:effectLst/>
                        </a:rPr>
                        <a:t>4</a:t>
                      </a:r>
                    </a:p>
                  </a:txBody>
                  <a:tcPr marL="28575" marR="28575" marT="19050" marB="19050" anchor="b"/>
                </a:tc>
                <a:extLst>
                  <a:ext uri="{0D108BD9-81ED-4DB2-BD59-A6C34878D82A}">
                    <a16:rowId xmlns:a16="http://schemas.microsoft.com/office/drawing/2014/main" val="2172894782"/>
                  </a:ext>
                </a:extLst>
              </a:tr>
            </a:tbl>
          </a:graphicData>
        </a:graphic>
      </p:graphicFrame>
    </p:spTree>
    <p:extLst>
      <p:ext uri="{BB962C8B-B14F-4D97-AF65-F5344CB8AC3E}">
        <p14:creationId xmlns:p14="http://schemas.microsoft.com/office/powerpoint/2010/main" val="40167555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243FD-D1CF-48E3-94B3-9968494616F5}"/>
              </a:ext>
            </a:extLst>
          </p:cNvPr>
          <p:cNvSpPr>
            <a:spLocks noGrp="1"/>
          </p:cNvSpPr>
          <p:nvPr>
            <p:ph type="title"/>
          </p:nvPr>
        </p:nvSpPr>
        <p:spPr/>
        <p:txBody>
          <a:bodyPr/>
          <a:lstStyle/>
          <a:p>
            <a:r>
              <a:rPr lang="en-GB" dirty="0">
                <a:ea typeface="+mj-lt"/>
                <a:cs typeface="+mj-lt"/>
              </a:rPr>
              <a:t>4.3.3 Visited Dead Ends</a:t>
            </a:r>
            <a:endParaRPr lang="en-US" dirty="0"/>
          </a:p>
        </p:txBody>
      </p:sp>
      <p:sp>
        <p:nvSpPr>
          <p:cNvPr id="3" name="Content Placeholder 2">
            <a:extLst>
              <a:ext uri="{FF2B5EF4-FFF2-40B4-BE49-F238E27FC236}">
                <a16:creationId xmlns:a16="http://schemas.microsoft.com/office/drawing/2014/main" id="{7D47657B-E10A-41C8-8780-207C9A88B1D8}"/>
              </a:ext>
            </a:extLst>
          </p:cNvPr>
          <p:cNvSpPr>
            <a:spLocks noGrp="1"/>
          </p:cNvSpPr>
          <p:nvPr>
            <p:ph idx="1"/>
          </p:nvPr>
        </p:nvSpPr>
        <p:spPr/>
        <p:txBody>
          <a:bodyPr vert="horz" lIns="91440" tIns="45720" rIns="91440" bIns="45720" rtlCol="0" anchor="t">
            <a:normAutofit/>
          </a:bodyPr>
          <a:lstStyle/>
          <a:p>
            <a:r>
              <a:rPr lang="en-GB" dirty="0">
                <a:ea typeface="+mn-lt"/>
                <a:cs typeface="+mn-lt"/>
              </a:rPr>
              <a:t>The last property that we analyse is the number of dead ends that agents visit on average.</a:t>
            </a:r>
          </a:p>
          <a:p>
            <a:endParaRPr lang="en-GB" dirty="0">
              <a:cs typeface="Calibri"/>
            </a:endParaRPr>
          </a:p>
        </p:txBody>
      </p:sp>
      <p:graphicFrame>
        <p:nvGraphicFramePr>
          <p:cNvPr id="5" name="Table 4">
            <a:extLst>
              <a:ext uri="{FF2B5EF4-FFF2-40B4-BE49-F238E27FC236}">
                <a16:creationId xmlns:a16="http://schemas.microsoft.com/office/drawing/2014/main" id="{B1F6DDD6-DA30-43C4-92E8-D0F1E923EFB8}"/>
              </a:ext>
            </a:extLst>
          </p:cNvPr>
          <p:cNvGraphicFramePr>
            <a:graphicFrameLocks noGrp="1"/>
          </p:cNvGraphicFramePr>
          <p:nvPr>
            <p:extLst>
              <p:ext uri="{D42A27DB-BD31-4B8C-83A1-F6EECF244321}">
                <p14:modId xmlns:p14="http://schemas.microsoft.com/office/powerpoint/2010/main" val="2581158314"/>
              </p:ext>
            </p:extLst>
          </p:nvPr>
        </p:nvGraphicFramePr>
        <p:xfrm>
          <a:off x="14378" y="3459696"/>
          <a:ext cx="12191998" cy="1836420"/>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2814624402"/>
                    </a:ext>
                  </a:extLst>
                </a:gridCol>
                <a:gridCol w="1741714">
                  <a:extLst>
                    <a:ext uri="{9D8B030D-6E8A-4147-A177-3AD203B41FA5}">
                      <a16:colId xmlns:a16="http://schemas.microsoft.com/office/drawing/2014/main" val="3225331864"/>
                    </a:ext>
                  </a:extLst>
                </a:gridCol>
                <a:gridCol w="1741714">
                  <a:extLst>
                    <a:ext uri="{9D8B030D-6E8A-4147-A177-3AD203B41FA5}">
                      <a16:colId xmlns:a16="http://schemas.microsoft.com/office/drawing/2014/main" val="2276447586"/>
                    </a:ext>
                  </a:extLst>
                </a:gridCol>
                <a:gridCol w="1741714">
                  <a:extLst>
                    <a:ext uri="{9D8B030D-6E8A-4147-A177-3AD203B41FA5}">
                      <a16:colId xmlns:a16="http://schemas.microsoft.com/office/drawing/2014/main" val="3495433156"/>
                    </a:ext>
                  </a:extLst>
                </a:gridCol>
                <a:gridCol w="1741714">
                  <a:extLst>
                    <a:ext uri="{9D8B030D-6E8A-4147-A177-3AD203B41FA5}">
                      <a16:colId xmlns:a16="http://schemas.microsoft.com/office/drawing/2014/main" val="91891015"/>
                    </a:ext>
                  </a:extLst>
                </a:gridCol>
                <a:gridCol w="1741714">
                  <a:extLst>
                    <a:ext uri="{9D8B030D-6E8A-4147-A177-3AD203B41FA5}">
                      <a16:colId xmlns:a16="http://schemas.microsoft.com/office/drawing/2014/main" val="2235401546"/>
                    </a:ext>
                  </a:extLst>
                </a:gridCol>
                <a:gridCol w="1741714">
                  <a:extLst>
                    <a:ext uri="{9D8B030D-6E8A-4147-A177-3AD203B41FA5}">
                      <a16:colId xmlns:a16="http://schemas.microsoft.com/office/drawing/2014/main" val="3073541142"/>
                    </a:ext>
                  </a:extLst>
                </a:gridCol>
              </a:tblGrid>
              <a:tr h="200025">
                <a:tc>
                  <a:txBody>
                    <a:bodyPr/>
                    <a:lstStyle/>
                    <a:p>
                      <a:pPr rtl="0" fontAlgn="b"/>
                      <a:endParaRPr lang="en-GB">
                        <a:effectLst/>
                      </a:endParaRPr>
                    </a:p>
                  </a:txBody>
                  <a:tcPr marL="28575" marR="28575" marT="19050" marB="19050" anchor="b"/>
                </a:tc>
                <a:tc>
                  <a:txBody>
                    <a:bodyPr/>
                    <a:lstStyle/>
                    <a:p>
                      <a:pPr rtl="0" fontAlgn="b"/>
                      <a:r>
                        <a:rPr lang="en-GB">
                          <a:effectLst/>
                        </a:rPr>
                        <a:t>DFS</a:t>
                      </a:r>
                    </a:p>
                  </a:txBody>
                  <a:tcPr marL="28575" marR="28575" marT="19050" marB="19050" anchor="b"/>
                </a:tc>
                <a:tc>
                  <a:txBody>
                    <a:bodyPr/>
                    <a:lstStyle/>
                    <a:p>
                      <a:pPr rtl="0" fontAlgn="b"/>
                      <a:r>
                        <a:rPr lang="en-GB">
                          <a:effectLst/>
                        </a:rPr>
                        <a:t>BFS</a:t>
                      </a:r>
                    </a:p>
                  </a:txBody>
                  <a:tcPr marL="28575" marR="28575" marT="19050" marB="19050" anchor="b"/>
                </a:tc>
                <a:tc>
                  <a:txBody>
                    <a:bodyPr/>
                    <a:lstStyle/>
                    <a:p>
                      <a:pPr rtl="0" fontAlgn="b"/>
                      <a:r>
                        <a:rPr lang="en-GB">
                          <a:effectLst/>
                        </a:rPr>
                        <a:t>HeuristicsDFS</a:t>
                      </a:r>
                    </a:p>
                  </a:txBody>
                  <a:tcPr marL="28575" marR="28575" marT="19050" marB="19050" anchor="b"/>
                </a:tc>
                <a:tc>
                  <a:txBody>
                    <a:bodyPr/>
                    <a:lstStyle/>
                    <a:p>
                      <a:pPr rtl="0" fontAlgn="b"/>
                      <a:r>
                        <a:rPr lang="en-GB">
                          <a:effectLst/>
                        </a:rPr>
                        <a:t>RandomWalk</a:t>
                      </a:r>
                    </a:p>
                  </a:txBody>
                  <a:tcPr marL="28575" marR="28575" marT="19050" marB="19050" anchor="b"/>
                </a:tc>
                <a:tc>
                  <a:txBody>
                    <a:bodyPr/>
                    <a:lstStyle/>
                    <a:p>
                      <a:pPr rtl="0" fontAlgn="b"/>
                      <a:r>
                        <a:rPr lang="en-GB">
                          <a:effectLst/>
                        </a:rPr>
                        <a:t>Score</a:t>
                      </a:r>
                    </a:p>
                  </a:txBody>
                  <a:tcPr marL="28575" marR="28575" marT="19050" marB="19050" anchor="b"/>
                </a:tc>
                <a:tc>
                  <a:txBody>
                    <a:bodyPr/>
                    <a:lstStyle/>
                    <a:p>
                      <a:pPr rtl="0" fontAlgn="b"/>
                      <a:r>
                        <a:rPr lang="en-GB">
                          <a:effectLst/>
                        </a:rPr>
                        <a:t>Rank</a:t>
                      </a:r>
                    </a:p>
                  </a:txBody>
                  <a:tcPr marL="28575" marR="28575" marT="19050" marB="19050" anchor="b"/>
                </a:tc>
                <a:extLst>
                  <a:ext uri="{0D108BD9-81ED-4DB2-BD59-A6C34878D82A}">
                    <a16:rowId xmlns:a16="http://schemas.microsoft.com/office/drawing/2014/main" val="1763877227"/>
                  </a:ext>
                </a:extLst>
              </a:tr>
              <a:tr h="200025">
                <a:tc>
                  <a:txBody>
                    <a:bodyPr/>
                    <a:lstStyle/>
                    <a:p>
                      <a:pPr rtl="0" fontAlgn="b"/>
                      <a:r>
                        <a:rPr lang="en-GB">
                          <a:effectLst/>
                        </a:rPr>
                        <a:t>AldousBroder</a:t>
                      </a:r>
                    </a:p>
                  </a:txBody>
                  <a:tcPr marL="28575" marR="28575" marT="19050" marB="19050" anchor="b"/>
                </a:tc>
                <a:tc>
                  <a:txBody>
                    <a:bodyPr/>
                    <a:lstStyle/>
                    <a:p>
                      <a:pPr algn="r" rtl="0" fontAlgn="b"/>
                      <a:r>
                        <a:rPr lang="en-GB">
                          <a:effectLst/>
                        </a:rPr>
                        <a:t>8187</a:t>
                      </a:r>
                    </a:p>
                  </a:txBody>
                  <a:tcPr marL="28575" marR="28575" marT="19050" marB="19050" anchor="b"/>
                </a:tc>
                <a:tc>
                  <a:txBody>
                    <a:bodyPr/>
                    <a:lstStyle/>
                    <a:p>
                      <a:pPr algn="r" rtl="0" fontAlgn="b"/>
                      <a:r>
                        <a:rPr lang="en-GB">
                          <a:effectLst/>
                        </a:rPr>
                        <a:t>9718</a:t>
                      </a:r>
                    </a:p>
                  </a:txBody>
                  <a:tcPr marL="28575" marR="28575" marT="19050" marB="19050" anchor="b"/>
                </a:tc>
                <a:tc>
                  <a:txBody>
                    <a:bodyPr/>
                    <a:lstStyle/>
                    <a:p>
                      <a:pPr algn="r" rtl="0" fontAlgn="b"/>
                      <a:r>
                        <a:rPr lang="en-GB">
                          <a:effectLst/>
                        </a:rPr>
                        <a:t>2718</a:t>
                      </a:r>
                    </a:p>
                  </a:txBody>
                  <a:tcPr marL="28575" marR="28575" marT="19050" marB="19050" anchor="b"/>
                </a:tc>
                <a:tc>
                  <a:txBody>
                    <a:bodyPr/>
                    <a:lstStyle/>
                    <a:p>
                      <a:pPr algn="r" rtl="0" fontAlgn="b"/>
                      <a:r>
                        <a:rPr lang="en-GB">
                          <a:effectLst/>
                        </a:rPr>
                        <a:t>294181</a:t>
                      </a:r>
                    </a:p>
                  </a:txBody>
                  <a:tcPr marL="28575" marR="28575" marT="19050" marB="19050" anchor="b"/>
                </a:tc>
                <a:tc>
                  <a:txBody>
                    <a:bodyPr/>
                    <a:lstStyle/>
                    <a:p>
                      <a:pPr algn="r" rtl="0" fontAlgn="b"/>
                      <a:r>
                        <a:rPr lang="en-GB" sz="1100">
                          <a:effectLst/>
                        </a:rPr>
                        <a:t>3.892024943</a:t>
                      </a:r>
                      <a:endParaRPr lang="en-GB" sz="1100" b="0">
                        <a:solidFill>
                          <a:srgbClr val="000000"/>
                        </a:solidFill>
                        <a:effectLst/>
                        <a:latin typeface="Inconsolata"/>
                      </a:endParaRPr>
                    </a:p>
                  </a:txBody>
                  <a:tcPr marL="28575" marR="28575" marT="19050" marB="19050" anchor="b"/>
                </a:tc>
                <a:tc>
                  <a:txBody>
                    <a:bodyPr/>
                    <a:lstStyle/>
                    <a:p>
                      <a:pPr algn="r" rtl="0" fontAlgn="b"/>
                      <a:r>
                        <a:rPr lang="en-GB">
                          <a:effectLst/>
                        </a:rPr>
                        <a:t>1</a:t>
                      </a:r>
                    </a:p>
                  </a:txBody>
                  <a:tcPr marL="28575" marR="28575" marT="19050" marB="19050" anchor="b"/>
                </a:tc>
                <a:extLst>
                  <a:ext uri="{0D108BD9-81ED-4DB2-BD59-A6C34878D82A}">
                    <a16:rowId xmlns:a16="http://schemas.microsoft.com/office/drawing/2014/main" val="2635948999"/>
                  </a:ext>
                </a:extLst>
              </a:tr>
              <a:tr h="200025">
                <a:tc>
                  <a:txBody>
                    <a:bodyPr/>
                    <a:lstStyle/>
                    <a:p>
                      <a:pPr rtl="0" fontAlgn="b"/>
                      <a:r>
                        <a:rPr lang="en-GB">
                          <a:effectLst/>
                        </a:rPr>
                        <a:t>Wilson</a:t>
                      </a:r>
                    </a:p>
                  </a:txBody>
                  <a:tcPr marL="28575" marR="28575" marT="19050" marB="19050" anchor="b"/>
                </a:tc>
                <a:tc>
                  <a:txBody>
                    <a:bodyPr/>
                    <a:lstStyle/>
                    <a:p>
                      <a:pPr algn="r" rtl="0" fontAlgn="b"/>
                      <a:r>
                        <a:rPr lang="en-GB">
                          <a:effectLst/>
                        </a:rPr>
                        <a:t>8059</a:t>
                      </a:r>
                    </a:p>
                  </a:txBody>
                  <a:tcPr marL="28575" marR="28575" marT="19050" marB="19050" anchor="b"/>
                </a:tc>
                <a:tc>
                  <a:txBody>
                    <a:bodyPr/>
                    <a:lstStyle/>
                    <a:p>
                      <a:pPr algn="r" rtl="0" fontAlgn="b"/>
                      <a:r>
                        <a:rPr lang="en-GB">
                          <a:effectLst/>
                        </a:rPr>
                        <a:t>9557</a:t>
                      </a:r>
                    </a:p>
                  </a:txBody>
                  <a:tcPr marL="28575" marR="28575" marT="19050" marB="19050" anchor="b"/>
                </a:tc>
                <a:tc>
                  <a:txBody>
                    <a:bodyPr/>
                    <a:lstStyle/>
                    <a:p>
                      <a:pPr algn="r" rtl="0" fontAlgn="b"/>
                      <a:r>
                        <a:rPr lang="en-GB">
                          <a:effectLst/>
                        </a:rPr>
                        <a:t>3047</a:t>
                      </a:r>
                    </a:p>
                  </a:txBody>
                  <a:tcPr marL="28575" marR="28575" marT="19050" marB="19050" anchor="b"/>
                </a:tc>
                <a:tc>
                  <a:txBody>
                    <a:bodyPr/>
                    <a:lstStyle/>
                    <a:p>
                      <a:pPr algn="r" rtl="0" fontAlgn="b"/>
                      <a:r>
                        <a:rPr lang="en-GB">
                          <a:effectLst/>
                        </a:rPr>
                        <a:t>253293</a:t>
                      </a:r>
                    </a:p>
                  </a:txBody>
                  <a:tcPr marL="28575" marR="28575" marT="19050" marB="19050" anchor="b"/>
                </a:tc>
                <a:tc>
                  <a:txBody>
                    <a:bodyPr/>
                    <a:lstStyle/>
                    <a:p>
                      <a:pPr algn="r" rtl="0" fontAlgn="b"/>
                      <a:r>
                        <a:rPr lang="en-GB" sz="1100">
                          <a:effectLst/>
                        </a:rPr>
                        <a:t>3.828809001</a:t>
                      </a:r>
                      <a:endParaRPr lang="en-GB" sz="1100" b="0">
                        <a:solidFill>
                          <a:srgbClr val="000000"/>
                        </a:solidFill>
                        <a:effectLst/>
                        <a:latin typeface="Inconsolata"/>
                      </a:endParaRPr>
                    </a:p>
                  </a:txBody>
                  <a:tcPr marL="28575" marR="28575" marT="19050" marB="19050" anchor="b"/>
                </a:tc>
                <a:tc>
                  <a:txBody>
                    <a:bodyPr/>
                    <a:lstStyle/>
                    <a:p>
                      <a:pPr algn="r" rtl="0" fontAlgn="b"/>
                      <a:r>
                        <a:rPr lang="en-GB">
                          <a:effectLst/>
                        </a:rPr>
                        <a:t>2</a:t>
                      </a:r>
                    </a:p>
                  </a:txBody>
                  <a:tcPr marL="28575" marR="28575" marT="19050" marB="19050" anchor="b"/>
                </a:tc>
                <a:extLst>
                  <a:ext uri="{0D108BD9-81ED-4DB2-BD59-A6C34878D82A}">
                    <a16:rowId xmlns:a16="http://schemas.microsoft.com/office/drawing/2014/main" val="1284446218"/>
                  </a:ext>
                </a:extLst>
              </a:tr>
              <a:tr h="200025">
                <a:tc>
                  <a:txBody>
                    <a:bodyPr/>
                    <a:lstStyle/>
                    <a:p>
                      <a:pPr rtl="0" fontAlgn="b"/>
                      <a:r>
                        <a:rPr lang="en-GB">
                          <a:effectLst/>
                        </a:rPr>
                        <a:t>RecursiveBacktracking</a:t>
                      </a:r>
                    </a:p>
                  </a:txBody>
                  <a:tcPr marL="28575" marR="28575" marT="19050" marB="19050" anchor="b"/>
                </a:tc>
                <a:tc>
                  <a:txBody>
                    <a:bodyPr/>
                    <a:lstStyle/>
                    <a:p>
                      <a:pPr algn="r" rtl="0" fontAlgn="b"/>
                      <a:r>
                        <a:rPr lang="en-GB">
                          <a:effectLst/>
                        </a:rPr>
                        <a:t>3188</a:t>
                      </a:r>
                    </a:p>
                  </a:txBody>
                  <a:tcPr marL="28575" marR="28575" marT="19050" marB="19050" anchor="b"/>
                </a:tc>
                <a:tc>
                  <a:txBody>
                    <a:bodyPr/>
                    <a:lstStyle/>
                    <a:p>
                      <a:pPr algn="r" rtl="0" fontAlgn="b"/>
                      <a:r>
                        <a:rPr lang="en-GB">
                          <a:effectLst/>
                        </a:rPr>
                        <a:t>2120</a:t>
                      </a:r>
                    </a:p>
                  </a:txBody>
                  <a:tcPr marL="28575" marR="28575" marT="19050" marB="19050" anchor="b"/>
                </a:tc>
                <a:tc>
                  <a:txBody>
                    <a:bodyPr/>
                    <a:lstStyle/>
                    <a:p>
                      <a:pPr algn="r" rtl="0" fontAlgn="b"/>
                      <a:r>
                        <a:rPr lang="en-GB">
                          <a:effectLst/>
                        </a:rPr>
                        <a:t>627</a:t>
                      </a:r>
                    </a:p>
                  </a:txBody>
                  <a:tcPr marL="28575" marR="28575" marT="19050" marB="19050" anchor="b"/>
                </a:tc>
                <a:tc>
                  <a:txBody>
                    <a:bodyPr/>
                    <a:lstStyle/>
                    <a:p>
                      <a:pPr algn="r" rtl="0" fontAlgn="b"/>
                      <a:r>
                        <a:rPr lang="en-GB">
                          <a:effectLst/>
                        </a:rPr>
                        <a:t>219894</a:t>
                      </a:r>
                    </a:p>
                  </a:txBody>
                  <a:tcPr marL="28575" marR="28575" marT="19050" marB="19050" anchor="b"/>
                </a:tc>
                <a:tc>
                  <a:txBody>
                    <a:bodyPr/>
                    <a:lstStyle/>
                    <a:p>
                      <a:pPr algn="r" rtl="0" fontAlgn="b"/>
                      <a:r>
                        <a:rPr lang="en-GB" sz="1100">
                          <a:effectLst/>
                        </a:rPr>
                        <a:t>3.367494267</a:t>
                      </a:r>
                      <a:endParaRPr lang="en-GB" sz="1100" b="0">
                        <a:solidFill>
                          <a:srgbClr val="000000"/>
                        </a:solidFill>
                        <a:effectLst/>
                        <a:latin typeface="Inconsolata"/>
                      </a:endParaRPr>
                    </a:p>
                  </a:txBody>
                  <a:tcPr marL="28575" marR="28575" marT="19050" marB="19050" anchor="b"/>
                </a:tc>
                <a:tc>
                  <a:txBody>
                    <a:bodyPr/>
                    <a:lstStyle/>
                    <a:p>
                      <a:pPr algn="r" rtl="0" fontAlgn="b"/>
                      <a:r>
                        <a:rPr lang="en-GB">
                          <a:effectLst/>
                        </a:rPr>
                        <a:t>3</a:t>
                      </a:r>
                    </a:p>
                  </a:txBody>
                  <a:tcPr marL="28575" marR="28575" marT="19050" marB="19050" anchor="b"/>
                </a:tc>
                <a:extLst>
                  <a:ext uri="{0D108BD9-81ED-4DB2-BD59-A6C34878D82A}">
                    <a16:rowId xmlns:a16="http://schemas.microsoft.com/office/drawing/2014/main" val="1923556384"/>
                  </a:ext>
                </a:extLst>
              </a:tr>
              <a:tr h="200025">
                <a:tc>
                  <a:txBody>
                    <a:bodyPr/>
                    <a:lstStyle/>
                    <a:p>
                      <a:pPr rtl="0" fontAlgn="b"/>
                      <a:r>
                        <a:rPr lang="en-GB">
                          <a:effectLst/>
                        </a:rPr>
                        <a:t>HuntAndKill</a:t>
                      </a:r>
                    </a:p>
                  </a:txBody>
                  <a:tcPr marL="28575" marR="28575" marT="19050" marB="19050" anchor="b"/>
                </a:tc>
                <a:tc>
                  <a:txBody>
                    <a:bodyPr/>
                    <a:lstStyle/>
                    <a:p>
                      <a:pPr algn="r" rtl="0" fontAlgn="b"/>
                      <a:r>
                        <a:rPr lang="en-GB">
                          <a:effectLst/>
                        </a:rPr>
                        <a:t>1213</a:t>
                      </a:r>
                    </a:p>
                  </a:txBody>
                  <a:tcPr marL="28575" marR="28575" marT="19050" marB="19050" anchor="b"/>
                </a:tc>
                <a:tc>
                  <a:txBody>
                    <a:bodyPr/>
                    <a:lstStyle/>
                    <a:p>
                      <a:pPr algn="r" rtl="0" fontAlgn="b"/>
                      <a:r>
                        <a:rPr lang="en-GB">
                          <a:effectLst/>
                        </a:rPr>
                        <a:t>3343</a:t>
                      </a:r>
                    </a:p>
                  </a:txBody>
                  <a:tcPr marL="28575" marR="28575" marT="19050" marB="19050" anchor="b"/>
                </a:tc>
                <a:tc>
                  <a:txBody>
                    <a:bodyPr/>
                    <a:lstStyle/>
                    <a:p>
                      <a:pPr algn="r" rtl="0" fontAlgn="b"/>
                      <a:r>
                        <a:rPr lang="en-GB">
                          <a:effectLst/>
                        </a:rPr>
                        <a:t>855</a:t>
                      </a:r>
                    </a:p>
                  </a:txBody>
                  <a:tcPr marL="28575" marR="28575" marT="19050" marB="19050" anchor="b"/>
                </a:tc>
                <a:tc>
                  <a:txBody>
                    <a:bodyPr/>
                    <a:lstStyle/>
                    <a:p>
                      <a:pPr algn="r" rtl="0" fontAlgn="b"/>
                      <a:r>
                        <a:rPr lang="en-GB">
                          <a:effectLst/>
                        </a:rPr>
                        <a:t>97047</a:t>
                      </a:r>
                    </a:p>
                  </a:txBody>
                  <a:tcPr marL="28575" marR="28575" marT="19050" marB="19050" anchor="b"/>
                </a:tc>
                <a:tc>
                  <a:txBody>
                    <a:bodyPr/>
                    <a:lstStyle/>
                    <a:p>
                      <a:pPr algn="r" rtl="0" fontAlgn="b"/>
                      <a:r>
                        <a:rPr lang="en-GB" sz="1100">
                          <a:effectLst/>
                        </a:rPr>
                        <a:t>1.102655158</a:t>
                      </a:r>
                      <a:endParaRPr lang="en-GB" sz="1100" b="0">
                        <a:solidFill>
                          <a:srgbClr val="000000"/>
                        </a:solidFill>
                        <a:effectLst/>
                        <a:latin typeface="Inconsolata"/>
                      </a:endParaRPr>
                    </a:p>
                  </a:txBody>
                  <a:tcPr marL="28575" marR="28575" marT="19050" marB="19050" anchor="b"/>
                </a:tc>
                <a:tc>
                  <a:txBody>
                    <a:bodyPr/>
                    <a:lstStyle/>
                    <a:p>
                      <a:pPr algn="r" rtl="0" fontAlgn="b"/>
                      <a:r>
                        <a:rPr lang="en-GB">
                          <a:effectLst/>
                        </a:rPr>
                        <a:t>4</a:t>
                      </a:r>
                    </a:p>
                  </a:txBody>
                  <a:tcPr marL="28575" marR="28575" marT="19050" marB="19050" anchor="b"/>
                </a:tc>
                <a:extLst>
                  <a:ext uri="{0D108BD9-81ED-4DB2-BD59-A6C34878D82A}">
                    <a16:rowId xmlns:a16="http://schemas.microsoft.com/office/drawing/2014/main" val="994317788"/>
                  </a:ext>
                </a:extLst>
              </a:tr>
            </a:tbl>
          </a:graphicData>
        </a:graphic>
      </p:graphicFrame>
    </p:spTree>
    <p:extLst>
      <p:ext uri="{BB962C8B-B14F-4D97-AF65-F5344CB8AC3E}">
        <p14:creationId xmlns:p14="http://schemas.microsoft.com/office/powerpoint/2010/main" val="448618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E8A23B-F695-4818-AB7F-0E454C283E53}"/>
              </a:ext>
            </a:extLst>
          </p:cNvPr>
          <p:cNvSpPr>
            <a:spLocks noGrp="1"/>
          </p:cNvSpPr>
          <p:nvPr>
            <p:ph type="title"/>
          </p:nvPr>
        </p:nvSpPr>
        <p:spPr>
          <a:xfrm>
            <a:off x="1043631" y="809898"/>
            <a:ext cx="9942716" cy="1554480"/>
          </a:xfrm>
        </p:spPr>
        <p:txBody>
          <a:bodyPr anchor="ctr">
            <a:normAutofit/>
          </a:bodyPr>
          <a:lstStyle/>
          <a:p>
            <a:r>
              <a:rPr lang="en-GB" sz="4800">
                <a:cs typeface="Calibri Light"/>
              </a:rPr>
              <a:t>5. Discussion</a:t>
            </a:r>
            <a:endParaRPr lang="en-GB" sz="4800"/>
          </a:p>
        </p:txBody>
      </p:sp>
      <p:sp>
        <p:nvSpPr>
          <p:cNvPr id="3" name="Content Placeholder 2">
            <a:extLst>
              <a:ext uri="{FF2B5EF4-FFF2-40B4-BE49-F238E27FC236}">
                <a16:creationId xmlns:a16="http://schemas.microsoft.com/office/drawing/2014/main" id="{BF18CDDC-5A30-489D-AD51-3A35DD7A1F54}"/>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GB" sz="2400" dirty="0">
                <a:ea typeface="+mn-lt"/>
                <a:cs typeface="+mn-lt"/>
              </a:rPr>
              <a:t>Our goal was to rank the maze generating algorithms from those that generate the most difficult mazes to those that generate the least difficult mazes. </a:t>
            </a:r>
          </a:p>
          <a:p>
            <a:r>
              <a:rPr lang="en-GB" sz="2400" dirty="0">
                <a:ea typeface="+mn-lt"/>
                <a:cs typeface="+mn-lt"/>
              </a:rPr>
              <a:t>We did that with the help of several criteria: maze properties and solving agents performances.</a:t>
            </a:r>
            <a:endParaRPr lang="en-GB" sz="2400" dirty="0">
              <a:cs typeface="Calibri"/>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1519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BD92F-4F2C-4851-B24B-799268C34D3B}"/>
              </a:ext>
            </a:extLst>
          </p:cNvPr>
          <p:cNvSpPr>
            <a:spLocks noGrp="1"/>
          </p:cNvSpPr>
          <p:nvPr>
            <p:ph type="title"/>
          </p:nvPr>
        </p:nvSpPr>
        <p:spPr/>
        <p:txBody>
          <a:bodyPr/>
          <a:lstStyle/>
          <a:p>
            <a:r>
              <a:rPr lang="en-GB">
                <a:cs typeface="Calibri Light"/>
              </a:rPr>
              <a:t>6. Results</a:t>
            </a:r>
            <a:endParaRPr lang="en-GB" dirty="0"/>
          </a:p>
        </p:txBody>
      </p:sp>
      <p:sp>
        <p:nvSpPr>
          <p:cNvPr id="3" name="Content Placeholder 2">
            <a:extLst>
              <a:ext uri="{FF2B5EF4-FFF2-40B4-BE49-F238E27FC236}">
                <a16:creationId xmlns:a16="http://schemas.microsoft.com/office/drawing/2014/main" id="{DE9FB2A6-9AFF-4EE8-B09D-5F80878C489D}"/>
              </a:ext>
            </a:extLst>
          </p:cNvPr>
          <p:cNvSpPr>
            <a:spLocks noGrp="1"/>
          </p:cNvSpPr>
          <p:nvPr>
            <p:ph idx="1"/>
          </p:nvPr>
        </p:nvSpPr>
        <p:spPr>
          <a:xfrm>
            <a:off x="823823" y="1451814"/>
            <a:ext cx="10515600" cy="4351338"/>
          </a:xfrm>
        </p:spPr>
        <p:txBody>
          <a:bodyPr vert="horz" lIns="91440" tIns="45720" rIns="91440" bIns="45720" rtlCol="0" anchor="t">
            <a:normAutofit/>
          </a:bodyPr>
          <a:lstStyle/>
          <a:p>
            <a:r>
              <a:rPr lang="en-GB" dirty="0">
                <a:ea typeface="+mn-lt"/>
                <a:cs typeface="+mn-lt"/>
              </a:rPr>
              <a:t>We ranked the algorithms according to the criteria. </a:t>
            </a:r>
            <a:endParaRPr lang="en-US">
              <a:cs typeface="Calibri"/>
            </a:endParaRPr>
          </a:p>
          <a:p>
            <a:r>
              <a:rPr lang="en-GB" dirty="0">
                <a:ea typeface="+mn-lt"/>
                <a:cs typeface="+mn-lt"/>
              </a:rPr>
              <a:t>The final ranking of difficulty level: For every measure we ranked algorithms. Finally we calculated average of all the ranks which gives us the final order</a:t>
            </a:r>
            <a:endParaRPr lang="en-GB" dirty="0">
              <a:cs typeface="Calibri"/>
            </a:endParaRPr>
          </a:p>
          <a:p>
            <a:endParaRPr lang="en-GB" dirty="0">
              <a:cs typeface="Calibri"/>
            </a:endParaRPr>
          </a:p>
        </p:txBody>
      </p:sp>
      <p:graphicFrame>
        <p:nvGraphicFramePr>
          <p:cNvPr id="5" name="Table 4">
            <a:extLst>
              <a:ext uri="{FF2B5EF4-FFF2-40B4-BE49-F238E27FC236}">
                <a16:creationId xmlns:a16="http://schemas.microsoft.com/office/drawing/2014/main" id="{25C9448C-1902-44FD-99C2-C2762CAA45E7}"/>
              </a:ext>
            </a:extLst>
          </p:cNvPr>
          <p:cNvGraphicFramePr>
            <a:graphicFrameLocks noGrp="1"/>
          </p:cNvGraphicFramePr>
          <p:nvPr>
            <p:extLst>
              <p:ext uri="{D42A27DB-BD31-4B8C-83A1-F6EECF244321}">
                <p14:modId xmlns:p14="http://schemas.microsoft.com/office/powerpoint/2010/main" val="3511915707"/>
              </p:ext>
            </p:extLst>
          </p:nvPr>
        </p:nvGraphicFramePr>
        <p:xfrm>
          <a:off x="28756" y="3386659"/>
          <a:ext cx="12191998" cy="2659380"/>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1922203228"/>
                    </a:ext>
                  </a:extLst>
                </a:gridCol>
                <a:gridCol w="1741714">
                  <a:extLst>
                    <a:ext uri="{9D8B030D-6E8A-4147-A177-3AD203B41FA5}">
                      <a16:colId xmlns:a16="http://schemas.microsoft.com/office/drawing/2014/main" val="36236210"/>
                    </a:ext>
                  </a:extLst>
                </a:gridCol>
                <a:gridCol w="1741714">
                  <a:extLst>
                    <a:ext uri="{9D8B030D-6E8A-4147-A177-3AD203B41FA5}">
                      <a16:colId xmlns:a16="http://schemas.microsoft.com/office/drawing/2014/main" val="1230088087"/>
                    </a:ext>
                  </a:extLst>
                </a:gridCol>
                <a:gridCol w="1741714">
                  <a:extLst>
                    <a:ext uri="{9D8B030D-6E8A-4147-A177-3AD203B41FA5}">
                      <a16:colId xmlns:a16="http://schemas.microsoft.com/office/drawing/2014/main" val="1418939667"/>
                    </a:ext>
                  </a:extLst>
                </a:gridCol>
                <a:gridCol w="1741714">
                  <a:extLst>
                    <a:ext uri="{9D8B030D-6E8A-4147-A177-3AD203B41FA5}">
                      <a16:colId xmlns:a16="http://schemas.microsoft.com/office/drawing/2014/main" val="1720949607"/>
                    </a:ext>
                  </a:extLst>
                </a:gridCol>
                <a:gridCol w="1741714">
                  <a:extLst>
                    <a:ext uri="{9D8B030D-6E8A-4147-A177-3AD203B41FA5}">
                      <a16:colId xmlns:a16="http://schemas.microsoft.com/office/drawing/2014/main" val="3591932364"/>
                    </a:ext>
                  </a:extLst>
                </a:gridCol>
                <a:gridCol w="1741714">
                  <a:extLst>
                    <a:ext uri="{9D8B030D-6E8A-4147-A177-3AD203B41FA5}">
                      <a16:colId xmlns:a16="http://schemas.microsoft.com/office/drawing/2014/main" val="1667362518"/>
                    </a:ext>
                  </a:extLst>
                </a:gridCol>
              </a:tblGrid>
              <a:tr h="200025">
                <a:tc>
                  <a:txBody>
                    <a:bodyPr/>
                    <a:lstStyle/>
                    <a:p>
                      <a:pPr rtl="0" fontAlgn="b"/>
                      <a:endParaRPr lang="en-GB">
                        <a:effectLst/>
                      </a:endParaRPr>
                    </a:p>
                  </a:txBody>
                  <a:tcPr marL="28575" marR="28575" marT="19050" marB="19050" anchor="b"/>
                </a:tc>
                <a:tc>
                  <a:txBody>
                    <a:bodyPr/>
                    <a:lstStyle/>
                    <a:p>
                      <a:pPr rtl="0" fontAlgn="b"/>
                      <a:r>
                        <a:rPr lang="en-GB">
                          <a:effectLst/>
                        </a:rPr>
                        <a:t>Steps taken by different agents</a:t>
                      </a:r>
                    </a:p>
                  </a:txBody>
                  <a:tcPr marL="28575" marR="28575" marT="19050" marB="19050" anchor="b"/>
                </a:tc>
                <a:tc>
                  <a:txBody>
                    <a:bodyPr/>
                    <a:lstStyle/>
                    <a:p>
                      <a:pPr rtl="0" fontAlgn="b"/>
                      <a:r>
                        <a:rPr lang="en-GB" dirty="0">
                          <a:effectLst/>
                        </a:rPr>
                        <a:t>Intersections </a:t>
                      </a:r>
                      <a:r>
                        <a:rPr lang="en-GB">
                          <a:effectLst/>
                        </a:rPr>
                        <a:t>visited by different agents</a:t>
                      </a:r>
                    </a:p>
                  </a:txBody>
                  <a:tcPr marL="28575" marR="28575" marT="19050" marB="19050" anchor="b"/>
                </a:tc>
                <a:tc>
                  <a:txBody>
                    <a:bodyPr/>
                    <a:lstStyle/>
                    <a:p>
                      <a:pPr rtl="0" fontAlgn="b"/>
                      <a:r>
                        <a:rPr lang="en-GB">
                          <a:effectLst/>
                        </a:rPr>
                        <a:t>Dead Ends</a:t>
                      </a:r>
                    </a:p>
                    <a:p>
                      <a:pPr lvl="0">
                        <a:buNone/>
                      </a:pPr>
                      <a:r>
                        <a:rPr lang="en-GB" sz="1800" b="1" i="0" u="none" strike="noStrike" noProof="0">
                          <a:effectLst/>
                          <a:latin typeface="Calibri"/>
                        </a:rPr>
                        <a:t>visited by different agents</a:t>
                      </a:r>
                      <a:endParaRPr lang="en-GB"/>
                    </a:p>
                  </a:txBody>
                  <a:tcPr marL="28575" marR="28575" marT="19050" marB="19050" anchor="b"/>
                </a:tc>
                <a:tc>
                  <a:txBody>
                    <a:bodyPr/>
                    <a:lstStyle/>
                    <a:p>
                      <a:pPr rtl="0" fontAlgn="b"/>
                      <a:r>
                        <a:rPr lang="en-GB" dirty="0">
                          <a:effectLst/>
                        </a:rPr>
                        <a:t>Total Intersections and </a:t>
                      </a:r>
                      <a:r>
                        <a:rPr lang="en-GB">
                          <a:effectLst/>
                        </a:rPr>
                        <a:t>Dead Ends Generated</a:t>
                      </a:r>
                    </a:p>
                  </a:txBody>
                  <a:tcPr marL="28575" marR="28575" marT="19050" marB="19050" anchor="b"/>
                </a:tc>
                <a:tc>
                  <a:txBody>
                    <a:bodyPr/>
                    <a:lstStyle/>
                    <a:p>
                      <a:pPr rtl="0" fontAlgn="b"/>
                      <a:r>
                        <a:rPr lang="en-GB">
                          <a:effectLst/>
                        </a:rPr>
                        <a:t>Average</a:t>
                      </a:r>
                    </a:p>
                  </a:txBody>
                  <a:tcPr marL="28575" marR="28575" marT="19050" marB="19050" anchor="b"/>
                </a:tc>
                <a:tc>
                  <a:txBody>
                    <a:bodyPr/>
                    <a:lstStyle/>
                    <a:p>
                      <a:pPr rtl="0" fontAlgn="b"/>
                      <a:r>
                        <a:rPr lang="en-GB">
                          <a:effectLst/>
                        </a:rPr>
                        <a:t>Rank</a:t>
                      </a:r>
                    </a:p>
                  </a:txBody>
                  <a:tcPr marL="28575" marR="28575" marT="19050" marB="19050" anchor="b"/>
                </a:tc>
                <a:extLst>
                  <a:ext uri="{0D108BD9-81ED-4DB2-BD59-A6C34878D82A}">
                    <a16:rowId xmlns:a16="http://schemas.microsoft.com/office/drawing/2014/main" val="3347386667"/>
                  </a:ext>
                </a:extLst>
              </a:tr>
              <a:tr h="200025">
                <a:tc>
                  <a:txBody>
                    <a:bodyPr/>
                    <a:lstStyle/>
                    <a:p>
                      <a:pPr rtl="0" fontAlgn="b"/>
                      <a:r>
                        <a:rPr lang="en-GB">
                          <a:effectLst/>
                        </a:rPr>
                        <a:t>AldousBroder</a:t>
                      </a:r>
                    </a:p>
                  </a:txBody>
                  <a:tcPr marL="28575" marR="28575" marT="19050" marB="19050" anchor="b"/>
                </a:tc>
                <a:tc>
                  <a:txBody>
                    <a:bodyPr/>
                    <a:lstStyle/>
                    <a:p>
                      <a:pPr algn="r" rtl="0" fontAlgn="b"/>
                      <a:r>
                        <a:rPr lang="en-GB">
                          <a:effectLst/>
                        </a:rPr>
                        <a:t>3</a:t>
                      </a:r>
                    </a:p>
                  </a:txBody>
                  <a:tcPr marL="28575" marR="28575" marT="19050" marB="19050" anchor="b"/>
                </a:tc>
                <a:tc>
                  <a:txBody>
                    <a:bodyPr/>
                    <a:lstStyle/>
                    <a:p>
                      <a:pPr algn="r" rtl="0" fontAlgn="b"/>
                      <a:r>
                        <a:rPr lang="en-GB">
                          <a:effectLst/>
                        </a:rPr>
                        <a:t>1</a:t>
                      </a:r>
                    </a:p>
                  </a:txBody>
                  <a:tcPr marL="28575" marR="28575" marT="19050" marB="19050" anchor="b"/>
                </a:tc>
                <a:tc>
                  <a:txBody>
                    <a:bodyPr/>
                    <a:lstStyle/>
                    <a:p>
                      <a:pPr algn="r" rtl="0" fontAlgn="b"/>
                      <a:r>
                        <a:rPr lang="en-GB">
                          <a:effectLst/>
                        </a:rPr>
                        <a:t>1</a:t>
                      </a:r>
                    </a:p>
                  </a:txBody>
                  <a:tcPr marL="28575" marR="28575" marT="19050" marB="19050" anchor="b"/>
                </a:tc>
                <a:tc>
                  <a:txBody>
                    <a:bodyPr/>
                    <a:lstStyle/>
                    <a:p>
                      <a:pPr algn="r" rtl="0" fontAlgn="b"/>
                      <a:r>
                        <a:rPr lang="en-GB">
                          <a:effectLst/>
                        </a:rPr>
                        <a:t>1</a:t>
                      </a:r>
                    </a:p>
                  </a:txBody>
                  <a:tcPr marL="28575" marR="28575" marT="19050" marB="19050" anchor="b"/>
                </a:tc>
                <a:tc>
                  <a:txBody>
                    <a:bodyPr/>
                    <a:lstStyle/>
                    <a:p>
                      <a:pPr algn="r" rtl="0" fontAlgn="b"/>
                      <a:r>
                        <a:rPr lang="en-GB">
                          <a:effectLst/>
                        </a:rPr>
                        <a:t>1.5</a:t>
                      </a:r>
                    </a:p>
                  </a:txBody>
                  <a:tcPr marL="28575" marR="28575" marT="19050" marB="19050" anchor="b"/>
                </a:tc>
                <a:tc>
                  <a:txBody>
                    <a:bodyPr/>
                    <a:lstStyle/>
                    <a:p>
                      <a:pPr algn="r" rtl="0" fontAlgn="b"/>
                      <a:r>
                        <a:rPr lang="en-GB">
                          <a:effectLst/>
                        </a:rPr>
                        <a:t>1</a:t>
                      </a:r>
                    </a:p>
                  </a:txBody>
                  <a:tcPr marL="28575" marR="28575" marT="19050" marB="19050" anchor="b"/>
                </a:tc>
                <a:extLst>
                  <a:ext uri="{0D108BD9-81ED-4DB2-BD59-A6C34878D82A}">
                    <a16:rowId xmlns:a16="http://schemas.microsoft.com/office/drawing/2014/main" val="2744065927"/>
                  </a:ext>
                </a:extLst>
              </a:tr>
              <a:tr h="200025">
                <a:tc>
                  <a:txBody>
                    <a:bodyPr/>
                    <a:lstStyle/>
                    <a:p>
                      <a:pPr rtl="0" fontAlgn="b"/>
                      <a:r>
                        <a:rPr lang="en-GB">
                          <a:effectLst/>
                        </a:rPr>
                        <a:t>Wilson</a:t>
                      </a:r>
                    </a:p>
                  </a:txBody>
                  <a:tcPr marL="28575" marR="28575" marT="19050" marB="19050" anchor="b"/>
                </a:tc>
                <a:tc>
                  <a:txBody>
                    <a:bodyPr/>
                    <a:lstStyle/>
                    <a:p>
                      <a:pPr algn="r" rtl="0" fontAlgn="b"/>
                      <a:r>
                        <a:rPr lang="en-GB">
                          <a:effectLst/>
                        </a:rPr>
                        <a:t>2</a:t>
                      </a:r>
                    </a:p>
                  </a:txBody>
                  <a:tcPr marL="28575" marR="28575" marT="19050" marB="19050" anchor="b"/>
                </a:tc>
                <a:tc>
                  <a:txBody>
                    <a:bodyPr/>
                    <a:lstStyle/>
                    <a:p>
                      <a:pPr algn="r" rtl="0" fontAlgn="b"/>
                      <a:r>
                        <a:rPr lang="en-GB">
                          <a:effectLst/>
                        </a:rPr>
                        <a:t>2</a:t>
                      </a:r>
                    </a:p>
                  </a:txBody>
                  <a:tcPr marL="28575" marR="28575" marT="19050" marB="19050" anchor="b"/>
                </a:tc>
                <a:tc>
                  <a:txBody>
                    <a:bodyPr/>
                    <a:lstStyle/>
                    <a:p>
                      <a:pPr algn="r" rtl="0" fontAlgn="b"/>
                      <a:r>
                        <a:rPr lang="en-GB">
                          <a:effectLst/>
                        </a:rPr>
                        <a:t>2</a:t>
                      </a:r>
                    </a:p>
                  </a:txBody>
                  <a:tcPr marL="28575" marR="28575" marT="19050" marB="19050" anchor="b"/>
                </a:tc>
                <a:tc>
                  <a:txBody>
                    <a:bodyPr/>
                    <a:lstStyle/>
                    <a:p>
                      <a:pPr algn="r" rtl="0" fontAlgn="b"/>
                      <a:r>
                        <a:rPr lang="en-GB">
                          <a:effectLst/>
                        </a:rPr>
                        <a:t>1</a:t>
                      </a:r>
                    </a:p>
                  </a:txBody>
                  <a:tcPr marL="28575" marR="28575" marT="19050" marB="19050" anchor="b"/>
                </a:tc>
                <a:tc>
                  <a:txBody>
                    <a:bodyPr/>
                    <a:lstStyle/>
                    <a:p>
                      <a:pPr algn="r" rtl="0" fontAlgn="b"/>
                      <a:r>
                        <a:rPr lang="en-GB">
                          <a:effectLst/>
                        </a:rPr>
                        <a:t>1.75</a:t>
                      </a:r>
                    </a:p>
                  </a:txBody>
                  <a:tcPr marL="28575" marR="28575" marT="19050" marB="19050" anchor="b"/>
                </a:tc>
                <a:tc>
                  <a:txBody>
                    <a:bodyPr/>
                    <a:lstStyle/>
                    <a:p>
                      <a:pPr algn="r" rtl="0" fontAlgn="b"/>
                      <a:r>
                        <a:rPr lang="en-GB">
                          <a:effectLst/>
                        </a:rPr>
                        <a:t>2</a:t>
                      </a:r>
                    </a:p>
                  </a:txBody>
                  <a:tcPr marL="28575" marR="28575" marT="19050" marB="19050" anchor="b"/>
                </a:tc>
                <a:extLst>
                  <a:ext uri="{0D108BD9-81ED-4DB2-BD59-A6C34878D82A}">
                    <a16:rowId xmlns:a16="http://schemas.microsoft.com/office/drawing/2014/main" val="3334312976"/>
                  </a:ext>
                </a:extLst>
              </a:tr>
              <a:tr h="200025">
                <a:tc>
                  <a:txBody>
                    <a:bodyPr/>
                    <a:lstStyle/>
                    <a:p>
                      <a:pPr rtl="0" fontAlgn="b"/>
                      <a:r>
                        <a:rPr lang="en-GB">
                          <a:effectLst/>
                        </a:rPr>
                        <a:t>RecursiveBacktracking</a:t>
                      </a:r>
                    </a:p>
                  </a:txBody>
                  <a:tcPr marL="28575" marR="28575" marT="19050" marB="19050" anchor="b"/>
                </a:tc>
                <a:tc>
                  <a:txBody>
                    <a:bodyPr/>
                    <a:lstStyle/>
                    <a:p>
                      <a:pPr algn="r" rtl="0" fontAlgn="b"/>
                      <a:r>
                        <a:rPr lang="en-GB">
                          <a:effectLst/>
                        </a:rPr>
                        <a:t>1</a:t>
                      </a:r>
                    </a:p>
                  </a:txBody>
                  <a:tcPr marL="28575" marR="28575" marT="19050" marB="19050" anchor="b"/>
                </a:tc>
                <a:tc>
                  <a:txBody>
                    <a:bodyPr/>
                    <a:lstStyle/>
                    <a:p>
                      <a:pPr algn="r" rtl="0" fontAlgn="b"/>
                      <a:r>
                        <a:rPr lang="en-GB">
                          <a:effectLst/>
                        </a:rPr>
                        <a:t>3</a:t>
                      </a:r>
                    </a:p>
                  </a:txBody>
                  <a:tcPr marL="28575" marR="28575" marT="19050" marB="19050" anchor="b"/>
                </a:tc>
                <a:tc>
                  <a:txBody>
                    <a:bodyPr/>
                    <a:lstStyle/>
                    <a:p>
                      <a:pPr algn="r" rtl="0" fontAlgn="b"/>
                      <a:r>
                        <a:rPr lang="en-GB">
                          <a:effectLst/>
                        </a:rPr>
                        <a:t>3</a:t>
                      </a:r>
                    </a:p>
                  </a:txBody>
                  <a:tcPr marL="28575" marR="28575" marT="19050" marB="19050" anchor="b"/>
                </a:tc>
                <a:tc>
                  <a:txBody>
                    <a:bodyPr/>
                    <a:lstStyle/>
                    <a:p>
                      <a:pPr algn="r" rtl="0" fontAlgn="b"/>
                      <a:r>
                        <a:rPr lang="en-GB">
                          <a:effectLst/>
                        </a:rPr>
                        <a:t>2</a:t>
                      </a:r>
                    </a:p>
                  </a:txBody>
                  <a:tcPr marL="28575" marR="28575" marT="19050" marB="19050" anchor="b"/>
                </a:tc>
                <a:tc>
                  <a:txBody>
                    <a:bodyPr/>
                    <a:lstStyle/>
                    <a:p>
                      <a:pPr algn="r" rtl="0" fontAlgn="b"/>
                      <a:r>
                        <a:rPr lang="en-GB">
                          <a:effectLst/>
                        </a:rPr>
                        <a:t>2.25</a:t>
                      </a:r>
                    </a:p>
                  </a:txBody>
                  <a:tcPr marL="28575" marR="28575" marT="19050" marB="19050" anchor="b"/>
                </a:tc>
                <a:tc>
                  <a:txBody>
                    <a:bodyPr/>
                    <a:lstStyle/>
                    <a:p>
                      <a:pPr algn="r" rtl="0" fontAlgn="b"/>
                      <a:r>
                        <a:rPr lang="en-GB">
                          <a:effectLst/>
                        </a:rPr>
                        <a:t>3</a:t>
                      </a:r>
                    </a:p>
                  </a:txBody>
                  <a:tcPr marL="28575" marR="28575" marT="19050" marB="19050" anchor="b"/>
                </a:tc>
                <a:extLst>
                  <a:ext uri="{0D108BD9-81ED-4DB2-BD59-A6C34878D82A}">
                    <a16:rowId xmlns:a16="http://schemas.microsoft.com/office/drawing/2014/main" val="74094081"/>
                  </a:ext>
                </a:extLst>
              </a:tr>
              <a:tr h="200025">
                <a:tc>
                  <a:txBody>
                    <a:bodyPr/>
                    <a:lstStyle/>
                    <a:p>
                      <a:pPr rtl="0" fontAlgn="b"/>
                      <a:r>
                        <a:rPr lang="en-GB">
                          <a:effectLst/>
                        </a:rPr>
                        <a:t>HuntAndKill</a:t>
                      </a:r>
                    </a:p>
                  </a:txBody>
                  <a:tcPr marL="28575" marR="28575" marT="19050" marB="19050" anchor="b"/>
                </a:tc>
                <a:tc>
                  <a:txBody>
                    <a:bodyPr/>
                    <a:lstStyle/>
                    <a:p>
                      <a:pPr algn="r" rtl="0" fontAlgn="b"/>
                      <a:r>
                        <a:rPr lang="en-GB">
                          <a:effectLst/>
                        </a:rPr>
                        <a:t>4</a:t>
                      </a:r>
                    </a:p>
                  </a:txBody>
                  <a:tcPr marL="28575" marR="28575" marT="19050" marB="19050" anchor="b"/>
                </a:tc>
                <a:tc>
                  <a:txBody>
                    <a:bodyPr/>
                    <a:lstStyle/>
                    <a:p>
                      <a:pPr algn="r" rtl="0" fontAlgn="b"/>
                      <a:r>
                        <a:rPr lang="en-GB">
                          <a:effectLst/>
                        </a:rPr>
                        <a:t>4</a:t>
                      </a:r>
                    </a:p>
                  </a:txBody>
                  <a:tcPr marL="28575" marR="28575" marT="19050" marB="19050" anchor="b"/>
                </a:tc>
                <a:tc>
                  <a:txBody>
                    <a:bodyPr/>
                    <a:lstStyle/>
                    <a:p>
                      <a:pPr algn="r" rtl="0" fontAlgn="b"/>
                      <a:r>
                        <a:rPr lang="en-GB">
                          <a:effectLst/>
                        </a:rPr>
                        <a:t>4</a:t>
                      </a:r>
                    </a:p>
                  </a:txBody>
                  <a:tcPr marL="28575" marR="28575" marT="19050" marB="19050" anchor="b"/>
                </a:tc>
                <a:tc>
                  <a:txBody>
                    <a:bodyPr/>
                    <a:lstStyle/>
                    <a:p>
                      <a:pPr algn="r" rtl="0" fontAlgn="b"/>
                      <a:r>
                        <a:rPr lang="en-GB">
                          <a:effectLst/>
                        </a:rPr>
                        <a:t>3</a:t>
                      </a:r>
                    </a:p>
                  </a:txBody>
                  <a:tcPr marL="28575" marR="28575" marT="19050" marB="19050" anchor="b"/>
                </a:tc>
                <a:tc>
                  <a:txBody>
                    <a:bodyPr/>
                    <a:lstStyle/>
                    <a:p>
                      <a:pPr algn="r" rtl="0" fontAlgn="b"/>
                      <a:r>
                        <a:rPr lang="en-GB">
                          <a:effectLst/>
                        </a:rPr>
                        <a:t>3.75</a:t>
                      </a:r>
                    </a:p>
                  </a:txBody>
                  <a:tcPr marL="28575" marR="28575" marT="19050" marB="19050" anchor="b"/>
                </a:tc>
                <a:tc>
                  <a:txBody>
                    <a:bodyPr/>
                    <a:lstStyle/>
                    <a:p>
                      <a:pPr algn="r" rtl="0" fontAlgn="b"/>
                      <a:r>
                        <a:rPr lang="en-GB">
                          <a:effectLst/>
                        </a:rPr>
                        <a:t>4</a:t>
                      </a:r>
                    </a:p>
                  </a:txBody>
                  <a:tcPr marL="28575" marR="28575" marT="19050" marB="19050" anchor="b"/>
                </a:tc>
                <a:extLst>
                  <a:ext uri="{0D108BD9-81ED-4DB2-BD59-A6C34878D82A}">
                    <a16:rowId xmlns:a16="http://schemas.microsoft.com/office/drawing/2014/main" val="2367912815"/>
                  </a:ext>
                </a:extLst>
              </a:tr>
            </a:tbl>
          </a:graphicData>
        </a:graphic>
      </p:graphicFrame>
    </p:spTree>
    <p:extLst>
      <p:ext uri="{BB962C8B-B14F-4D97-AF65-F5344CB8AC3E}">
        <p14:creationId xmlns:p14="http://schemas.microsoft.com/office/powerpoint/2010/main" val="812125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0F550A-FFDC-457B-815F-5CE48838AAE7}"/>
              </a:ext>
            </a:extLst>
          </p:cNvPr>
          <p:cNvSpPr>
            <a:spLocks noGrp="1"/>
          </p:cNvSpPr>
          <p:nvPr>
            <p:ph type="title"/>
          </p:nvPr>
        </p:nvSpPr>
        <p:spPr>
          <a:xfrm>
            <a:off x="5894962" y="479493"/>
            <a:ext cx="5458838" cy="1325563"/>
          </a:xfrm>
        </p:spPr>
        <p:txBody>
          <a:bodyPr>
            <a:normAutofit/>
          </a:bodyPr>
          <a:lstStyle/>
          <a:p>
            <a:r>
              <a:rPr lang="en-GB" dirty="0">
                <a:cs typeface="Calibri Light"/>
              </a:rPr>
              <a:t>Results contd...</a:t>
            </a:r>
            <a:endParaRPr lang="en-GB" dirty="0"/>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Maximize">
            <a:extLst>
              <a:ext uri="{FF2B5EF4-FFF2-40B4-BE49-F238E27FC236}">
                <a16:creationId xmlns:a16="http://schemas.microsoft.com/office/drawing/2014/main" id="{54873695-DDEE-483F-A2BD-9399B7CF37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D2BECD04-3997-43BE-8636-D8F3033993DF}"/>
              </a:ext>
            </a:extLst>
          </p:cNvPr>
          <p:cNvSpPr>
            <a:spLocks noGrp="1"/>
          </p:cNvSpPr>
          <p:nvPr>
            <p:ph idx="1"/>
          </p:nvPr>
        </p:nvSpPr>
        <p:spPr>
          <a:xfrm>
            <a:off x="5894962" y="1984443"/>
            <a:ext cx="5458838" cy="4192520"/>
          </a:xfrm>
        </p:spPr>
        <p:txBody>
          <a:bodyPr vert="horz" lIns="91440" tIns="45720" rIns="91440" bIns="45720" rtlCol="0">
            <a:normAutofit/>
          </a:bodyPr>
          <a:lstStyle/>
          <a:p>
            <a:r>
              <a:rPr lang="en-GB" sz="2600">
                <a:ea typeface="+mn-lt"/>
                <a:cs typeface="+mn-lt"/>
              </a:rPr>
              <a:t>Having established the ranking of the algorithms we can now find the properties that distinguish among the various levels of difficulty of the algorithms. </a:t>
            </a:r>
          </a:p>
          <a:p>
            <a:r>
              <a:rPr lang="en-GB" sz="2600">
                <a:ea typeface="+mn-lt"/>
                <a:cs typeface="+mn-lt"/>
              </a:rPr>
              <a:t>The number of intersections is correlated to the difficulty of mazes. More intersections means that the maze is more difficult, and that there is more chance to miss the correct path. </a:t>
            </a:r>
            <a:endParaRPr lang="en-GB" sz="2600">
              <a:cs typeface="Calibri"/>
            </a:endParaRPr>
          </a:p>
        </p:txBody>
      </p:sp>
    </p:spTree>
    <p:extLst>
      <p:ext uri="{BB962C8B-B14F-4D97-AF65-F5344CB8AC3E}">
        <p14:creationId xmlns:p14="http://schemas.microsoft.com/office/powerpoint/2010/main" val="1126447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EFDB77-AAEE-4448-B0E3-3160EC9089D5}"/>
              </a:ext>
            </a:extLst>
          </p:cNvPr>
          <p:cNvSpPr>
            <a:spLocks noGrp="1"/>
          </p:cNvSpPr>
          <p:nvPr>
            <p:ph type="title"/>
          </p:nvPr>
        </p:nvSpPr>
        <p:spPr>
          <a:xfrm>
            <a:off x="808638" y="386930"/>
            <a:ext cx="9236700" cy="1188950"/>
          </a:xfrm>
        </p:spPr>
        <p:txBody>
          <a:bodyPr anchor="b">
            <a:normAutofit/>
          </a:bodyPr>
          <a:lstStyle/>
          <a:p>
            <a:r>
              <a:rPr lang="en-GB" sz="5400">
                <a:cs typeface="Calibri Light"/>
              </a:rPr>
              <a:t>Results contd...</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EFF77F-98F5-4D11-A019-663A54F4FFCC}"/>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0" indent="0">
              <a:buNone/>
            </a:pPr>
            <a:r>
              <a:rPr lang="en-GB" sz="2200">
                <a:ea typeface="+mn-lt"/>
                <a:cs typeface="+mn-lt"/>
              </a:rPr>
              <a:t>The type of the algorithm contributes to the level of the difficulty:</a:t>
            </a:r>
            <a:endParaRPr lang="en-US" sz="2200"/>
          </a:p>
          <a:p>
            <a:pPr marL="514350" indent="-514350">
              <a:buAutoNum type="arabicPeriod"/>
            </a:pPr>
            <a:r>
              <a:rPr lang="en-GB" sz="2200">
                <a:ea typeface="+mn-lt"/>
                <a:cs typeface="+mn-lt"/>
              </a:rPr>
              <a:t>Best results are achieved by AldousBroder and Wilson. They originate from algorithms for finding uniform spanning trees in graphs. We speculate that agents have difficulty navigating through the maze because the paths are unbiased in any direction.</a:t>
            </a:r>
            <a:endParaRPr lang="en-GB" sz="2200">
              <a:cs typeface="Calibri" panose="020F0502020204030204"/>
            </a:endParaRPr>
          </a:p>
          <a:p>
            <a:pPr marL="514350" indent="-514350">
              <a:buAutoNum type="arabicPeriod"/>
            </a:pPr>
            <a:r>
              <a:rPr lang="en-GB" sz="2200">
                <a:ea typeface="+mn-lt"/>
                <a:cs typeface="+mn-lt"/>
              </a:rPr>
              <a:t>The worst performing pair is Recursive Backtracking, and Hunt and Kill algorithms. They originate from the graph search algorithms. On the other hand most solving agents use the same approach which enables them to solve the maze easily. Therefore the mazes are generated in a way that suit the solving agents.</a:t>
            </a:r>
          </a:p>
        </p:txBody>
      </p:sp>
    </p:spTree>
    <p:extLst>
      <p:ext uri="{BB962C8B-B14F-4D97-AF65-F5344CB8AC3E}">
        <p14:creationId xmlns:p14="http://schemas.microsoft.com/office/powerpoint/2010/main" val="39240795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4C74C1C-EF2E-40CF-A712-656E694E67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54D45A-4F6A-4B17-ACEF-5EB60500DBB6}"/>
              </a:ext>
            </a:extLst>
          </p:cNvPr>
          <p:cNvSpPr>
            <a:spLocks noGrp="1"/>
          </p:cNvSpPr>
          <p:nvPr>
            <p:ph type="title"/>
          </p:nvPr>
        </p:nvSpPr>
        <p:spPr>
          <a:xfrm>
            <a:off x="5764783" y="349664"/>
            <a:ext cx="5845571" cy="1638377"/>
          </a:xfrm>
        </p:spPr>
        <p:txBody>
          <a:bodyPr anchor="b">
            <a:normAutofit/>
          </a:bodyPr>
          <a:lstStyle/>
          <a:p>
            <a:r>
              <a:rPr lang="en-GB" sz="4800" dirty="0">
                <a:ea typeface="+mj-lt"/>
                <a:cs typeface="+mj-lt"/>
              </a:rPr>
              <a:t>7. Proposed Modification</a:t>
            </a:r>
            <a:endParaRPr lang="en-US" sz="4800" dirty="0"/>
          </a:p>
        </p:txBody>
      </p:sp>
      <p:sp>
        <p:nvSpPr>
          <p:cNvPr id="14" name="Rectangle 13">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Quotes">
            <a:extLst>
              <a:ext uri="{FF2B5EF4-FFF2-40B4-BE49-F238E27FC236}">
                <a16:creationId xmlns:a16="http://schemas.microsoft.com/office/drawing/2014/main" id="{0E949AA9-53A3-4678-840E-3C2B1D9056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110" y="1186882"/>
            <a:ext cx="4235516" cy="4235516"/>
          </a:xfrm>
          <a:prstGeom prst="rect">
            <a:avLst/>
          </a:prstGeom>
        </p:spPr>
      </p:pic>
      <p:sp>
        <p:nvSpPr>
          <p:cNvPr id="3" name="Content Placeholder 2">
            <a:extLst>
              <a:ext uri="{FF2B5EF4-FFF2-40B4-BE49-F238E27FC236}">
                <a16:creationId xmlns:a16="http://schemas.microsoft.com/office/drawing/2014/main" id="{02252228-2A77-41EE-B786-81B55E30C3EF}"/>
              </a:ext>
            </a:extLst>
          </p:cNvPr>
          <p:cNvSpPr>
            <a:spLocks noGrp="1"/>
          </p:cNvSpPr>
          <p:nvPr>
            <p:ph idx="1"/>
          </p:nvPr>
        </p:nvSpPr>
        <p:spPr>
          <a:xfrm>
            <a:off x="5766262" y="2620641"/>
            <a:ext cx="5837750" cy="3023702"/>
          </a:xfrm>
        </p:spPr>
        <p:txBody>
          <a:bodyPr vert="horz" lIns="91440" tIns="45720" rIns="91440" bIns="45720" rtlCol="0" anchor="ctr">
            <a:normAutofit/>
          </a:bodyPr>
          <a:lstStyle/>
          <a:p>
            <a:r>
              <a:rPr lang="en-GB" sz="2200" dirty="0">
                <a:ea typeface="+mn-lt"/>
                <a:cs typeface="+mn-lt"/>
              </a:rPr>
              <a:t>One issue with Wilson algorithm is maintaining list of unvisited vertices so as to pick random vertex from it.</a:t>
            </a:r>
            <a:endParaRPr lang="en-US" sz="2200">
              <a:ea typeface="+mn-lt"/>
              <a:cs typeface="+mn-lt"/>
            </a:endParaRPr>
          </a:p>
          <a:p>
            <a:r>
              <a:rPr lang="en-GB" sz="2200" dirty="0">
                <a:ea typeface="+mn-lt"/>
                <a:cs typeface="+mn-lt"/>
              </a:rPr>
              <a:t>As soon as vertex is picked, we need to remove it from the list.</a:t>
            </a:r>
            <a:endParaRPr lang="en-US" sz="2200">
              <a:ea typeface="+mn-lt"/>
              <a:cs typeface="+mn-lt"/>
            </a:endParaRPr>
          </a:p>
          <a:p>
            <a:r>
              <a:rPr lang="en-GB" sz="2200" dirty="0">
                <a:ea typeface="+mn-lt"/>
                <a:cs typeface="+mn-lt"/>
              </a:rPr>
              <a:t>So to support insertion, removal, searching as well as random picking we can use a combination of array and hash map.</a:t>
            </a:r>
          </a:p>
          <a:p>
            <a:endParaRPr lang="en-GB" sz="2200" dirty="0">
              <a:cs typeface="Calibri"/>
            </a:endParaRPr>
          </a:p>
          <a:p>
            <a:endParaRPr lang="en-GB" sz="2200" dirty="0">
              <a:cs typeface="Calibri"/>
            </a:endParaRPr>
          </a:p>
        </p:txBody>
      </p:sp>
    </p:spTree>
    <p:extLst>
      <p:ext uri="{BB962C8B-B14F-4D97-AF65-F5344CB8AC3E}">
        <p14:creationId xmlns:p14="http://schemas.microsoft.com/office/powerpoint/2010/main" val="3945295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7C4A2B8-E3FD-4068-B6B5-270703C6BDF9}"/>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1. Introduction</a:t>
            </a:r>
          </a:p>
        </p:txBody>
      </p:sp>
    </p:spTree>
    <p:extLst>
      <p:ext uri="{BB962C8B-B14F-4D97-AF65-F5344CB8AC3E}">
        <p14:creationId xmlns:p14="http://schemas.microsoft.com/office/powerpoint/2010/main" val="1146828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8" name="Rectangle 4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Rectangle 5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BDB41-CA68-4F78-8A16-9AE28BC7B0F0}"/>
              </a:ext>
            </a:extLst>
          </p:cNvPr>
          <p:cNvSpPr>
            <a:spLocks noGrp="1"/>
          </p:cNvSpPr>
          <p:nvPr>
            <p:ph type="title"/>
          </p:nvPr>
        </p:nvSpPr>
        <p:spPr>
          <a:xfrm>
            <a:off x="1043631" y="809898"/>
            <a:ext cx="9942716" cy="1554480"/>
          </a:xfrm>
        </p:spPr>
        <p:txBody>
          <a:bodyPr anchor="ctr">
            <a:normAutofit/>
          </a:bodyPr>
          <a:lstStyle/>
          <a:p>
            <a:r>
              <a:rPr lang="en-GB" sz="4800" dirty="0">
                <a:cs typeface="Calibri Light"/>
              </a:rPr>
              <a:t>Proposed Modification contd...</a:t>
            </a:r>
            <a:endParaRPr lang="en-GB" sz="4800" dirty="0"/>
          </a:p>
        </p:txBody>
      </p:sp>
      <p:sp>
        <p:nvSpPr>
          <p:cNvPr id="3" name="Content Placeholder 2">
            <a:extLst>
              <a:ext uri="{FF2B5EF4-FFF2-40B4-BE49-F238E27FC236}">
                <a16:creationId xmlns:a16="http://schemas.microsoft.com/office/drawing/2014/main" id="{A6CBA196-E154-4922-A6BD-1375FD700D45}"/>
              </a:ext>
            </a:extLst>
          </p:cNvPr>
          <p:cNvSpPr>
            <a:spLocks noGrp="1"/>
          </p:cNvSpPr>
          <p:nvPr>
            <p:ph idx="1"/>
          </p:nvPr>
        </p:nvSpPr>
        <p:spPr>
          <a:xfrm>
            <a:off x="1045028" y="3017522"/>
            <a:ext cx="9941319" cy="3124658"/>
          </a:xfrm>
        </p:spPr>
        <p:txBody>
          <a:bodyPr vert="horz" lIns="91440" tIns="45720" rIns="91440" bIns="45720" rtlCol="0" anchor="ctr">
            <a:normAutofit fontScale="92500" lnSpcReduction="10000"/>
          </a:bodyPr>
          <a:lstStyle/>
          <a:p>
            <a:r>
              <a:rPr lang="en-GB" sz="2400" dirty="0">
                <a:ea typeface="+mn-lt"/>
                <a:cs typeface="+mn-lt"/>
              </a:rPr>
              <a:t>The hash map stores array values as keys and array indexes as values.</a:t>
            </a:r>
            <a:endParaRPr lang="en-US" sz="2400">
              <a:ea typeface="+mn-lt"/>
              <a:cs typeface="+mn-lt"/>
            </a:endParaRPr>
          </a:p>
          <a:p>
            <a:r>
              <a:rPr lang="en-GB" sz="2400" dirty="0">
                <a:ea typeface="+mn-lt"/>
                <a:cs typeface="+mn-lt"/>
              </a:rPr>
              <a:t>Insert will insert at end and add entry into hash map.</a:t>
            </a:r>
            <a:endParaRPr lang="en-US" sz="2400">
              <a:ea typeface="+mn-lt"/>
              <a:cs typeface="+mn-lt"/>
            </a:endParaRPr>
          </a:p>
          <a:p>
            <a:r>
              <a:rPr lang="en-GB" sz="2400" dirty="0">
                <a:ea typeface="+mn-lt"/>
                <a:cs typeface="+mn-lt"/>
              </a:rPr>
              <a:t>Searching will be done in </a:t>
            </a:r>
            <a:r>
              <a:rPr lang="en-GB" sz="2400" dirty="0" err="1">
                <a:ea typeface="+mn-lt"/>
                <a:cs typeface="+mn-lt"/>
              </a:rPr>
              <a:t>const</a:t>
            </a:r>
            <a:r>
              <a:rPr lang="en-GB" sz="2400" dirty="0">
                <a:ea typeface="+mn-lt"/>
                <a:cs typeface="+mn-lt"/>
              </a:rPr>
              <a:t> time as we can just look up the hash table to find the given element.</a:t>
            </a:r>
            <a:endParaRPr lang="en-US" sz="2400">
              <a:ea typeface="+mn-lt"/>
              <a:cs typeface="+mn-lt"/>
            </a:endParaRPr>
          </a:p>
          <a:p>
            <a:r>
              <a:rPr lang="en-GB" sz="2400" dirty="0">
                <a:ea typeface="+mn-lt"/>
                <a:cs typeface="+mn-lt"/>
              </a:rPr>
              <a:t>For deletion, we first get position of element to be deleted(can be done in O(1) time using hash table), then swap this element with last element and update the location of last element in the hash table.</a:t>
            </a:r>
            <a:endParaRPr lang="en-US" sz="2400">
              <a:ea typeface="+mn-lt"/>
              <a:cs typeface="+mn-lt"/>
            </a:endParaRPr>
          </a:p>
          <a:p>
            <a:r>
              <a:rPr lang="en-GB" sz="2400" dirty="0">
                <a:ea typeface="+mn-lt"/>
                <a:cs typeface="+mn-lt"/>
              </a:rPr>
              <a:t>For random element, generate a random number from 0 to last index.</a:t>
            </a:r>
            <a:br>
              <a:rPr lang="en-GB" sz="2400" dirty="0">
                <a:ea typeface="+mn-lt"/>
                <a:cs typeface="+mn-lt"/>
              </a:rPr>
            </a:br>
            <a:r>
              <a:rPr lang="en-GB" sz="2400" dirty="0">
                <a:ea typeface="+mn-lt"/>
                <a:cs typeface="+mn-lt"/>
              </a:rPr>
              <a:t>And return the array element at the randomly generated index.</a:t>
            </a:r>
          </a:p>
          <a:p>
            <a:endParaRPr lang="en-GB" sz="2400" dirty="0">
              <a:ea typeface="+mn-lt"/>
              <a:cs typeface="+mn-lt"/>
            </a:endParaRPr>
          </a:p>
        </p:txBody>
      </p:sp>
      <p:cxnSp>
        <p:nvCxnSpPr>
          <p:cNvPr id="54" name="Straight Connector 5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728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0AE9A6-BC3B-48FE-8E0E-64C00E8DE958}"/>
              </a:ext>
            </a:extLst>
          </p:cNvPr>
          <p:cNvSpPr>
            <a:spLocks noGrp="1"/>
          </p:cNvSpPr>
          <p:nvPr>
            <p:ph type="title"/>
          </p:nvPr>
        </p:nvSpPr>
        <p:spPr>
          <a:xfrm>
            <a:off x="1043631" y="809898"/>
            <a:ext cx="9942716" cy="1554480"/>
          </a:xfrm>
        </p:spPr>
        <p:txBody>
          <a:bodyPr anchor="ctr">
            <a:normAutofit/>
          </a:bodyPr>
          <a:lstStyle/>
          <a:p>
            <a:r>
              <a:rPr lang="en-GB" sz="4800" dirty="0">
                <a:ea typeface="+mj-lt"/>
                <a:cs typeface="+mj-lt"/>
              </a:rPr>
              <a:t>8. Conclusion</a:t>
            </a:r>
            <a:endParaRPr lang="en-US" sz="4800" dirty="0">
              <a:ea typeface="+mj-lt"/>
              <a:cs typeface="+mj-lt"/>
            </a:endParaRPr>
          </a:p>
        </p:txBody>
      </p:sp>
      <p:sp>
        <p:nvSpPr>
          <p:cNvPr id="3" name="Content Placeholder 2">
            <a:extLst>
              <a:ext uri="{FF2B5EF4-FFF2-40B4-BE49-F238E27FC236}">
                <a16:creationId xmlns:a16="http://schemas.microsoft.com/office/drawing/2014/main" id="{73EDC8A1-1500-4257-BBA5-171AC8C099E6}"/>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GB" sz="2400">
                <a:ea typeface="+mn-lt"/>
                <a:cs typeface="+mn-lt"/>
              </a:rPr>
              <a:t>we studied and analysed two different approaches of generating mazes and were able to rank them by levels of difficulty. Nevertheless both considered types were somehow related to each other since they are used for finding trees in graphs.</a:t>
            </a:r>
            <a:r>
              <a:rPr lang="en-GB" sz="2400" dirty="0">
                <a:ea typeface="+mn-lt"/>
                <a:cs typeface="+mn-lt"/>
              </a:rPr>
              <a:t> </a:t>
            </a:r>
          </a:p>
          <a:p>
            <a:r>
              <a:rPr lang="en-GB" sz="2400">
                <a:ea typeface="+mn-lt"/>
                <a:cs typeface="+mn-lt"/>
              </a:rPr>
              <a:t>In the future it would be useful to take into the consideration algorithms with completely different approach and then compare the results</a:t>
            </a:r>
            <a:endParaRPr lang="en-GB" sz="2400" dirty="0">
              <a:ea typeface="+mn-lt"/>
              <a:cs typeface="+mn-lt"/>
            </a:endParaRPr>
          </a:p>
        </p:txBody>
      </p:sp>
      <p:cxnSp>
        <p:nvCxnSpPr>
          <p:cNvPr id="28" name="Straight Connector 2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4033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365AB-01BE-4DAB-ABA8-AD44F6EE0738}"/>
              </a:ext>
            </a:extLst>
          </p:cNvPr>
          <p:cNvSpPr>
            <a:spLocks noGrp="1"/>
          </p:cNvSpPr>
          <p:nvPr>
            <p:ph type="title"/>
          </p:nvPr>
        </p:nvSpPr>
        <p:spPr>
          <a:xfrm>
            <a:off x="1043631" y="809898"/>
            <a:ext cx="9942716" cy="1554480"/>
          </a:xfrm>
        </p:spPr>
        <p:txBody>
          <a:bodyPr anchor="ctr">
            <a:normAutofit/>
          </a:bodyPr>
          <a:lstStyle/>
          <a:p>
            <a:r>
              <a:rPr lang="en-GB" sz="4800" dirty="0">
                <a:cs typeface="Calibri Light"/>
              </a:rPr>
              <a:t>9. References</a:t>
            </a:r>
            <a:endParaRPr lang="en-US" sz="4800" dirty="0"/>
          </a:p>
        </p:txBody>
      </p:sp>
      <p:sp>
        <p:nvSpPr>
          <p:cNvPr id="3" name="Content Placeholder 2">
            <a:extLst>
              <a:ext uri="{FF2B5EF4-FFF2-40B4-BE49-F238E27FC236}">
                <a16:creationId xmlns:a16="http://schemas.microsoft.com/office/drawing/2014/main" id="{9ADCFDC6-38CA-45D9-813F-26349C0342E9}"/>
              </a:ext>
            </a:extLst>
          </p:cNvPr>
          <p:cNvSpPr>
            <a:spLocks noGrp="1"/>
          </p:cNvSpPr>
          <p:nvPr>
            <p:ph idx="1"/>
          </p:nvPr>
        </p:nvSpPr>
        <p:spPr>
          <a:xfrm>
            <a:off x="1045028" y="3017522"/>
            <a:ext cx="9941319" cy="3124658"/>
          </a:xfrm>
        </p:spPr>
        <p:txBody>
          <a:bodyPr vert="horz" lIns="91440" tIns="45720" rIns="91440" bIns="45720" rtlCol="0" anchor="ctr">
            <a:normAutofit/>
          </a:bodyPr>
          <a:lstStyle/>
          <a:p>
            <a:pPr marL="514350" indent="-514350">
              <a:buAutoNum type="arabicPeriod"/>
            </a:pPr>
            <a:r>
              <a:rPr lang="en-GB" sz="2400" dirty="0">
                <a:ea typeface="+mn-lt"/>
                <a:cs typeface="+mn-lt"/>
              </a:rPr>
              <a:t>Analysis of Maze Generating Algorithms </a:t>
            </a:r>
            <a:r>
              <a:rPr lang="en-GB" sz="2400" dirty="0" err="1">
                <a:ea typeface="+mn-lt"/>
                <a:cs typeface="+mn-lt"/>
              </a:rPr>
              <a:t>Gabrovˇsek</a:t>
            </a:r>
            <a:r>
              <a:rPr lang="en-GB" sz="2400" dirty="0">
                <a:ea typeface="+mn-lt"/>
                <a:cs typeface="+mn-lt"/>
              </a:rPr>
              <a:t>, Peter, Link to </a:t>
            </a:r>
            <a:r>
              <a:rPr lang="en-GB" sz="2400" dirty="0">
                <a:ea typeface="+mn-lt"/>
                <a:cs typeface="+mn-lt"/>
                <a:hlinkClick r:id="rId2"/>
              </a:rPr>
              <a:t>paper</a:t>
            </a:r>
            <a:r>
              <a:rPr lang="en-GB" sz="2400" dirty="0">
                <a:ea typeface="+mn-lt"/>
                <a:cs typeface="+mn-lt"/>
              </a:rPr>
              <a:t>.</a:t>
            </a:r>
            <a:endParaRPr lang="en-GB" sz="2400" dirty="0">
              <a:cs typeface="Calibri" panose="020F0502020204030204"/>
            </a:endParaRPr>
          </a:p>
          <a:p>
            <a:pPr marL="514350" indent="-514350">
              <a:buAutoNum type="arabicPeriod"/>
            </a:pPr>
            <a:r>
              <a:rPr lang="en-GB" sz="2400" dirty="0">
                <a:ea typeface="+mn-lt"/>
                <a:cs typeface="+mn-lt"/>
              </a:rPr>
              <a:t>Maze Generation Algorithm, </a:t>
            </a:r>
            <a:r>
              <a:rPr lang="en-GB" sz="2400" dirty="0">
                <a:ea typeface="+mn-lt"/>
                <a:cs typeface="+mn-lt"/>
                <a:hlinkClick r:id="rId3"/>
              </a:rPr>
              <a:t>Wikipedia</a:t>
            </a:r>
            <a:endParaRPr lang="en-GB" sz="2400" dirty="0">
              <a:cs typeface="Calibri"/>
            </a:endParaRPr>
          </a:p>
          <a:p>
            <a:pPr marL="514350" indent="-514350">
              <a:buAutoNum type="arabicPeriod"/>
            </a:pPr>
            <a:r>
              <a:rPr lang="en-GB" sz="2400" dirty="0">
                <a:cs typeface="Calibri"/>
              </a:rPr>
              <a:t>Web Blog, by Jamis Buck, </a:t>
            </a:r>
            <a:r>
              <a:rPr lang="en-GB" sz="2400" dirty="0">
                <a:cs typeface="Calibri"/>
                <a:hlinkClick r:id="rId4"/>
              </a:rPr>
              <a:t>Link</a:t>
            </a:r>
            <a:endParaRPr lang="en-GB" sz="2400" dirty="0">
              <a:cs typeface="Calibri"/>
            </a:endParaRPr>
          </a:p>
          <a:p>
            <a:endParaRPr lang="en-GB" sz="2400">
              <a:cs typeface="Calibri"/>
            </a:endParaRPr>
          </a:p>
          <a:p>
            <a:endParaRPr lang="en-GB" sz="2400">
              <a:cs typeface="Calibri"/>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1255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8">
            <a:extLst>
              <a:ext uri="{FF2B5EF4-FFF2-40B4-BE49-F238E27FC236}">
                <a16:creationId xmlns:a16="http://schemas.microsoft.com/office/drawing/2014/main" id="{BF4B7DD6-3B06-4C16-B34D-4DC3E3F2E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1B582-A427-46A4-B9A0-4BCAF806CBAA}"/>
              </a:ext>
            </a:extLst>
          </p:cNvPr>
          <p:cNvSpPr>
            <a:spLocks noGrp="1"/>
          </p:cNvSpPr>
          <p:nvPr>
            <p:ph type="title"/>
          </p:nvPr>
        </p:nvSpPr>
        <p:spPr>
          <a:xfrm>
            <a:off x="1303850" y="891541"/>
            <a:ext cx="5866189" cy="4074074"/>
          </a:xfrm>
        </p:spPr>
        <p:txBody>
          <a:bodyPr vert="horz" lIns="91440" tIns="45720" rIns="91440" bIns="45720" rtlCol="0" anchor="b">
            <a:normAutofit/>
          </a:bodyPr>
          <a:lstStyle/>
          <a:p>
            <a:r>
              <a:rPr lang="en-US" sz="8000" kern="1200">
                <a:solidFill>
                  <a:schemeClr val="tx1"/>
                </a:solidFill>
                <a:latin typeface="+mj-lt"/>
                <a:ea typeface="+mj-ea"/>
                <a:cs typeface="+mj-cs"/>
              </a:rPr>
              <a:t>Thank You</a:t>
            </a:r>
          </a:p>
        </p:txBody>
      </p:sp>
      <p:sp>
        <p:nvSpPr>
          <p:cNvPr id="15" name="Rectangle 20">
            <a:extLst>
              <a:ext uri="{FF2B5EF4-FFF2-40B4-BE49-F238E27FC236}">
                <a16:creationId xmlns:a16="http://schemas.microsoft.com/office/drawing/2014/main" id="{120582D2-07E2-46B9-8A77-58C7E6574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5" descr="Smiling Face with No Fill">
            <a:extLst>
              <a:ext uri="{FF2B5EF4-FFF2-40B4-BE49-F238E27FC236}">
                <a16:creationId xmlns:a16="http://schemas.microsoft.com/office/drawing/2014/main" id="{803128C1-B298-4996-988A-AC1725533D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2815" y="1427017"/>
            <a:ext cx="4000156" cy="4000156"/>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3673252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5">
            <a:extLst>
              <a:ext uri="{FF2B5EF4-FFF2-40B4-BE49-F238E27FC236}">
                <a16:creationId xmlns:a16="http://schemas.microsoft.com/office/drawing/2014/main" id="{72B886CF-D3D5-4CDE-A0D0-35994223D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7">
            <a:extLst>
              <a:ext uri="{FF2B5EF4-FFF2-40B4-BE49-F238E27FC236}">
                <a16:creationId xmlns:a16="http://schemas.microsoft.com/office/drawing/2014/main" id="{14F93EA3-4F10-4FED-8377-6E31B069E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9">
            <a:extLst>
              <a:ext uri="{FF2B5EF4-FFF2-40B4-BE49-F238E27FC236}">
                <a16:creationId xmlns:a16="http://schemas.microsoft.com/office/drawing/2014/main" id="{BE0CA85A-9E87-456B-88AA-8A43C4A4D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376" y="891540"/>
            <a:ext cx="6100192" cy="5071110"/>
          </a:xfrm>
          <a:prstGeom prst="rect">
            <a:avLst/>
          </a:prstGeom>
          <a:solidFill>
            <a:schemeClr val="tx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ADC9A-C18B-47B9-9C64-E3D6025D5527}"/>
              </a:ext>
            </a:extLst>
          </p:cNvPr>
          <p:cNvSpPr>
            <a:spLocks noGrp="1"/>
          </p:cNvSpPr>
          <p:nvPr>
            <p:ph type="title"/>
          </p:nvPr>
        </p:nvSpPr>
        <p:spPr>
          <a:xfrm>
            <a:off x="1078752" y="1054121"/>
            <a:ext cx="5038783" cy="652150"/>
          </a:xfrm>
        </p:spPr>
        <p:txBody>
          <a:bodyPr vert="horz" lIns="91440" tIns="45720" rIns="91440" bIns="45720" rtlCol="0" anchor="ctr">
            <a:normAutofit/>
          </a:bodyPr>
          <a:lstStyle/>
          <a:p>
            <a:r>
              <a:rPr lang="en-US" sz="4000"/>
              <a:t>History</a:t>
            </a:r>
          </a:p>
        </p:txBody>
      </p:sp>
      <p:sp>
        <p:nvSpPr>
          <p:cNvPr id="3" name="Content Placeholder 2">
            <a:extLst>
              <a:ext uri="{FF2B5EF4-FFF2-40B4-BE49-F238E27FC236}">
                <a16:creationId xmlns:a16="http://schemas.microsoft.com/office/drawing/2014/main" id="{4EBB84D7-8B71-4DBD-B134-BE0DDE0073B9}"/>
              </a:ext>
            </a:extLst>
          </p:cNvPr>
          <p:cNvSpPr>
            <a:spLocks noGrp="1"/>
          </p:cNvSpPr>
          <p:nvPr>
            <p:ph type="body" sz="half" idx="2"/>
          </p:nvPr>
        </p:nvSpPr>
        <p:spPr>
          <a:xfrm>
            <a:off x="1078992" y="1708987"/>
            <a:ext cx="5426729" cy="3990439"/>
          </a:xfrm>
        </p:spPr>
        <p:txBody>
          <a:bodyPr vert="horz" lIns="91440" tIns="45720" rIns="91440" bIns="45720" rtlCol="0" anchor="t">
            <a:noAutofit/>
          </a:bodyPr>
          <a:lstStyle/>
          <a:p>
            <a:pPr indent="-228600">
              <a:buFont typeface="Arial" panose="020B0604020202020204" pitchFamily="34" charset="0"/>
              <a:buChar char="•"/>
            </a:pPr>
            <a:r>
              <a:rPr lang="en-US" sz="2200" dirty="0"/>
              <a:t>Mazes are closely related to labyrinths.</a:t>
            </a:r>
          </a:p>
          <a:p>
            <a:pPr indent="-228600">
              <a:buFont typeface="Arial" panose="020B0604020202020204" pitchFamily="34" charset="0"/>
              <a:buChar char="•"/>
            </a:pPr>
            <a:r>
              <a:rPr lang="en-US" sz="2200" dirty="0"/>
              <a:t> Usually build with naturally occurring materials. </a:t>
            </a:r>
            <a:endParaRPr lang="en-US" sz="2200"/>
          </a:p>
          <a:p>
            <a:pPr indent="-228600">
              <a:buFont typeface="Arial" panose="020B0604020202020204" pitchFamily="34" charset="0"/>
              <a:buChar char="•"/>
            </a:pPr>
            <a:r>
              <a:rPr lang="en-US" sz="2200" dirty="0"/>
              <a:t>Had spiritual connotation . </a:t>
            </a:r>
            <a:endParaRPr lang="en-US" sz="2200"/>
          </a:p>
          <a:p>
            <a:pPr indent="-228600">
              <a:buFont typeface="Arial" panose="020B0604020202020204" pitchFamily="34" charset="0"/>
              <a:buChar char="•"/>
            </a:pPr>
            <a:r>
              <a:rPr lang="en-US" sz="2200" dirty="0"/>
              <a:t>Later purpose - mainly amusement. </a:t>
            </a:r>
            <a:endParaRPr lang="en-US" sz="2200" dirty="0">
              <a:cs typeface="Calibri"/>
            </a:endParaRPr>
          </a:p>
          <a:p>
            <a:pPr indent="-228600">
              <a:buFont typeface="Arial" panose="020B0604020202020204" pitchFamily="34" charset="0"/>
              <a:buChar char="•"/>
            </a:pPr>
            <a:r>
              <a:rPr lang="en-US" sz="2200" dirty="0"/>
              <a:t>Wikipedia-In Greek mythology, the Labyrinth was an elaborate, confusing structure designed and built by the legendary artificer Daedalus for King Minos of Crete at Knossos.</a:t>
            </a:r>
            <a:endParaRPr lang="en-US" sz="2200">
              <a:cs typeface="Calibri"/>
            </a:endParaRPr>
          </a:p>
        </p:txBody>
      </p:sp>
      <p:pic>
        <p:nvPicPr>
          <p:cNvPr id="9" name="Picture 9" descr="A close up of a logo&#10;&#10;Description generated with very high confidence">
            <a:extLst>
              <a:ext uri="{FF2B5EF4-FFF2-40B4-BE49-F238E27FC236}">
                <a16:creationId xmlns:a16="http://schemas.microsoft.com/office/drawing/2014/main" id="{B5A83D21-0F91-41FF-8DE0-FCD5FBDD41D9}"/>
              </a:ext>
            </a:extLst>
          </p:cNvPr>
          <p:cNvPicPr>
            <a:picLocks noGrp="1" noChangeAspect="1"/>
          </p:cNvPicPr>
          <p:nvPr>
            <p:ph type="pic" idx="1"/>
          </p:nvPr>
        </p:nvPicPr>
        <p:blipFill rotWithShape="1">
          <a:blip r:embed="rId2"/>
          <a:srcRect t="10520" b="10520"/>
          <a:stretch/>
        </p:blipFill>
        <p:spPr>
          <a:xfrm>
            <a:off x="6827958" y="891540"/>
            <a:ext cx="4229531" cy="2532839"/>
          </a:xfrm>
          <a:prstGeom prst="rect">
            <a:avLst/>
          </a:prstGeom>
          <a:solidFill>
            <a:srgbClr val="FFFFFF">
              <a:shade val="85000"/>
            </a:srgbClr>
          </a:solidFill>
          <a:effectLst>
            <a:outerShdw blurRad="406400" dist="317500" dir="5400000" sx="89000" sy="89000" rotWithShape="0">
              <a:prstClr val="black">
                <a:alpha val="15000"/>
              </a:prstClr>
            </a:outerShdw>
          </a:effectLst>
          <a:scene3d>
            <a:camera prst="orthographicFront"/>
            <a:lightRig rig="twoPt" dir="t">
              <a:rot lat="0" lon="0" rev="7200000"/>
            </a:lightRig>
          </a:scene3d>
          <a:sp3d>
            <a:bevelT w="25400" h="19050"/>
            <a:contourClr>
              <a:srgbClr val="FFFFFF"/>
            </a:contourClr>
          </a:sp3d>
        </p:spPr>
      </p:pic>
      <p:pic>
        <p:nvPicPr>
          <p:cNvPr id="10" name="Picture 10" descr="A couple of people that are walking in the grass&#10;&#10;Description generated with very high confidence">
            <a:extLst>
              <a:ext uri="{FF2B5EF4-FFF2-40B4-BE49-F238E27FC236}">
                <a16:creationId xmlns:a16="http://schemas.microsoft.com/office/drawing/2014/main" id="{2B282593-7C21-4140-A0DE-D4990821A0E1}"/>
              </a:ext>
            </a:extLst>
          </p:cNvPr>
          <p:cNvPicPr>
            <a:picLocks noChangeAspect="1"/>
          </p:cNvPicPr>
          <p:nvPr/>
        </p:nvPicPr>
        <p:blipFill>
          <a:blip r:embed="rId3"/>
          <a:stretch>
            <a:fillRect/>
          </a:stretch>
        </p:blipFill>
        <p:spPr>
          <a:xfrm>
            <a:off x="6835129" y="3429809"/>
            <a:ext cx="4302064" cy="2532841"/>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68714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DEBB0F-E268-4CB7-AFF5-6B54E88951FF}"/>
              </a:ext>
            </a:extLst>
          </p:cNvPr>
          <p:cNvSpPr>
            <a:spLocks noGrp="1"/>
          </p:cNvSpPr>
          <p:nvPr>
            <p:ph type="title"/>
          </p:nvPr>
        </p:nvSpPr>
        <p:spPr>
          <a:xfrm>
            <a:off x="1179226" y="826680"/>
            <a:ext cx="9833548" cy="1325563"/>
          </a:xfrm>
        </p:spPr>
        <p:txBody>
          <a:bodyPr>
            <a:normAutofit/>
          </a:bodyPr>
          <a:lstStyle/>
          <a:p>
            <a:pPr algn="ctr"/>
            <a:r>
              <a:rPr lang="en-GB" sz="4000">
                <a:solidFill>
                  <a:srgbClr val="FFFFFF"/>
                </a:solidFill>
                <a:cs typeface="Calibri Light"/>
              </a:rPr>
              <a:t>Uses</a:t>
            </a:r>
            <a:endParaRPr lang="en-GB" sz="4000">
              <a:solidFill>
                <a:srgbClr val="FFFFFF"/>
              </a:solidFill>
            </a:endParaRPr>
          </a:p>
        </p:txBody>
      </p:sp>
      <p:graphicFrame>
        <p:nvGraphicFramePr>
          <p:cNvPr id="5" name="Content Placeholder 2">
            <a:extLst>
              <a:ext uri="{FF2B5EF4-FFF2-40B4-BE49-F238E27FC236}">
                <a16:creationId xmlns:a16="http://schemas.microsoft.com/office/drawing/2014/main" id="{2745FAC6-997A-41B5-836E-9B878BD16D52}"/>
              </a:ext>
            </a:extLst>
          </p:cNvPr>
          <p:cNvGraphicFramePr>
            <a:graphicFrameLocks noGrp="1"/>
          </p:cNvGraphicFramePr>
          <p:nvPr>
            <p:ph idx="1"/>
            <p:extLst>
              <p:ext uri="{D42A27DB-BD31-4B8C-83A1-F6EECF244321}">
                <p14:modId xmlns:p14="http://schemas.microsoft.com/office/powerpoint/2010/main" val="3172938347"/>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7849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604BDB5-3E96-4DBF-8C5E-B6F460A767BC}"/>
              </a:ext>
            </a:extLst>
          </p:cNvPr>
          <p:cNvSpPr>
            <a:spLocks noGrp="1"/>
          </p:cNvSpPr>
          <p:nvPr>
            <p:ph type="title"/>
          </p:nvPr>
        </p:nvSpPr>
        <p:spPr>
          <a:xfrm>
            <a:off x="1179226" y="826680"/>
            <a:ext cx="9833548" cy="1325563"/>
          </a:xfrm>
        </p:spPr>
        <p:txBody>
          <a:bodyPr>
            <a:normAutofit/>
          </a:bodyPr>
          <a:lstStyle/>
          <a:p>
            <a:pPr algn="ctr"/>
            <a:r>
              <a:rPr lang="en-GB" sz="4000" dirty="0">
                <a:solidFill>
                  <a:srgbClr val="FFFFFF"/>
                </a:solidFill>
                <a:cs typeface="Calibri Light"/>
              </a:rPr>
              <a:t>Project Flow</a:t>
            </a:r>
            <a:endParaRPr lang="en-US" dirty="0"/>
          </a:p>
        </p:txBody>
      </p:sp>
      <p:sp>
        <p:nvSpPr>
          <p:cNvPr id="3" name="Content Placeholder 2">
            <a:extLst>
              <a:ext uri="{FF2B5EF4-FFF2-40B4-BE49-F238E27FC236}">
                <a16:creationId xmlns:a16="http://schemas.microsoft.com/office/drawing/2014/main" id="{ACDE7F26-6672-4CF9-BF22-917C9BBBF811}"/>
              </a:ext>
            </a:extLst>
          </p:cNvPr>
          <p:cNvSpPr>
            <a:spLocks noGrp="1"/>
          </p:cNvSpPr>
          <p:nvPr>
            <p:ph idx="1"/>
          </p:nvPr>
        </p:nvSpPr>
        <p:spPr>
          <a:xfrm>
            <a:off x="1179226" y="2589762"/>
            <a:ext cx="9833548" cy="3700391"/>
          </a:xfrm>
        </p:spPr>
        <p:txBody>
          <a:bodyPr vert="horz" lIns="91440" tIns="45720" rIns="91440" bIns="45720" rtlCol="0" anchor="t">
            <a:noAutofit/>
          </a:bodyPr>
          <a:lstStyle/>
          <a:p>
            <a:r>
              <a:rPr lang="en-GB" sz="2000" dirty="0">
                <a:solidFill>
                  <a:srgbClr val="000000"/>
                </a:solidFill>
                <a:ea typeface="+mn-lt"/>
                <a:cs typeface="+mn-lt"/>
              </a:rPr>
              <a:t>We describe and analyse four maze generating algorithms. Our algorithms are originally used in graph theory and we implemented them to generate mazes.</a:t>
            </a:r>
          </a:p>
          <a:p>
            <a:r>
              <a:rPr lang="en-GB" sz="2000" dirty="0">
                <a:solidFill>
                  <a:srgbClr val="000000"/>
                </a:solidFill>
                <a:ea typeface="+mn-lt"/>
                <a:cs typeface="+mn-lt"/>
              </a:rPr>
              <a:t>Mazes containing no loops are known as "simply connected", or "perfect" mazes, and are equivalent to a </a:t>
            </a:r>
            <a:r>
              <a:rPr lang="en-GB" sz="2000" i="1" dirty="0">
                <a:solidFill>
                  <a:srgbClr val="000000"/>
                </a:solidFill>
                <a:ea typeface="+mn-lt"/>
                <a:cs typeface="+mn-lt"/>
              </a:rPr>
              <a:t>tree</a:t>
            </a:r>
            <a:r>
              <a:rPr lang="en-GB" sz="2000" dirty="0">
                <a:solidFill>
                  <a:srgbClr val="000000"/>
                </a:solidFill>
                <a:ea typeface="+mn-lt"/>
                <a:cs typeface="+mn-lt"/>
              </a:rPr>
              <a:t> in graph theory. Intuitively, if one pulled and stretched out the paths in the maze in the proper way, the result could be made to resemble a tree.</a:t>
            </a:r>
          </a:p>
          <a:p>
            <a:r>
              <a:rPr lang="en-GB" sz="2000" dirty="0">
                <a:solidFill>
                  <a:srgbClr val="000000"/>
                </a:solidFill>
                <a:ea typeface="+mn-lt"/>
                <a:cs typeface="+mn-lt"/>
              </a:rPr>
              <a:t> We generate mazes which are represented as trees/graph only. Our focus is on 2D and planar mazes that do not contain overpasses.</a:t>
            </a:r>
          </a:p>
          <a:p>
            <a:r>
              <a:rPr lang="en-GB" sz="2000" dirty="0">
                <a:solidFill>
                  <a:srgbClr val="000000"/>
                </a:solidFill>
                <a:ea typeface="+mn-lt"/>
                <a:cs typeface="+mn-lt"/>
              </a:rPr>
              <a:t> We devise four different agents that walk across the mazes to help us analyse the difficulty of each maze type. They tell us the number of steps they make from the beginning to the end as well as the number of visited intersections and dead ends.</a:t>
            </a:r>
            <a:endParaRPr lang="en-GB" sz="2000">
              <a:solidFill>
                <a:srgbClr val="000000"/>
              </a:solidFill>
              <a:cs typeface="Calibri"/>
            </a:endParaRPr>
          </a:p>
        </p:txBody>
      </p:sp>
    </p:spTree>
    <p:extLst>
      <p:ext uri="{BB962C8B-B14F-4D97-AF65-F5344CB8AC3E}">
        <p14:creationId xmlns:p14="http://schemas.microsoft.com/office/powerpoint/2010/main" val="3635431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E3A3936-5D13-420A-ABF0-216101F8CAD3}"/>
              </a:ext>
            </a:extLst>
          </p:cNvPr>
          <p:cNvSpPr>
            <a:spLocks noGrp="1"/>
          </p:cNvSpPr>
          <p:nvPr>
            <p:ph type="title"/>
          </p:nvPr>
        </p:nvSpPr>
        <p:spPr>
          <a:xfrm>
            <a:off x="1179226" y="826680"/>
            <a:ext cx="9833548" cy="1325563"/>
          </a:xfrm>
        </p:spPr>
        <p:txBody>
          <a:bodyPr>
            <a:normAutofit/>
          </a:bodyPr>
          <a:lstStyle/>
          <a:p>
            <a:pPr algn="ctr"/>
            <a:r>
              <a:rPr lang="en-GB" sz="4000" dirty="0">
                <a:solidFill>
                  <a:srgbClr val="FFFFFF"/>
                </a:solidFill>
                <a:cs typeface="Calibri Light"/>
              </a:rPr>
              <a:t>Project Flow contd...</a:t>
            </a:r>
          </a:p>
        </p:txBody>
      </p:sp>
      <p:sp>
        <p:nvSpPr>
          <p:cNvPr id="3" name="Content Placeholder 2">
            <a:extLst>
              <a:ext uri="{FF2B5EF4-FFF2-40B4-BE49-F238E27FC236}">
                <a16:creationId xmlns:a16="http://schemas.microsoft.com/office/drawing/2014/main" id="{6C79F72D-37E1-4228-8771-658BBB073660}"/>
              </a:ext>
            </a:extLst>
          </p:cNvPr>
          <p:cNvSpPr>
            <a:spLocks noGrp="1"/>
          </p:cNvSpPr>
          <p:nvPr>
            <p:ph idx="1"/>
          </p:nvPr>
        </p:nvSpPr>
        <p:spPr>
          <a:xfrm>
            <a:off x="1179226" y="2762291"/>
            <a:ext cx="9833548" cy="3527862"/>
          </a:xfrm>
        </p:spPr>
        <p:txBody>
          <a:bodyPr vert="horz" lIns="91440" tIns="45720" rIns="91440" bIns="45720" rtlCol="0" anchor="t">
            <a:normAutofit/>
          </a:bodyPr>
          <a:lstStyle/>
          <a:p>
            <a:r>
              <a:rPr lang="en-GB" sz="2400" dirty="0">
                <a:solidFill>
                  <a:srgbClr val="000000"/>
                </a:solidFill>
                <a:ea typeface="+mn-lt"/>
                <a:cs typeface="+mn-lt"/>
              </a:rPr>
              <a:t>Finally, we analyse the relation between properties of mazes and attributes that agents provide us with. </a:t>
            </a:r>
          </a:p>
          <a:p>
            <a:r>
              <a:rPr lang="en-GB" sz="2400" dirty="0">
                <a:solidFill>
                  <a:srgbClr val="000000"/>
                </a:solidFill>
                <a:ea typeface="+mn-lt"/>
                <a:cs typeface="+mn-lt"/>
              </a:rPr>
              <a:t>Final goal is to determine which algorithms are giving us </a:t>
            </a:r>
            <a:r>
              <a:rPr lang="en-GB" sz="2400" b="1" dirty="0">
                <a:solidFill>
                  <a:srgbClr val="000000"/>
                </a:solidFill>
                <a:ea typeface="+mn-lt"/>
                <a:cs typeface="+mn-lt"/>
              </a:rPr>
              <a:t>the most difficult mazes</a:t>
            </a:r>
            <a:r>
              <a:rPr lang="en-GB" sz="2400" dirty="0">
                <a:solidFill>
                  <a:srgbClr val="000000"/>
                </a:solidFill>
                <a:ea typeface="+mn-lt"/>
                <a:cs typeface="+mn-lt"/>
              </a:rPr>
              <a:t>. </a:t>
            </a:r>
          </a:p>
          <a:p>
            <a:r>
              <a:rPr lang="en-GB" sz="2400" dirty="0">
                <a:solidFill>
                  <a:srgbClr val="000000"/>
                </a:solidFill>
                <a:ea typeface="+mn-lt"/>
                <a:cs typeface="+mn-lt"/>
              </a:rPr>
              <a:t>In the next section we describe four maze generating algorithms. In section 3 we establish the maze solving agents and their properties. In section 4 we analyse mazes and present the results. In section 5 we conclude the project.</a:t>
            </a:r>
            <a:endParaRPr lang="en-GB" sz="2400">
              <a:solidFill>
                <a:srgbClr val="000000"/>
              </a:solidFill>
              <a:cs typeface="Calibri"/>
            </a:endParaRPr>
          </a:p>
        </p:txBody>
      </p:sp>
    </p:spTree>
    <p:extLst>
      <p:ext uri="{BB962C8B-B14F-4D97-AF65-F5344CB8AC3E}">
        <p14:creationId xmlns:p14="http://schemas.microsoft.com/office/powerpoint/2010/main" val="2838920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C5BBA76-C374-4AC2-9CB3-F2E12ADD970F}"/>
              </a:ext>
            </a:extLst>
          </p:cNvPr>
          <p:cNvSpPr>
            <a:spLocks noGrp="1"/>
          </p:cNvSpPr>
          <p:nvPr>
            <p:ph type="title"/>
          </p:nvPr>
        </p:nvSpPr>
        <p:spPr>
          <a:xfrm>
            <a:off x="640079" y="2053641"/>
            <a:ext cx="3669161" cy="2760098"/>
          </a:xfrm>
        </p:spPr>
        <p:txBody>
          <a:bodyPr>
            <a:normAutofit/>
          </a:bodyPr>
          <a:lstStyle/>
          <a:p>
            <a:r>
              <a:rPr lang="en-GB">
                <a:solidFill>
                  <a:srgbClr val="FFFFFF"/>
                </a:solidFill>
                <a:cs typeface="Calibri Light"/>
              </a:rPr>
              <a:t>2. Generating Mazes</a:t>
            </a:r>
            <a:endParaRPr lang="en-GB">
              <a:solidFill>
                <a:srgbClr val="FFFFFF"/>
              </a:solidFill>
            </a:endParaRPr>
          </a:p>
        </p:txBody>
      </p:sp>
      <p:sp>
        <p:nvSpPr>
          <p:cNvPr id="3" name="Content Placeholder 2">
            <a:extLst>
              <a:ext uri="{FF2B5EF4-FFF2-40B4-BE49-F238E27FC236}">
                <a16:creationId xmlns:a16="http://schemas.microsoft.com/office/drawing/2014/main" id="{15396799-BCA8-4300-9CB7-E9E29849968F}"/>
              </a:ext>
            </a:extLst>
          </p:cNvPr>
          <p:cNvSpPr>
            <a:spLocks noGrp="1"/>
          </p:cNvSpPr>
          <p:nvPr>
            <p:ph idx="1"/>
          </p:nvPr>
        </p:nvSpPr>
        <p:spPr>
          <a:xfrm>
            <a:off x="6090574" y="801866"/>
            <a:ext cx="5306084" cy="5230634"/>
          </a:xfrm>
        </p:spPr>
        <p:txBody>
          <a:bodyPr vert="horz" lIns="91440" tIns="45720" rIns="91440" bIns="45720" rtlCol="0" anchor="ctr">
            <a:normAutofit/>
          </a:bodyPr>
          <a:lstStyle/>
          <a:p>
            <a:r>
              <a:rPr lang="en-GB" sz="2000" dirty="0">
                <a:solidFill>
                  <a:srgbClr val="000000"/>
                </a:solidFill>
                <a:ea typeface="+mn-lt"/>
                <a:cs typeface="+mn-lt"/>
              </a:rPr>
              <a:t>Data Structure used - </a:t>
            </a:r>
            <a:r>
              <a:rPr lang="en-GB" sz="2000" dirty="0">
                <a:ea typeface="+mn-lt"/>
                <a:cs typeface="+mn-lt"/>
              </a:rPr>
              <a:t>square grid graph, grid edges represent walls</a:t>
            </a:r>
            <a:endParaRPr lang="en-GB" sz="2000" dirty="0">
              <a:solidFill>
                <a:srgbClr val="000000"/>
              </a:solidFill>
              <a:ea typeface="+mn-lt"/>
              <a:cs typeface="+mn-lt"/>
            </a:endParaRPr>
          </a:p>
          <a:p>
            <a:r>
              <a:rPr lang="en-GB" sz="2000" dirty="0">
                <a:solidFill>
                  <a:srgbClr val="000000"/>
                </a:solidFill>
                <a:ea typeface="+mn-lt"/>
                <a:cs typeface="+mn-lt"/>
              </a:rPr>
              <a:t>The algorithms convert specific walls into passages. </a:t>
            </a:r>
          </a:p>
          <a:p>
            <a:r>
              <a:rPr lang="en-GB" sz="2000" dirty="0">
                <a:solidFill>
                  <a:srgbClr val="000000"/>
                </a:solidFill>
                <a:ea typeface="+mn-lt"/>
                <a:cs typeface="+mn-lt"/>
              </a:rPr>
              <a:t>After the algorithms do their job, the subgraph made out of passages represent a tree-like structured maze. </a:t>
            </a:r>
          </a:p>
          <a:p>
            <a:r>
              <a:rPr lang="en-GB" sz="2000" dirty="0">
                <a:solidFill>
                  <a:srgbClr val="000000"/>
                </a:solidFill>
                <a:ea typeface="+mn-lt"/>
                <a:cs typeface="+mn-lt"/>
              </a:rPr>
              <a:t>Every maze has properties which we use in the analysis, such as size, number of intersections, number of dead ends, etc. </a:t>
            </a:r>
          </a:p>
          <a:p>
            <a:r>
              <a:rPr lang="en-GB" sz="2000" dirty="0">
                <a:solidFill>
                  <a:srgbClr val="000000"/>
                </a:solidFill>
                <a:ea typeface="+mn-lt"/>
                <a:cs typeface="+mn-lt"/>
              </a:rPr>
              <a:t>Note: All mazes generated and analysed are square.</a:t>
            </a:r>
            <a:endParaRPr lang="en-GB" sz="2000">
              <a:solidFill>
                <a:srgbClr val="000000"/>
              </a:solidFill>
              <a:cs typeface="Calibri"/>
            </a:endParaRPr>
          </a:p>
        </p:txBody>
      </p:sp>
    </p:spTree>
    <p:extLst>
      <p:ext uri="{BB962C8B-B14F-4D97-AF65-F5344CB8AC3E}">
        <p14:creationId xmlns:p14="http://schemas.microsoft.com/office/powerpoint/2010/main" val="13395616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Implementation and Analysis of Maze Generating Algorithms</vt:lpstr>
      <vt:lpstr>Project Overview</vt:lpstr>
      <vt:lpstr>Table of Content</vt:lpstr>
      <vt:lpstr>1. Introduction</vt:lpstr>
      <vt:lpstr>History</vt:lpstr>
      <vt:lpstr>Uses</vt:lpstr>
      <vt:lpstr>Project Flow</vt:lpstr>
      <vt:lpstr>Project Flow contd...</vt:lpstr>
      <vt:lpstr>2. Generating Mazes</vt:lpstr>
      <vt:lpstr>2.1 Recursive Backtracking</vt:lpstr>
      <vt:lpstr>Pseudo Code/Steps</vt:lpstr>
      <vt:lpstr>2.2 Aldous-Broder Algorithm (AB)</vt:lpstr>
      <vt:lpstr>Pseudo Code/Steps</vt:lpstr>
      <vt:lpstr>2.3 Wilson’s Algorithm (W)</vt:lpstr>
      <vt:lpstr>Pseudo code/steps</vt:lpstr>
      <vt:lpstr>2.4 Hunt and Kill (HK)</vt:lpstr>
      <vt:lpstr>Pseudo code/steps</vt:lpstr>
      <vt:lpstr>3. Solving Agents</vt:lpstr>
      <vt:lpstr>3.1 Random Walk (RW) Agent</vt:lpstr>
      <vt:lpstr>3.2 Depth First Search (DFS) Agent</vt:lpstr>
      <vt:lpstr>3.3 Heuristic Depth First Search (HDFS) Agent</vt:lpstr>
      <vt:lpstr>3.4 Breadth First Search (BFS) Agent</vt:lpstr>
      <vt:lpstr>4. Analysis and Results</vt:lpstr>
      <vt:lpstr>4.1 Maze Generating Time</vt:lpstr>
      <vt:lpstr>PowerPoint Presentation</vt:lpstr>
      <vt:lpstr>Analysis of graph</vt:lpstr>
      <vt:lpstr>4.2 Maze Properties</vt:lpstr>
      <vt:lpstr>Data Set</vt:lpstr>
      <vt:lpstr>Table Analysis</vt:lpstr>
      <vt:lpstr>4.3 Agent Performance</vt:lpstr>
      <vt:lpstr>Ranking</vt:lpstr>
      <vt:lpstr>4.3.1 Number of Steps</vt:lpstr>
      <vt:lpstr>4.3.2 Visited Intersections</vt:lpstr>
      <vt:lpstr>4.3.3 Visited Dead Ends</vt:lpstr>
      <vt:lpstr>5. Discussion</vt:lpstr>
      <vt:lpstr>6. Results</vt:lpstr>
      <vt:lpstr>Results contd...</vt:lpstr>
      <vt:lpstr>Results contd...</vt:lpstr>
      <vt:lpstr>7. Proposed Modification</vt:lpstr>
      <vt:lpstr>Proposed Modification contd...</vt:lpstr>
      <vt:lpstr>8. Conclusion</vt:lpstr>
      <vt:lpstr>9.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1165</cp:revision>
  <dcterms:created xsi:type="dcterms:W3CDTF">2020-05-20T10:21:45Z</dcterms:created>
  <dcterms:modified xsi:type="dcterms:W3CDTF">2020-05-20T21:32:22Z</dcterms:modified>
</cp:coreProperties>
</file>