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93" r:id="rId4"/>
    <p:sldId id="279" r:id="rId5"/>
    <p:sldId id="288" r:id="rId6"/>
    <p:sldId id="292" r:id="rId7"/>
    <p:sldId id="265" r:id="rId8"/>
    <p:sldId id="290" r:id="rId9"/>
    <p:sldId id="294" r:id="rId10"/>
    <p:sldId id="270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Sor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BCFF0-92F1-4396-AE54-CB9D232BDC65}">
  <a:tblStyle styleId="{25ABCFF0-92F1-4396-AE54-CB9D232BD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0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d1bf8d60a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d1bf8d60a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50ABD181-9090-454E-DB79-45ADF8F55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>
            <a:extLst>
              <a:ext uri="{FF2B5EF4-FFF2-40B4-BE49-F238E27FC236}">
                <a16:creationId xmlns:a16="http://schemas.microsoft.com/office/drawing/2014/main" id="{8AB0AFE6-F648-AD7D-12E1-1B0C71791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>
            <a:extLst>
              <a:ext uri="{FF2B5EF4-FFF2-40B4-BE49-F238E27FC236}">
                <a16:creationId xmlns:a16="http://schemas.microsoft.com/office/drawing/2014/main" id="{E88C1526-D13F-6BF4-0E0C-0EA3D85D69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424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6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1A237FFE-4D41-CB28-20AF-6814D4D1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>
            <a:extLst>
              <a:ext uri="{FF2B5EF4-FFF2-40B4-BE49-F238E27FC236}">
                <a16:creationId xmlns:a16="http://schemas.microsoft.com/office/drawing/2014/main" id="{75906AA7-D638-03F7-035B-34B16D213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>
            <a:extLst>
              <a:ext uri="{FF2B5EF4-FFF2-40B4-BE49-F238E27FC236}">
                <a16:creationId xmlns:a16="http://schemas.microsoft.com/office/drawing/2014/main" id="{8A4B6CA1-01CC-7E07-A0D0-24DAE9B69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10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7D66AD75-29D9-B980-81CE-FF92C92A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d1bf8d60a4_0_118:notes">
            <a:extLst>
              <a:ext uri="{FF2B5EF4-FFF2-40B4-BE49-F238E27FC236}">
                <a16:creationId xmlns:a16="http://schemas.microsoft.com/office/drawing/2014/main" id="{692CE5F6-20C5-67F9-2F54-199BB2816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d1bf8d60a4_0_118:notes">
            <a:extLst>
              <a:ext uri="{FF2B5EF4-FFF2-40B4-BE49-F238E27FC236}">
                <a16:creationId xmlns:a16="http://schemas.microsoft.com/office/drawing/2014/main" id="{56FC9A2D-5E22-8B5F-9B2F-513105D36E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4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name="adj1" fmla="val 81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name="adj1" fmla="val 4694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3" r:id="rId6"/>
    <p:sldLayoutId id="2147483666" r:id="rId7"/>
    <p:sldLayoutId id="2147483670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4157700" y="1762265"/>
            <a:ext cx="4260000" cy="8659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TalentMatch</a:t>
            </a:r>
            <a:endParaRPr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567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Matches the right candidates with the right jobs.</a:t>
            </a:r>
            <a:endParaRPr dirty="0"/>
          </a:p>
        </p:txBody>
      </p:sp>
      <p:cxnSp>
        <p:nvCxnSpPr>
          <p:cNvPr id="370" name="Google Shape;370;p33"/>
          <p:cNvCxnSpPr>
            <a:cxnSpLocks/>
            <a:endCxn id="369" idx="1"/>
          </p:cNvCxnSpPr>
          <p:nvPr/>
        </p:nvCxnSpPr>
        <p:spPr>
          <a:xfrm rot="16200000" flipH="1">
            <a:off x="1987200" y="100955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6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6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6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3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1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"/>
          <p:cNvSpPr txBox="1">
            <a:spLocks noGrp="1"/>
          </p:cNvSpPr>
          <p:nvPr>
            <p:ph type="title"/>
          </p:nvPr>
        </p:nvSpPr>
        <p:spPr>
          <a:xfrm>
            <a:off x="434789" y="261149"/>
            <a:ext cx="4478059" cy="26718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5577299" y="769535"/>
            <a:ext cx="3338639" cy="3282989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946502" y="445024"/>
            <a:ext cx="7819993" cy="11488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TalentMatch - Applicant Tracking System (ATS)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170877" y="1545430"/>
            <a:ext cx="6135337" cy="2622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0" indent="457200">
              <a:lnSpc>
                <a:spcPct val="150000"/>
              </a:lnSpc>
            </a:pPr>
            <a:r>
              <a:rPr lang="en-US" sz="1800" dirty="0"/>
              <a:t>Supervisor:  Sir Rizwan Ali Abro</a:t>
            </a:r>
          </a:p>
          <a:p>
            <a:pPr marL="914400" indent="457200">
              <a:lnSpc>
                <a:spcPct val="150000"/>
              </a:lnSpc>
            </a:pPr>
            <a:endParaRPr lang="en-US" sz="1800" dirty="0"/>
          </a:p>
          <a:p>
            <a:pPr marL="914400" marR="0" indent="457200">
              <a:lnSpc>
                <a:spcPct val="150000"/>
              </a:lnSpc>
            </a:pPr>
            <a:r>
              <a:rPr lang="en-US" sz="1800" dirty="0"/>
              <a:t>Group members:</a:t>
            </a:r>
          </a:p>
          <a:p>
            <a:pPr marL="914400" indent="457200">
              <a:lnSpc>
                <a:spcPct val="150000"/>
              </a:lnSpc>
            </a:pPr>
            <a:r>
              <a:rPr lang="en-US" sz="1800" dirty="0"/>
              <a:t>Vishaka Pahuja</a:t>
            </a:r>
          </a:p>
          <a:p>
            <a:pPr marL="914400" marR="0" indent="457200">
              <a:lnSpc>
                <a:spcPct val="150000"/>
              </a:lnSpc>
            </a:pPr>
            <a:r>
              <a:rPr lang="en-US" sz="1800" dirty="0"/>
              <a:t>Mohammad Yaqoob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Scope</a:t>
            </a:r>
            <a:endParaRPr dirty="0"/>
          </a:p>
        </p:txBody>
      </p:sp>
      <p:sp>
        <p:nvSpPr>
          <p:cNvPr id="526" name="Google Shape;526;p38"/>
          <p:cNvSpPr txBox="1">
            <a:spLocks noGrp="1"/>
          </p:cNvSpPr>
          <p:nvPr>
            <p:ph type="subTitle" idx="2"/>
          </p:nvPr>
        </p:nvSpPr>
        <p:spPr>
          <a:xfrm>
            <a:off x="619126" y="1381125"/>
            <a:ext cx="7804874" cy="194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The Applicant Tracking System (ATS) simplifies hiring by allowing HR to post jobs and candidates to apply. It uses a fine-tuned BERT model to analyze resumes and match candidates based on skills, experience, and education. </a:t>
            </a:r>
          </a:p>
          <a:p>
            <a:pPr algn="just"/>
            <a:r>
              <a:rPr lang="en-US" sz="1600" dirty="0"/>
              <a:t>If a candidate qualifies, they take an automated assessment. Those who pass move to the interview stage, while others receive a rejection message. HR can manage job posts, assessments, and interviews through the system.</a:t>
            </a:r>
          </a:p>
        </p:txBody>
      </p:sp>
    </p:spTree>
    <p:extLst>
      <p:ext uri="{BB962C8B-B14F-4D97-AF65-F5344CB8AC3E}">
        <p14:creationId xmlns:p14="http://schemas.microsoft.com/office/powerpoint/2010/main" val="350378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Overview</a:t>
            </a:r>
            <a:endParaRPr dirty="0"/>
          </a:p>
        </p:txBody>
      </p:sp>
      <p:sp>
        <p:nvSpPr>
          <p:cNvPr id="1026" name="Google Shape;1026;p56"/>
          <p:cNvSpPr txBox="1">
            <a:spLocks noGrp="1"/>
          </p:cNvSpPr>
          <p:nvPr>
            <p:ph type="subTitle" idx="3"/>
          </p:nvPr>
        </p:nvSpPr>
        <p:spPr>
          <a:xfrm>
            <a:off x="1181969" y="1242917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Components:</a:t>
            </a:r>
            <a:endParaRPr dirty="0"/>
          </a:p>
        </p:txBody>
      </p:sp>
      <p:sp>
        <p:nvSpPr>
          <p:cNvPr id="1028" name="Google Shape;1028;p56"/>
          <p:cNvSpPr txBox="1">
            <a:spLocks noGrp="1"/>
          </p:cNvSpPr>
          <p:nvPr>
            <p:ph type="subTitle" idx="4"/>
          </p:nvPr>
        </p:nvSpPr>
        <p:spPr>
          <a:xfrm>
            <a:off x="1211704" y="2896040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Workflow: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4A45C3-A811-6AD8-9811-DA55CDA9CA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349" y="1504666"/>
            <a:ext cx="60997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for user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Node.js with Express and Flask for processing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Engine: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Fine-tuned BERT model for resume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MongoDB for data storage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5F8A7A2-115E-EA9A-E847-FA342B334B2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576387" y="3444295"/>
            <a:ext cx="52482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registers and uploads a resume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analyzes skills, experience, and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matches the resume with job descriptions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Qualified candidates receive automated assessments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shortlists candidates based on scores and schedules interviews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783B02F3-6B84-28DA-F724-F8EAA96E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>
            <a:extLst>
              <a:ext uri="{FF2B5EF4-FFF2-40B4-BE49-F238E27FC236}">
                <a16:creationId xmlns:a16="http://schemas.microsoft.com/office/drawing/2014/main" id="{15C4EC9D-0697-41E1-F73B-BBA83E26D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 Design</a:t>
            </a:r>
            <a:endParaRPr lang="en-US" sz="1800" kern="1600" dirty="0">
              <a:latin typeface="Arial" panose="020B0604020202020204" pitchFamily="34" charset="0"/>
            </a:endParaRPr>
          </a:p>
        </p:txBody>
      </p:sp>
      <p:pic>
        <p:nvPicPr>
          <p:cNvPr id="5" name="Picture 4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FF1E4161-DAD0-A56D-9B0E-697E47A0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87" y="742833"/>
            <a:ext cx="4993732" cy="365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Requirements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3"/>
          </p:nvPr>
        </p:nvSpPr>
        <p:spPr>
          <a:xfrm>
            <a:off x="638176" y="1629695"/>
            <a:ext cx="6834421" cy="14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Sora" panose="020B0604020202020204" charset="0"/>
                <a:ea typeface="Times New Roman" panose="02020603050405020304" pitchFamily="18" charset="0"/>
                <a:cs typeface="Sora" panose="020B0604020202020204" charset="0"/>
              </a:rPr>
              <a:t>User Management</a:t>
            </a:r>
            <a:r>
              <a:rPr lang="en-US" sz="16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1600" i="0" dirty="0">
                <a:effectLst/>
                <a:latin typeface="+mj-lt"/>
                <a:ea typeface="Times New Roman" panose="02020603050405020304" pitchFamily="18" charset="0"/>
              </a:rPr>
              <a:t>Registration, Login,</a:t>
            </a:r>
            <a:r>
              <a:rPr lang="en-US" sz="1600" i="1" dirty="0">
                <a:effectLst/>
                <a:latin typeface="+mj-lt"/>
                <a:ea typeface="Times New Roman" panose="02020603050405020304" pitchFamily="18" charset="0"/>
              </a:rPr>
              <a:t> </a:t>
            </a:r>
            <a:r>
              <a:rPr lang="en-US" sz="1600" i="0" dirty="0">
                <a:effectLst/>
                <a:latin typeface="+mj-lt"/>
                <a:ea typeface="Times New Roman" panose="02020603050405020304" pitchFamily="18" charset="0"/>
              </a:rPr>
              <a:t>Profile </a:t>
            </a:r>
            <a:r>
              <a:rPr lang="en-US" sz="1600" i="0" dirty="0">
                <a:effectLst/>
                <a:latin typeface="+mn-lt"/>
                <a:ea typeface="Times New Roman" panose="02020603050405020304" pitchFamily="18" charset="0"/>
              </a:rPr>
              <a:t>Management</a:t>
            </a:r>
            <a:endParaRPr lang="en-US" i="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Sora" panose="020B0604020202020204" charset="0"/>
                <a:ea typeface="Times New Roman" panose="02020603050405020304" pitchFamily="18" charset="0"/>
                <a:cs typeface="Sora" panose="020B0604020202020204" charset="0"/>
              </a:rPr>
              <a:t>Job Management</a:t>
            </a:r>
            <a:r>
              <a:rPr lang="en-US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sz="1600" i="0" dirty="0">
                <a:effectLst/>
                <a:latin typeface="+mj-lt"/>
                <a:ea typeface="Times New Roman" panose="02020603050405020304" pitchFamily="18" charset="0"/>
              </a:rPr>
              <a:t>Post Jobs,</a:t>
            </a:r>
            <a:r>
              <a:rPr lang="en-US" sz="1600" i="1" dirty="0">
                <a:effectLst/>
                <a:latin typeface="+mj-lt"/>
                <a:ea typeface="Times New Roman" panose="02020603050405020304" pitchFamily="18" charset="0"/>
              </a:rPr>
              <a:t> </a:t>
            </a:r>
            <a:r>
              <a:rPr lang="en-US" sz="1600" i="0" dirty="0">
                <a:effectLst/>
                <a:latin typeface="+mj-lt"/>
                <a:ea typeface="Times New Roman" panose="02020603050405020304" pitchFamily="18" charset="0"/>
              </a:rPr>
              <a:t>List Jobs, Search &amp; Filtering</a:t>
            </a:r>
            <a:endParaRPr lang="en-US" sz="1800" i="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i="0" dirty="0">
                <a:effectLst/>
                <a:latin typeface="Sora" panose="020B0604020202020204" charset="0"/>
                <a:ea typeface="Times New Roman" panose="02020603050405020304" pitchFamily="18" charset="0"/>
                <a:cs typeface="Sora" panose="020B0604020202020204" charset="0"/>
              </a:rPr>
              <a:t>Application Handling</a:t>
            </a:r>
            <a:r>
              <a:rPr lang="en-US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Upload Resume, AI-Based Ratings</a:t>
            </a:r>
            <a:endParaRPr lang="en-US" sz="16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i="0" dirty="0">
                <a:effectLst/>
                <a:latin typeface="Sora" panose="020B0604020202020204" charset="0"/>
                <a:ea typeface="Times New Roman" panose="02020603050405020304" pitchFamily="18" charset="0"/>
                <a:cs typeface="Sora" panose="020B0604020202020204" charset="0"/>
              </a:rPr>
              <a:t>Assessment &amp; Interviews</a:t>
            </a:r>
            <a:r>
              <a:rPr lang="en-US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 Test, Shortlisting,</a:t>
            </a:r>
            <a:r>
              <a:rPr lang="en-US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 </a:t>
            </a:r>
            <a:r>
              <a:rPr lang="en-US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Scheduling</a:t>
            </a:r>
            <a:endParaRPr lang="en-US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b="1" i="0" dirty="0">
                <a:effectLst/>
                <a:latin typeface="Sora" panose="020B0604020202020204" charset="0"/>
                <a:ea typeface="Times New Roman" panose="02020603050405020304" pitchFamily="18" charset="0"/>
                <a:cs typeface="Sora" panose="020B0604020202020204" charset="0"/>
              </a:rPr>
              <a:t>Alerts &amp; Notifications</a:t>
            </a:r>
            <a:r>
              <a:rPr lang="en-US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Job Updates, Alerts</a:t>
            </a:r>
            <a:endParaRPr lang="en-US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669" name="Google Shape;669;p42"/>
          <p:cNvSpPr txBox="1">
            <a:spLocks noGrp="1"/>
          </p:cNvSpPr>
          <p:nvPr>
            <p:ph type="subTitle" idx="5"/>
          </p:nvPr>
        </p:nvSpPr>
        <p:spPr>
          <a:xfrm>
            <a:off x="873368" y="1224095"/>
            <a:ext cx="4043408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B3B78-4C54-2385-8DDA-D0AC4282AD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8176" y="902080"/>
            <a:ext cx="58197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6014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Non-Functional Requirements</a:t>
            </a:r>
            <a:endParaRPr dirty="0"/>
          </a:p>
        </p:txBody>
      </p:sp>
      <p:sp>
        <p:nvSpPr>
          <p:cNvPr id="667" name="Google Shape;667;p42"/>
          <p:cNvSpPr txBox="1">
            <a:spLocks noGrp="1"/>
          </p:cNvSpPr>
          <p:nvPr>
            <p:ph type="subTitle" idx="3"/>
          </p:nvPr>
        </p:nvSpPr>
        <p:spPr>
          <a:xfrm>
            <a:off x="1135695" y="2393805"/>
            <a:ext cx="6336901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Handle increasing job postings and candidates efficiently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668" name="Google Shape;668;p42"/>
          <p:cNvSpPr txBox="1">
            <a:spLocks noGrp="1"/>
          </p:cNvSpPr>
          <p:nvPr>
            <p:ph type="subTitle" idx="4"/>
          </p:nvPr>
        </p:nvSpPr>
        <p:spPr>
          <a:xfrm>
            <a:off x="1120827" y="3855342"/>
            <a:ext cx="5662223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an intuitive UI and support </a:t>
            </a:r>
            <a:r>
              <a:rPr lang="en-US" b="1" dirty="0"/>
              <a:t>PDF, DOCX, TXT</a:t>
            </a:r>
            <a:r>
              <a:rPr lang="en-US" dirty="0"/>
              <a:t> resumes.</a:t>
            </a:r>
            <a:endParaRPr dirty="0"/>
          </a:p>
        </p:txBody>
      </p:sp>
      <p:sp>
        <p:nvSpPr>
          <p:cNvPr id="669" name="Google Shape;669;p42"/>
          <p:cNvSpPr txBox="1">
            <a:spLocks noGrp="1"/>
          </p:cNvSpPr>
          <p:nvPr>
            <p:ph type="subTitle" idx="5"/>
          </p:nvPr>
        </p:nvSpPr>
        <p:spPr>
          <a:xfrm>
            <a:off x="873368" y="1224095"/>
            <a:ext cx="4043408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Requirements</a:t>
            </a:r>
            <a:endParaRPr dirty="0"/>
          </a:p>
        </p:txBody>
      </p:sp>
      <p:sp>
        <p:nvSpPr>
          <p:cNvPr id="670" name="Google Shape;670;p42"/>
          <p:cNvSpPr txBox="1">
            <a:spLocks noGrp="1"/>
          </p:cNvSpPr>
          <p:nvPr>
            <p:ph type="subTitle" idx="6"/>
          </p:nvPr>
        </p:nvSpPr>
        <p:spPr>
          <a:xfrm>
            <a:off x="895972" y="3562563"/>
            <a:ext cx="3840919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Usability Requirements</a:t>
            </a:r>
            <a:endParaRPr dirty="0"/>
          </a:p>
        </p:txBody>
      </p:sp>
      <p:sp>
        <p:nvSpPr>
          <p:cNvPr id="671" name="Google Shape;671;p42"/>
          <p:cNvSpPr txBox="1">
            <a:spLocks noGrp="1"/>
          </p:cNvSpPr>
          <p:nvPr>
            <p:ph type="subTitle" idx="7"/>
          </p:nvPr>
        </p:nvSpPr>
        <p:spPr>
          <a:xfrm>
            <a:off x="880865" y="2170364"/>
            <a:ext cx="3631178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 Requirements</a:t>
            </a:r>
            <a:endParaRPr dirty="0"/>
          </a:p>
        </p:txBody>
      </p:sp>
      <p:sp>
        <p:nvSpPr>
          <p:cNvPr id="672" name="Google Shape;672;p42"/>
          <p:cNvSpPr txBox="1">
            <a:spLocks noGrp="1"/>
          </p:cNvSpPr>
          <p:nvPr>
            <p:ph type="subTitle" idx="8"/>
          </p:nvPr>
        </p:nvSpPr>
        <p:spPr>
          <a:xfrm>
            <a:off x="880980" y="2874900"/>
            <a:ext cx="3743485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Requirements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B3B78-4C54-2385-8DDA-D0AC4282AD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5018" y="1327392"/>
            <a:ext cx="1979612" cy="66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resumes and job descriptions in under 5 seconds.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up to 100 concurrent users.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6EE91C5-3DFF-435A-2AA6-4235B7F41B2D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105630" y="2820673"/>
            <a:ext cx="52020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(RBAC)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0CF24BD2-02AD-1509-56E8-93652BCA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>
            <a:extLst>
              <a:ext uri="{FF2B5EF4-FFF2-40B4-BE49-F238E27FC236}">
                <a16:creationId xmlns:a16="http://schemas.microsoft.com/office/drawing/2014/main" id="{A4061F93-9611-F74B-318B-CA21CF3CD7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Discussion</a:t>
            </a:r>
            <a:endParaRPr dirty="0"/>
          </a:p>
        </p:txBody>
      </p:sp>
      <p:sp>
        <p:nvSpPr>
          <p:cNvPr id="869" name="Google Shape;869;p49">
            <a:extLst>
              <a:ext uri="{FF2B5EF4-FFF2-40B4-BE49-F238E27FC236}">
                <a16:creationId xmlns:a16="http://schemas.microsoft.com/office/drawing/2014/main" id="{45D2C550-D0F2-7701-03C3-66BD06A1C3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7346" y="951145"/>
            <a:ext cx="7704000" cy="372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Dataset Source:</a:t>
            </a:r>
          </a:p>
          <a:p>
            <a:pPr marL="139700" indent="0">
              <a:buNone/>
            </a:pPr>
            <a:r>
              <a:rPr lang="en-US" dirty="0"/>
              <a:t>The resume and job description datasets are sourced from </a:t>
            </a:r>
            <a:r>
              <a:rPr lang="en-US" b="1" dirty="0"/>
              <a:t>Kaggle</a:t>
            </a:r>
            <a:r>
              <a:rPr lang="en-US" dirty="0"/>
              <a:t>, containing diverse resumes and job postings.</a:t>
            </a:r>
          </a:p>
          <a:p>
            <a:pPr marL="139700" indent="0">
              <a:buNone/>
            </a:pPr>
            <a:r>
              <a:rPr lang="en-US" b="1" dirty="0"/>
              <a:t>Dataset Size:</a:t>
            </a:r>
          </a:p>
          <a:p>
            <a:pPr marL="139700" indent="0">
              <a:buNone/>
            </a:pPr>
            <a:r>
              <a:rPr lang="en-US" dirty="0"/>
              <a:t>The resume dataset includes </a:t>
            </a:r>
            <a:r>
              <a:rPr lang="en-US" b="1" dirty="0"/>
              <a:t>thousands of resumes</a:t>
            </a:r>
            <a:r>
              <a:rPr lang="en-US" dirty="0"/>
              <a:t> across various industries, while the job description dataset provides detailed job requirements.</a:t>
            </a:r>
          </a:p>
          <a:p>
            <a:pPr marL="139700" indent="0">
              <a:buNone/>
            </a:pPr>
            <a:r>
              <a:rPr lang="en-US" b="1" dirty="0"/>
              <a:t>Data Structure:</a:t>
            </a:r>
          </a:p>
          <a:p>
            <a:pPr marL="139700" indent="0">
              <a:buNone/>
            </a:pPr>
            <a:r>
              <a:rPr lang="en-US" dirty="0"/>
              <a:t>Each resume entry consists of </a:t>
            </a:r>
            <a:r>
              <a:rPr lang="en-US" b="1" dirty="0"/>
              <a:t>candidate details, skills, experience, and education</a:t>
            </a:r>
            <a:r>
              <a:rPr lang="en-US" dirty="0"/>
              <a:t>, while job descriptions outline </a:t>
            </a:r>
            <a:r>
              <a:rPr lang="en-US" b="1" dirty="0"/>
              <a:t>required qualifications, responsibilities, and skills</a:t>
            </a:r>
            <a:r>
              <a:rPr lang="en-US" dirty="0"/>
              <a:t>.</a:t>
            </a:r>
          </a:p>
          <a:p>
            <a:pPr marL="139700" indent="0">
              <a:buNone/>
            </a:pPr>
            <a:r>
              <a:rPr lang="en-US" b="1" dirty="0"/>
              <a:t>Labeling:</a:t>
            </a:r>
          </a:p>
          <a:p>
            <a:pPr marL="139700" indent="0">
              <a:buNone/>
            </a:pPr>
            <a:r>
              <a:rPr lang="en-US" dirty="0"/>
              <a:t>A new column is added to </a:t>
            </a:r>
            <a:r>
              <a:rPr lang="en-US" b="1" dirty="0"/>
              <a:t>link each resume to its corresponding job description</a:t>
            </a:r>
            <a:r>
              <a:rPr lang="en-US" dirty="0"/>
              <a:t>, enabling supervised learning for job matching.</a:t>
            </a:r>
          </a:p>
          <a:p>
            <a:pPr marL="139700" indent="0">
              <a:buNone/>
            </a:pPr>
            <a:r>
              <a:rPr lang="en-US" b="1" dirty="0"/>
              <a:t>Diversity:</a:t>
            </a:r>
          </a:p>
          <a:p>
            <a:pPr marL="139700" indent="0">
              <a:buNone/>
            </a:pPr>
            <a:r>
              <a:rPr lang="en-US" dirty="0"/>
              <a:t>The datasets cover multiple industries and roles, ensuring </a:t>
            </a:r>
            <a:r>
              <a:rPr lang="en-US" b="1" dirty="0"/>
              <a:t>broad applicability</a:t>
            </a:r>
            <a:r>
              <a:rPr lang="en-US" dirty="0"/>
              <a:t> for job matching and candidate assessment.</a:t>
            </a:r>
          </a:p>
          <a:p>
            <a:pPr marL="13970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50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474EA202-4357-EC0D-182F-3601B4F8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8036B724-D99A-4F8A-E553-A3BA9B0E0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59" y="371707"/>
            <a:ext cx="6253976" cy="469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52773"/>
      </p:ext>
    </p:extLst>
  </p:cSld>
  <p:clrMapOvr>
    <a:masterClrMapping/>
  </p:clrMapOvr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422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Lato</vt:lpstr>
      <vt:lpstr>Arial</vt:lpstr>
      <vt:lpstr>Sora</vt:lpstr>
      <vt:lpstr>Times New Roman</vt:lpstr>
      <vt:lpstr>AI Essentials Workshop by Slidesgo</vt:lpstr>
      <vt:lpstr>TalentMatch</vt:lpstr>
      <vt:lpstr>TalentMatch - Applicant Tracking System (ATS)</vt:lpstr>
      <vt:lpstr>Project Scope</vt:lpstr>
      <vt:lpstr>System Overview</vt:lpstr>
      <vt:lpstr>Architecture Design</vt:lpstr>
      <vt:lpstr>Functional Requirements</vt:lpstr>
      <vt:lpstr>Non-Functional Requirements</vt:lpstr>
      <vt:lpstr>Dataset Discussion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Shaikh Yaqoob</dc:creator>
  <cp:lastModifiedBy>Mohammad Yaqoob</cp:lastModifiedBy>
  <cp:revision>23</cp:revision>
  <dcterms:modified xsi:type="dcterms:W3CDTF">2025-03-07T04:47:51Z</dcterms:modified>
</cp:coreProperties>
</file>