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ivam2503/diamon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iamond-price-predictions.streamlit.a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71A4-8644-4BAB-BC56-96F3C972A0BF}"/>
              </a:ext>
            </a:extLst>
          </p:cNvPr>
          <p:cNvSpPr>
            <a:spLocks noGrp="1"/>
          </p:cNvSpPr>
          <p:nvPr>
            <p:ph type="ctrTitle"/>
          </p:nvPr>
        </p:nvSpPr>
        <p:spPr>
          <a:xfrm>
            <a:off x="1154955" y="1071716"/>
            <a:ext cx="10171806" cy="2762865"/>
          </a:xfrm>
        </p:spPr>
        <p:txBody>
          <a:bodyPr/>
          <a:lstStyle/>
          <a:p>
            <a:br>
              <a:rPr lang="en-US" dirty="0"/>
            </a:br>
            <a:endParaRPr lang="en-IN" dirty="0"/>
          </a:p>
        </p:txBody>
      </p:sp>
      <p:sp>
        <p:nvSpPr>
          <p:cNvPr id="3" name="Subtitle 2">
            <a:extLst>
              <a:ext uri="{FF2B5EF4-FFF2-40B4-BE49-F238E27FC236}">
                <a16:creationId xmlns:a16="http://schemas.microsoft.com/office/drawing/2014/main" id="{92FB3493-6F33-ACCF-07D4-FD3802A66C30}"/>
              </a:ext>
            </a:extLst>
          </p:cNvPr>
          <p:cNvSpPr>
            <a:spLocks noGrp="1"/>
          </p:cNvSpPr>
          <p:nvPr>
            <p:ph type="subTitle" idx="1"/>
          </p:nvPr>
        </p:nvSpPr>
        <p:spPr>
          <a:xfrm>
            <a:off x="1479420" y="4446090"/>
            <a:ext cx="8825658" cy="861420"/>
          </a:xfrm>
        </p:spPr>
        <p:txBody>
          <a:bodyPr>
            <a:normAutofit/>
          </a:bodyPr>
          <a:lstStyle/>
          <a:p>
            <a:pPr algn="ctr"/>
            <a:r>
              <a:rPr lang="en-US" sz="2400" b="1" u="sng" dirty="0">
                <a:solidFill>
                  <a:schemeClr val="bg1"/>
                </a:solidFill>
              </a:rPr>
              <a:t>Diamond Price Prediction </a:t>
            </a:r>
            <a:endParaRPr lang="en-IN" sz="2400" b="1" u="sng" dirty="0">
              <a:solidFill>
                <a:schemeClr val="bg1"/>
              </a:solidFill>
            </a:endParaRPr>
          </a:p>
        </p:txBody>
      </p:sp>
      <p:pic>
        <p:nvPicPr>
          <p:cNvPr id="5" name="Picture 4">
            <a:extLst>
              <a:ext uri="{FF2B5EF4-FFF2-40B4-BE49-F238E27FC236}">
                <a16:creationId xmlns:a16="http://schemas.microsoft.com/office/drawing/2014/main" id="{D3B7FA83-E735-AFD6-4F15-68B90DBA4523}"/>
              </a:ext>
            </a:extLst>
          </p:cNvPr>
          <p:cNvPicPr>
            <a:picLocks noChangeAspect="1"/>
          </p:cNvPicPr>
          <p:nvPr/>
        </p:nvPicPr>
        <p:blipFill>
          <a:blip r:embed="rId2"/>
          <a:stretch>
            <a:fillRect/>
          </a:stretch>
        </p:blipFill>
        <p:spPr>
          <a:xfrm>
            <a:off x="2674474" y="1221302"/>
            <a:ext cx="6435549" cy="2760763"/>
          </a:xfrm>
          <a:prstGeom prst="rect">
            <a:avLst/>
          </a:prstGeom>
        </p:spPr>
      </p:pic>
      <p:sp>
        <p:nvSpPr>
          <p:cNvPr id="6" name="TextBox 5">
            <a:extLst>
              <a:ext uri="{FF2B5EF4-FFF2-40B4-BE49-F238E27FC236}">
                <a16:creationId xmlns:a16="http://schemas.microsoft.com/office/drawing/2014/main" id="{83DB5DA6-97FB-64DF-FBF4-8E7826511204}"/>
              </a:ext>
            </a:extLst>
          </p:cNvPr>
          <p:cNvSpPr txBox="1"/>
          <p:nvPr/>
        </p:nvSpPr>
        <p:spPr>
          <a:xfrm>
            <a:off x="9399639" y="5919019"/>
            <a:ext cx="2448232" cy="369332"/>
          </a:xfrm>
          <a:prstGeom prst="rect">
            <a:avLst/>
          </a:prstGeom>
          <a:noFill/>
        </p:spPr>
        <p:txBody>
          <a:bodyPr wrap="square" rtlCol="0">
            <a:spAutoFit/>
          </a:bodyPr>
          <a:lstStyle/>
          <a:p>
            <a:r>
              <a:rPr lang="en-US" dirty="0">
                <a:solidFill>
                  <a:schemeClr val="bg1"/>
                </a:solidFill>
              </a:rPr>
              <a:t>By ~ Areeb Shaikh</a:t>
            </a:r>
            <a:endParaRPr lang="en-IN" dirty="0">
              <a:solidFill>
                <a:schemeClr val="bg1"/>
              </a:solidFill>
            </a:endParaRPr>
          </a:p>
        </p:txBody>
      </p:sp>
    </p:spTree>
    <p:extLst>
      <p:ext uri="{BB962C8B-B14F-4D97-AF65-F5344CB8AC3E}">
        <p14:creationId xmlns:p14="http://schemas.microsoft.com/office/powerpoint/2010/main" val="327609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6B46B-9245-8AAC-AB27-066E36FEBDF9}"/>
              </a:ext>
            </a:extLst>
          </p:cNvPr>
          <p:cNvPicPr>
            <a:picLocks noChangeAspect="1"/>
          </p:cNvPicPr>
          <p:nvPr/>
        </p:nvPicPr>
        <p:blipFill>
          <a:blip r:embed="rId2"/>
          <a:stretch>
            <a:fillRect/>
          </a:stretch>
        </p:blipFill>
        <p:spPr>
          <a:xfrm>
            <a:off x="349045" y="924233"/>
            <a:ext cx="11493910" cy="5329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66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B6F81-4F30-0C72-E9DB-8AEC75C75650}"/>
              </a:ext>
            </a:extLst>
          </p:cNvPr>
          <p:cNvPicPr>
            <a:picLocks noChangeAspect="1"/>
          </p:cNvPicPr>
          <p:nvPr/>
        </p:nvPicPr>
        <p:blipFill>
          <a:blip r:embed="rId2"/>
          <a:stretch>
            <a:fillRect/>
          </a:stretch>
        </p:blipFill>
        <p:spPr>
          <a:xfrm>
            <a:off x="373626" y="973503"/>
            <a:ext cx="11444748" cy="5323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60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56B98-5167-EB51-3002-148400E459C7}"/>
              </a:ext>
            </a:extLst>
          </p:cNvPr>
          <p:cNvPicPr>
            <a:picLocks noChangeAspect="1"/>
          </p:cNvPicPr>
          <p:nvPr/>
        </p:nvPicPr>
        <p:blipFill>
          <a:blip r:embed="rId2"/>
          <a:stretch>
            <a:fillRect/>
          </a:stretch>
        </p:blipFill>
        <p:spPr>
          <a:xfrm>
            <a:off x="422787" y="1240495"/>
            <a:ext cx="11326761" cy="4993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733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0C8E0-C00E-8C9A-C0BF-3F4E394D8A32}"/>
              </a:ext>
            </a:extLst>
          </p:cNvPr>
          <p:cNvPicPr>
            <a:picLocks noChangeAspect="1"/>
          </p:cNvPicPr>
          <p:nvPr/>
        </p:nvPicPr>
        <p:blipFill>
          <a:blip r:embed="rId2"/>
          <a:stretch>
            <a:fillRect/>
          </a:stretch>
        </p:blipFill>
        <p:spPr>
          <a:xfrm>
            <a:off x="599768" y="1404695"/>
            <a:ext cx="10992464" cy="4736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277C4305-1ABC-E063-98B3-E39769C04FC8}"/>
              </a:ext>
            </a:extLst>
          </p:cNvPr>
          <p:cNvSpPr txBox="1"/>
          <p:nvPr/>
        </p:nvSpPr>
        <p:spPr>
          <a:xfrm>
            <a:off x="3500285" y="716439"/>
            <a:ext cx="4581832" cy="369332"/>
          </a:xfrm>
          <a:prstGeom prst="rect">
            <a:avLst/>
          </a:prstGeom>
          <a:noFill/>
        </p:spPr>
        <p:txBody>
          <a:bodyPr wrap="square" rtlCol="0">
            <a:spAutoFit/>
          </a:bodyPr>
          <a:lstStyle/>
          <a:p>
            <a:pPr algn="ctr"/>
            <a:r>
              <a:rPr lang="en-US" b="1" dirty="0"/>
              <a:t>Heatmap Of Correlation Matrix</a:t>
            </a:r>
            <a:endParaRPr lang="en-IN" b="1" dirty="0"/>
          </a:p>
        </p:txBody>
      </p:sp>
    </p:spTree>
    <p:extLst>
      <p:ext uri="{BB962C8B-B14F-4D97-AF65-F5344CB8AC3E}">
        <p14:creationId xmlns:p14="http://schemas.microsoft.com/office/powerpoint/2010/main" val="427309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E9C6A0-77E7-B16B-BC4E-4B7362ED0970}"/>
              </a:ext>
            </a:extLst>
          </p:cNvPr>
          <p:cNvPicPr>
            <a:picLocks noChangeAspect="1"/>
          </p:cNvPicPr>
          <p:nvPr/>
        </p:nvPicPr>
        <p:blipFill>
          <a:blip r:embed="rId2"/>
          <a:stretch>
            <a:fillRect/>
          </a:stretch>
        </p:blipFill>
        <p:spPr>
          <a:xfrm>
            <a:off x="417871" y="1368013"/>
            <a:ext cx="11356258" cy="4495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625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6EED-8304-F6C6-5C64-B12BAEC7C5E7}"/>
              </a:ext>
            </a:extLst>
          </p:cNvPr>
          <p:cNvSpPr>
            <a:spLocks noGrp="1"/>
          </p:cNvSpPr>
          <p:nvPr>
            <p:ph type="title"/>
          </p:nvPr>
        </p:nvSpPr>
        <p:spPr/>
        <p:txBody>
          <a:bodyPr/>
          <a:lstStyle/>
          <a:p>
            <a:pPr algn="ctr"/>
            <a:r>
              <a:rPr lang="en-US" dirty="0"/>
              <a:t>Model Development</a:t>
            </a:r>
            <a:endParaRPr lang="en-IN" dirty="0"/>
          </a:p>
        </p:txBody>
      </p:sp>
      <p:sp>
        <p:nvSpPr>
          <p:cNvPr id="3" name="Content Placeholder 2">
            <a:extLst>
              <a:ext uri="{FF2B5EF4-FFF2-40B4-BE49-F238E27FC236}">
                <a16:creationId xmlns:a16="http://schemas.microsoft.com/office/drawing/2014/main" id="{A9906532-2B7F-827A-08F5-7750D75106F4}"/>
              </a:ext>
            </a:extLst>
          </p:cNvPr>
          <p:cNvSpPr>
            <a:spLocks noGrp="1"/>
          </p:cNvSpPr>
          <p:nvPr>
            <p:ph idx="1"/>
          </p:nvPr>
        </p:nvSpPr>
        <p:spPr>
          <a:xfrm>
            <a:off x="1012050" y="2505177"/>
            <a:ext cx="9193834" cy="3875958"/>
          </a:xfrm>
        </p:spPr>
        <p:txBody>
          <a:bodyPr/>
          <a:lstStyle/>
          <a:p>
            <a:r>
              <a:rPr lang="en-US" b="1" dirty="0">
                <a:solidFill>
                  <a:schemeClr val="tx1">
                    <a:lumMod val="95000"/>
                    <a:lumOff val="5000"/>
                  </a:schemeClr>
                </a:solidFill>
              </a:rPr>
              <a:t>Tree Based Models </a:t>
            </a:r>
            <a:r>
              <a:rPr lang="en-US" dirty="0"/>
              <a:t>:-</a:t>
            </a:r>
          </a:p>
          <a:p>
            <a:pPr>
              <a:buFont typeface="+mj-lt"/>
              <a:buAutoNum type="arabicPeriod"/>
            </a:pPr>
            <a:r>
              <a:rPr lang="en-US" dirty="0"/>
              <a:t>Decision Tree</a:t>
            </a:r>
          </a:p>
          <a:p>
            <a:pPr>
              <a:buFont typeface="+mj-lt"/>
              <a:buAutoNum type="arabicPeriod"/>
            </a:pPr>
            <a:r>
              <a:rPr lang="en-US" dirty="0"/>
              <a:t>Random Forest </a:t>
            </a:r>
          </a:p>
          <a:p>
            <a:pPr>
              <a:buFont typeface="+mj-lt"/>
              <a:buAutoNum type="arabicPeriod"/>
            </a:pPr>
            <a:r>
              <a:rPr lang="en-US" dirty="0"/>
              <a:t>Ada Boost </a:t>
            </a:r>
          </a:p>
          <a:p>
            <a:pPr>
              <a:buFont typeface="+mj-lt"/>
              <a:buAutoNum type="arabicPeriod"/>
            </a:pPr>
            <a:r>
              <a:rPr lang="en-US" dirty="0"/>
              <a:t>XGB</a:t>
            </a:r>
          </a:p>
          <a:p>
            <a:r>
              <a:rPr lang="en-IN" b="1" dirty="0">
                <a:solidFill>
                  <a:schemeClr val="tx1">
                    <a:lumMod val="95000"/>
                    <a:lumOff val="5000"/>
                  </a:schemeClr>
                </a:solidFill>
              </a:rPr>
              <a:t>Scaling-Based Models</a:t>
            </a:r>
          </a:p>
          <a:p>
            <a:pPr>
              <a:buFont typeface="+mj-lt"/>
              <a:buAutoNum type="arabicPeriod"/>
            </a:pPr>
            <a:r>
              <a:rPr lang="en-IN" dirty="0"/>
              <a:t>Linear Regression</a:t>
            </a:r>
          </a:p>
          <a:p>
            <a:pPr>
              <a:buFont typeface="+mj-lt"/>
              <a:buAutoNum type="arabicPeriod"/>
            </a:pPr>
            <a:r>
              <a:rPr lang="en-IN" dirty="0"/>
              <a:t>KNN</a:t>
            </a:r>
          </a:p>
          <a:p>
            <a:pPr>
              <a:buFont typeface="+mj-lt"/>
              <a:buAutoNum type="arabicPeriod"/>
            </a:pPr>
            <a:r>
              <a:rPr lang="en-IN" dirty="0"/>
              <a:t>SVM</a:t>
            </a:r>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202979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9634-2D0A-D4C5-64F0-EC53E9E73CD7}"/>
              </a:ext>
            </a:extLst>
          </p:cNvPr>
          <p:cNvSpPr>
            <a:spLocks noGrp="1"/>
          </p:cNvSpPr>
          <p:nvPr>
            <p:ph type="title"/>
          </p:nvPr>
        </p:nvSpPr>
        <p:spPr/>
        <p:txBody>
          <a:bodyPr/>
          <a:lstStyle/>
          <a:p>
            <a:pPr algn="ctr"/>
            <a:r>
              <a:rPr lang="en-US" dirty="0"/>
              <a:t>Challenges</a:t>
            </a:r>
            <a:endParaRPr lang="en-IN" dirty="0"/>
          </a:p>
        </p:txBody>
      </p:sp>
      <p:sp>
        <p:nvSpPr>
          <p:cNvPr id="3" name="Content Placeholder 2">
            <a:extLst>
              <a:ext uri="{FF2B5EF4-FFF2-40B4-BE49-F238E27FC236}">
                <a16:creationId xmlns:a16="http://schemas.microsoft.com/office/drawing/2014/main" id="{BF80DE36-2611-5CCF-F54F-6BAF0DF887FB}"/>
              </a:ext>
            </a:extLst>
          </p:cNvPr>
          <p:cNvSpPr>
            <a:spLocks noGrp="1"/>
          </p:cNvSpPr>
          <p:nvPr>
            <p:ph idx="1"/>
          </p:nvPr>
        </p:nvSpPr>
        <p:spPr>
          <a:xfrm>
            <a:off x="1019928" y="2632997"/>
            <a:ext cx="10152143" cy="3416300"/>
          </a:xfrm>
        </p:spPr>
        <p:txBody>
          <a:bodyPr/>
          <a:lstStyle/>
          <a:p>
            <a:pPr algn="l">
              <a:buFont typeface="+mj-lt"/>
              <a:buAutoNum type="arabicPeriod"/>
            </a:pPr>
            <a:r>
              <a:rPr lang="en-US" b="1" i="0" dirty="0">
                <a:solidFill>
                  <a:schemeClr val="tx1">
                    <a:lumMod val="95000"/>
                    <a:lumOff val="5000"/>
                  </a:schemeClr>
                </a:solidFill>
                <a:effectLst/>
                <a:latin typeface="-apple-system"/>
              </a:rPr>
              <a:t>Outliers:-</a:t>
            </a:r>
            <a:r>
              <a:rPr lang="en-US" b="0" i="0" dirty="0">
                <a:solidFill>
                  <a:schemeClr val="tx1">
                    <a:lumMod val="95000"/>
                    <a:lumOff val="5000"/>
                  </a:schemeClr>
                </a:solidFill>
                <a:effectLst/>
                <a:latin typeface="-apple-system"/>
              </a:rPr>
              <a:t> Managing outliers to ensure they do not overly bias the model while retaining their valid variability.</a:t>
            </a:r>
          </a:p>
          <a:p>
            <a:pPr algn="l">
              <a:buFont typeface="+mj-lt"/>
              <a:buAutoNum type="arabicPeriod"/>
            </a:pPr>
            <a:r>
              <a:rPr lang="en-US" b="1" i="0" dirty="0">
                <a:solidFill>
                  <a:schemeClr val="tx1">
                    <a:lumMod val="95000"/>
                    <a:lumOff val="5000"/>
                  </a:schemeClr>
                </a:solidFill>
                <a:effectLst/>
                <a:latin typeface="-apple-system"/>
              </a:rPr>
              <a:t>Categorical Features:-</a:t>
            </a:r>
            <a:r>
              <a:rPr lang="en-US" b="0" i="0" dirty="0">
                <a:solidFill>
                  <a:schemeClr val="tx1">
                    <a:lumMod val="95000"/>
                    <a:lumOff val="5000"/>
                  </a:schemeClr>
                </a:solidFill>
                <a:effectLst/>
                <a:latin typeface="-apple-system"/>
              </a:rPr>
              <a:t> Encoding qualitative attributes like cut, color, and clarity effectively for both tree-based and scaling-based models.</a:t>
            </a:r>
          </a:p>
          <a:p>
            <a:pPr algn="l">
              <a:buFont typeface="+mj-lt"/>
              <a:buAutoNum type="arabicPeriod"/>
            </a:pPr>
            <a:r>
              <a:rPr lang="en-US" b="1" i="0" dirty="0">
                <a:solidFill>
                  <a:schemeClr val="tx1">
                    <a:lumMod val="95000"/>
                    <a:lumOff val="5000"/>
                  </a:schemeClr>
                </a:solidFill>
                <a:effectLst/>
                <a:latin typeface="-apple-system"/>
              </a:rPr>
              <a:t>Model Tuning:-</a:t>
            </a:r>
            <a:r>
              <a:rPr lang="en-US" b="0" i="0" dirty="0">
                <a:solidFill>
                  <a:schemeClr val="tx1">
                    <a:lumMod val="95000"/>
                    <a:lumOff val="5000"/>
                  </a:schemeClr>
                </a:solidFill>
                <a:effectLst/>
                <a:latin typeface="-apple-system"/>
              </a:rPr>
              <a:t> Balancing computation time during hyperparameter tuning for a large dataset.</a:t>
            </a: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18480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3214-27F8-6D0B-BA35-DC4751DD8917}"/>
              </a:ext>
            </a:extLst>
          </p:cNvPr>
          <p:cNvSpPr>
            <a:spLocks noGrp="1"/>
          </p:cNvSpPr>
          <p:nvPr>
            <p:ph type="title"/>
          </p:nvPr>
        </p:nvSpPr>
        <p:spPr/>
        <p:txBody>
          <a:bodyPr/>
          <a:lstStyle/>
          <a:p>
            <a:pPr algn="ctr"/>
            <a:r>
              <a:rPr lang="en-IN" dirty="0"/>
              <a:t>Model Performance Comparison</a:t>
            </a:r>
          </a:p>
        </p:txBody>
      </p:sp>
      <p:pic>
        <p:nvPicPr>
          <p:cNvPr id="5" name="Content Placeholder 4">
            <a:extLst>
              <a:ext uri="{FF2B5EF4-FFF2-40B4-BE49-F238E27FC236}">
                <a16:creationId xmlns:a16="http://schemas.microsoft.com/office/drawing/2014/main" id="{25F5F399-BCCB-49FF-D340-482CB48BC925}"/>
              </a:ext>
            </a:extLst>
          </p:cNvPr>
          <p:cNvPicPr>
            <a:picLocks noGrp="1" noChangeAspect="1"/>
          </p:cNvPicPr>
          <p:nvPr>
            <p:ph idx="1"/>
          </p:nvPr>
        </p:nvPicPr>
        <p:blipFill>
          <a:blip r:embed="rId2"/>
          <a:stretch>
            <a:fillRect/>
          </a:stretch>
        </p:blipFill>
        <p:spPr>
          <a:xfrm>
            <a:off x="2585883" y="2634682"/>
            <a:ext cx="6735096" cy="389393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4417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D695-D88F-63FF-0438-0FA292A8DF85}"/>
              </a:ext>
            </a:extLst>
          </p:cNvPr>
          <p:cNvSpPr>
            <a:spLocks noGrp="1"/>
          </p:cNvSpPr>
          <p:nvPr>
            <p:ph type="title"/>
          </p:nvPr>
        </p:nvSpPr>
        <p:spPr/>
        <p:txBody>
          <a:bodyPr/>
          <a:lstStyle/>
          <a:p>
            <a:pPr algn="ctr"/>
            <a:r>
              <a:rPr lang="en-US" dirty="0"/>
              <a:t>Actual VS Predicted Diamond Price</a:t>
            </a:r>
            <a:endParaRPr lang="en-IN" dirty="0"/>
          </a:p>
        </p:txBody>
      </p:sp>
      <p:pic>
        <p:nvPicPr>
          <p:cNvPr id="5" name="Content Placeholder 4">
            <a:extLst>
              <a:ext uri="{FF2B5EF4-FFF2-40B4-BE49-F238E27FC236}">
                <a16:creationId xmlns:a16="http://schemas.microsoft.com/office/drawing/2014/main" id="{EB0257AA-A6A9-D706-C089-38790063CA02}"/>
              </a:ext>
            </a:extLst>
          </p:cNvPr>
          <p:cNvPicPr>
            <a:picLocks noGrp="1" noChangeAspect="1"/>
          </p:cNvPicPr>
          <p:nvPr>
            <p:ph idx="1"/>
          </p:nvPr>
        </p:nvPicPr>
        <p:blipFill>
          <a:blip r:embed="rId2"/>
          <a:stretch>
            <a:fillRect/>
          </a:stretch>
        </p:blipFill>
        <p:spPr>
          <a:xfrm>
            <a:off x="1155700" y="2487561"/>
            <a:ext cx="10062906" cy="4041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99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7007-B06D-10B6-4716-D8813DA3AC7A}"/>
              </a:ext>
            </a:extLst>
          </p:cNvPr>
          <p:cNvSpPr>
            <a:spLocks noGrp="1"/>
          </p:cNvSpPr>
          <p:nvPr>
            <p:ph type="title"/>
          </p:nvPr>
        </p:nvSpPr>
        <p:spPr/>
        <p:txBody>
          <a:bodyPr/>
          <a:lstStyle/>
          <a:p>
            <a:pPr algn="ctr"/>
            <a:r>
              <a:rPr lang="en-US" dirty="0"/>
              <a:t>Conclusion &amp; Practical Application</a:t>
            </a:r>
            <a:endParaRPr lang="en-IN" dirty="0"/>
          </a:p>
        </p:txBody>
      </p:sp>
      <p:sp>
        <p:nvSpPr>
          <p:cNvPr id="3" name="Content Placeholder 2">
            <a:extLst>
              <a:ext uri="{FF2B5EF4-FFF2-40B4-BE49-F238E27FC236}">
                <a16:creationId xmlns:a16="http://schemas.microsoft.com/office/drawing/2014/main" id="{18C90ACE-63B3-6CC0-BEB3-94F347B6E072}"/>
              </a:ext>
            </a:extLst>
          </p:cNvPr>
          <p:cNvSpPr>
            <a:spLocks noGrp="1"/>
          </p:cNvSpPr>
          <p:nvPr>
            <p:ph idx="1"/>
          </p:nvPr>
        </p:nvSpPr>
        <p:spPr>
          <a:xfrm>
            <a:off x="521111" y="2477729"/>
            <a:ext cx="11277600" cy="4296697"/>
          </a:xfrm>
        </p:spPr>
        <p:txBody>
          <a:bodyPr>
            <a:normAutofit lnSpcReduction="10000"/>
          </a:bodyPr>
          <a:lstStyle/>
          <a:p>
            <a:r>
              <a:rPr lang="en-US" sz="2400" b="1" i="0" dirty="0">
                <a:solidFill>
                  <a:schemeClr val="tx1">
                    <a:lumMod val="95000"/>
                    <a:lumOff val="5000"/>
                  </a:schemeClr>
                </a:solidFill>
                <a:effectLst/>
                <a:latin typeface="system-ui"/>
              </a:rPr>
              <a:t>Conclusion</a:t>
            </a:r>
          </a:p>
          <a:p>
            <a:pPr algn="l">
              <a:buFont typeface="Wingdings" panose="05000000000000000000" pitchFamily="2" charset="2"/>
              <a:buChar char="Ø"/>
            </a:pPr>
            <a:r>
              <a:rPr lang="en-US" b="1" i="0" dirty="0">
                <a:solidFill>
                  <a:schemeClr val="tx1">
                    <a:lumMod val="95000"/>
                    <a:lumOff val="5000"/>
                  </a:schemeClr>
                </a:solidFill>
                <a:effectLst/>
                <a:latin typeface="system-ui"/>
              </a:rPr>
              <a:t>Impact of Models</a:t>
            </a:r>
            <a:r>
              <a:rPr lang="en-US" b="0" i="0" dirty="0">
                <a:solidFill>
                  <a:schemeClr val="tx1">
                    <a:lumMod val="95000"/>
                    <a:lumOff val="5000"/>
                  </a:schemeClr>
                </a:solidFill>
                <a:effectLst/>
                <a:latin typeface="system-ui"/>
              </a:rPr>
              <a:t>:- Accurate diamond price predictions help jewelers, buyers, and insurers determine fair prices.</a:t>
            </a:r>
          </a:p>
          <a:p>
            <a:pPr algn="l">
              <a:buFont typeface="Wingdings" panose="05000000000000000000" pitchFamily="2" charset="2"/>
              <a:buChar char="Ø"/>
            </a:pPr>
            <a:r>
              <a:rPr lang="en-US" b="1" i="0" dirty="0">
                <a:solidFill>
                  <a:schemeClr val="tx1">
                    <a:lumMod val="95000"/>
                    <a:lumOff val="5000"/>
                  </a:schemeClr>
                </a:solidFill>
                <a:effectLst/>
                <a:latin typeface="system-ui"/>
              </a:rPr>
              <a:t>Best Model</a:t>
            </a:r>
            <a:r>
              <a:rPr lang="en-US" b="0" i="0" dirty="0">
                <a:solidFill>
                  <a:schemeClr val="tx1">
                    <a:lumMod val="95000"/>
                    <a:lumOff val="5000"/>
                  </a:schemeClr>
                </a:solidFill>
                <a:effectLst/>
                <a:latin typeface="system-ui"/>
              </a:rPr>
              <a:t>: XG boost, due to its high R2 and low MSE on both training and test sets.</a:t>
            </a:r>
          </a:p>
          <a:p>
            <a:pPr>
              <a:buFont typeface="Wingdings" panose="05000000000000000000" pitchFamily="2" charset="2"/>
              <a:buChar char="Ø"/>
            </a:pPr>
            <a:r>
              <a:rPr lang="en-US" b="1" i="0" dirty="0">
                <a:solidFill>
                  <a:schemeClr val="tx1">
                    <a:lumMod val="95000"/>
                    <a:lumOff val="5000"/>
                  </a:schemeClr>
                </a:solidFill>
                <a:effectLst/>
                <a:latin typeface="system-ui"/>
              </a:rPr>
              <a:t>Good Alternatives</a:t>
            </a:r>
            <a:r>
              <a:rPr lang="en-US" b="0" i="0" dirty="0">
                <a:solidFill>
                  <a:schemeClr val="tx1">
                    <a:lumMod val="95000"/>
                    <a:lumOff val="5000"/>
                  </a:schemeClr>
                </a:solidFill>
                <a:effectLst/>
                <a:latin typeface="system-ui"/>
              </a:rPr>
              <a:t>: Random Forest , Decision Tree and KNN also show strong performance.</a:t>
            </a:r>
          </a:p>
          <a:p>
            <a:pPr algn="l">
              <a:buFont typeface="Wingdings" panose="05000000000000000000" pitchFamily="2" charset="2"/>
              <a:buChar char="Ø"/>
            </a:pPr>
            <a:r>
              <a:rPr lang="en-US" b="1" i="0" dirty="0">
                <a:solidFill>
                  <a:schemeClr val="tx1">
                    <a:lumMod val="95000"/>
                    <a:lumOff val="5000"/>
                  </a:schemeClr>
                </a:solidFill>
                <a:effectLst/>
                <a:latin typeface="system-ui"/>
              </a:rPr>
              <a:t>Baseline Models</a:t>
            </a:r>
            <a:r>
              <a:rPr lang="en-US" b="0" i="0" dirty="0">
                <a:solidFill>
                  <a:schemeClr val="tx1">
                    <a:lumMod val="95000"/>
                    <a:lumOff val="5000"/>
                  </a:schemeClr>
                </a:solidFill>
                <a:effectLst/>
                <a:latin typeface="system-ui"/>
              </a:rPr>
              <a:t>: Linear Regression and SVR provide good baselines but are outperformed by ensemble methods.</a:t>
            </a:r>
          </a:p>
          <a:p>
            <a:pPr algn="l">
              <a:lnSpc>
                <a:spcPct val="150000"/>
              </a:lnSpc>
            </a:pPr>
            <a:r>
              <a:rPr lang="en-US" sz="2400" b="1" i="0" dirty="0">
                <a:solidFill>
                  <a:schemeClr val="tx1">
                    <a:lumMod val="95000"/>
                    <a:lumOff val="5000"/>
                  </a:schemeClr>
                </a:solidFill>
                <a:effectLst/>
                <a:latin typeface="system-ui"/>
              </a:rPr>
              <a:t>Practical Application</a:t>
            </a:r>
          </a:p>
          <a:p>
            <a:pPr algn="l">
              <a:buFont typeface="+mj-lt"/>
              <a:buAutoNum type="arabicPeriod"/>
            </a:pPr>
            <a:r>
              <a:rPr lang="en-US" b="1" i="0" dirty="0">
                <a:solidFill>
                  <a:schemeClr val="tx1"/>
                </a:solidFill>
                <a:effectLst/>
                <a:latin typeface="-apple-system"/>
              </a:rPr>
              <a:t>E-Commerce Platforms :-</a:t>
            </a:r>
            <a:r>
              <a:rPr lang="en-US" b="0" i="0" dirty="0">
                <a:solidFill>
                  <a:schemeClr val="tx1"/>
                </a:solidFill>
                <a:effectLst/>
                <a:latin typeface="-apple-system"/>
              </a:rPr>
              <a:t> Automating pricing recommendations for diamonds listed on online marketplaces.</a:t>
            </a:r>
          </a:p>
          <a:p>
            <a:pPr algn="l">
              <a:buFont typeface="+mj-lt"/>
              <a:buAutoNum type="arabicPeriod"/>
            </a:pPr>
            <a:r>
              <a:rPr lang="en-US" b="1" i="0" dirty="0">
                <a:solidFill>
                  <a:schemeClr val="tx1"/>
                </a:solidFill>
                <a:effectLst/>
                <a:latin typeface="-apple-system"/>
              </a:rPr>
              <a:t>Inventory Management :-</a:t>
            </a:r>
            <a:r>
              <a:rPr lang="en-US" b="0" i="0" dirty="0">
                <a:solidFill>
                  <a:schemeClr val="tx1"/>
                </a:solidFill>
                <a:effectLst/>
                <a:latin typeface="-apple-system"/>
              </a:rPr>
              <a:t> Helping jewelers value their inventory based on consistent pricing.</a:t>
            </a:r>
          </a:p>
          <a:p>
            <a:pPr algn="l">
              <a:buFont typeface="+mj-lt"/>
              <a:buAutoNum type="arabicPeriod"/>
            </a:pPr>
            <a:r>
              <a:rPr lang="en-US" b="1" i="0" dirty="0">
                <a:solidFill>
                  <a:schemeClr val="tx1"/>
                </a:solidFill>
                <a:effectLst/>
                <a:latin typeface="-apple-system"/>
              </a:rPr>
              <a:t>Fraud Detection :-</a:t>
            </a:r>
            <a:r>
              <a:rPr lang="en-US" b="0" i="0" dirty="0">
                <a:solidFill>
                  <a:schemeClr val="tx1"/>
                </a:solidFill>
                <a:effectLst/>
                <a:latin typeface="-apple-system"/>
              </a:rPr>
              <a:t> Identifying discrepancies in diamond pricing for authentication and fraud prevention.</a:t>
            </a:r>
          </a:p>
          <a:p>
            <a:pPr algn="l">
              <a:buFont typeface="+mj-lt"/>
              <a:buAutoNum type="arabicPeriod"/>
            </a:pPr>
            <a:r>
              <a:rPr lang="en-US" b="1" i="0" dirty="0">
                <a:solidFill>
                  <a:schemeClr val="tx1"/>
                </a:solidFill>
                <a:effectLst/>
                <a:latin typeface="-apple-system"/>
              </a:rPr>
              <a:t>Customer Decision Support :-</a:t>
            </a:r>
            <a:r>
              <a:rPr lang="en-US" b="0" i="0" dirty="0">
                <a:solidFill>
                  <a:schemeClr val="tx1"/>
                </a:solidFill>
                <a:effectLst/>
                <a:latin typeface="-apple-system"/>
              </a:rPr>
              <a:t> Assisting customers in understanding and justifying diamond prices during</a:t>
            </a:r>
            <a:r>
              <a:rPr lang="en-US" b="0" i="0" dirty="0">
                <a:solidFill>
                  <a:srgbClr val="F0F6FC"/>
                </a:solidFill>
                <a:effectLst/>
                <a:latin typeface="-apple-system"/>
              </a:rPr>
              <a:t> </a:t>
            </a:r>
            <a:r>
              <a:rPr lang="en-US" b="0" i="0" dirty="0">
                <a:solidFill>
                  <a:schemeClr val="tx1"/>
                </a:solidFill>
                <a:effectLst/>
                <a:latin typeface="-apple-system"/>
              </a:rPr>
              <a:t>purchases.</a:t>
            </a: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88180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C2C8-E948-1109-84E3-67520095470F}"/>
              </a:ext>
            </a:extLst>
          </p:cNvPr>
          <p:cNvSpPr>
            <a:spLocks noGrp="1"/>
          </p:cNvSpPr>
          <p:nvPr>
            <p:ph type="title"/>
          </p:nvPr>
        </p:nvSpPr>
        <p:spPr/>
        <p:txBody>
          <a:bodyPr/>
          <a:lstStyle/>
          <a:p>
            <a:pPr algn="ctr"/>
            <a:r>
              <a:rPr lang="en-US" dirty="0"/>
              <a:t>Data Overview</a:t>
            </a:r>
            <a:endParaRPr lang="en-IN" dirty="0"/>
          </a:p>
        </p:txBody>
      </p:sp>
      <p:sp>
        <p:nvSpPr>
          <p:cNvPr id="6" name="Rectangle 1">
            <a:extLst>
              <a:ext uri="{FF2B5EF4-FFF2-40B4-BE49-F238E27FC236}">
                <a16:creationId xmlns:a16="http://schemas.microsoft.com/office/drawing/2014/main" id="{F389F069-A694-01FE-DF04-C45072D38D43}"/>
              </a:ext>
            </a:extLst>
          </p:cNvPr>
          <p:cNvSpPr>
            <a:spLocks noGrp="1" noChangeArrowheads="1"/>
          </p:cNvSpPr>
          <p:nvPr>
            <p:ph idx="1"/>
          </p:nvPr>
        </p:nvSpPr>
        <p:spPr bwMode="auto">
          <a:xfrm>
            <a:off x="1288026" y="2815972"/>
            <a:ext cx="9989574" cy="267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b="1" i="0" dirty="0">
                <a:solidFill>
                  <a:schemeClr val="tx1"/>
                </a:solidFill>
                <a:effectLst/>
                <a:latin typeface="-apple-system"/>
              </a:rPr>
              <a:t>Data Source :-  </a:t>
            </a:r>
            <a:r>
              <a:rPr lang="en-US" b="1" i="0" dirty="0">
                <a:solidFill>
                  <a:schemeClr val="accent5">
                    <a:lumMod val="75000"/>
                  </a:schemeClr>
                </a:solidFill>
                <a:effectLst/>
                <a:latin typeface="-apple-system"/>
                <a:hlinkClick r:id="rId2">
                  <a:extLst>
                    <a:ext uri="{A12FA001-AC4F-418D-AE19-62706E023703}">
                      <ahyp:hlinkClr xmlns:ahyp="http://schemas.microsoft.com/office/drawing/2018/hyperlinkcolor" val="tx"/>
                    </a:ext>
                  </a:extLst>
                </a:hlinkClick>
              </a:rPr>
              <a:t>https://www.kaggle.com/datasets/shivam2503/diamonds</a:t>
            </a:r>
            <a:endParaRPr lang="en-US" b="1" i="0" dirty="0">
              <a:solidFill>
                <a:schemeClr val="accent5">
                  <a:lumMod val="75000"/>
                </a:schemeClr>
              </a:solidFill>
              <a:effectLst/>
              <a:latin typeface="-apple-system"/>
            </a:endParaRPr>
          </a:p>
          <a:p>
            <a:pPr marL="0" indent="0" algn="l">
              <a:buNone/>
            </a:pPr>
            <a:r>
              <a:rPr lang="en-US" b="0" i="0" dirty="0">
                <a:solidFill>
                  <a:schemeClr val="tx1"/>
                </a:solidFill>
                <a:effectLst/>
                <a:latin typeface="-apple-system"/>
              </a:rPr>
              <a:t>			 Kaggle (Diamond Price Dataset with 50,000 records).</a:t>
            </a:r>
          </a:p>
          <a:p>
            <a:pPr marL="0" indent="0" algn="l">
              <a:buNone/>
            </a:pPr>
            <a:r>
              <a:rPr lang="en-US" b="0" i="0" dirty="0">
                <a:solidFill>
                  <a:schemeClr val="tx1"/>
                </a:solidFill>
                <a:effectLst/>
                <a:latin typeface="-apple-system"/>
              </a:rPr>
              <a:t>Features:-</a:t>
            </a:r>
          </a:p>
          <a:p>
            <a:pPr algn="l">
              <a:buFont typeface="+mj-lt"/>
              <a:buAutoNum type="arabicPeriod"/>
            </a:pPr>
            <a:r>
              <a:rPr lang="en-US" b="0" i="0" dirty="0">
                <a:solidFill>
                  <a:schemeClr val="tx1"/>
                </a:solidFill>
                <a:effectLst/>
                <a:latin typeface="-apple-system"/>
              </a:rPr>
              <a:t>Numerical: Carat, Dimensions (x, y, z).</a:t>
            </a:r>
          </a:p>
          <a:p>
            <a:pPr algn="l">
              <a:buFont typeface="+mj-lt"/>
              <a:buAutoNum type="arabicPeriod"/>
            </a:pPr>
            <a:r>
              <a:rPr lang="en-US" b="0" i="0" dirty="0">
                <a:solidFill>
                  <a:schemeClr val="tx1"/>
                </a:solidFill>
                <a:effectLst/>
                <a:latin typeface="-apple-system"/>
              </a:rPr>
              <a:t>Categorical: Cut (Fair, Good, Very Good, Premium, Ideal), Color (J to D), Clarity (I1 to IF).</a:t>
            </a:r>
          </a:p>
          <a:p>
            <a:pPr algn="l">
              <a:buFont typeface="+mj-lt"/>
              <a:buAutoNum type="arabicPeriod"/>
            </a:pPr>
            <a:r>
              <a:rPr lang="en-US" b="1" i="0" dirty="0">
                <a:solidFill>
                  <a:schemeClr val="tx1"/>
                </a:solidFill>
                <a:effectLst/>
                <a:latin typeface="-apple-system"/>
              </a:rPr>
              <a:t>Target Variable:-</a:t>
            </a:r>
            <a:r>
              <a:rPr lang="en-US" b="0" i="0" dirty="0">
                <a:solidFill>
                  <a:schemeClr val="tx1"/>
                </a:solidFill>
                <a:effectLst/>
                <a:latin typeface="-apple-system"/>
              </a:rPr>
              <a:t> Price in USD.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523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CDA1-03A7-B855-61D4-81FD0DCD0B6A}"/>
              </a:ext>
            </a:extLst>
          </p:cNvPr>
          <p:cNvSpPr>
            <a:spLocks noGrp="1"/>
          </p:cNvSpPr>
          <p:nvPr>
            <p:ph type="title"/>
          </p:nvPr>
        </p:nvSpPr>
        <p:spPr/>
        <p:txBody>
          <a:bodyPr/>
          <a:lstStyle/>
          <a:p>
            <a:pPr algn="ctr"/>
            <a:r>
              <a:rPr lang="en-IN" dirty="0"/>
              <a:t>Deployment Details</a:t>
            </a:r>
          </a:p>
        </p:txBody>
      </p:sp>
      <p:sp>
        <p:nvSpPr>
          <p:cNvPr id="3" name="Content Placeholder 2">
            <a:extLst>
              <a:ext uri="{FF2B5EF4-FFF2-40B4-BE49-F238E27FC236}">
                <a16:creationId xmlns:a16="http://schemas.microsoft.com/office/drawing/2014/main" id="{62E6A205-A12B-A36F-24A2-5A4372D9FFB3}"/>
              </a:ext>
            </a:extLst>
          </p:cNvPr>
          <p:cNvSpPr>
            <a:spLocks noGrp="1"/>
          </p:cNvSpPr>
          <p:nvPr>
            <p:ph idx="1"/>
          </p:nvPr>
        </p:nvSpPr>
        <p:spPr>
          <a:xfrm>
            <a:off x="481781" y="2458065"/>
            <a:ext cx="11238271" cy="4139379"/>
          </a:xfrm>
        </p:spPr>
        <p:txBody>
          <a:bodyPr>
            <a:normAutofit/>
          </a:bodyPr>
          <a:lstStyle/>
          <a:p>
            <a:r>
              <a:rPr lang="en-US" sz="2000" b="1" dirty="0">
                <a:solidFill>
                  <a:schemeClr val="tx1"/>
                </a:solidFill>
                <a:latin typeface="system-ui"/>
              </a:rPr>
              <a:t>Description</a:t>
            </a:r>
            <a:r>
              <a:rPr lang="en-US" b="1" dirty="0">
                <a:solidFill>
                  <a:schemeClr val="tx1"/>
                </a:solidFill>
              </a:rPr>
              <a:t>: </a:t>
            </a:r>
            <a:r>
              <a:rPr lang="en-US" dirty="0">
                <a:solidFill>
                  <a:schemeClr val="tx1"/>
                </a:solidFill>
                <a:latin typeface="system-ui"/>
                <a:cs typeface="Arial" panose="020B0604020202020204" pitchFamily="34" charset="0"/>
              </a:rPr>
              <a:t>The diamond price prediction model has been deployed as a web application using the </a:t>
            </a:r>
            <a:r>
              <a:rPr lang="en-US" dirty="0" err="1">
                <a:solidFill>
                  <a:schemeClr val="tx1"/>
                </a:solidFill>
                <a:latin typeface="system-ui"/>
                <a:cs typeface="Arial" panose="020B0604020202020204" pitchFamily="34" charset="0"/>
              </a:rPr>
              <a:t>Streamlit</a:t>
            </a:r>
            <a:r>
              <a:rPr lang="en-US" dirty="0">
                <a:solidFill>
                  <a:schemeClr val="tx1"/>
                </a:solidFill>
                <a:latin typeface="system-ui"/>
                <a:cs typeface="Arial" panose="020B0604020202020204" pitchFamily="34" charset="0"/>
              </a:rPr>
              <a:t> framework, enabling users to interact with the model seamlessly.</a:t>
            </a:r>
          </a:p>
          <a:p>
            <a:r>
              <a:rPr lang="en-IN" sz="2000" b="1" dirty="0">
                <a:solidFill>
                  <a:schemeClr val="tx1"/>
                </a:solidFill>
                <a:latin typeface="system-ui"/>
              </a:rPr>
              <a:t>Platform</a:t>
            </a:r>
            <a:r>
              <a:rPr lang="en-IN" dirty="0">
                <a:solidFill>
                  <a:schemeClr val="tx1"/>
                </a:solidFill>
                <a:latin typeface="system-ui"/>
              </a:rPr>
              <a:t>: </a:t>
            </a:r>
            <a:r>
              <a:rPr lang="en-IN" dirty="0" err="1">
                <a:solidFill>
                  <a:schemeClr val="tx1"/>
                </a:solidFill>
                <a:latin typeface="system-ui"/>
              </a:rPr>
              <a:t>Streamlit</a:t>
            </a:r>
            <a:r>
              <a:rPr lang="en-IN" dirty="0">
                <a:solidFill>
                  <a:schemeClr val="tx1"/>
                </a:solidFill>
                <a:latin typeface="system-ui"/>
              </a:rPr>
              <a:t> cloud platform.</a:t>
            </a:r>
          </a:p>
          <a:p>
            <a:r>
              <a:rPr lang="en-US" sz="2000" b="1" dirty="0">
                <a:solidFill>
                  <a:schemeClr val="tx1"/>
                </a:solidFill>
                <a:latin typeface="system-ui"/>
              </a:rPr>
              <a:t>Deployment Process </a:t>
            </a:r>
            <a:r>
              <a:rPr lang="en-US" b="1" dirty="0">
                <a:solidFill>
                  <a:schemeClr val="tx1"/>
                </a:solidFill>
                <a:latin typeface="system-ui"/>
              </a:rPr>
              <a:t>:</a:t>
            </a:r>
          </a:p>
          <a:p>
            <a:pPr>
              <a:buFont typeface="+mj-lt"/>
              <a:buAutoNum type="arabicPeriod"/>
            </a:pPr>
            <a:r>
              <a:rPr lang="en-US" dirty="0">
                <a:solidFill>
                  <a:schemeClr val="tx1"/>
                </a:solidFill>
                <a:latin typeface="system-ui"/>
              </a:rPr>
              <a:t>Model trained and saved using Pickle.</a:t>
            </a:r>
          </a:p>
          <a:p>
            <a:pPr>
              <a:buFont typeface="+mj-lt"/>
              <a:buAutoNum type="arabicPeriod"/>
            </a:pPr>
            <a:r>
              <a:rPr lang="en-US" dirty="0">
                <a:solidFill>
                  <a:schemeClr val="tx1"/>
                </a:solidFill>
                <a:latin typeface="system-ui"/>
              </a:rPr>
              <a:t>Interactive web app built with </a:t>
            </a:r>
            <a:r>
              <a:rPr lang="en-US" dirty="0" err="1">
                <a:solidFill>
                  <a:schemeClr val="tx1"/>
                </a:solidFill>
                <a:latin typeface="system-ui"/>
              </a:rPr>
              <a:t>Streamlit</a:t>
            </a:r>
            <a:r>
              <a:rPr lang="en-US" dirty="0">
                <a:solidFill>
                  <a:schemeClr val="tx1"/>
                </a:solidFill>
                <a:latin typeface="system-ui"/>
              </a:rPr>
              <a:t> for a user-friendly interface.</a:t>
            </a:r>
          </a:p>
          <a:p>
            <a:pPr>
              <a:buFont typeface="+mj-lt"/>
              <a:buAutoNum type="arabicPeriod"/>
            </a:pPr>
            <a:r>
              <a:rPr lang="en-US" dirty="0">
                <a:solidFill>
                  <a:schemeClr val="tx1"/>
                </a:solidFill>
                <a:latin typeface="system-ui"/>
              </a:rPr>
              <a:t>Hosted on </a:t>
            </a:r>
            <a:r>
              <a:rPr lang="en-US" dirty="0" err="1">
                <a:solidFill>
                  <a:schemeClr val="tx1"/>
                </a:solidFill>
                <a:latin typeface="system-ui"/>
              </a:rPr>
              <a:t>Streamlit's</a:t>
            </a:r>
            <a:r>
              <a:rPr lang="en-US" dirty="0">
                <a:solidFill>
                  <a:schemeClr val="tx1"/>
                </a:solidFill>
                <a:latin typeface="system-ui"/>
              </a:rPr>
              <a:t> free cloud service.</a:t>
            </a:r>
          </a:p>
          <a:p>
            <a:r>
              <a:rPr lang="en-US" sz="2000" b="1" dirty="0">
                <a:solidFill>
                  <a:schemeClr val="tx1">
                    <a:lumMod val="95000"/>
                    <a:lumOff val="5000"/>
                  </a:schemeClr>
                </a:solidFill>
                <a:latin typeface="system-ui"/>
              </a:rPr>
              <a:t>Accessibility</a:t>
            </a:r>
            <a:r>
              <a:rPr lang="en-US" b="1" dirty="0">
                <a:solidFill>
                  <a:schemeClr val="tx1">
                    <a:lumMod val="95000"/>
                    <a:lumOff val="5000"/>
                  </a:schemeClr>
                </a:solidFill>
                <a:latin typeface="system-ui"/>
              </a:rPr>
              <a:t>:</a:t>
            </a:r>
          </a:p>
          <a:p>
            <a:pPr>
              <a:buFont typeface="+mj-lt"/>
              <a:buAutoNum type="arabicPeriod"/>
            </a:pPr>
            <a:r>
              <a:rPr lang="en-US" dirty="0">
                <a:solidFill>
                  <a:schemeClr val="tx1">
                    <a:lumMod val="95000"/>
                    <a:lumOff val="5000"/>
                  </a:schemeClr>
                </a:solidFill>
                <a:latin typeface="system-ui"/>
              </a:rPr>
              <a:t>Fully functional and accessible from any device via the link. </a:t>
            </a:r>
          </a:p>
          <a:p>
            <a:pPr>
              <a:buFont typeface="+mj-lt"/>
              <a:buAutoNum type="arabicPeriod"/>
            </a:pPr>
            <a:r>
              <a:rPr lang="en-US" b="1" dirty="0">
                <a:solidFill>
                  <a:schemeClr val="tx1">
                    <a:lumMod val="95000"/>
                    <a:lumOff val="5000"/>
                  </a:schemeClr>
                </a:solidFill>
                <a:latin typeface="system-ui"/>
              </a:rPr>
              <a:t>Link :</a:t>
            </a:r>
            <a:r>
              <a:rPr lang="en-US" dirty="0">
                <a:solidFill>
                  <a:schemeClr val="tx1">
                    <a:lumMod val="95000"/>
                    <a:lumOff val="5000"/>
                  </a:schemeClr>
                </a:solidFill>
                <a:latin typeface="system-ui"/>
              </a:rPr>
              <a:t> </a:t>
            </a:r>
            <a:r>
              <a:rPr lang="en-US" dirty="0">
                <a:solidFill>
                  <a:schemeClr val="accent5">
                    <a:lumMod val="50000"/>
                  </a:schemeClr>
                </a:solidFill>
                <a:latin typeface="system-ui"/>
                <a:hlinkClick r:id="rId2">
                  <a:extLst>
                    <a:ext uri="{A12FA001-AC4F-418D-AE19-62706E023703}">
                      <ahyp:hlinkClr xmlns:ahyp="http://schemas.microsoft.com/office/drawing/2018/hyperlinkcolor" val="tx"/>
                    </a:ext>
                  </a:extLst>
                </a:hlinkClick>
              </a:rPr>
              <a:t>https://diamond-price-predictions.streamlit.app/</a:t>
            </a:r>
            <a:endParaRPr lang="en-US" dirty="0">
              <a:solidFill>
                <a:schemeClr val="accent5">
                  <a:lumMod val="50000"/>
                </a:schemeClr>
              </a:solidFill>
              <a:latin typeface="system-ui"/>
            </a:endParaRPr>
          </a:p>
          <a:p>
            <a:endParaRPr lang="en-US" dirty="0">
              <a:solidFill>
                <a:schemeClr val="tx1"/>
              </a:solidFill>
              <a:latin typeface="system-ui"/>
            </a:endParaRPr>
          </a:p>
          <a:p>
            <a:endParaRPr lang="en-IN" dirty="0">
              <a:solidFill>
                <a:schemeClr val="tx1"/>
              </a:solidFill>
              <a:latin typeface="system-ui"/>
              <a:cs typeface="Arial" panose="020B0604020202020204" pitchFamily="34" charset="0"/>
            </a:endParaRPr>
          </a:p>
        </p:txBody>
      </p:sp>
    </p:spTree>
    <p:extLst>
      <p:ext uri="{BB962C8B-B14F-4D97-AF65-F5344CB8AC3E}">
        <p14:creationId xmlns:p14="http://schemas.microsoft.com/office/powerpoint/2010/main" val="12430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8362-8923-B0E4-F8C9-322630837431}"/>
              </a:ext>
            </a:extLst>
          </p:cNvPr>
          <p:cNvSpPr>
            <a:spLocks noGrp="1"/>
          </p:cNvSpPr>
          <p:nvPr>
            <p:ph type="title"/>
          </p:nvPr>
        </p:nvSpPr>
        <p:spPr/>
        <p:txBody>
          <a:bodyPr/>
          <a:lstStyle/>
          <a:p>
            <a:pPr algn="ctr"/>
            <a:r>
              <a:rPr lang="en-US" dirty="0"/>
              <a:t>Project Overview</a:t>
            </a:r>
            <a:endParaRPr lang="en-IN" dirty="0"/>
          </a:p>
        </p:txBody>
      </p:sp>
      <p:sp>
        <p:nvSpPr>
          <p:cNvPr id="3" name="Content Placeholder 2">
            <a:extLst>
              <a:ext uri="{FF2B5EF4-FFF2-40B4-BE49-F238E27FC236}">
                <a16:creationId xmlns:a16="http://schemas.microsoft.com/office/drawing/2014/main" id="{133BA984-95E6-A1D5-9EA5-E39D9FFE7A0E}"/>
              </a:ext>
            </a:extLst>
          </p:cNvPr>
          <p:cNvSpPr>
            <a:spLocks noGrp="1"/>
          </p:cNvSpPr>
          <p:nvPr>
            <p:ph idx="1"/>
          </p:nvPr>
        </p:nvSpPr>
        <p:spPr>
          <a:xfrm>
            <a:off x="486696" y="2696632"/>
            <a:ext cx="11272685" cy="3187700"/>
          </a:xfrm>
        </p:spPr>
        <p:txBody>
          <a:bodyPr/>
          <a:lstStyle/>
          <a:p>
            <a:r>
              <a:rPr lang="en-US" b="1" dirty="0">
                <a:solidFill>
                  <a:schemeClr val="tx1">
                    <a:lumMod val="95000"/>
                    <a:lumOff val="5000"/>
                  </a:schemeClr>
                </a:solidFill>
              </a:rPr>
              <a:t>Problem Statement </a:t>
            </a:r>
          </a:p>
          <a:p>
            <a:pPr marL="0" indent="0" algn="just">
              <a:buNone/>
            </a:pPr>
            <a:r>
              <a:rPr lang="en-US" b="0" i="0" dirty="0">
                <a:solidFill>
                  <a:schemeClr val="tx1"/>
                </a:solidFill>
                <a:effectLst/>
                <a:latin typeface="-apple-system"/>
              </a:rPr>
              <a:t>In the diamond industry, accurate pricing is a critical challenge due to the variability of diamond features such as carat, cut, color, clarity, and dimensions. The pricing process often involves manual evaluation, which can be subjective and inconsistent. This creates the need for a robust and data-driven solution to estimate diamond prices reliably and transparently.</a:t>
            </a:r>
          </a:p>
          <a:p>
            <a:r>
              <a:rPr lang="en-IN" b="1" dirty="0">
                <a:solidFill>
                  <a:schemeClr val="tx1">
                    <a:lumMod val="95000"/>
                    <a:lumOff val="5000"/>
                  </a:schemeClr>
                </a:solidFill>
              </a:rPr>
              <a:t>Objective</a:t>
            </a:r>
          </a:p>
          <a:p>
            <a:pPr marL="0" indent="0" algn="just">
              <a:buNone/>
            </a:pPr>
            <a:r>
              <a:rPr lang="en-US" b="0" i="0" dirty="0">
                <a:solidFill>
                  <a:schemeClr val="tx1">
                    <a:lumMod val="95000"/>
                    <a:lumOff val="5000"/>
                  </a:schemeClr>
                </a:solidFill>
                <a:effectLst/>
                <a:latin typeface="-apple-system"/>
              </a:rPr>
              <a:t>The objective of this project is to predict the price of diamonds based on key features such as carat, cut, color, clarity, and dimensions. By leveraging machine learning techniques, the project aims to build an accurate predictive model that can estimate diamond prices, providing insights for the jewelry industry and potential buyers</a:t>
            </a:r>
            <a:endParaRPr lang="en-IN" b="1" dirty="0">
              <a:solidFill>
                <a:schemeClr val="tx1">
                  <a:lumMod val="95000"/>
                  <a:lumOff val="5000"/>
                </a:schemeClr>
              </a:solidFill>
            </a:endParaRPr>
          </a:p>
        </p:txBody>
      </p:sp>
    </p:spTree>
    <p:extLst>
      <p:ext uri="{BB962C8B-B14F-4D97-AF65-F5344CB8AC3E}">
        <p14:creationId xmlns:p14="http://schemas.microsoft.com/office/powerpoint/2010/main" val="392820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3F98-010F-252E-2F56-BE759BE7B5D8}"/>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34D7984C-6FB0-55AA-9961-264B6E549F1A}"/>
              </a:ext>
            </a:extLst>
          </p:cNvPr>
          <p:cNvSpPr>
            <a:spLocks noGrp="1"/>
          </p:cNvSpPr>
          <p:nvPr>
            <p:ph idx="1"/>
          </p:nvPr>
        </p:nvSpPr>
        <p:spPr>
          <a:xfrm>
            <a:off x="1154954" y="2603500"/>
            <a:ext cx="8834620" cy="3416300"/>
          </a:xfrm>
        </p:spPr>
        <p:txBody>
          <a:bodyPr/>
          <a:lstStyle/>
          <a:p>
            <a:pPr algn="l"/>
            <a:r>
              <a:rPr lang="en-US" sz="2000" b="1" i="0" dirty="0">
                <a:solidFill>
                  <a:schemeClr val="tx1"/>
                </a:solidFill>
                <a:effectLst/>
                <a:latin typeface="-apple-system"/>
              </a:rPr>
              <a:t>Data Preparation </a:t>
            </a:r>
            <a:r>
              <a:rPr lang="en-US" b="1" i="0" dirty="0">
                <a:solidFill>
                  <a:schemeClr val="tx1"/>
                </a:solidFill>
                <a:effectLst/>
                <a:latin typeface="-apple-system"/>
              </a:rPr>
              <a:t>:-</a:t>
            </a:r>
            <a:endParaRPr lang="en-US" b="0" i="0" dirty="0">
              <a:solidFill>
                <a:schemeClr val="tx1"/>
              </a:solidFill>
              <a:effectLst/>
              <a:latin typeface="-apple-system"/>
            </a:endParaRPr>
          </a:p>
          <a:p>
            <a:pPr marL="0" indent="0" algn="l">
              <a:buNone/>
            </a:pPr>
            <a:r>
              <a:rPr lang="en-US" b="0" i="0" dirty="0">
                <a:solidFill>
                  <a:schemeClr val="tx1"/>
                </a:solidFill>
                <a:effectLst/>
                <a:latin typeface="-apple-system"/>
              </a:rPr>
              <a:t>1) Perform exploratory data analysis (EDA) to identify patterns and trends.</a:t>
            </a:r>
          </a:p>
          <a:p>
            <a:pPr>
              <a:buFont typeface="Wingdings" panose="05000000000000000000" pitchFamily="2" charset="2"/>
              <a:buChar char="Ø"/>
            </a:pPr>
            <a:r>
              <a:rPr lang="en-US" dirty="0">
                <a:solidFill>
                  <a:schemeClr val="tx1"/>
                </a:solidFill>
                <a:latin typeface="-apple-system"/>
              </a:rPr>
              <a:t>Univariate , Bivariate, Multivariate</a:t>
            </a:r>
            <a:endParaRPr lang="en-US" b="0" i="0" dirty="0">
              <a:solidFill>
                <a:schemeClr val="tx1"/>
              </a:solidFill>
              <a:effectLst/>
              <a:latin typeface="-apple-system"/>
            </a:endParaRPr>
          </a:p>
          <a:p>
            <a:pPr marL="0" indent="0" algn="l">
              <a:buNone/>
            </a:pPr>
            <a:r>
              <a:rPr lang="en-US" b="0" i="0" dirty="0">
                <a:solidFill>
                  <a:schemeClr val="tx1"/>
                </a:solidFill>
                <a:effectLst/>
                <a:latin typeface="-apple-system"/>
              </a:rPr>
              <a:t>2) Handle missing &amp; Duplicate data (if any) and ensure consistent formatting.</a:t>
            </a:r>
          </a:p>
          <a:p>
            <a:pPr marL="0" indent="0" algn="l">
              <a:buNone/>
            </a:pPr>
            <a:r>
              <a:rPr lang="en-US" b="0" i="0" dirty="0">
                <a:solidFill>
                  <a:schemeClr val="tx1"/>
                </a:solidFill>
                <a:effectLst/>
                <a:latin typeface="-apple-system"/>
              </a:rPr>
              <a:t>3) Retain outliers as they reflect valid variability in diamond characteristics.</a:t>
            </a:r>
            <a:endParaRPr lang="en-IN" b="0" i="0" dirty="0">
              <a:solidFill>
                <a:schemeClr val="tx1"/>
              </a:solidFill>
              <a:effectLst/>
              <a:latin typeface="-apple-system"/>
            </a:endParaRPr>
          </a:p>
          <a:p>
            <a:pPr marL="0" indent="0" algn="l">
              <a:buNone/>
            </a:pPr>
            <a:r>
              <a:rPr lang="en-IN" dirty="0">
                <a:solidFill>
                  <a:schemeClr val="tx1"/>
                </a:solidFill>
                <a:latin typeface="-apple-system"/>
              </a:rPr>
              <a:t>4) Feature Engineering </a:t>
            </a:r>
          </a:p>
          <a:p>
            <a:pPr>
              <a:buFont typeface="Wingdings" panose="05000000000000000000" pitchFamily="2" charset="2"/>
              <a:buChar char="Ø"/>
            </a:pPr>
            <a:r>
              <a:rPr lang="en-US" b="0" i="0" dirty="0">
                <a:solidFill>
                  <a:schemeClr val="tx1"/>
                </a:solidFill>
                <a:effectLst/>
                <a:latin typeface="-apple-system"/>
              </a:rPr>
              <a:t>Created New Attribute (Size) By Combining Existing Attribute (x, y, z)</a:t>
            </a:r>
          </a:p>
          <a:p>
            <a:pPr marL="0" indent="0">
              <a:buNone/>
            </a:pPr>
            <a:r>
              <a:rPr lang="en-US" dirty="0">
                <a:solidFill>
                  <a:schemeClr val="tx1"/>
                </a:solidFill>
                <a:latin typeface="-apple-system"/>
              </a:rPr>
              <a:t>5) Label Encoding To Categorical Features</a:t>
            </a:r>
            <a:endParaRPr lang="en-US" b="0" i="0" dirty="0">
              <a:solidFill>
                <a:schemeClr val="tx1"/>
              </a:solidFill>
              <a:effectLst/>
              <a:latin typeface="-apple-system"/>
            </a:endParaRPr>
          </a:p>
        </p:txBody>
      </p:sp>
    </p:spTree>
    <p:extLst>
      <p:ext uri="{BB962C8B-B14F-4D97-AF65-F5344CB8AC3E}">
        <p14:creationId xmlns:p14="http://schemas.microsoft.com/office/powerpoint/2010/main" val="309503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CE3F-55A9-B55F-8CB1-23BE5A48E44F}"/>
              </a:ext>
            </a:extLst>
          </p:cNvPr>
          <p:cNvSpPr>
            <a:spLocks noGrp="1"/>
          </p:cNvSpPr>
          <p:nvPr>
            <p:ph type="title"/>
          </p:nvPr>
        </p:nvSpPr>
        <p:spPr/>
        <p:txBody>
          <a:bodyPr/>
          <a:lstStyle/>
          <a:p>
            <a:pPr algn="ctr"/>
            <a:r>
              <a:rPr lang="en-US" dirty="0"/>
              <a:t>Insights &amp; Visuals</a:t>
            </a:r>
            <a:endParaRPr lang="en-IN" dirty="0"/>
          </a:p>
        </p:txBody>
      </p:sp>
      <p:sp>
        <p:nvSpPr>
          <p:cNvPr id="3" name="Content Placeholder 2">
            <a:extLst>
              <a:ext uri="{FF2B5EF4-FFF2-40B4-BE49-F238E27FC236}">
                <a16:creationId xmlns:a16="http://schemas.microsoft.com/office/drawing/2014/main" id="{92A83267-2FB8-9FA4-453A-9BFDD58026B9}"/>
              </a:ext>
            </a:extLst>
          </p:cNvPr>
          <p:cNvSpPr>
            <a:spLocks noGrp="1"/>
          </p:cNvSpPr>
          <p:nvPr>
            <p:ph idx="1"/>
          </p:nvPr>
        </p:nvSpPr>
        <p:spPr>
          <a:xfrm>
            <a:off x="983226" y="2703870"/>
            <a:ext cx="10648335" cy="3480620"/>
          </a:xfrm>
        </p:spPr>
        <p:txBody>
          <a:bodyPr>
            <a:normAutofit lnSpcReduction="10000"/>
          </a:bodyPr>
          <a:lstStyle/>
          <a:p>
            <a:r>
              <a:rPr lang="en-US" sz="2000" b="1" dirty="0">
                <a:solidFill>
                  <a:schemeClr val="tx1">
                    <a:lumMod val="95000"/>
                    <a:lumOff val="5000"/>
                  </a:schemeClr>
                </a:solidFill>
              </a:rPr>
              <a:t>Used visualizations</a:t>
            </a:r>
          </a:p>
          <a:p>
            <a:pPr marL="0" indent="0">
              <a:buNone/>
            </a:pPr>
            <a:r>
              <a:rPr lang="en-US" dirty="0"/>
              <a:t>1) Bar Plot (Categorical Distribution)</a:t>
            </a:r>
          </a:p>
          <a:p>
            <a:pPr marL="0" indent="0">
              <a:buNone/>
            </a:pPr>
            <a:r>
              <a:rPr lang="en-US" dirty="0"/>
              <a:t>2) Histogram (Numerical Distribution)</a:t>
            </a:r>
          </a:p>
          <a:p>
            <a:pPr marL="0" indent="0">
              <a:buNone/>
            </a:pPr>
            <a:r>
              <a:rPr lang="en-US" dirty="0">
                <a:solidFill>
                  <a:schemeClr val="tx1">
                    <a:lumMod val="95000"/>
                    <a:lumOff val="5000"/>
                  </a:schemeClr>
                </a:solidFill>
              </a:rPr>
              <a:t>3) Scatter Plot (Carat vs Price)</a:t>
            </a:r>
          </a:p>
          <a:p>
            <a:pPr marL="0" indent="0">
              <a:buNone/>
            </a:pPr>
            <a:r>
              <a:rPr lang="en-US" dirty="0">
                <a:solidFill>
                  <a:schemeClr val="tx1">
                    <a:lumMod val="95000"/>
                    <a:lumOff val="5000"/>
                  </a:schemeClr>
                </a:solidFill>
              </a:rPr>
              <a:t>4) Scatter Plot (Size vs Price)</a:t>
            </a:r>
          </a:p>
          <a:p>
            <a:pPr marL="0" indent="0">
              <a:buNone/>
            </a:pPr>
            <a:r>
              <a:rPr lang="en-US" dirty="0">
                <a:solidFill>
                  <a:schemeClr val="tx1">
                    <a:lumMod val="95000"/>
                    <a:lumOff val="5000"/>
                  </a:schemeClr>
                </a:solidFill>
              </a:rPr>
              <a:t>5) Box Plot </a:t>
            </a:r>
          </a:p>
          <a:p>
            <a:pPr marL="0" indent="0">
              <a:buNone/>
            </a:pPr>
            <a:r>
              <a:rPr lang="en-US" dirty="0">
                <a:solidFill>
                  <a:schemeClr val="tx1">
                    <a:lumMod val="95000"/>
                    <a:lumOff val="5000"/>
                  </a:schemeClr>
                </a:solidFill>
              </a:rPr>
              <a:t>6) Scatter + Regression plot</a:t>
            </a:r>
          </a:p>
          <a:p>
            <a:pPr marL="0" indent="0">
              <a:buNone/>
            </a:pPr>
            <a:r>
              <a:rPr lang="en-US" dirty="0">
                <a:solidFill>
                  <a:schemeClr val="tx1">
                    <a:lumMod val="95000"/>
                    <a:lumOff val="5000"/>
                  </a:schemeClr>
                </a:solidFill>
              </a:rPr>
              <a:t>7) Heatmap (Correlation Matrix)</a:t>
            </a:r>
          </a:p>
          <a:p>
            <a:pPr marL="0" indent="0">
              <a:buNone/>
            </a:pPr>
            <a:r>
              <a:rPr lang="en-US" dirty="0">
                <a:solidFill>
                  <a:schemeClr val="tx1">
                    <a:lumMod val="95000"/>
                    <a:lumOff val="5000"/>
                  </a:schemeClr>
                </a:solidFill>
              </a:rPr>
              <a:t>8) Feature Importance Plot</a:t>
            </a:r>
          </a:p>
          <a:p>
            <a:pPr marL="0" indent="0">
              <a:buNone/>
            </a:pPr>
            <a:endParaRPr lang="en-IN" dirty="0"/>
          </a:p>
        </p:txBody>
      </p:sp>
    </p:spTree>
    <p:extLst>
      <p:ext uri="{BB962C8B-B14F-4D97-AF65-F5344CB8AC3E}">
        <p14:creationId xmlns:p14="http://schemas.microsoft.com/office/powerpoint/2010/main" val="241053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8A76C-D700-6ADA-16C0-54D1EC44370A}"/>
              </a:ext>
            </a:extLst>
          </p:cNvPr>
          <p:cNvPicPr>
            <a:picLocks noChangeAspect="1"/>
          </p:cNvPicPr>
          <p:nvPr/>
        </p:nvPicPr>
        <p:blipFill>
          <a:blip r:embed="rId2"/>
          <a:stretch>
            <a:fillRect/>
          </a:stretch>
        </p:blipFill>
        <p:spPr>
          <a:xfrm>
            <a:off x="833982" y="1448572"/>
            <a:ext cx="10524036" cy="4667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5285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CE1ED2-88E9-634D-5B57-3792C18DFA6A}"/>
              </a:ext>
            </a:extLst>
          </p:cNvPr>
          <p:cNvPicPr>
            <a:picLocks noChangeAspect="1"/>
          </p:cNvPicPr>
          <p:nvPr/>
        </p:nvPicPr>
        <p:blipFill>
          <a:blip r:embed="rId2"/>
          <a:stretch>
            <a:fillRect/>
          </a:stretch>
        </p:blipFill>
        <p:spPr>
          <a:xfrm>
            <a:off x="1150374" y="479620"/>
            <a:ext cx="8947355" cy="5898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466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5E5A9-5BA4-39D5-6E27-9ED6783FF802}"/>
              </a:ext>
            </a:extLst>
          </p:cNvPr>
          <p:cNvPicPr>
            <a:picLocks noChangeAspect="1"/>
          </p:cNvPicPr>
          <p:nvPr/>
        </p:nvPicPr>
        <p:blipFill>
          <a:blip r:embed="rId2"/>
          <a:stretch>
            <a:fillRect/>
          </a:stretch>
        </p:blipFill>
        <p:spPr>
          <a:xfrm>
            <a:off x="949224" y="639096"/>
            <a:ext cx="9325485" cy="5879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BB603F98-A5D3-CCC8-4C85-6EB0E1C8E9D7}"/>
              </a:ext>
            </a:extLst>
          </p:cNvPr>
          <p:cNvSpPr txBox="1"/>
          <p:nvPr/>
        </p:nvSpPr>
        <p:spPr>
          <a:xfrm>
            <a:off x="3121743" y="120585"/>
            <a:ext cx="5948514" cy="646331"/>
          </a:xfrm>
          <a:prstGeom prst="rect">
            <a:avLst/>
          </a:prstGeom>
          <a:noFill/>
        </p:spPr>
        <p:txBody>
          <a:bodyPr wrap="square" rtlCol="0">
            <a:spAutoFit/>
          </a:bodyPr>
          <a:lstStyle/>
          <a:p>
            <a:r>
              <a:rPr lang="en-US" b="1" dirty="0">
                <a:latin typeface="system-ui"/>
              </a:rPr>
              <a:t>R</a:t>
            </a:r>
            <a:r>
              <a:rPr lang="en-US" b="1" i="0" dirty="0">
                <a:effectLst/>
                <a:latin typeface="system-ui"/>
              </a:rPr>
              <a:t>elationship of all the feature with Target variable</a:t>
            </a:r>
          </a:p>
          <a:p>
            <a:endParaRPr lang="en-IN" dirty="0"/>
          </a:p>
        </p:txBody>
      </p:sp>
    </p:spTree>
    <p:extLst>
      <p:ext uri="{BB962C8B-B14F-4D97-AF65-F5344CB8AC3E}">
        <p14:creationId xmlns:p14="http://schemas.microsoft.com/office/powerpoint/2010/main" val="83372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93C6B-0C48-ED7D-7AFF-AAF82B9412A2}"/>
              </a:ext>
            </a:extLst>
          </p:cNvPr>
          <p:cNvPicPr>
            <a:picLocks noChangeAspect="1"/>
          </p:cNvPicPr>
          <p:nvPr/>
        </p:nvPicPr>
        <p:blipFill>
          <a:blip r:embed="rId2"/>
          <a:stretch>
            <a:fillRect/>
          </a:stretch>
        </p:blipFill>
        <p:spPr>
          <a:xfrm>
            <a:off x="363793" y="924232"/>
            <a:ext cx="11464414" cy="5338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8048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120</TotalTime>
  <Words>671</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Century Gothic</vt:lpstr>
      <vt:lpstr>system-ui</vt:lpstr>
      <vt:lpstr>Wingdings</vt:lpstr>
      <vt:lpstr>Wingdings 3</vt:lpstr>
      <vt:lpstr>Ion Boardroom</vt:lpstr>
      <vt:lpstr> </vt:lpstr>
      <vt:lpstr>Data Overview</vt:lpstr>
      <vt:lpstr>Project Overview</vt:lpstr>
      <vt:lpstr>Methodology</vt:lpstr>
      <vt:lpstr>Insights &amp;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vt:lpstr>
      <vt:lpstr>Challenges</vt:lpstr>
      <vt:lpstr>Model Performance Comparison</vt:lpstr>
      <vt:lpstr>Actual VS Predicted Diamond Price</vt:lpstr>
      <vt:lpstr>Conclusion &amp; Practical Application</vt:lpstr>
      <vt:lpstr>Deployment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Areeb Shaikh</dc:creator>
  <cp:lastModifiedBy>Areeb Shaikh</cp:lastModifiedBy>
  <cp:revision>1</cp:revision>
  <dcterms:created xsi:type="dcterms:W3CDTF">2025-01-20T10:07:49Z</dcterms:created>
  <dcterms:modified xsi:type="dcterms:W3CDTF">2025-01-20T12:08:26Z</dcterms:modified>
</cp:coreProperties>
</file>