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font" Target="fonts/Roboto-boldItalic.fntdata"/><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eeexplore.ieee.org/author/37086566597" TargetMode="External"/><Relationship Id="rId4" Type="http://schemas.openxmlformats.org/officeDocument/2006/relationships/hyperlink" Target="https://ieeexplore.ieee.org/author/37086930500" TargetMode="External"/><Relationship Id="rId5" Type="http://schemas.openxmlformats.org/officeDocument/2006/relationships/hyperlink" Target="https://ieeexplore.ieee.org/author/37086565140" TargetMode="External"/><Relationship Id="rId6" Type="http://schemas.openxmlformats.org/officeDocument/2006/relationships/hyperlink" Target="https://ieeexplore.ieee.org/author/3848493350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512700" y="1742500"/>
            <a:ext cx="8118600" cy="31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2"/>
                </a:solidFill>
                <a:highlight>
                  <a:schemeClr val="dk1"/>
                </a:highlight>
                <a:latin typeface="Roboto"/>
                <a:ea typeface="Roboto"/>
                <a:cs typeface="Roboto"/>
                <a:sym typeface="Roboto"/>
              </a:rPr>
              <a:t>INTRODUCTION:</a:t>
            </a:r>
            <a:endParaRPr sz="1400">
              <a:solidFill>
                <a:schemeClr val="lt2"/>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400">
              <a:solidFill>
                <a:schemeClr val="lt2"/>
              </a:solidFill>
              <a:highlight>
                <a:schemeClr val="dk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00">
                <a:solidFill>
                  <a:schemeClr val="lt2"/>
                </a:solidFill>
                <a:highlight>
                  <a:schemeClr val="dk1"/>
                </a:highlight>
                <a:latin typeface="Roboto"/>
                <a:ea typeface="Roboto"/>
                <a:cs typeface="Roboto"/>
                <a:sym typeface="Roboto"/>
              </a:rPr>
              <a:t>Facial expression recognition is a pivotal area within pattern recognition research. Deep learning, particularly Convolutional Neural Networks (CNNs), has demonstrated remarkable prowess, surpassing other algorithms in fields like image recognition and natural language processing.</a:t>
            </a:r>
            <a:endParaRPr sz="1400">
              <a:solidFill>
                <a:schemeClr val="lt2"/>
              </a:solidFill>
              <a:highlight>
                <a:schemeClr val="dk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lt2"/>
              </a:solidFill>
              <a:highlight>
                <a:schemeClr val="dk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00" u="sng">
                <a:solidFill>
                  <a:schemeClr val="lt2"/>
                </a:solidFill>
                <a:highlight>
                  <a:schemeClr val="dk1"/>
                </a:highlight>
                <a:latin typeface="Roboto"/>
                <a:ea typeface="Roboto"/>
                <a:cs typeface="Roboto"/>
                <a:sym typeface="Roboto"/>
              </a:rPr>
              <a:t>ADVANTAGES:</a:t>
            </a:r>
            <a:endParaRPr sz="1400" u="sng">
              <a:solidFill>
                <a:schemeClr val="lt2"/>
              </a:solidFill>
              <a:highlight>
                <a:schemeClr val="dk1"/>
              </a:highlight>
              <a:latin typeface="Roboto"/>
              <a:ea typeface="Roboto"/>
              <a:cs typeface="Roboto"/>
              <a:sym typeface="Roboto"/>
            </a:endParaRPr>
          </a:p>
          <a:p>
            <a:pPr indent="-317500" lvl="0" marL="457200" rtl="0" algn="l">
              <a:lnSpc>
                <a:spcPct val="115000"/>
              </a:lnSpc>
              <a:spcBef>
                <a:spcPts val="1500"/>
              </a:spcBef>
              <a:spcAft>
                <a:spcPts val="0"/>
              </a:spcAft>
              <a:buClr>
                <a:schemeClr val="lt2"/>
              </a:buClr>
              <a:buSzPts val="1400"/>
              <a:buFont typeface="Roboto"/>
              <a:buChar char="❖"/>
            </a:pPr>
            <a:r>
              <a:rPr lang="en" sz="1400">
                <a:solidFill>
                  <a:schemeClr val="lt2"/>
                </a:solidFill>
                <a:highlight>
                  <a:schemeClr val="dk1"/>
                </a:highlight>
                <a:latin typeface="Roboto"/>
                <a:ea typeface="Roboto"/>
                <a:cs typeface="Roboto"/>
                <a:sym typeface="Roboto"/>
              </a:rPr>
              <a:t>Hierarchical Feature Learning: CNNs learn features at different levels of abstraction, enabling robust image recognition.</a:t>
            </a:r>
            <a:endParaRPr sz="1400">
              <a:solidFill>
                <a:schemeClr val="lt2"/>
              </a:solidFill>
              <a:highlight>
                <a:schemeClr val="dk1"/>
              </a:highlight>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en" sz="1400">
                <a:solidFill>
                  <a:schemeClr val="lt2"/>
                </a:solidFill>
                <a:highlight>
                  <a:schemeClr val="dk1"/>
                </a:highlight>
                <a:latin typeface="Roboto"/>
                <a:ea typeface="Roboto"/>
                <a:cs typeface="Roboto"/>
                <a:sym typeface="Roboto"/>
              </a:rPr>
              <a:t>Parameter Sharing: CNNs efficiently learn representations from large datasets.</a:t>
            </a:r>
            <a:endParaRPr sz="1400">
              <a:solidFill>
                <a:schemeClr val="lt2"/>
              </a:solidFill>
              <a:highlight>
                <a:schemeClr val="dk1"/>
              </a:highlight>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en" sz="1400">
                <a:solidFill>
                  <a:schemeClr val="lt2"/>
                </a:solidFill>
                <a:highlight>
                  <a:schemeClr val="dk1"/>
                </a:highlight>
                <a:latin typeface="Roboto"/>
                <a:ea typeface="Roboto"/>
                <a:cs typeface="Roboto"/>
                <a:sym typeface="Roboto"/>
              </a:rPr>
              <a:t>Sparse Connectivity: CNN computes on relevant features while reducing computational load.</a:t>
            </a:r>
            <a:endParaRPr sz="1400">
              <a:solidFill>
                <a:schemeClr val="lt2"/>
              </a:solidFill>
              <a:highlight>
                <a:schemeClr val="dk1"/>
              </a:highlight>
            </a:endParaRPr>
          </a:p>
        </p:txBody>
      </p:sp>
      <p:sp>
        <p:nvSpPr>
          <p:cNvPr id="60" name="Google Shape;60;p13"/>
          <p:cNvSpPr txBox="1"/>
          <p:nvPr/>
        </p:nvSpPr>
        <p:spPr>
          <a:xfrm>
            <a:off x="95200" y="0"/>
            <a:ext cx="8810700" cy="174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chemeClr val="dk1"/>
                </a:solidFill>
                <a:latin typeface="Old Standard TT"/>
                <a:ea typeface="Old Standard TT"/>
                <a:cs typeface="Old Standard TT"/>
                <a:sym typeface="Old Standard TT"/>
              </a:rPr>
              <a:t>FACIAL EXPRESSION RECOGNITION BASED ON </a:t>
            </a:r>
            <a:endParaRPr b="1" sz="24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b="1" lang="en" sz="2400" u="sng">
                <a:solidFill>
                  <a:schemeClr val="dk1"/>
                </a:solidFill>
                <a:latin typeface="Old Standard TT"/>
                <a:ea typeface="Old Standard TT"/>
                <a:cs typeface="Old Standard TT"/>
                <a:sym typeface="Old Standard TT"/>
              </a:rPr>
              <a:t>CNN(Convolutional Neural Network)</a:t>
            </a:r>
            <a:endParaRPr b="1" sz="2400" u="sng">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BY:-</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300" u="sng">
                <a:solidFill>
                  <a:schemeClr val="dk1"/>
                </a:solidFill>
                <a:latin typeface="Old Standard TT"/>
                <a:ea typeface="Old Standard TT"/>
                <a:cs typeface="Old Standard TT"/>
                <a:sym typeface="Old Standard TT"/>
              </a:rPr>
              <a:t>Shaikh Baba</a:t>
            </a:r>
            <a:r>
              <a:rPr lang="en" sz="1300">
                <a:solidFill>
                  <a:schemeClr val="dk1"/>
                </a:solidFill>
                <a:latin typeface="Old Standard TT"/>
                <a:ea typeface="Old Standard TT"/>
                <a:cs typeface="Old Standard TT"/>
                <a:sym typeface="Old Standard TT"/>
              </a:rPr>
              <a:t> (210002068)</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300" u="sng">
                <a:solidFill>
                  <a:schemeClr val="dk1"/>
                </a:solidFill>
                <a:latin typeface="Old Standard TT"/>
                <a:ea typeface="Old Standard TT"/>
                <a:cs typeface="Old Standard TT"/>
                <a:sym typeface="Old Standard TT"/>
              </a:rPr>
              <a:t>Pushkal Madhwacharya</a:t>
            </a:r>
            <a:r>
              <a:rPr lang="en" sz="1300">
                <a:solidFill>
                  <a:schemeClr val="dk1"/>
                </a:solidFill>
                <a:latin typeface="Old Standard TT"/>
                <a:ea typeface="Old Standard TT"/>
                <a:cs typeface="Old Standard TT"/>
                <a:sym typeface="Old Standard TT"/>
              </a:rPr>
              <a:t> (210002059)</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300" u="sng">
                <a:solidFill>
                  <a:schemeClr val="dk1"/>
                </a:solidFill>
                <a:latin typeface="Old Standard TT"/>
                <a:ea typeface="Old Standard TT"/>
                <a:cs typeface="Old Standard TT"/>
                <a:sym typeface="Old Standard TT"/>
              </a:rPr>
              <a:t>Aditya Meena</a:t>
            </a:r>
            <a:r>
              <a:rPr lang="en" sz="1300">
                <a:solidFill>
                  <a:schemeClr val="dk1"/>
                </a:solidFill>
                <a:latin typeface="Old Standard TT"/>
                <a:ea typeface="Old Standard TT"/>
                <a:cs typeface="Old Standard TT"/>
                <a:sym typeface="Old Standard TT"/>
              </a:rPr>
              <a:t> (210002007)</a:t>
            </a:r>
            <a:endParaRPr sz="1300">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26975" y="-726075"/>
            <a:ext cx="8118600" cy="15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u="sng"/>
              <a:t>Methodology:</a:t>
            </a:r>
            <a:endParaRPr sz="2800" u="sng"/>
          </a:p>
        </p:txBody>
      </p:sp>
      <p:sp>
        <p:nvSpPr>
          <p:cNvPr id="66" name="Google Shape;66;p14"/>
          <p:cNvSpPr txBox="1"/>
          <p:nvPr/>
        </p:nvSpPr>
        <p:spPr>
          <a:xfrm>
            <a:off x="166650" y="873475"/>
            <a:ext cx="8810700" cy="38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Old Standard TT"/>
                <a:ea typeface="Old Standard TT"/>
                <a:cs typeface="Old Standard TT"/>
                <a:sym typeface="Old Standard TT"/>
              </a:rPr>
              <a:t>The proposed CNN model is trained on facial expression datasets containing labeled facial images. The model learns to recognize facial</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600">
                <a:solidFill>
                  <a:schemeClr val="lt1"/>
                </a:solidFill>
                <a:latin typeface="Old Standard TT"/>
                <a:ea typeface="Old Standard TT"/>
                <a:cs typeface="Old Standard TT"/>
                <a:sym typeface="Old Standard TT"/>
              </a:rPr>
              <a:t>expressions by extracting discriminative features </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600">
                <a:solidFill>
                  <a:schemeClr val="lt1"/>
                </a:solidFill>
                <a:latin typeface="Old Standard TT"/>
                <a:ea typeface="Old Standard TT"/>
                <a:cs typeface="Old Standard TT"/>
                <a:sym typeface="Old Standard TT"/>
              </a:rPr>
              <a:t>from facial images and mapping them to </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600">
                <a:solidFill>
                  <a:schemeClr val="lt1"/>
                </a:solidFill>
                <a:latin typeface="Old Standard TT"/>
                <a:ea typeface="Old Standard TT"/>
                <a:cs typeface="Old Standard TT"/>
                <a:sym typeface="Old Standard TT"/>
              </a:rPr>
              <a:t>corresponding expression labels.</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p:txBody>
      </p:sp>
      <p:pic>
        <p:nvPicPr>
          <p:cNvPr id="67" name="Google Shape;67;p14"/>
          <p:cNvPicPr preferRelativeResize="0"/>
          <p:nvPr/>
        </p:nvPicPr>
        <p:blipFill>
          <a:blip r:embed="rId3">
            <a:alphaModFix/>
          </a:blip>
          <a:stretch>
            <a:fillRect/>
          </a:stretch>
        </p:blipFill>
        <p:spPr>
          <a:xfrm>
            <a:off x="5264650" y="1240076"/>
            <a:ext cx="3536125" cy="3526800"/>
          </a:xfrm>
          <a:prstGeom prst="rect">
            <a:avLst/>
          </a:prstGeom>
          <a:noFill/>
          <a:ln>
            <a:noFill/>
          </a:ln>
        </p:spPr>
      </p:pic>
      <p:pic>
        <p:nvPicPr>
          <p:cNvPr id="68" name="Google Shape;68;p14"/>
          <p:cNvPicPr preferRelativeResize="0"/>
          <p:nvPr/>
        </p:nvPicPr>
        <p:blipFill>
          <a:blip r:embed="rId4">
            <a:alphaModFix/>
          </a:blip>
          <a:stretch>
            <a:fillRect/>
          </a:stretch>
        </p:blipFill>
        <p:spPr>
          <a:xfrm>
            <a:off x="310300" y="2409250"/>
            <a:ext cx="3954175" cy="235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1830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MODEL TRAINING:</a:t>
            </a:r>
            <a:endParaRPr b="1" u="sng"/>
          </a:p>
        </p:txBody>
      </p:sp>
      <p:sp>
        <p:nvSpPr>
          <p:cNvPr id="74" name="Google Shape;74;p15"/>
          <p:cNvSpPr txBox="1"/>
          <p:nvPr>
            <p:ph idx="1" type="body"/>
          </p:nvPr>
        </p:nvSpPr>
        <p:spPr>
          <a:xfrm>
            <a:off x="311700" y="885950"/>
            <a:ext cx="8520600" cy="3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training our model the tensorflow was used and keras module is  used to implement tensorflow after that pandas was used for creating the data set with over 35,887 files and it was picked up from KAGGLE. All images are uniform (40X40) grayscale images. The dataset is divided into 7 categories namely: </a:t>
            </a:r>
            <a:r>
              <a:rPr lang="en" u="sng"/>
              <a:t>[anger, disgust, fear, happiness, sadness, surprise, and neutral]</a:t>
            </a:r>
            <a:r>
              <a:rPr lang="en"/>
              <a:t>. Because the dataset has some noise (all black pictures, cartoon pictures, non-expression images and non-expression pictures), it is difficult to identify and hence the accuracy was around 70.1%.The images are pre-processed prior to training Using data amplification techniques. After data amplification, the numbers of the entire training set is expanded to 10 times of the original size, and then all images are subtracted from the mean value. The learning rate is around 0.005 sec.					</a:t>
            </a:r>
            <a:endParaRPr/>
          </a:p>
          <a:p>
            <a:pPr indent="0" lvl="0" marL="0" rtl="0" algn="l">
              <a:spcBef>
                <a:spcPts val="1600"/>
              </a:spcBef>
              <a:spcAft>
                <a:spcPts val="1600"/>
              </a:spcAft>
              <a:buNone/>
            </a:pPr>
            <a:r>
              <a:rPr lang="en" sz="1200"/>
              <a:t>								</a:t>
            </a:r>
            <a:endParaRPr sz="1200"/>
          </a:p>
        </p:txBody>
      </p:sp>
      <p:pic>
        <p:nvPicPr>
          <p:cNvPr id="75" name="Google Shape;75;p15"/>
          <p:cNvPicPr preferRelativeResize="0"/>
          <p:nvPr/>
        </p:nvPicPr>
        <p:blipFill>
          <a:blip r:embed="rId3">
            <a:alphaModFix/>
          </a:blip>
          <a:stretch>
            <a:fillRect/>
          </a:stretch>
        </p:blipFill>
        <p:spPr>
          <a:xfrm>
            <a:off x="2914775" y="3182400"/>
            <a:ext cx="3314450" cy="189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344050"/>
            <a:ext cx="87615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u="sng">
                <a:solidFill>
                  <a:schemeClr val="dk1"/>
                </a:solidFill>
              </a:rPr>
              <a:t>RESULT &amp; OBSER</a:t>
            </a:r>
            <a:r>
              <a:rPr lang="en" sz="3700" u="sng">
                <a:solidFill>
                  <a:schemeClr val="accent1"/>
                </a:solidFill>
              </a:rPr>
              <a:t>VATION:</a:t>
            </a:r>
            <a:endParaRPr sz="3700" u="sng">
              <a:solidFill>
                <a:schemeClr val="accent1"/>
              </a:solidFill>
            </a:endParaRPr>
          </a:p>
        </p:txBody>
      </p:sp>
      <p:pic>
        <p:nvPicPr>
          <p:cNvPr id="81" name="Google Shape;81;p16"/>
          <p:cNvPicPr preferRelativeResize="0"/>
          <p:nvPr/>
        </p:nvPicPr>
        <p:blipFill>
          <a:blip r:embed="rId3">
            <a:alphaModFix/>
          </a:blip>
          <a:stretch>
            <a:fillRect/>
          </a:stretch>
        </p:blipFill>
        <p:spPr>
          <a:xfrm>
            <a:off x="5162550" y="1837763"/>
            <a:ext cx="3981450" cy="2352675"/>
          </a:xfrm>
          <a:prstGeom prst="rect">
            <a:avLst/>
          </a:prstGeom>
          <a:noFill/>
          <a:ln>
            <a:noFill/>
          </a:ln>
        </p:spPr>
      </p:pic>
      <p:sp>
        <p:nvSpPr>
          <p:cNvPr id="82" name="Google Shape;82;p16"/>
          <p:cNvSpPr txBox="1"/>
          <p:nvPr/>
        </p:nvSpPr>
        <p:spPr>
          <a:xfrm>
            <a:off x="121125" y="989150"/>
            <a:ext cx="8761500" cy="3857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12121"/>
              </a:buClr>
              <a:buSzPts val="1500"/>
              <a:buFont typeface="Roboto"/>
              <a:buChar char="❖"/>
            </a:pPr>
            <a:r>
              <a:rPr lang="en" sz="1500">
                <a:solidFill>
                  <a:srgbClr val="212121"/>
                </a:solidFill>
                <a:highlight>
                  <a:schemeClr val="accent1"/>
                </a:highlight>
                <a:latin typeface="Roboto"/>
                <a:ea typeface="Roboto"/>
                <a:cs typeface="Roboto"/>
                <a:sym typeface="Roboto"/>
              </a:rPr>
              <a:t>The KAGGLE dataset comprises 35,887 gray</a:t>
            </a:r>
            <a:r>
              <a:rPr lang="en" sz="1500">
                <a:solidFill>
                  <a:schemeClr val="accent1"/>
                </a:solidFill>
                <a:highlight>
                  <a:srgbClr val="212121"/>
                </a:highlight>
                <a:latin typeface="Roboto"/>
                <a:ea typeface="Roboto"/>
                <a:cs typeface="Roboto"/>
                <a:sym typeface="Roboto"/>
              </a:rPr>
              <a:t>scale images.</a:t>
            </a:r>
            <a:endParaRPr sz="1500">
              <a:solidFill>
                <a:schemeClr val="accent1"/>
              </a:solidFill>
              <a:highlight>
                <a:srgbClr val="212121"/>
              </a:highlight>
              <a:latin typeface="Roboto"/>
              <a:ea typeface="Roboto"/>
              <a:cs typeface="Roboto"/>
              <a:sym typeface="Roboto"/>
            </a:endParaRPr>
          </a:p>
          <a:p>
            <a:pPr indent="0" lvl="0" marL="457200" rtl="0" algn="l">
              <a:spcBef>
                <a:spcPts val="0"/>
              </a:spcBef>
              <a:spcAft>
                <a:spcPts val="0"/>
              </a:spcAft>
              <a:buNone/>
            </a:pPr>
            <a:r>
              <a:t/>
            </a:r>
            <a:endParaRPr sz="1500">
              <a:solidFill>
                <a:schemeClr val="accent1"/>
              </a:solidFill>
              <a:highlight>
                <a:srgbClr val="212121"/>
              </a:highlight>
              <a:latin typeface="Roboto"/>
              <a:ea typeface="Roboto"/>
              <a:cs typeface="Roboto"/>
              <a:sym typeface="Roboto"/>
            </a:endParaRPr>
          </a:p>
          <a:p>
            <a:pPr indent="-323850" lvl="0" marL="457200" rtl="0" algn="l">
              <a:spcBef>
                <a:spcPts val="0"/>
              </a:spcBef>
              <a:spcAft>
                <a:spcPts val="0"/>
              </a:spcAft>
              <a:buClr>
                <a:srgbClr val="212121"/>
              </a:buClr>
              <a:buSzPts val="1500"/>
              <a:buFont typeface="Roboto"/>
              <a:buChar char="❖"/>
            </a:pPr>
            <a:r>
              <a:rPr lang="en" sz="1500">
                <a:solidFill>
                  <a:srgbClr val="212121"/>
                </a:solidFill>
                <a:highlight>
                  <a:schemeClr val="accent1"/>
                </a:highlight>
                <a:latin typeface="Roboto"/>
                <a:ea typeface="Roboto"/>
                <a:cs typeface="Roboto"/>
                <a:sym typeface="Roboto"/>
              </a:rPr>
              <a:t>Partitioned into training (28,709), test (3,589), </a:t>
            </a:r>
            <a:r>
              <a:rPr lang="en" sz="1500">
                <a:solidFill>
                  <a:schemeClr val="accent1"/>
                </a:solidFill>
                <a:highlight>
                  <a:srgbClr val="212121"/>
                </a:highlight>
                <a:latin typeface="Roboto"/>
                <a:ea typeface="Roboto"/>
                <a:cs typeface="Roboto"/>
                <a:sym typeface="Roboto"/>
              </a:rPr>
              <a:t>and verification </a:t>
            </a:r>
            <a:r>
              <a:rPr lang="en" sz="1500">
                <a:solidFill>
                  <a:schemeClr val="accent1"/>
                </a:solidFill>
                <a:highlight>
                  <a:srgbClr val="000000"/>
                </a:highlight>
                <a:latin typeface="Roboto"/>
                <a:ea typeface="Roboto"/>
                <a:cs typeface="Roboto"/>
                <a:sym typeface="Roboto"/>
              </a:rPr>
              <a:t>(3,</a:t>
            </a:r>
            <a:r>
              <a:rPr lang="en" sz="1500">
                <a:solidFill>
                  <a:srgbClr val="ECECEC"/>
                </a:solidFill>
                <a:highlight>
                  <a:srgbClr val="212121"/>
                </a:highlight>
                <a:latin typeface="Roboto"/>
                <a:ea typeface="Roboto"/>
                <a:cs typeface="Roboto"/>
                <a:sym typeface="Roboto"/>
              </a:rPr>
              <a:t>589) sets</a:t>
            </a:r>
            <a:r>
              <a:rPr lang="en" sz="1500">
                <a:solidFill>
                  <a:srgbClr val="ECECEC"/>
                </a:solidFill>
                <a:highlight>
                  <a:srgbClr val="ECECEC"/>
                </a:highlight>
                <a:latin typeface="Roboto"/>
                <a:ea typeface="Roboto"/>
                <a:cs typeface="Roboto"/>
                <a:sym typeface="Roboto"/>
              </a:rPr>
              <a:t>.</a:t>
            </a:r>
            <a:endParaRPr sz="1500">
              <a:solidFill>
                <a:srgbClr val="ECECEC"/>
              </a:solidFill>
              <a:highlight>
                <a:srgbClr val="ECECEC"/>
              </a:highlight>
              <a:latin typeface="Roboto"/>
              <a:ea typeface="Roboto"/>
              <a:cs typeface="Roboto"/>
              <a:sym typeface="Roboto"/>
            </a:endParaRPr>
          </a:p>
          <a:p>
            <a:pPr indent="0" lvl="0" marL="457200" rtl="0" algn="l">
              <a:spcBef>
                <a:spcPts val="0"/>
              </a:spcBef>
              <a:spcAft>
                <a:spcPts val="0"/>
              </a:spcAft>
              <a:buNone/>
            </a:pPr>
            <a:r>
              <a:t/>
            </a:r>
            <a:endParaRPr sz="1300">
              <a:solidFill>
                <a:srgbClr val="ECECEC"/>
              </a:solidFill>
              <a:highlight>
                <a:srgbClr val="ECECEC"/>
              </a:highlight>
              <a:latin typeface="Roboto"/>
              <a:ea typeface="Roboto"/>
              <a:cs typeface="Roboto"/>
              <a:sym typeface="Roboto"/>
            </a:endParaRPr>
          </a:p>
          <a:p>
            <a:pPr indent="-323850" lvl="0" marL="457200" rtl="0" algn="l">
              <a:spcBef>
                <a:spcPts val="0"/>
              </a:spcBef>
              <a:spcAft>
                <a:spcPts val="0"/>
              </a:spcAft>
              <a:buClr>
                <a:srgbClr val="212121"/>
              </a:buClr>
              <a:buSzPts val="1500"/>
              <a:buFont typeface="Roboto"/>
              <a:buChar char="❖"/>
            </a:pPr>
            <a:r>
              <a:rPr lang="en" sz="1500">
                <a:solidFill>
                  <a:srgbClr val="212121"/>
                </a:solidFill>
                <a:highlight>
                  <a:schemeClr val="accent1"/>
                </a:highlight>
                <a:latin typeface="Roboto"/>
                <a:ea typeface="Roboto"/>
                <a:cs typeface="Roboto"/>
                <a:sym typeface="Roboto"/>
              </a:rPr>
              <a:t>Its 48x48 dimensions</a:t>
            </a:r>
            <a:endParaRPr sz="1500">
              <a:solidFill>
                <a:srgbClr val="212121"/>
              </a:solidFill>
              <a:highlight>
                <a:schemeClr val="accent1"/>
              </a:highlight>
              <a:latin typeface="Roboto"/>
              <a:ea typeface="Roboto"/>
              <a:cs typeface="Roboto"/>
              <a:sym typeface="Roboto"/>
            </a:endParaRPr>
          </a:p>
          <a:p>
            <a:pPr indent="0" lvl="0" marL="457200" rtl="0" algn="l">
              <a:spcBef>
                <a:spcPts val="0"/>
              </a:spcBef>
              <a:spcAft>
                <a:spcPts val="0"/>
              </a:spcAft>
              <a:buNone/>
            </a:pPr>
            <a:r>
              <a:t/>
            </a:r>
            <a:endParaRPr sz="1500">
              <a:solidFill>
                <a:srgbClr val="212121"/>
              </a:solidFill>
              <a:highlight>
                <a:schemeClr val="accent1"/>
              </a:highlight>
              <a:latin typeface="Roboto"/>
              <a:ea typeface="Roboto"/>
              <a:cs typeface="Roboto"/>
              <a:sym typeface="Roboto"/>
            </a:endParaRPr>
          </a:p>
          <a:p>
            <a:pPr indent="-323850" lvl="0" marL="457200" rtl="0" algn="l">
              <a:spcBef>
                <a:spcPts val="0"/>
              </a:spcBef>
              <a:spcAft>
                <a:spcPts val="0"/>
              </a:spcAft>
              <a:buClr>
                <a:srgbClr val="212121"/>
              </a:buClr>
              <a:buSzPts val="1500"/>
              <a:buFont typeface="Roboto"/>
              <a:buChar char="❖"/>
            </a:pPr>
            <a:r>
              <a:rPr lang="en" sz="1500">
                <a:solidFill>
                  <a:srgbClr val="212121"/>
                </a:solidFill>
                <a:highlight>
                  <a:schemeClr val="accent1"/>
                </a:highlight>
                <a:latin typeface="Roboto"/>
                <a:ea typeface="Roboto"/>
                <a:cs typeface="Roboto"/>
                <a:sym typeface="Roboto"/>
              </a:rPr>
              <a:t>Accommodate 7 emotion categories.</a:t>
            </a:r>
            <a:endParaRPr sz="1500">
              <a:solidFill>
                <a:srgbClr val="212121"/>
              </a:solidFill>
              <a:highlight>
                <a:schemeClr val="accent1"/>
              </a:highlight>
              <a:latin typeface="Roboto"/>
              <a:ea typeface="Roboto"/>
              <a:cs typeface="Roboto"/>
              <a:sym typeface="Roboto"/>
            </a:endParaRPr>
          </a:p>
          <a:p>
            <a:pPr indent="0" lvl="0" marL="457200" rtl="0" algn="l">
              <a:spcBef>
                <a:spcPts val="0"/>
              </a:spcBef>
              <a:spcAft>
                <a:spcPts val="0"/>
              </a:spcAft>
              <a:buNone/>
            </a:pPr>
            <a:r>
              <a:t/>
            </a:r>
            <a:endParaRPr sz="1300">
              <a:solidFill>
                <a:srgbClr val="212121"/>
              </a:solidFill>
              <a:highlight>
                <a:schemeClr val="accent1"/>
              </a:highlight>
              <a:latin typeface="Roboto"/>
              <a:ea typeface="Roboto"/>
              <a:cs typeface="Roboto"/>
              <a:sym typeface="Roboto"/>
            </a:endParaRPr>
          </a:p>
          <a:p>
            <a:pPr indent="-323850" lvl="0" marL="457200" rtl="0" algn="l">
              <a:spcBef>
                <a:spcPts val="0"/>
              </a:spcBef>
              <a:spcAft>
                <a:spcPts val="0"/>
              </a:spcAft>
              <a:buClr>
                <a:srgbClr val="212121"/>
              </a:buClr>
              <a:buSzPts val="1500"/>
              <a:buFont typeface="Roboto"/>
              <a:buChar char="❖"/>
            </a:pPr>
            <a:r>
              <a:rPr lang="en" sz="1500">
                <a:solidFill>
                  <a:srgbClr val="212121"/>
                </a:solidFill>
                <a:highlight>
                  <a:schemeClr val="accent1"/>
                </a:highlight>
                <a:latin typeface="Roboto"/>
                <a:ea typeface="Roboto"/>
                <a:cs typeface="Roboto"/>
                <a:sym typeface="Roboto"/>
              </a:rPr>
              <a:t>The accuracy stands at 70.1%.</a:t>
            </a:r>
            <a:endParaRPr sz="2100">
              <a:solidFill>
                <a:srgbClr val="212121"/>
              </a:solidFill>
              <a:highlight>
                <a:schemeClr val="accent1"/>
              </a:highlight>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08350" y="-114875"/>
            <a:ext cx="8727300" cy="89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u="sng">
                <a:solidFill>
                  <a:schemeClr val="lt2"/>
                </a:solidFill>
              </a:rPr>
              <a:t>CONCLUSION:</a:t>
            </a:r>
            <a:endParaRPr sz="2600" u="sng">
              <a:solidFill>
                <a:schemeClr val="lt2"/>
              </a:solidFill>
            </a:endParaRPr>
          </a:p>
        </p:txBody>
      </p:sp>
      <p:sp>
        <p:nvSpPr>
          <p:cNvPr id="88" name="Google Shape;88;p17"/>
          <p:cNvSpPr txBox="1"/>
          <p:nvPr/>
        </p:nvSpPr>
        <p:spPr>
          <a:xfrm>
            <a:off x="168750" y="730575"/>
            <a:ext cx="8707500" cy="21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CECEC"/>
              </a:buClr>
              <a:buSzPts val="1400"/>
              <a:buFont typeface="Roboto"/>
              <a:buChar char="❖"/>
            </a:pPr>
            <a:r>
              <a:rPr lang="en">
                <a:solidFill>
                  <a:srgbClr val="ECECEC"/>
                </a:solidFill>
                <a:highlight>
                  <a:srgbClr val="212121"/>
                </a:highlight>
                <a:latin typeface="Roboto"/>
                <a:ea typeface="Roboto"/>
                <a:cs typeface="Roboto"/>
                <a:sym typeface="Roboto"/>
              </a:rPr>
              <a:t>The cascading module implemented in ExpressionNet enhances feature extraction by utilizing three different channels and reducing parameters with 1x1 convolution kernels. </a:t>
            </a:r>
            <a:endParaRPr>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a:solidFill>
                <a:srgbClr val="ECECEC"/>
              </a:solidFill>
              <a:highlight>
                <a:srgbClr val="212121"/>
              </a:highlight>
              <a:latin typeface="Roboto"/>
              <a:ea typeface="Roboto"/>
              <a:cs typeface="Roboto"/>
              <a:sym typeface="Roboto"/>
            </a:endParaRPr>
          </a:p>
          <a:p>
            <a:pPr indent="-317500" lvl="0" marL="457200" rtl="0" algn="l">
              <a:spcBef>
                <a:spcPts val="0"/>
              </a:spcBef>
              <a:spcAft>
                <a:spcPts val="0"/>
              </a:spcAft>
              <a:buClr>
                <a:srgbClr val="ECECEC"/>
              </a:buClr>
              <a:buSzPts val="1400"/>
              <a:buFont typeface="Roboto"/>
              <a:buChar char="❖"/>
            </a:pPr>
            <a:r>
              <a:rPr lang="en">
                <a:solidFill>
                  <a:srgbClr val="ECECEC"/>
                </a:solidFill>
                <a:highlight>
                  <a:srgbClr val="212121"/>
                </a:highlight>
                <a:latin typeface="Roboto"/>
                <a:ea typeface="Roboto"/>
                <a:cs typeface="Roboto"/>
                <a:sym typeface="Roboto"/>
              </a:rPr>
              <a:t>Compared to classic models like AlexNet, ExpressionNet achieves significantly improved accuracy while substantially reducing parameters. </a:t>
            </a:r>
            <a:endParaRPr>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a:solidFill>
                <a:srgbClr val="ECECEC"/>
              </a:solidFill>
              <a:highlight>
                <a:srgbClr val="212121"/>
              </a:highlight>
              <a:latin typeface="Roboto"/>
              <a:ea typeface="Roboto"/>
              <a:cs typeface="Roboto"/>
              <a:sym typeface="Roboto"/>
            </a:endParaRPr>
          </a:p>
          <a:p>
            <a:pPr indent="-317500" lvl="0" marL="457200" rtl="0" algn="l">
              <a:spcBef>
                <a:spcPts val="0"/>
              </a:spcBef>
              <a:spcAft>
                <a:spcPts val="0"/>
              </a:spcAft>
              <a:buClr>
                <a:srgbClr val="ECECEC"/>
              </a:buClr>
              <a:buSzPts val="1400"/>
              <a:buFont typeface="Roboto"/>
              <a:buChar char="❖"/>
            </a:pPr>
            <a:r>
              <a:rPr lang="en">
                <a:solidFill>
                  <a:srgbClr val="ECECEC"/>
                </a:solidFill>
                <a:highlight>
                  <a:srgbClr val="212121"/>
                </a:highlight>
                <a:latin typeface="Roboto"/>
                <a:ea typeface="Roboto"/>
                <a:cs typeface="Roboto"/>
                <a:sym typeface="Roboto"/>
              </a:rPr>
              <a:t>Further refinement of this module promises enhanced network performance and model size reduction, necessitating experimentation with larger datasets.</a:t>
            </a:r>
            <a:endParaRPr>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1800">
              <a:solidFill>
                <a:schemeClr val="accent1"/>
              </a:solidFill>
              <a:latin typeface="Old Standard TT"/>
              <a:ea typeface="Old Standard TT"/>
              <a:cs typeface="Old Standard TT"/>
              <a:sym typeface="Old Standard TT"/>
            </a:endParaRPr>
          </a:p>
        </p:txBody>
      </p:sp>
      <p:sp>
        <p:nvSpPr>
          <p:cNvPr id="89" name="Google Shape;89;p17"/>
          <p:cNvSpPr txBox="1"/>
          <p:nvPr/>
        </p:nvSpPr>
        <p:spPr>
          <a:xfrm>
            <a:off x="109200" y="2849775"/>
            <a:ext cx="8826600" cy="2119200"/>
          </a:xfrm>
          <a:prstGeom prst="rect">
            <a:avLst/>
          </a:prstGeom>
          <a:noFill/>
          <a:ln>
            <a:noFill/>
          </a:ln>
        </p:spPr>
        <p:txBody>
          <a:bodyPr anchorCtr="0" anchor="t" bIns="91425" lIns="171450" spcFirstLastPara="1" rIns="91425" wrap="square" tIns="91425">
            <a:noAutofit/>
          </a:bodyPr>
          <a:lstStyle/>
          <a:p>
            <a:pPr indent="0" lvl="0" marL="0" rtl="0" algn="l">
              <a:spcBef>
                <a:spcPts val="0"/>
              </a:spcBef>
              <a:spcAft>
                <a:spcPts val="0"/>
              </a:spcAft>
              <a:buNone/>
            </a:pPr>
            <a:r>
              <a:rPr lang="en" sz="2200" u="sng">
                <a:solidFill>
                  <a:schemeClr val="dk1"/>
                </a:solidFill>
                <a:latin typeface="Old Standard TT"/>
                <a:ea typeface="Old Standard TT"/>
                <a:cs typeface="Old Standard TT"/>
                <a:sym typeface="Old Standard TT"/>
              </a:rPr>
              <a:t> </a:t>
            </a:r>
            <a:r>
              <a:rPr lang="en" sz="2600" u="sng">
                <a:solidFill>
                  <a:schemeClr val="lt2"/>
                </a:solidFill>
                <a:latin typeface="Old Standard TT"/>
                <a:ea typeface="Old Standard TT"/>
                <a:cs typeface="Old Standard TT"/>
                <a:sym typeface="Old Standard TT"/>
              </a:rPr>
              <a:t>REFERENCE:</a:t>
            </a:r>
            <a:endParaRPr sz="2600" u="sng">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sz="1500" u="sng">
              <a:solidFill>
                <a:schemeClr val="accent1"/>
              </a:solidFill>
              <a:latin typeface="Old Standard TT"/>
              <a:ea typeface="Old Standard TT"/>
              <a:cs typeface="Old Standard TT"/>
              <a:sym typeface="Old Standard TT"/>
            </a:endParaRPr>
          </a:p>
          <a:p>
            <a:pPr indent="0" lvl="0" marL="0" rtl="0" algn="l">
              <a:lnSpc>
                <a:spcPct val="121276"/>
              </a:lnSpc>
              <a:spcBef>
                <a:spcPts val="0"/>
              </a:spcBef>
              <a:spcAft>
                <a:spcPts val="0"/>
              </a:spcAft>
              <a:buNone/>
            </a:pPr>
            <a:r>
              <a:rPr lang="en">
                <a:solidFill>
                  <a:schemeClr val="accent1"/>
                </a:solidFill>
                <a:highlight>
                  <a:schemeClr val="dk1"/>
                </a:highlight>
              </a:rPr>
              <a:t>Facial Expression Recognition Based on Convolutional Neural Network. Publisher: IEEECite: </a:t>
            </a:r>
            <a:r>
              <a:rPr lang="en">
                <a:solidFill>
                  <a:schemeClr val="accent1"/>
                </a:solidFill>
                <a:highlight>
                  <a:schemeClr val="dk1"/>
                </a:highlight>
                <a:uFill>
                  <a:noFill/>
                </a:uFill>
                <a:hlinkClick r:id="rId3">
                  <a:extLst>
                    <a:ext uri="{A12FA001-AC4F-418D-AE19-62706E023703}">
                      <ahyp:hlinkClr val="tx"/>
                    </a:ext>
                  </a:extLst>
                </a:hlinkClick>
              </a:rPr>
              <a:t>Zhou Yue</a:t>
            </a:r>
            <a:r>
              <a:rPr lang="en">
                <a:solidFill>
                  <a:schemeClr val="accent1"/>
                </a:solidFill>
                <a:highlight>
                  <a:schemeClr val="dk1"/>
                </a:highlight>
              </a:rPr>
              <a:t>; </a:t>
            </a:r>
            <a:r>
              <a:rPr lang="en">
                <a:solidFill>
                  <a:schemeClr val="accent1"/>
                </a:solidFill>
                <a:highlight>
                  <a:schemeClr val="dk1"/>
                </a:highlight>
                <a:uFill>
                  <a:noFill/>
                </a:uFill>
                <a:hlinkClick r:id="rId4">
                  <a:extLst>
                    <a:ext uri="{A12FA001-AC4F-418D-AE19-62706E023703}">
                      <ahyp:hlinkClr val="tx"/>
                    </a:ext>
                  </a:extLst>
                </a:hlinkClick>
              </a:rPr>
              <a:t>Feng Yanyan</a:t>
            </a:r>
            <a:r>
              <a:rPr lang="en">
                <a:solidFill>
                  <a:schemeClr val="accent1"/>
                </a:solidFill>
                <a:highlight>
                  <a:schemeClr val="dk1"/>
                </a:highlight>
              </a:rPr>
              <a:t>; </a:t>
            </a:r>
            <a:r>
              <a:rPr lang="en">
                <a:solidFill>
                  <a:schemeClr val="accent1"/>
                </a:solidFill>
                <a:highlight>
                  <a:schemeClr val="dk1"/>
                </a:highlight>
                <a:uFill>
                  <a:noFill/>
                </a:uFill>
                <a:hlinkClick r:id="rId5">
                  <a:extLst>
                    <a:ext uri="{A12FA001-AC4F-418D-AE19-62706E023703}">
                      <ahyp:hlinkClr val="tx"/>
                    </a:ext>
                  </a:extLst>
                </a:hlinkClick>
              </a:rPr>
              <a:t>Zeng Shangyou</a:t>
            </a:r>
            <a:r>
              <a:rPr lang="en">
                <a:solidFill>
                  <a:schemeClr val="accent1"/>
                </a:solidFill>
                <a:highlight>
                  <a:schemeClr val="dk1"/>
                </a:highlight>
              </a:rPr>
              <a:t>; </a:t>
            </a:r>
            <a:r>
              <a:rPr lang="en">
                <a:solidFill>
                  <a:schemeClr val="accent1"/>
                </a:solidFill>
                <a:highlight>
                  <a:schemeClr val="dk1"/>
                </a:highlight>
                <a:uFill>
                  <a:noFill/>
                </a:uFill>
                <a:hlinkClick r:id="rId6">
                  <a:extLst>
                    <a:ext uri="{A12FA001-AC4F-418D-AE19-62706E023703}">
                      <ahyp:hlinkClr val="tx"/>
                    </a:ext>
                  </a:extLst>
                </a:hlinkClick>
              </a:rPr>
              <a:t>Pan Bing</a:t>
            </a:r>
            <a:r>
              <a:rPr lang="en">
                <a:solidFill>
                  <a:schemeClr val="accent1"/>
                </a:solidFill>
                <a:highlight>
                  <a:schemeClr val="dk1"/>
                </a:highlight>
              </a:rPr>
              <a:t>.</a:t>
            </a:r>
            <a:endParaRPr>
              <a:solidFill>
                <a:schemeClr val="accent1"/>
              </a:solidFill>
              <a:highlight>
                <a:schemeClr val="dk1"/>
              </a:highlight>
            </a:endParaRPr>
          </a:p>
          <a:p>
            <a:pPr indent="0" lvl="0" marL="0" rtl="0" algn="l">
              <a:lnSpc>
                <a:spcPct val="121276"/>
              </a:lnSpc>
              <a:spcBef>
                <a:spcPts val="0"/>
              </a:spcBef>
              <a:spcAft>
                <a:spcPts val="0"/>
              </a:spcAft>
              <a:buClr>
                <a:schemeClr val="dk1"/>
              </a:buClr>
              <a:buSzPts val="1100"/>
              <a:buFont typeface="Arial"/>
              <a:buNone/>
            </a:pPr>
            <a:r>
              <a:rPr lang="en">
                <a:solidFill>
                  <a:schemeClr val="accent1"/>
                </a:solidFill>
                <a:highlight>
                  <a:schemeClr val="dk1"/>
                </a:highlight>
              </a:rPr>
              <a:t>https://www.kaggle.com/datasets/jonathanoheix/face-expression-recognition-dataset</a:t>
            </a:r>
            <a:endParaRPr>
              <a:solidFill>
                <a:schemeClr val="accent1"/>
              </a:solidFill>
              <a:highlight>
                <a:schemeClr val="dk1"/>
              </a:highlight>
            </a:endParaRPr>
          </a:p>
          <a:p>
            <a:pPr indent="0" lvl="0" marL="0" rtl="0" algn="l">
              <a:spcBef>
                <a:spcPts val="0"/>
              </a:spcBef>
              <a:spcAft>
                <a:spcPts val="0"/>
              </a:spcAft>
              <a:buNone/>
            </a:pPr>
            <a:r>
              <a:t/>
            </a:r>
            <a:endParaRPr sz="1500">
              <a:solidFill>
                <a:schemeClr val="accent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