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70" r:id="rId5"/>
    <p:sldId id="266" r:id="rId6"/>
    <p:sldId id="261" r:id="rId7"/>
    <p:sldId id="259" r:id="rId8"/>
    <p:sldId id="260" r:id="rId9"/>
    <p:sldId id="274" r:id="rId10"/>
    <p:sldId id="264" r:id="rId11"/>
    <p:sldId id="276" r:id="rId12"/>
    <p:sldId id="277" r:id="rId13"/>
    <p:sldId id="281" r:id="rId14"/>
    <p:sldId id="282" r:id="rId15"/>
    <p:sldId id="268" r:id="rId16"/>
    <p:sldId id="273" r:id="rId17"/>
    <p:sldId id="275" r:id="rId18"/>
    <p:sldId id="265"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3C00"/>
    <a:srgbClr val="FF6B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434" autoAdjust="0"/>
  </p:normalViewPr>
  <p:slideViewPr>
    <p:cSldViewPr snapToGrid="0">
      <p:cViewPr varScale="1">
        <p:scale>
          <a:sx n="70" d="100"/>
          <a:sy n="70"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5021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10612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7998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865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33994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17-Dec-23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1662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17-Dec-23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07350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19650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46520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17-Dec-23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61768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F7539-0DBE-4ED4-B0C2-500151A5B887}" type="datetimeFigureOut">
              <a:rPr lang="en-US" smtClean="0"/>
              <a:t>17-Dec-23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64314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3411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F7539-0DBE-4ED4-B0C2-500151A5B887}" type="datetimeFigureOut">
              <a:rPr lang="en-US" smtClean="0"/>
              <a:t>17-Dec-23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72955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F7539-0DBE-4ED4-B0C2-500151A5B887}" type="datetimeFigureOut">
              <a:rPr lang="en-US" smtClean="0"/>
              <a:t>17-Dec-23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930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F7539-0DBE-4ED4-B0C2-500151A5B887}" type="datetimeFigureOut">
              <a:rPr lang="en-US" smtClean="0"/>
              <a:t>17-Dec-23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7237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22115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17-Dec-23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1180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0F7539-0DBE-4ED4-B0C2-500151A5B887}" type="datetimeFigureOut">
              <a:rPr lang="en-US" smtClean="0"/>
              <a:t>17-Dec-23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48E226-B152-4B87-A02E-00FE354E9595}" type="slidenum">
              <a:rPr lang="en-US" smtClean="0"/>
              <a:t>‹#›</a:t>
            </a:fld>
            <a:endParaRPr lang="en-US"/>
          </a:p>
        </p:txBody>
      </p:sp>
    </p:spTree>
    <p:extLst>
      <p:ext uri="{BB962C8B-B14F-4D97-AF65-F5344CB8AC3E}">
        <p14:creationId xmlns:p14="http://schemas.microsoft.com/office/powerpoint/2010/main" val="6169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haikh1828/SPL-01"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accent3">
              <a:lumMod val="60000"/>
              <a:lumOff val="4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4582813"/>
            <a:ext cx="10353761" cy="1326321"/>
          </a:xfrm>
        </p:spPr>
        <p:txBody>
          <a:bodyPr>
            <a:noAutofit/>
          </a:bodyPr>
          <a:lstStyle/>
          <a:p>
            <a:r>
              <a:rPr lang="en-US" sz="3200" dirty="0" smtClean="0">
                <a:solidFill>
                  <a:srgbClr val="002060"/>
                </a:solidFill>
                <a:effectLst/>
              </a:rPr>
              <a:t>PRESENTING </a:t>
            </a:r>
            <a:br>
              <a:rPr lang="en-US" sz="3200" dirty="0" smtClean="0">
                <a:solidFill>
                  <a:srgbClr val="002060"/>
                </a:solidFill>
                <a:effectLst/>
              </a:rPr>
            </a:br>
            <a:r>
              <a:rPr lang="en-US" sz="3200" dirty="0" smtClean="0">
                <a:solidFill>
                  <a:srgbClr val="002060"/>
                </a:solidFill>
                <a:effectLst/>
              </a:rPr>
              <a:t>software PROJECT LAB</a:t>
            </a:r>
            <a:br>
              <a:rPr lang="en-US" sz="3200" dirty="0" smtClean="0">
                <a:solidFill>
                  <a:srgbClr val="002060"/>
                </a:solidFill>
                <a:effectLst/>
              </a:rPr>
            </a:br>
            <a:r>
              <a:rPr lang="en-US" sz="3200" dirty="0" smtClean="0">
                <a:solidFill>
                  <a:srgbClr val="002060"/>
                </a:solidFill>
                <a:effectLst/>
              </a:rPr>
              <a:t>progress </a:t>
            </a:r>
            <a:endParaRPr lang="en-US" sz="3200" dirty="0">
              <a:solidFill>
                <a:srgbClr val="002060"/>
              </a:solidFill>
              <a:effectLst/>
            </a:endParaRPr>
          </a:p>
        </p:txBody>
      </p:sp>
      <p:sp>
        <p:nvSpPr>
          <p:cNvPr id="5" name="TextBox 4"/>
          <p:cNvSpPr txBox="1"/>
          <p:nvPr/>
        </p:nvSpPr>
        <p:spPr>
          <a:xfrm>
            <a:off x="1012874" y="2317264"/>
            <a:ext cx="5303520" cy="2185214"/>
          </a:xfrm>
          <a:prstGeom prst="rect">
            <a:avLst/>
          </a:prstGeom>
          <a:noFill/>
        </p:spPr>
        <p:txBody>
          <a:bodyPr wrap="square" rtlCol="0">
            <a:spAutoFit/>
          </a:bodyPr>
          <a:lstStyle/>
          <a:p>
            <a:r>
              <a:rPr lang="en-US" sz="2800" b="1" dirty="0" smtClean="0">
                <a:solidFill>
                  <a:srgbClr val="002060"/>
                </a:solidFill>
                <a:latin typeface="Arial" panose="020B0604020202020204" pitchFamily="34" charset="0"/>
                <a:cs typeface="Arial" panose="020B0604020202020204" pitchFamily="34" charset="0"/>
              </a:rPr>
              <a:t>This is Md. Shaikhul Islam</a:t>
            </a:r>
          </a:p>
          <a:p>
            <a:r>
              <a:rPr lang="en-US" sz="2800" b="1" dirty="0" smtClean="0">
                <a:solidFill>
                  <a:srgbClr val="002060"/>
                </a:solidFill>
                <a:latin typeface="Arial" panose="020B0604020202020204" pitchFamily="34" charset="0"/>
                <a:cs typeface="Arial" panose="020B0604020202020204" pitchFamily="34" charset="0"/>
              </a:rPr>
              <a:t>From BSSE-14</a:t>
            </a:r>
          </a:p>
          <a:p>
            <a:r>
              <a:rPr lang="en-US" sz="2800" b="1" dirty="0" smtClean="0">
                <a:solidFill>
                  <a:srgbClr val="002060"/>
                </a:solidFill>
                <a:latin typeface="Arial" panose="020B0604020202020204" pitchFamily="34" charset="0"/>
                <a:cs typeface="Arial" panose="020B0604020202020204" pitchFamily="34" charset="0"/>
              </a:rPr>
              <a:t>ID- </a:t>
            </a:r>
            <a:r>
              <a:rPr lang="en-US" sz="2800" b="1" dirty="0" smtClean="0">
                <a:solidFill>
                  <a:srgbClr val="002060"/>
                </a:solidFill>
                <a:latin typeface="Arial" panose="020B0604020202020204" pitchFamily="34" charset="0"/>
                <a:cs typeface="Arial" panose="020B0604020202020204" pitchFamily="34" charset="0"/>
              </a:rPr>
              <a:t>1438</a:t>
            </a:r>
          </a:p>
          <a:p>
            <a:endParaRPr lang="en-US" sz="2800" b="1" dirty="0">
              <a:solidFill>
                <a:srgbClr val="002060"/>
              </a:solidFill>
            </a:endParaRPr>
          </a:p>
          <a:p>
            <a:endParaRPr lang="en-US" sz="2400" dirty="0">
              <a:solidFill>
                <a:srgbClr val="002060"/>
              </a:solidFill>
            </a:endParaRPr>
          </a:p>
        </p:txBody>
      </p:sp>
      <p:sp>
        <p:nvSpPr>
          <p:cNvPr id="6" name="TextBox 5"/>
          <p:cNvSpPr txBox="1"/>
          <p:nvPr/>
        </p:nvSpPr>
        <p:spPr>
          <a:xfrm>
            <a:off x="7104185" y="1153551"/>
            <a:ext cx="4473526" cy="3165231"/>
          </a:xfrm>
          <a:prstGeom prst="rect">
            <a:avLst/>
          </a:prstGeom>
        </p:spPr>
        <p:txBody>
          <a:bodyPr wrap="square" rtlCol="0">
            <a:spAutoFit/>
          </a:bodyPr>
          <a:lstStyle/>
          <a:p>
            <a:endParaRPr lang="en-US" dirty="0"/>
          </a:p>
        </p:txBody>
      </p:sp>
      <p:sp>
        <p:nvSpPr>
          <p:cNvPr id="7" name="TextBox 6"/>
          <p:cNvSpPr txBox="1"/>
          <p:nvPr/>
        </p:nvSpPr>
        <p:spPr>
          <a:xfrm>
            <a:off x="6611814" y="2335238"/>
            <a:ext cx="5036234" cy="1384995"/>
          </a:xfrm>
          <a:prstGeom prst="rect">
            <a:avLst/>
          </a:prstGeom>
          <a:noFill/>
        </p:spPr>
        <p:txBody>
          <a:bodyPr wrap="square" rtlCol="0">
            <a:spAutoFit/>
          </a:bodyPr>
          <a:lstStyle/>
          <a:p>
            <a:pPr lvl="0"/>
            <a:r>
              <a:rPr lang="en-US" sz="2800" b="1" dirty="0">
                <a:solidFill>
                  <a:srgbClr val="002060"/>
                </a:solidFill>
                <a:latin typeface="Arial" panose="020B0604020202020204" pitchFamily="34" charset="0"/>
                <a:cs typeface="Arial" panose="020B0604020202020204" pitchFamily="34" charset="0"/>
              </a:rPr>
              <a:t>Supervised by :</a:t>
            </a:r>
          </a:p>
          <a:p>
            <a:pPr lvl="0"/>
            <a:r>
              <a:rPr lang="en-US" sz="2800" b="1" dirty="0">
                <a:solidFill>
                  <a:srgbClr val="002060"/>
                </a:solidFill>
                <a:latin typeface="Arial" panose="020B0604020202020204" pitchFamily="34" charset="0"/>
                <a:cs typeface="Arial" panose="020B0604020202020204" pitchFamily="34" charset="0"/>
              </a:rPr>
              <a:t>Assistant Prof. </a:t>
            </a:r>
            <a:r>
              <a:rPr lang="en-US" sz="2800" b="1" dirty="0" err="1">
                <a:solidFill>
                  <a:srgbClr val="002060"/>
                </a:solidFill>
                <a:latin typeface="Arial" panose="020B0604020202020204" pitchFamily="34" charset="0"/>
                <a:cs typeface="Arial" panose="020B0604020202020204" pitchFamily="34" charset="0"/>
              </a:rPr>
              <a:t>Abdus</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Satter</a:t>
            </a:r>
            <a:endParaRPr lang="en-US" sz="2800" b="1" dirty="0">
              <a:solidFill>
                <a:srgbClr val="002060"/>
              </a:solidFill>
              <a:latin typeface="Arial" panose="020B0604020202020204" pitchFamily="34" charset="0"/>
              <a:cs typeface="Arial" panose="020B0604020202020204" pitchFamily="34" charset="0"/>
            </a:endParaRPr>
          </a:p>
          <a:p>
            <a:pPr lvl="0"/>
            <a:r>
              <a:rPr lang="en-US" sz="2800" b="1" dirty="0">
                <a:solidFill>
                  <a:srgbClr val="002060"/>
                </a:solidFill>
                <a:latin typeface="Arial" panose="020B0604020202020204" pitchFamily="34" charset="0"/>
                <a:cs typeface="Arial" panose="020B0604020202020204" pitchFamily="34" charset="0"/>
              </a:rPr>
              <a:t>IIT, Dhaka University.</a:t>
            </a:r>
          </a:p>
        </p:txBody>
      </p:sp>
      <p:sp>
        <p:nvSpPr>
          <p:cNvPr id="8" name="TextBox 7"/>
          <p:cNvSpPr txBox="1"/>
          <p:nvPr/>
        </p:nvSpPr>
        <p:spPr>
          <a:xfrm>
            <a:off x="2334601" y="934452"/>
            <a:ext cx="7512148" cy="646331"/>
          </a:xfrm>
          <a:prstGeom prst="rect">
            <a:avLst/>
          </a:prstGeom>
          <a:noFill/>
        </p:spPr>
        <p:txBody>
          <a:bodyPr wrap="square" rtlCol="0">
            <a:spAutoFit/>
          </a:bodyPr>
          <a:lstStyle/>
          <a:p>
            <a:r>
              <a:rPr lang="en-US" sz="3600" b="1" u="sng" dirty="0" smtClean="0">
                <a:solidFill>
                  <a:schemeClr val="accent2">
                    <a:lumMod val="50000"/>
                  </a:schemeClr>
                </a:solidFill>
                <a:effectLst>
                  <a:outerShdw blurRad="38100" dist="38100" dir="2700000" algn="tl">
                    <a:srgbClr val="000000">
                      <a:alpha val="43137"/>
                    </a:srgbClr>
                  </a:outerShdw>
                </a:effectLst>
              </a:rPr>
              <a:t>SOFTWARE PROJECT LAB - 01</a:t>
            </a:r>
            <a:endParaRPr lang="en-US" sz="3600" b="1" u="sng"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55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1521508" y="1896165"/>
            <a:ext cx="2632133" cy="4606235"/>
          </a:xfrm>
          <a:prstGeom prst="rect">
            <a:avLst/>
          </a:prstGeom>
        </p:spPr>
      </p:pic>
      <p:pic>
        <p:nvPicPr>
          <p:cNvPr id="5" name="Picture 4"/>
          <p:cNvPicPr>
            <a:picLocks noChangeAspect="1"/>
          </p:cNvPicPr>
          <p:nvPr/>
        </p:nvPicPr>
        <p:blipFill>
          <a:blip r:embed="rId3"/>
          <a:stretch>
            <a:fillRect/>
          </a:stretch>
        </p:blipFill>
        <p:spPr>
          <a:xfrm>
            <a:off x="4481389" y="1896165"/>
            <a:ext cx="3269371" cy="4097709"/>
          </a:xfrm>
          <a:prstGeom prst="rect">
            <a:avLst/>
          </a:prstGeom>
        </p:spPr>
      </p:pic>
      <p:pic>
        <p:nvPicPr>
          <p:cNvPr id="6" name="Picture 5"/>
          <p:cNvPicPr>
            <a:picLocks noChangeAspect="1"/>
          </p:cNvPicPr>
          <p:nvPr/>
        </p:nvPicPr>
        <p:blipFill>
          <a:blip r:embed="rId4"/>
          <a:stretch>
            <a:fillRect/>
          </a:stretch>
        </p:blipFill>
        <p:spPr>
          <a:xfrm>
            <a:off x="8144416" y="1896165"/>
            <a:ext cx="2774400" cy="3539435"/>
          </a:xfrm>
          <a:prstGeom prst="rect">
            <a:avLst/>
          </a:prstGeom>
        </p:spPr>
      </p:pic>
    </p:spTree>
    <p:extLst>
      <p:ext uri="{BB962C8B-B14F-4D97-AF65-F5344CB8AC3E}">
        <p14:creationId xmlns:p14="http://schemas.microsoft.com/office/powerpoint/2010/main" val="19813966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7" name="Picture 6"/>
          <p:cNvPicPr>
            <a:picLocks noChangeAspect="1"/>
          </p:cNvPicPr>
          <p:nvPr/>
        </p:nvPicPr>
        <p:blipFill>
          <a:blip r:embed="rId2"/>
          <a:stretch>
            <a:fillRect/>
          </a:stretch>
        </p:blipFill>
        <p:spPr>
          <a:xfrm>
            <a:off x="1346223" y="2094074"/>
            <a:ext cx="4067743" cy="3296110"/>
          </a:xfrm>
          <a:prstGeom prst="rect">
            <a:avLst/>
          </a:prstGeom>
        </p:spPr>
      </p:pic>
      <p:pic>
        <p:nvPicPr>
          <p:cNvPr id="9" name="Picture 8"/>
          <p:cNvPicPr>
            <a:picLocks noChangeAspect="1"/>
          </p:cNvPicPr>
          <p:nvPr/>
        </p:nvPicPr>
        <p:blipFill>
          <a:blip r:embed="rId3"/>
          <a:stretch>
            <a:fillRect/>
          </a:stretch>
        </p:blipFill>
        <p:spPr>
          <a:xfrm>
            <a:off x="5845015" y="1711937"/>
            <a:ext cx="5311072" cy="4757102"/>
          </a:xfrm>
          <a:prstGeom prst="rect">
            <a:avLst/>
          </a:prstGeom>
        </p:spPr>
      </p:pic>
    </p:spTree>
    <p:extLst>
      <p:ext uri="{BB962C8B-B14F-4D97-AF65-F5344CB8AC3E}">
        <p14:creationId xmlns:p14="http://schemas.microsoft.com/office/powerpoint/2010/main" val="63853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3" name="Picture 2"/>
          <p:cNvPicPr>
            <a:picLocks noChangeAspect="1"/>
          </p:cNvPicPr>
          <p:nvPr/>
        </p:nvPicPr>
        <p:blipFill>
          <a:blip r:embed="rId2"/>
          <a:stretch>
            <a:fillRect/>
          </a:stretch>
        </p:blipFill>
        <p:spPr>
          <a:xfrm>
            <a:off x="1570908" y="1711936"/>
            <a:ext cx="4144802" cy="4757102"/>
          </a:xfrm>
          <a:prstGeom prst="rect">
            <a:avLst/>
          </a:prstGeom>
        </p:spPr>
      </p:pic>
      <p:pic>
        <p:nvPicPr>
          <p:cNvPr id="4" name="Picture 3"/>
          <p:cNvPicPr>
            <a:picLocks noChangeAspect="1"/>
          </p:cNvPicPr>
          <p:nvPr/>
        </p:nvPicPr>
        <p:blipFill>
          <a:blip r:embed="rId3"/>
          <a:stretch>
            <a:fillRect/>
          </a:stretch>
        </p:blipFill>
        <p:spPr>
          <a:xfrm>
            <a:off x="6155721" y="1532668"/>
            <a:ext cx="4248743" cy="5115639"/>
          </a:xfrm>
          <a:prstGeom prst="rect">
            <a:avLst/>
          </a:prstGeom>
        </p:spPr>
      </p:pic>
    </p:spTree>
    <p:extLst>
      <p:ext uri="{BB962C8B-B14F-4D97-AF65-F5344CB8AC3E}">
        <p14:creationId xmlns:p14="http://schemas.microsoft.com/office/powerpoint/2010/main" val="8532837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AES Encryption flow</a:t>
            </a:r>
            <a:endParaRPr lang="en-US" dirty="0">
              <a:solidFill>
                <a:srgbClr val="FFFF0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0713" y="1935921"/>
            <a:ext cx="6982877" cy="4141527"/>
          </a:xfrm>
          <a:prstGeom prst="rect">
            <a:avLst/>
          </a:prstGeom>
        </p:spPr>
      </p:pic>
      <p:pic>
        <p:nvPicPr>
          <p:cNvPr id="5" name="Picture 4"/>
          <p:cNvPicPr>
            <a:picLocks noChangeAspect="1"/>
          </p:cNvPicPr>
          <p:nvPr/>
        </p:nvPicPr>
        <p:blipFill>
          <a:blip r:embed="rId3"/>
          <a:stretch>
            <a:fillRect/>
          </a:stretch>
        </p:blipFill>
        <p:spPr>
          <a:xfrm>
            <a:off x="7473590" y="2320689"/>
            <a:ext cx="4208893" cy="2496970"/>
          </a:xfrm>
          <a:prstGeom prst="rect">
            <a:avLst/>
          </a:prstGeom>
        </p:spPr>
      </p:pic>
    </p:spTree>
    <p:extLst>
      <p:ext uri="{BB962C8B-B14F-4D97-AF65-F5344CB8AC3E}">
        <p14:creationId xmlns:p14="http://schemas.microsoft.com/office/powerpoint/2010/main" val="3840631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064526" y="2223612"/>
            <a:ext cx="4782784" cy="3535743"/>
          </a:xfrm>
        </p:spPr>
        <p:txBody>
          <a:bodyPr/>
          <a:lstStyle/>
          <a:p>
            <a:r>
              <a:rPr lang="en-US" dirty="0" smtClean="0">
                <a:solidFill>
                  <a:srgbClr val="FFFF00"/>
                </a:solidFill>
              </a:rPr>
              <a:t>Server-Client connection through Socket Programming:</a:t>
            </a:r>
          </a:p>
          <a:p>
            <a:r>
              <a:rPr lang="en-US" dirty="0" smtClean="0"/>
              <a:t>Multiple Clients can also be connected.</a:t>
            </a:r>
            <a:endParaRPr lang="en-US" dirty="0"/>
          </a:p>
        </p:txBody>
      </p:sp>
      <p:pic>
        <p:nvPicPr>
          <p:cNvPr id="4" name="Content Placeholder 3"/>
          <p:cNvPicPr>
            <a:picLocks noGrp="1"/>
          </p:cNvPicPr>
          <p:nvPr>
            <p:ph idx="4294967295"/>
          </p:nvPr>
        </p:nvPicPr>
        <p:blipFill>
          <a:blip r:embed="rId2">
            <a:extLst>
              <a:ext uri="{28A0092B-C50C-407E-A947-70E740481C1C}">
                <a14:useLocalDpi xmlns:a14="http://schemas.microsoft.com/office/drawing/2010/main" val="0"/>
              </a:ext>
            </a:extLst>
          </a:blip>
          <a:stretch>
            <a:fillRect/>
          </a:stretch>
        </p:blipFill>
        <p:spPr>
          <a:xfrm>
            <a:off x="6324981" y="1129126"/>
            <a:ext cx="4843462" cy="4878388"/>
          </a:xfrm>
          <a:prstGeom prst="rect">
            <a:avLst/>
          </a:prstGeom>
        </p:spPr>
      </p:pic>
    </p:spTree>
    <p:extLst>
      <p:ext uri="{BB962C8B-B14F-4D97-AF65-F5344CB8AC3E}">
        <p14:creationId xmlns:p14="http://schemas.microsoft.com/office/powerpoint/2010/main" val="3550968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2FD1B-E817-4D6E-BEF9-97467597475D}"/>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Special features</a:t>
            </a:r>
            <a:endParaRPr lang="en-US" sz="3600" dirty="0"/>
          </a:p>
        </p:txBody>
      </p:sp>
      <p:sp>
        <p:nvSpPr>
          <p:cNvPr id="3" name="Content Placeholder 2">
            <a:extLst>
              <a:ext uri="{FF2B5EF4-FFF2-40B4-BE49-F238E27FC236}">
                <a16:creationId xmlns:a16="http://schemas.microsoft.com/office/drawing/2014/main" xmlns="" id="{446DAEC2-16D4-4A04-9A1D-296D4A8F6736}"/>
              </a:ext>
            </a:extLst>
          </p:cNvPr>
          <p:cNvSpPr>
            <a:spLocks noGrp="1"/>
          </p:cNvSpPr>
          <p:nvPr>
            <p:ph idx="1"/>
          </p:nvPr>
        </p:nvSpPr>
        <p:spPr>
          <a:xfrm>
            <a:off x="913795" y="1896165"/>
            <a:ext cx="10198706" cy="3895035"/>
          </a:xfrm>
        </p:spPr>
        <p:txBody>
          <a:bodyPr/>
          <a:lstStyle/>
          <a:p>
            <a:r>
              <a:rPr lang="en-US" dirty="0" smtClean="0"/>
              <a:t>Secured data management</a:t>
            </a:r>
          </a:p>
          <a:p>
            <a:r>
              <a:rPr lang="en-US" dirty="0" smtClean="0"/>
              <a:t>User-friendly system </a:t>
            </a:r>
          </a:p>
          <a:p>
            <a:r>
              <a:rPr lang="en-US" dirty="0" smtClean="0"/>
              <a:t>All services in a single system</a:t>
            </a:r>
          </a:p>
          <a:p>
            <a:r>
              <a:rPr lang="en-US" dirty="0" smtClean="0"/>
              <a:t>Machine calculated, less possibility of error</a:t>
            </a:r>
          </a:p>
          <a:p>
            <a:r>
              <a:rPr lang="en-US" dirty="0" smtClean="0"/>
              <a:t>Smart service</a:t>
            </a:r>
          </a:p>
          <a:p>
            <a:r>
              <a:rPr lang="en-US" dirty="0" smtClean="0"/>
              <a:t>Remote control and observation</a:t>
            </a:r>
          </a:p>
          <a:p>
            <a:r>
              <a:rPr lang="en-US" dirty="0" smtClean="0"/>
              <a:t>Client – Authority communication </a:t>
            </a:r>
            <a:endParaRPr lang="en-US" dirty="0"/>
          </a:p>
        </p:txBody>
      </p:sp>
    </p:spTree>
    <p:extLst>
      <p:ext uri="{BB962C8B-B14F-4D97-AF65-F5344CB8AC3E}">
        <p14:creationId xmlns:p14="http://schemas.microsoft.com/office/powerpoint/2010/main" val="431618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078173"/>
            <a:ext cx="9001462" cy="1326320"/>
          </a:xfrm>
        </p:spPr>
        <p:txBody>
          <a:bodyPr>
            <a:normAutofit/>
          </a:bodyPr>
          <a:lstStyle/>
          <a:p>
            <a:r>
              <a:rPr lang="en-US" sz="3600" dirty="0" smtClean="0">
                <a:solidFill>
                  <a:srgbClr val="FFFF00"/>
                </a:solidFill>
              </a:rPr>
              <a:t>Observations From Midterm</a:t>
            </a:r>
            <a:endParaRPr lang="en-US" sz="3600" dirty="0">
              <a:solidFill>
                <a:srgbClr val="FFFF00"/>
              </a:solidFill>
            </a:endParaRPr>
          </a:p>
        </p:txBody>
      </p:sp>
      <p:sp>
        <p:nvSpPr>
          <p:cNvPr id="4" name="Subtitle 3"/>
          <p:cNvSpPr>
            <a:spLocks noGrp="1"/>
          </p:cNvSpPr>
          <p:nvPr>
            <p:ph type="subTitle" idx="1"/>
          </p:nvPr>
        </p:nvSpPr>
        <p:spPr>
          <a:xfrm>
            <a:off x="1595269" y="3178958"/>
            <a:ext cx="9001462" cy="1655762"/>
          </a:xfrm>
        </p:spPr>
        <p:txBody>
          <a:bodyPr/>
          <a:lstStyle/>
          <a:p>
            <a:pPr marL="457200" indent="-457200" algn="l">
              <a:buAutoNum type="arabicPeriod"/>
            </a:pPr>
            <a:r>
              <a:rPr lang="en-US" dirty="0" smtClean="0"/>
              <a:t>An Encryption algorithm needs to be implemented.</a:t>
            </a:r>
          </a:p>
          <a:p>
            <a:pPr marL="457200" indent="-457200" algn="l">
              <a:buAutoNum type="arabicPeriod"/>
            </a:pPr>
            <a:r>
              <a:rPr lang="en-US" dirty="0" smtClean="0"/>
              <a:t>Server-Client needs to be implemented to send messages.</a:t>
            </a:r>
          </a:p>
        </p:txBody>
      </p:sp>
    </p:spTree>
    <p:extLst>
      <p:ext uri="{BB962C8B-B14F-4D97-AF65-F5344CB8AC3E}">
        <p14:creationId xmlns:p14="http://schemas.microsoft.com/office/powerpoint/2010/main" val="422125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rPr>
              <a:t>Challenges</a:t>
            </a:r>
            <a:r>
              <a:rPr lang="en-US"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Class-Object manipulation in C++.</a:t>
            </a:r>
          </a:p>
          <a:p>
            <a:pPr marL="457200" indent="-457200">
              <a:buFont typeface="+mj-lt"/>
              <a:buAutoNum type="arabicPeriod"/>
            </a:pPr>
            <a:r>
              <a:rPr lang="en-US" dirty="0" smtClean="0"/>
              <a:t>AES </a:t>
            </a:r>
            <a:r>
              <a:rPr lang="en-US" dirty="0"/>
              <a:t>algorithm was enough complex to implement correctly. </a:t>
            </a:r>
            <a:r>
              <a:rPr lang="en-US" dirty="0" smtClean="0"/>
              <a:t> </a:t>
            </a:r>
            <a:endParaRPr lang="en-US" dirty="0"/>
          </a:p>
          <a:p>
            <a:pPr marL="457200" indent="-457200">
              <a:buFont typeface="+mj-lt"/>
              <a:buAutoNum type="arabicPeriod"/>
            </a:pPr>
            <a:r>
              <a:rPr lang="en-US" dirty="0" smtClean="0"/>
              <a:t>Integrating </a:t>
            </a:r>
            <a:r>
              <a:rPr lang="en-US" dirty="0"/>
              <a:t>different encryption algorithms and socket </a:t>
            </a:r>
            <a:r>
              <a:rPr lang="en-US" dirty="0" smtClean="0"/>
              <a:t>programing.</a:t>
            </a:r>
            <a:endParaRPr lang="en-US" dirty="0"/>
          </a:p>
          <a:p>
            <a:pPr marL="457200" indent="-457200">
              <a:buFont typeface="+mj-lt"/>
              <a:buAutoNum type="arabicPeriod"/>
            </a:pPr>
            <a:r>
              <a:rPr lang="en-US" dirty="0" smtClean="0"/>
              <a:t>Working </a:t>
            </a:r>
            <a:r>
              <a:rPr lang="en-US" dirty="0"/>
              <a:t>with header files in C</a:t>
            </a:r>
            <a:r>
              <a:rPr lang="en-US" dirty="0" smtClean="0"/>
              <a:t>++</a:t>
            </a:r>
          </a:p>
          <a:p>
            <a:pPr marL="457200" indent="-457200">
              <a:buFont typeface="+mj-lt"/>
              <a:buAutoNum type="arabicPeriod"/>
            </a:pPr>
            <a:r>
              <a:rPr lang="en-US" dirty="0" smtClean="0"/>
              <a:t>Establishing </a:t>
            </a:r>
            <a:r>
              <a:rPr lang="en-US" dirty="0"/>
              <a:t>socket connection in C++.</a:t>
            </a:r>
          </a:p>
          <a:p>
            <a:pPr marL="457200" indent="-457200">
              <a:buFont typeface="+mj-lt"/>
              <a:buAutoNum type="arabicPeriod"/>
            </a:pPr>
            <a:r>
              <a:rPr lang="en-US" dirty="0" smtClean="0"/>
              <a:t>Working </a:t>
            </a:r>
            <a:r>
              <a:rPr lang="en-US" dirty="0"/>
              <a:t>with multiple type of source files.</a:t>
            </a:r>
          </a:p>
          <a:p>
            <a:pPr marL="457200" indent="-457200">
              <a:buFont typeface="+mj-lt"/>
              <a:buAutoNum type="arabicPeriod"/>
            </a:pPr>
            <a:r>
              <a:rPr lang="en-US" dirty="0" smtClean="0"/>
              <a:t>Working </a:t>
            </a:r>
            <a:r>
              <a:rPr lang="en-US" dirty="0"/>
              <a:t>with long lines of code and keeping track of everything.</a:t>
            </a:r>
          </a:p>
          <a:p>
            <a:pPr marL="457200" indent="-457200">
              <a:buFont typeface="+mj-lt"/>
              <a:buAutoNum type="arabicPeriod"/>
            </a:pPr>
            <a:r>
              <a:rPr lang="en-US" dirty="0" smtClean="0"/>
              <a:t>Managing multiple files at a time.</a:t>
            </a:r>
          </a:p>
          <a:p>
            <a:pPr marL="457200"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1554463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45835-AE55-4795-B106-C964BCDE148E}"/>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motivation</a:t>
            </a:r>
            <a:endParaRPr lang="en-US" sz="3600" dirty="0"/>
          </a:p>
        </p:txBody>
      </p:sp>
      <p:sp>
        <p:nvSpPr>
          <p:cNvPr id="3" name="Content Placeholder 2">
            <a:extLst>
              <a:ext uri="{FF2B5EF4-FFF2-40B4-BE49-F238E27FC236}">
                <a16:creationId xmlns:a16="http://schemas.microsoft.com/office/drawing/2014/main" xmlns="" id="{BC8FE7A9-5E53-4CD4-8614-07BC31C903FB}"/>
              </a:ext>
            </a:extLst>
          </p:cNvPr>
          <p:cNvSpPr>
            <a:spLocks noGrp="1"/>
          </p:cNvSpPr>
          <p:nvPr>
            <p:ph idx="1"/>
          </p:nvPr>
        </p:nvSpPr>
        <p:spPr>
          <a:xfrm>
            <a:off x="913795" y="1937039"/>
            <a:ext cx="10353761" cy="4387561"/>
          </a:xfrm>
        </p:spPr>
        <p:txBody>
          <a:bodyPr>
            <a:normAutofit/>
          </a:bodyPr>
          <a:lstStyle/>
          <a:p>
            <a:pPr marL="0" indent="0">
              <a:buNone/>
            </a:pPr>
            <a:r>
              <a:rPr lang="en-US" dirty="0"/>
              <a:t> </a:t>
            </a:r>
            <a:r>
              <a:rPr lang="en-US" dirty="0" smtClean="0"/>
              <a:t>      </a:t>
            </a:r>
            <a:r>
              <a:rPr lang="en-US" sz="2200" dirty="0" smtClean="0"/>
              <a:t>Along with the modernization of the world, in every sector of life is needed to be upgraded . That’s why digitization is needed everywhere . With a view to claiming that, all type of office work is taken under modern machines . 	Nevertheless, the social organizations are also doing the same . In the management sector of hotel, leaving the pen-paper manual method adapting with digital system is certainly difficult . But to do so, a convenient and user-friendly is needed . That’s the motive of my work . Along with this , the security and privacy of the data is very important . That’s why the matter of encryption-decryption has been initiated . To fulfill and manage the prerequisites of people, this project is developed.</a:t>
            </a:r>
            <a:endParaRPr lang="en-US" sz="2200" dirty="0"/>
          </a:p>
        </p:txBody>
      </p:sp>
    </p:spTree>
    <p:extLst>
      <p:ext uri="{BB962C8B-B14F-4D97-AF65-F5344CB8AC3E}">
        <p14:creationId xmlns:p14="http://schemas.microsoft.com/office/powerpoint/2010/main" val="24575261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596" y="1132757"/>
            <a:ext cx="9733512" cy="1026070"/>
          </a:xfrm>
        </p:spPr>
        <p:txBody>
          <a:bodyPr/>
          <a:lstStyle/>
          <a:p>
            <a:r>
              <a:rPr lang="en-US" sz="4000" dirty="0" smtClean="0">
                <a:solidFill>
                  <a:srgbClr val="FFFF00"/>
                </a:solidFill>
              </a:rPr>
              <a:t>Conclusion</a:t>
            </a:r>
            <a:r>
              <a:rPr lang="en-US" dirty="0" smtClean="0">
                <a:solidFill>
                  <a:srgbClr val="FFFF00"/>
                </a:solidFill>
              </a:rPr>
              <a:t>:</a:t>
            </a:r>
            <a:endParaRPr lang="en-US" dirty="0">
              <a:solidFill>
                <a:srgbClr val="FFFF00"/>
              </a:solidFill>
            </a:endParaRPr>
          </a:p>
        </p:txBody>
      </p:sp>
      <p:sp>
        <p:nvSpPr>
          <p:cNvPr id="4" name="Text Placeholder 3"/>
          <p:cNvSpPr>
            <a:spLocks noGrp="1"/>
          </p:cNvSpPr>
          <p:nvPr>
            <p:ph type="body" idx="1"/>
          </p:nvPr>
        </p:nvSpPr>
        <p:spPr>
          <a:xfrm>
            <a:off x="1229244" y="2483894"/>
            <a:ext cx="9733512" cy="2618332"/>
          </a:xfrm>
        </p:spPr>
        <p:txBody>
          <a:bodyPr/>
          <a:lstStyle/>
          <a:p>
            <a:pPr algn="l"/>
            <a:r>
              <a:rPr lang="en-US" dirty="0" smtClean="0"/>
              <a:t>	This project help me out to learn patience and perseverance. Along with that how to seek solutions for the problems. The new way of learning by self-instinct. After all, this project has the capability to extend more get it in the commercial area. </a:t>
            </a:r>
            <a:endParaRPr lang="en-US" dirty="0"/>
          </a:p>
        </p:txBody>
      </p:sp>
    </p:spTree>
    <p:extLst>
      <p:ext uri="{BB962C8B-B14F-4D97-AF65-F5344CB8AC3E}">
        <p14:creationId xmlns:p14="http://schemas.microsoft.com/office/powerpoint/2010/main" val="184088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1DF8D-9076-4FD0-A160-32E761E0E83C}"/>
              </a:ext>
            </a:extLst>
          </p:cNvPr>
          <p:cNvSpPr>
            <a:spLocks noGrp="1"/>
          </p:cNvSpPr>
          <p:nvPr>
            <p:ph type="ctrTitle"/>
          </p:nvPr>
        </p:nvSpPr>
        <p:spPr>
          <a:xfrm>
            <a:off x="1595269" y="1277180"/>
            <a:ext cx="9001462" cy="2197998"/>
          </a:xfrm>
        </p:spPr>
        <p:txBody>
          <a:bodyPr>
            <a:normAutofit fontScale="90000"/>
          </a:bodyPr>
          <a:lstStyle/>
          <a:p>
            <a:r>
              <a:rPr lang="en-US" sz="5400" dirty="0" smtClean="0">
                <a:solidFill>
                  <a:srgbClr val="FFFF00"/>
                </a:solidFill>
              </a:rPr>
              <a:t>Room raccoon :</a:t>
            </a:r>
            <a:br>
              <a:rPr lang="en-US" sz="5400" dirty="0" smtClean="0">
                <a:solidFill>
                  <a:srgbClr val="FFFF00"/>
                </a:solidFill>
              </a:rPr>
            </a:br>
            <a:r>
              <a:rPr lang="en-US" sz="5400" dirty="0" smtClean="0">
                <a:solidFill>
                  <a:srgbClr val="FFFF00"/>
                </a:solidFill>
              </a:rPr>
              <a:t>Hotel </a:t>
            </a:r>
            <a:r>
              <a:rPr lang="en-US" sz="5400" dirty="0">
                <a:solidFill>
                  <a:srgbClr val="FFFF00"/>
                </a:solidFill>
              </a:rPr>
              <a:t>Management System</a:t>
            </a:r>
          </a:p>
        </p:txBody>
      </p:sp>
      <p:sp>
        <p:nvSpPr>
          <p:cNvPr id="3" name="Subtitle 2">
            <a:extLst>
              <a:ext uri="{FF2B5EF4-FFF2-40B4-BE49-F238E27FC236}">
                <a16:creationId xmlns:a16="http://schemas.microsoft.com/office/drawing/2014/main" xmlns="" id="{DE9E6B86-A10E-4A11-85A8-6EE3C65C7032}"/>
              </a:ext>
            </a:extLst>
          </p:cNvPr>
          <p:cNvSpPr>
            <a:spLocks noGrp="1"/>
          </p:cNvSpPr>
          <p:nvPr>
            <p:ph type="subTitle" idx="1"/>
          </p:nvPr>
        </p:nvSpPr>
        <p:spPr>
          <a:xfrm>
            <a:off x="1595269" y="4014329"/>
            <a:ext cx="9001462" cy="1655762"/>
          </a:xfrm>
        </p:spPr>
        <p:txBody>
          <a:bodyPr>
            <a:normAutofit/>
          </a:bodyPr>
          <a:lstStyle/>
          <a:p>
            <a:endParaRPr lang="en-US" dirty="0"/>
          </a:p>
          <a:p>
            <a:r>
              <a:rPr lang="en-US" sz="3200" dirty="0" smtClean="0">
                <a:effectLst>
                  <a:outerShdw blurRad="38100" dist="38100" dir="2700000" algn="tl">
                    <a:srgbClr val="000000">
                      <a:alpha val="43137"/>
                    </a:srgbClr>
                  </a:outerShdw>
                </a:effectLst>
              </a:rPr>
              <a:t>SMART SERVICE , CLIENT SATISFACTION </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01378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832511"/>
            <a:ext cx="9733512" cy="1940470"/>
          </a:xfrm>
        </p:spPr>
        <p:txBody>
          <a:bodyPr/>
          <a:lstStyle/>
          <a:p>
            <a:r>
              <a:rPr lang="en-US" dirty="0" smtClean="0">
                <a:solidFill>
                  <a:srgbClr val="FFFF00"/>
                </a:solidFill>
              </a:rPr>
              <a:t>Summary </a:t>
            </a:r>
            <a:endParaRPr lang="en-US" dirty="0">
              <a:solidFill>
                <a:srgbClr val="FFFF00"/>
              </a:solidFill>
            </a:endParaRPr>
          </a:p>
        </p:txBody>
      </p:sp>
      <p:sp>
        <p:nvSpPr>
          <p:cNvPr id="3" name="Text Placeholder 2"/>
          <p:cNvSpPr>
            <a:spLocks noGrp="1"/>
          </p:cNvSpPr>
          <p:nvPr>
            <p:ph type="body" idx="1"/>
          </p:nvPr>
        </p:nvSpPr>
        <p:spPr/>
        <p:txBody>
          <a:bodyPr/>
          <a:lstStyle/>
          <a:p>
            <a:r>
              <a:rPr lang="en-US" dirty="0" smtClean="0"/>
              <a:t>Line of Code :  </a:t>
            </a:r>
            <a:r>
              <a:rPr lang="en-US" dirty="0" smtClean="0"/>
              <a:t>2400</a:t>
            </a:r>
            <a:r>
              <a:rPr lang="en-US" dirty="0" smtClean="0"/>
              <a:t>+</a:t>
            </a:r>
          </a:p>
          <a:p>
            <a:r>
              <a:rPr lang="en-US" dirty="0" smtClean="0"/>
              <a:t>GitHub </a:t>
            </a:r>
            <a:r>
              <a:rPr lang="en-US" dirty="0"/>
              <a:t>L</a:t>
            </a:r>
            <a:r>
              <a:rPr lang="en-US" dirty="0" smtClean="0"/>
              <a:t>ink </a:t>
            </a:r>
            <a:r>
              <a:rPr lang="en-US" dirty="0"/>
              <a:t>: </a:t>
            </a:r>
            <a:r>
              <a:rPr lang="en-US" dirty="0">
                <a:hlinkClick r:id="rId2"/>
              </a:rPr>
              <a:t>https</a:t>
            </a:r>
            <a:r>
              <a:rPr lang="en-US" dirty="0" smtClean="0">
                <a:hlinkClick r:id="rId2"/>
              </a:rPr>
              <a:t>://</a:t>
            </a:r>
            <a:r>
              <a:rPr lang="en-US" dirty="0">
                <a:hlinkClick r:id="rId2"/>
              </a:rPr>
              <a:t>github.com/Shaikh1828/SPL-01</a:t>
            </a:r>
            <a:endParaRPr lang="en-US" dirty="0"/>
          </a:p>
        </p:txBody>
      </p:sp>
    </p:spTree>
    <p:extLst>
      <p:ext uri="{BB962C8B-B14F-4D97-AF65-F5344CB8AC3E}">
        <p14:creationId xmlns:p14="http://schemas.microsoft.com/office/powerpoint/2010/main" val="1564617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rgbClr val="FFFF00"/>
                </a:solidFill>
              </a:rPr>
              <a:t>Thank you</a:t>
            </a:r>
            <a:endParaRPr lang="en-US" sz="6600" dirty="0">
              <a:solidFill>
                <a:srgbClr val="FFFF00"/>
              </a:solidFill>
            </a:endParaRPr>
          </a:p>
        </p:txBody>
      </p:sp>
    </p:spTree>
    <p:extLst>
      <p:ext uri="{BB962C8B-B14F-4D97-AF65-F5344CB8AC3E}">
        <p14:creationId xmlns:p14="http://schemas.microsoft.com/office/powerpoint/2010/main" val="412705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8D05C-49A1-4BFF-BFFF-D75DEAF7A9A1}"/>
              </a:ext>
            </a:extLst>
          </p:cNvPr>
          <p:cNvSpPr>
            <a:spLocks noGrp="1"/>
          </p:cNvSpPr>
          <p:nvPr>
            <p:ph type="title"/>
          </p:nvPr>
        </p:nvSpPr>
        <p:spPr/>
        <p:txBody>
          <a:bodyPr>
            <a:normAutofit/>
          </a:bodyPr>
          <a:lstStyle/>
          <a:p>
            <a:r>
              <a:rPr lang="en-US" sz="4800" dirty="0">
                <a:solidFill>
                  <a:srgbClr val="FFFF00"/>
                </a:solidFill>
              </a:rPr>
              <a:t>INTRODUCTION</a:t>
            </a:r>
          </a:p>
        </p:txBody>
      </p:sp>
      <p:sp>
        <p:nvSpPr>
          <p:cNvPr id="3" name="Content Placeholder 2">
            <a:extLst>
              <a:ext uri="{FF2B5EF4-FFF2-40B4-BE49-F238E27FC236}">
                <a16:creationId xmlns:a16="http://schemas.microsoft.com/office/drawing/2014/main" xmlns="" id="{5B2221C3-D08D-4AF2-8D33-DF725FCCA1C7}"/>
              </a:ext>
            </a:extLst>
          </p:cNvPr>
          <p:cNvSpPr>
            <a:spLocks noGrp="1"/>
          </p:cNvSpPr>
          <p:nvPr>
            <p:ph idx="1"/>
          </p:nvPr>
        </p:nvSpPr>
        <p:spPr>
          <a:xfrm>
            <a:off x="878169" y="1619832"/>
            <a:ext cx="10629021" cy="4780968"/>
          </a:xfrm>
        </p:spPr>
        <p:txBody>
          <a:bodyPr>
            <a:noAutofit/>
          </a:bodyPr>
          <a:lstStyle/>
          <a:p>
            <a:pPr marL="0" indent="0">
              <a:buNone/>
            </a:pPr>
            <a:r>
              <a:rPr lang="en-US" sz="1800" dirty="0" smtClean="0">
                <a:effectLst/>
              </a:rPr>
              <a:t>                     </a:t>
            </a:r>
            <a:r>
              <a:rPr lang="en-US" sz="1800" b="1" dirty="0" smtClean="0">
                <a:effectLst/>
              </a:rPr>
              <a:t>“</a:t>
            </a:r>
            <a:r>
              <a:rPr lang="en-US" sz="1800" b="1" dirty="0">
                <a:effectLst/>
              </a:rPr>
              <a:t>Room </a:t>
            </a:r>
            <a:r>
              <a:rPr lang="en-US" sz="1800" b="1" dirty="0" smtClean="0">
                <a:effectLst/>
              </a:rPr>
              <a:t>Raccoon”</a:t>
            </a:r>
            <a:r>
              <a:rPr lang="en-US" sz="1800" dirty="0">
                <a:effectLst/>
              </a:rPr>
              <a:t> </a:t>
            </a:r>
            <a:r>
              <a:rPr lang="en-US" sz="1800" dirty="0" smtClean="0">
                <a:effectLst/>
              </a:rPr>
              <a:t>a digital hotel management system. </a:t>
            </a:r>
          </a:p>
          <a:p>
            <a:pPr marL="0" indent="0">
              <a:buNone/>
            </a:pPr>
            <a:r>
              <a:rPr lang="en-US" sz="1800" dirty="0" smtClean="0">
                <a:effectLst/>
              </a:rPr>
              <a:t>Here there are two type of login interface –       </a:t>
            </a:r>
            <a:r>
              <a:rPr lang="en-US" sz="1800" b="1" dirty="0" smtClean="0">
                <a:effectLst/>
              </a:rPr>
              <a:t>1</a:t>
            </a:r>
            <a:r>
              <a:rPr lang="en-US" sz="1800" b="1" dirty="0">
                <a:effectLst/>
              </a:rPr>
              <a:t>. Manager </a:t>
            </a:r>
            <a:r>
              <a:rPr lang="en-US" sz="1800" b="1" dirty="0" smtClean="0">
                <a:effectLst/>
              </a:rPr>
              <a:t>        2</a:t>
            </a:r>
            <a:r>
              <a:rPr lang="en-US" sz="1800" b="1" dirty="0">
                <a:effectLst/>
              </a:rPr>
              <a:t>. Clients. </a:t>
            </a:r>
          </a:p>
          <a:p>
            <a:pPr marL="0" indent="0">
              <a:buNone/>
            </a:pPr>
            <a:r>
              <a:rPr lang="en-US" sz="1800" dirty="0">
                <a:effectLst/>
              </a:rPr>
              <a:t>   </a:t>
            </a:r>
            <a:r>
              <a:rPr lang="en-US" sz="1800" dirty="0" smtClean="0">
                <a:effectLst/>
              </a:rPr>
              <a:t>          </a:t>
            </a:r>
            <a:r>
              <a:rPr lang="en-US" sz="1800" dirty="0">
                <a:effectLst/>
              </a:rPr>
              <a:t>The manager can see the current clients, </a:t>
            </a:r>
            <a:r>
              <a:rPr lang="en-US" sz="1800" dirty="0" smtClean="0">
                <a:effectLst/>
              </a:rPr>
              <a:t>the dues with their </a:t>
            </a:r>
            <a:r>
              <a:rPr lang="en-US" sz="1800" dirty="0">
                <a:effectLst/>
              </a:rPr>
              <a:t>lists, working employee, </a:t>
            </a:r>
            <a:r>
              <a:rPr lang="en-US" sz="1800" dirty="0" smtClean="0">
                <a:effectLst/>
              </a:rPr>
              <a:t>the </a:t>
            </a:r>
            <a:r>
              <a:rPr lang="en-US" sz="1800" dirty="0">
                <a:effectLst/>
              </a:rPr>
              <a:t>records of </a:t>
            </a:r>
            <a:r>
              <a:rPr lang="en-US" sz="1800" dirty="0" smtClean="0">
                <a:effectLst/>
              </a:rPr>
              <a:t>previous and current </a:t>
            </a:r>
            <a:r>
              <a:rPr lang="en-US" sz="1800" dirty="0">
                <a:effectLst/>
              </a:rPr>
              <a:t>c</a:t>
            </a:r>
            <a:r>
              <a:rPr lang="en-US" sz="1800" dirty="0" smtClean="0">
                <a:effectLst/>
              </a:rPr>
              <a:t>lients</a:t>
            </a:r>
            <a:r>
              <a:rPr lang="en-US" sz="1800" dirty="0">
                <a:effectLst/>
              </a:rPr>
              <a:t>, also the current rating of this hotel and if there are any complains or suggestions from the </a:t>
            </a:r>
            <a:r>
              <a:rPr lang="en-US" sz="1800" dirty="0" smtClean="0">
                <a:effectLst/>
              </a:rPr>
              <a:t>clients .</a:t>
            </a:r>
            <a:endParaRPr lang="en-US" sz="1800" dirty="0">
              <a:effectLst/>
            </a:endParaRPr>
          </a:p>
          <a:p>
            <a:pPr marL="0" indent="0">
              <a:buNone/>
            </a:pPr>
            <a:r>
              <a:rPr lang="en-US" sz="1800" dirty="0">
                <a:effectLst/>
              </a:rPr>
              <a:t>     </a:t>
            </a:r>
            <a:r>
              <a:rPr lang="en-US" sz="1800" dirty="0" smtClean="0">
                <a:effectLst/>
              </a:rPr>
              <a:t>        The </a:t>
            </a:r>
            <a:r>
              <a:rPr lang="en-US" sz="1800" dirty="0">
                <a:effectLst/>
              </a:rPr>
              <a:t>Clients can create a profile using their name, phone </a:t>
            </a:r>
            <a:r>
              <a:rPr lang="en-US" sz="1800" dirty="0" smtClean="0">
                <a:effectLst/>
              </a:rPr>
              <a:t>number </a:t>
            </a:r>
            <a:r>
              <a:rPr lang="en-US" sz="1800" dirty="0">
                <a:effectLst/>
              </a:rPr>
              <a:t>and password which will be kept encrypted inside. After logging in, the clients can book any room as their choice depending on availability, can see all the available packages with the corresponding </a:t>
            </a:r>
            <a:r>
              <a:rPr lang="en-US" sz="1800" dirty="0" smtClean="0">
                <a:effectLst/>
              </a:rPr>
              <a:t>prices and </a:t>
            </a:r>
            <a:r>
              <a:rPr lang="en-US" sz="1800" dirty="0">
                <a:effectLst/>
              </a:rPr>
              <a:t>the food system while enrolling. The clients can check their current status of the </a:t>
            </a:r>
            <a:r>
              <a:rPr lang="en-US" sz="1800" dirty="0" smtClean="0">
                <a:effectLst/>
              </a:rPr>
              <a:t>packages, </a:t>
            </a:r>
            <a:r>
              <a:rPr lang="en-US" sz="1800" dirty="0">
                <a:effectLst/>
              </a:rPr>
              <a:t>systems and also the payment status. </a:t>
            </a:r>
            <a:r>
              <a:rPr lang="en-US" sz="1800" dirty="0" smtClean="0">
                <a:effectLst/>
              </a:rPr>
              <a:t>Even </a:t>
            </a:r>
            <a:r>
              <a:rPr lang="en-US" sz="1800" dirty="0">
                <a:effectLst/>
              </a:rPr>
              <a:t>while staying, he/she can place any complains or suggestions.</a:t>
            </a:r>
          </a:p>
          <a:p>
            <a:pPr marL="0" indent="0">
              <a:buNone/>
            </a:pPr>
            <a:r>
              <a:rPr lang="en-US" sz="1800" dirty="0">
                <a:effectLst/>
              </a:rPr>
              <a:t>    </a:t>
            </a:r>
            <a:r>
              <a:rPr lang="en-US" sz="1800" dirty="0" smtClean="0">
                <a:effectLst/>
              </a:rPr>
              <a:t>        </a:t>
            </a:r>
            <a:r>
              <a:rPr lang="en-US" sz="1800" dirty="0">
                <a:effectLst/>
              </a:rPr>
              <a:t>Mainly, this will be a software based management system with various functionality and the data will be preserved by a secured system produced by some complex encryption algorithm.</a:t>
            </a:r>
          </a:p>
          <a:p>
            <a:pPr marL="0" indent="0">
              <a:buNone/>
            </a:pPr>
            <a:endParaRPr lang="en-US" sz="900" dirty="0"/>
          </a:p>
        </p:txBody>
      </p:sp>
    </p:spTree>
    <p:extLst>
      <p:ext uri="{BB962C8B-B14F-4D97-AF65-F5344CB8AC3E}">
        <p14:creationId xmlns:p14="http://schemas.microsoft.com/office/powerpoint/2010/main" val="16726751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63A40-81E2-4ADC-8BC3-E2F5F56A1655}"/>
              </a:ext>
            </a:extLst>
          </p:cNvPr>
          <p:cNvSpPr>
            <a:spLocks noGrp="1"/>
          </p:cNvSpPr>
          <p:nvPr>
            <p:ph type="title"/>
          </p:nvPr>
        </p:nvSpPr>
        <p:spPr/>
        <p:txBody>
          <a:bodyPr>
            <a:normAutofit/>
          </a:bodyPr>
          <a:lstStyle/>
          <a:p>
            <a:r>
              <a:rPr lang="en-US" sz="3600" dirty="0" smtClean="0">
                <a:solidFill>
                  <a:srgbClr val="FFFF00"/>
                </a:solidFill>
              </a:rPr>
              <a:t>objectives</a:t>
            </a:r>
            <a:endParaRPr lang="en-US" sz="3600" dirty="0">
              <a:solidFill>
                <a:srgbClr val="FFFF00"/>
              </a:solidFill>
            </a:endParaRPr>
          </a:p>
        </p:txBody>
      </p:sp>
      <p:sp>
        <p:nvSpPr>
          <p:cNvPr id="3" name="Content Placeholder 2">
            <a:extLst>
              <a:ext uri="{FF2B5EF4-FFF2-40B4-BE49-F238E27FC236}">
                <a16:creationId xmlns:a16="http://schemas.microsoft.com/office/drawing/2014/main" xmlns="" id="{1D179F0D-235F-45DA-92FE-B13E3046E2E0}"/>
              </a:ext>
            </a:extLst>
          </p:cNvPr>
          <p:cNvSpPr>
            <a:spLocks noGrp="1"/>
          </p:cNvSpPr>
          <p:nvPr>
            <p:ph idx="1"/>
          </p:nvPr>
        </p:nvSpPr>
        <p:spPr>
          <a:xfrm>
            <a:off x="1092199" y="2096064"/>
            <a:ext cx="10175357" cy="3695136"/>
          </a:xfrm>
        </p:spPr>
        <p:txBody>
          <a:bodyPr>
            <a:normAutofit/>
          </a:bodyPr>
          <a:lstStyle/>
          <a:p>
            <a:r>
              <a:rPr lang="en-US" dirty="0"/>
              <a:t>M</a:t>
            </a:r>
            <a:r>
              <a:rPr lang="en-US" dirty="0" smtClean="0"/>
              <a:t>ake easily understandable and adaptable .</a:t>
            </a:r>
          </a:p>
          <a:p>
            <a:r>
              <a:rPr lang="en-US" dirty="0" smtClean="0"/>
              <a:t>Confirm public data security .</a:t>
            </a:r>
          </a:p>
          <a:p>
            <a:r>
              <a:rPr lang="en-US" dirty="0" smtClean="0"/>
              <a:t>System must be optimized .</a:t>
            </a:r>
          </a:p>
          <a:p>
            <a:r>
              <a:rPr lang="en-US" dirty="0" smtClean="0"/>
              <a:t>Data overload or leakage should be checked .</a:t>
            </a:r>
          </a:p>
          <a:p>
            <a:r>
              <a:rPr lang="en-US" dirty="0" smtClean="0"/>
              <a:t>System must not be crashed </a:t>
            </a:r>
            <a:r>
              <a:rPr lang="en-US" dirty="0"/>
              <a:t>. </a:t>
            </a:r>
            <a:endParaRPr lang="en-US" dirty="0" smtClean="0"/>
          </a:p>
          <a:p>
            <a:r>
              <a:rPr lang="en-US" dirty="0" smtClean="0"/>
              <a:t>File </a:t>
            </a:r>
            <a:r>
              <a:rPr lang="en-US" dirty="0"/>
              <a:t>management should </a:t>
            </a:r>
            <a:r>
              <a:rPr lang="en-US" dirty="0" smtClean="0"/>
              <a:t>be ensured .</a:t>
            </a:r>
          </a:p>
          <a:p>
            <a:r>
              <a:rPr lang="en-US" dirty="0" smtClean="0"/>
              <a:t>Command lineup and system testing should be ensured .</a:t>
            </a:r>
          </a:p>
        </p:txBody>
      </p:sp>
    </p:spTree>
    <p:extLst>
      <p:ext uri="{BB962C8B-B14F-4D97-AF65-F5344CB8AC3E}">
        <p14:creationId xmlns:p14="http://schemas.microsoft.com/office/powerpoint/2010/main" val="28045714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0588AB-798A-46E6-BD12-77520FE32649}"/>
              </a:ext>
            </a:extLst>
          </p:cNvPr>
          <p:cNvSpPr>
            <a:spLocks noGrp="1"/>
          </p:cNvSpPr>
          <p:nvPr>
            <p:ph type="title"/>
          </p:nvPr>
        </p:nvSpPr>
        <p:spPr/>
        <p:txBody>
          <a:bodyPr>
            <a:normAutofit/>
          </a:bodyPr>
          <a:lstStyle/>
          <a:p>
            <a:r>
              <a:rPr lang="en-US" sz="4000" dirty="0" smtClean="0">
                <a:solidFill>
                  <a:srgbClr val="FFFF00"/>
                </a:solidFill>
              </a:rPr>
              <a:t>Functions</a:t>
            </a:r>
            <a:endParaRPr lang="en-US" sz="4000" dirty="0">
              <a:solidFill>
                <a:srgbClr val="FFFF00"/>
              </a:solidFill>
            </a:endParaRPr>
          </a:p>
        </p:txBody>
      </p:sp>
      <p:sp>
        <p:nvSpPr>
          <p:cNvPr id="3" name="Content Placeholder 2">
            <a:extLst>
              <a:ext uri="{FF2B5EF4-FFF2-40B4-BE49-F238E27FC236}">
                <a16:creationId xmlns:a16="http://schemas.microsoft.com/office/drawing/2014/main" xmlns="" id="{46F3FF38-E51D-4503-8ECD-E5A2C03040A5}"/>
              </a:ext>
            </a:extLst>
          </p:cNvPr>
          <p:cNvSpPr>
            <a:spLocks noGrp="1"/>
          </p:cNvSpPr>
          <p:nvPr>
            <p:ph idx="1"/>
          </p:nvPr>
        </p:nvSpPr>
        <p:spPr>
          <a:xfrm>
            <a:off x="2095020" y="1935921"/>
            <a:ext cx="3850964" cy="4523100"/>
          </a:xfrm>
        </p:spPr>
        <p:txBody>
          <a:bodyPr>
            <a:normAutofit fontScale="92500" lnSpcReduction="10000"/>
          </a:bodyPr>
          <a:lstStyle/>
          <a:p>
            <a:pPr marL="0" indent="0">
              <a:buNone/>
            </a:pPr>
            <a:r>
              <a:rPr lang="en-US" sz="1900" b="1" u="sng" dirty="0" smtClean="0">
                <a:solidFill>
                  <a:srgbClr val="00B0F0"/>
                </a:solidFill>
                <a:effectLst/>
              </a:rPr>
              <a:t>Client:</a:t>
            </a:r>
          </a:p>
          <a:p>
            <a:r>
              <a:rPr lang="en-US" sz="1900" dirty="0" smtClean="0">
                <a:effectLst/>
              </a:rPr>
              <a:t>Book room</a:t>
            </a:r>
          </a:p>
          <a:p>
            <a:r>
              <a:rPr lang="en-US" sz="1900" dirty="0" smtClean="0">
                <a:effectLst/>
              </a:rPr>
              <a:t>Enroll food-package</a:t>
            </a:r>
          </a:p>
          <a:p>
            <a:r>
              <a:rPr lang="en-US" sz="1900" dirty="0" smtClean="0">
                <a:effectLst/>
              </a:rPr>
              <a:t>Change  room</a:t>
            </a:r>
          </a:p>
          <a:p>
            <a:r>
              <a:rPr lang="en-US" sz="1900" dirty="0" smtClean="0">
                <a:effectLst/>
              </a:rPr>
              <a:t>Change food-package</a:t>
            </a:r>
          </a:p>
          <a:p>
            <a:r>
              <a:rPr lang="en-US" sz="1900" dirty="0" smtClean="0">
                <a:effectLst/>
              </a:rPr>
              <a:t>View current status</a:t>
            </a:r>
          </a:p>
          <a:p>
            <a:r>
              <a:rPr lang="en-US" sz="1900" dirty="0" smtClean="0">
                <a:effectLst/>
              </a:rPr>
              <a:t>Change password</a:t>
            </a:r>
          </a:p>
          <a:p>
            <a:r>
              <a:rPr lang="en-US" sz="1900" dirty="0" smtClean="0">
                <a:effectLst/>
              </a:rPr>
              <a:t>Check out</a:t>
            </a:r>
          </a:p>
          <a:p>
            <a:r>
              <a:rPr lang="en-US" sz="1900" dirty="0" smtClean="0">
                <a:effectLst/>
              </a:rPr>
              <a:t>Message to Authority</a:t>
            </a:r>
          </a:p>
          <a:p>
            <a:r>
              <a:rPr lang="en-US" sz="1900" dirty="0" smtClean="0">
                <a:effectLst/>
              </a:rPr>
              <a:t>Review and Suggestions</a:t>
            </a:r>
          </a:p>
          <a:p>
            <a:pPr marL="0" indent="0">
              <a:buNone/>
            </a:pPr>
            <a:endParaRPr lang="en-US" sz="2400" dirty="0"/>
          </a:p>
        </p:txBody>
      </p:sp>
      <p:sp>
        <p:nvSpPr>
          <p:cNvPr id="4" name="Rectangle 3"/>
          <p:cNvSpPr/>
          <p:nvPr/>
        </p:nvSpPr>
        <p:spPr>
          <a:xfrm>
            <a:off x="6828308" y="2084189"/>
            <a:ext cx="3790026" cy="3585597"/>
          </a:xfrm>
          <a:prstGeom prst="rect">
            <a:avLst/>
          </a:prstGeom>
        </p:spPr>
        <p:txBody>
          <a:bodyPr wrap="square">
            <a:spAutoFit/>
          </a:bodyPr>
          <a:lstStyle/>
          <a:p>
            <a:pPr>
              <a:lnSpc>
                <a:spcPct val="150000"/>
              </a:lnSpc>
            </a:pPr>
            <a:r>
              <a:rPr lang="en-US" b="1" u="sng" dirty="0" smtClean="0">
                <a:solidFill>
                  <a:srgbClr val="00B0F0"/>
                </a:solidFill>
              </a:rPr>
              <a:t>Manager :</a:t>
            </a:r>
          </a:p>
          <a:p>
            <a:pPr marL="342900" indent="-342900">
              <a:lnSpc>
                <a:spcPct val="150000"/>
              </a:lnSpc>
              <a:buFont typeface="Arial" panose="020B0604020202020204" pitchFamily="34" charset="0"/>
              <a:buChar char="•"/>
            </a:pPr>
            <a:r>
              <a:rPr lang="en-US" dirty="0" smtClean="0"/>
              <a:t>See Client list</a:t>
            </a:r>
          </a:p>
          <a:p>
            <a:pPr marL="342900" indent="-342900">
              <a:lnSpc>
                <a:spcPct val="150000"/>
              </a:lnSpc>
              <a:buFont typeface="Arial" panose="020B0604020202020204" pitchFamily="34" charset="0"/>
              <a:buChar char="•"/>
            </a:pPr>
            <a:r>
              <a:rPr lang="en-US" dirty="0"/>
              <a:t>S</a:t>
            </a:r>
            <a:r>
              <a:rPr lang="en-US" dirty="0" smtClean="0"/>
              <a:t>ee Employee list</a:t>
            </a:r>
          </a:p>
          <a:p>
            <a:pPr marL="342900" indent="-342900">
              <a:lnSpc>
                <a:spcPct val="150000"/>
              </a:lnSpc>
              <a:buFont typeface="Arial" panose="020B0604020202020204" pitchFamily="34" charset="0"/>
              <a:buChar char="•"/>
            </a:pPr>
            <a:r>
              <a:rPr lang="en-US" dirty="0" smtClean="0"/>
              <a:t>See Recorded Clients</a:t>
            </a:r>
          </a:p>
          <a:p>
            <a:pPr marL="342900" indent="-342900">
              <a:lnSpc>
                <a:spcPct val="150000"/>
              </a:lnSpc>
              <a:buFont typeface="Arial" panose="020B0604020202020204" pitchFamily="34" charset="0"/>
              <a:buChar char="•"/>
            </a:pPr>
            <a:r>
              <a:rPr lang="en-US" dirty="0" smtClean="0"/>
              <a:t>Due check</a:t>
            </a:r>
          </a:p>
          <a:p>
            <a:pPr marL="342900" indent="-342900">
              <a:lnSpc>
                <a:spcPct val="150000"/>
              </a:lnSpc>
              <a:buFont typeface="Arial" panose="020B0604020202020204" pitchFamily="34" charset="0"/>
              <a:buChar char="•"/>
            </a:pPr>
            <a:r>
              <a:rPr lang="en-US" dirty="0" smtClean="0"/>
              <a:t>Communicate with Clients</a:t>
            </a:r>
          </a:p>
          <a:p>
            <a:pPr marL="342900" indent="-342900">
              <a:lnSpc>
                <a:spcPct val="150000"/>
              </a:lnSpc>
              <a:buFont typeface="Arial" panose="020B0604020202020204" pitchFamily="34" charset="0"/>
              <a:buChar char="•"/>
            </a:pPr>
            <a:r>
              <a:rPr lang="en-US" dirty="0" smtClean="0"/>
              <a:t>Get reviews and suggestions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649147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B50D7-098F-4297-9B16-A735CA7412FC}"/>
              </a:ext>
            </a:extLst>
          </p:cNvPr>
          <p:cNvSpPr>
            <a:spLocks noGrp="1"/>
          </p:cNvSpPr>
          <p:nvPr>
            <p:ph type="title"/>
          </p:nvPr>
        </p:nvSpPr>
        <p:spPr>
          <a:xfrm>
            <a:off x="940299" y="516836"/>
            <a:ext cx="10353761" cy="1326321"/>
          </a:xfrm>
        </p:spPr>
        <p:txBody>
          <a:bodyPr/>
          <a:lstStyle/>
          <a:p>
            <a:r>
              <a:rPr lang="en-US" sz="3600" dirty="0" smtClean="0">
                <a:solidFill>
                  <a:srgbClr val="FFFF00"/>
                </a:solidFill>
              </a:rPr>
              <a:t>Class roadmap</a:t>
            </a:r>
            <a:endParaRPr lang="en-US" dirty="0">
              <a:solidFill>
                <a:srgbClr val="FFFF00"/>
              </a:solidFill>
            </a:endParaRPr>
          </a:p>
        </p:txBody>
      </p:sp>
      <p:pic>
        <p:nvPicPr>
          <p:cNvPr id="4" name="Content Placeholder 3"/>
          <p:cNvPicPr>
            <a:picLocks noGrp="1" noChangeAspect="1"/>
          </p:cNvPicPr>
          <p:nvPr>
            <p:ph idx="1"/>
          </p:nvPr>
        </p:nvPicPr>
        <p:blipFill>
          <a:blip r:embed="rId3"/>
          <a:stretch>
            <a:fillRect/>
          </a:stretch>
        </p:blipFill>
        <p:spPr>
          <a:xfrm>
            <a:off x="5339908" y="2192459"/>
            <a:ext cx="5954152" cy="3479136"/>
          </a:xfrm>
          <a:prstGeom prst="rect">
            <a:avLst/>
          </a:prstGeom>
        </p:spPr>
      </p:pic>
      <p:sp>
        <p:nvSpPr>
          <p:cNvPr id="7" name="TextBox 6"/>
          <p:cNvSpPr txBox="1"/>
          <p:nvPr/>
        </p:nvSpPr>
        <p:spPr>
          <a:xfrm>
            <a:off x="1018573" y="2458683"/>
            <a:ext cx="3669175" cy="2862322"/>
          </a:xfrm>
          <a:prstGeom prst="rect">
            <a:avLst/>
          </a:prstGeom>
          <a:noFill/>
        </p:spPr>
        <p:txBody>
          <a:bodyPr wrap="square" rtlCol="0">
            <a:spAutoFit/>
          </a:bodyPr>
          <a:lstStyle/>
          <a:p>
            <a:r>
              <a:rPr lang="en-US" dirty="0" smtClean="0"/>
              <a:t>	From Main menu the whole control is delivered to hotel class. There are two type of classes to control the flow. The manager class to view from the administration. The Client class to get the services, and for this room and food class is also included in this client class. This is the flow of the command.</a:t>
            </a:r>
            <a:endParaRPr lang="en-US" dirty="0"/>
          </a:p>
        </p:txBody>
      </p:sp>
    </p:spTree>
    <p:extLst>
      <p:ext uri="{BB962C8B-B14F-4D97-AF65-F5344CB8AC3E}">
        <p14:creationId xmlns:p14="http://schemas.microsoft.com/office/powerpoint/2010/main" val="3982342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8DF31-292D-4E3A-9D8B-EF997AFE2394}"/>
              </a:ext>
            </a:extLst>
          </p:cNvPr>
          <p:cNvSpPr>
            <a:spLocks noGrp="1"/>
          </p:cNvSpPr>
          <p:nvPr>
            <p:ph type="title"/>
          </p:nvPr>
        </p:nvSpPr>
        <p:spPr>
          <a:xfrm>
            <a:off x="900543" y="475977"/>
            <a:ext cx="10353761" cy="982434"/>
          </a:xfrm>
        </p:spPr>
        <p:txBody>
          <a:bodyPr>
            <a:normAutofit/>
          </a:bodyPr>
          <a:lstStyle/>
          <a:p>
            <a:r>
              <a:rPr lang="en-US" sz="3600" b="1" dirty="0" smtClean="0">
                <a:solidFill>
                  <a:srgbClr val="FFFF00"/>
                </a:solidFill>
              </a:rPr>
              <a:t>Implemented topics</a:t>
            </a:r>
            <a:endParaRPr lang="en-US" sz="3600" dirty="0"/>
          </a:p>
        </p:txBody>
      </p:sp>
      <p:sp>
        <p:nvSpPr>
          <p:cNvPr id="3" name="Content Placeholder 2">
            <a:extLst>
              <a:ext uri="{FF2B5EF4-FFF2-40B4-BE49-F238E27FC236}">
                <a16:creationId xmlns:a16="http://schemas.microsoft.com/office/drawing/2014/main" xmlns="" id="{6F96A6F9-6604-40E6-8862-32A39595FEBA}"/>
              </a:ext>
            </a:extLst>
          </p:cNvPr>
          <p:cNvSpPr>
            <a:spLocks noGrp="1"/>
          </p:cNvSpPr>
          <p:nvPr>
            <p:ph idx="1"/>
          </p:nvPr>
        </p:nvSpPr>
        <p:spPr>
          <a:xfrm>
            <a:off x="524763" y="1908312"/>
            <a:ext cx="5309367" cy="4517887"/>
          </a:xfrm>
        </p:spPr>
        <p:txBody>
          <a:bodyPr>
            <a:normAutofit/>
          </a:bodyPr>
          <a:lstStyle/>
          <a:p>
            <a:pPr lvl="0">
              <a:buFont typeface="Wingdings" panose="05000000000000000000" pitchFamily="2" charset="2"/>
              <a:buChar char="ü"/>
            </a:pPr>
            <a:r>
              <a:rPr lang="en-US" sz="2100" dirty="0" smtClean="0">
                <a:effectLst/>
              </a:rPr>
              <a:t> </a:t>
            </a:r>
            <a:r>
              <a:rPr lang="en-US" sz="2100" dirty="0">
                <a:effectLst/>
              </a:rPr>
              <a:t>	Object creation and manipulation.</a:t>
            </a:r>
          </a:p>
          <a:p>
            <a:pPr lvl="0">
              <a:buFont typeface="Wingdings" panose="05000000000000000000" pitchFamily="2" charset="2"/>
              <a:buChar char="ü"/>
            </a:pPr>
            <a:r>
              <a:rPr lang="en-US" sz="2100" dirty="0">
                <a:effectLst/>
              </a:rPr>
              <a:t> 	Vector and list</a:t>
            </a:r>
          </a:p>
          <a:p>
            <a:pPr lvl="0">
              <a:buFont typeface="Wingdings" panose="05000000000000000000" pitchFamily="2" charset="2"/>
              <a:buChar char="ü"/>
            </a:pPr>
            <a:r>
              <a:rPr lang="en-US" sz="2100" dirty="0">
                <a:effectLst/>
              </a:rPr>
              <a:t> 	Structure based work</a:t>
            </a:r>
          </a:p>
          <a:p>
            <a:pPr lvl="0">
              <a:buFont typeface="Wingdings" panose="05000000000000000000" pitchFamily="2" charset="2"/>
              <a:buChar char="ü"/>
            </a:pPr>
            <a:r>
              <a:rPr lang="en-US" sz="2100" dirty="0">
                <a:effectLst/>
              </a:rPr>
              <a:t> 	Sorting algorithm</a:t>
            </a:r>
          </a:p>
          <a:p>
            <a:pPr lvl="0">
              <a:buFont typeface="Wingdings" panose="05000000000000000000" pitchFamily="2" charset="2"/>
              <a:buChar char="ü"/>
            </a:pPr>
            <a:r>
              <a:rPr lang="en-US" sz="2100" dirty="0">
                <a:effectLst/>
              </a:rPr>
              <a:t> 	</a:t>
            </a:r>
            <a:r>
              <a:rPr lang="en-US" sz="2100" dirty="0" smtClean="0">
                <a:effectLst/>
              </a:rPr>
              <a:t>Data </a:t>
            </a:r>
            <a:r>
              <a:rPr lang="en-US" sz="2100" dirty="0">
                <a:effectLst/>
              </a:rPr>
              <a:t>preservation</a:t>
            </a:r>
          </a:p>
          <a:p>
            <a:pPr lvl="0">
              <a:buFont typeface="Wingdings" panose="05000000000000000000" pitchFamily="2" charset="2"/>
              <a:buChar char="ü"/>
            </a:pPr>
            <a:r>
              <a:rPr lang="en-US" sz="2100" dirty="0">
                <a:effectLst/>
              </a:rPr>
              <a:t> 	Menu bar </a:t>
            </a:r>
            <a:r>
              <a:rPr lang="en-US" sz="2100" dirty="0" smtClean="0">
                <a:effectLst/>
              </a:rPr>
              <a:t>management</a:t>
            </a:r>
          </a:p>
          <a:p>
            <a:pPr lvl="0">
              <a:buFont typeface="Wingdings" panose="05000000000000000000" pitchFamily="2" charset="2"/>
              <a:buChar char="ü"/>
            </a:pPr>
            <a:r>
              <a:rPr lang="en-US" sz="2100" dirty="0">
                <a:effectLst/>
              </a:rPr>
              <a:t> </a:t>
            </a:r>
            <a:r>
              <a:rPr lang="en-US" sz="2100" dirty="0" smtClean="0">
                <a:effectLst/>
              </a:rPr>
              <a:t>         Header </a:t>
            </a:r>
            <a:r>
              <a:rPr lang="en-US" sz="2100" dirty="0">
                <a:effectLst/>
              </a:rPr>
              <a:t>file inclusion</a:t>
            </a:r>
          </a:p>
          <a:p>
            <a:pPr lvl="0"/>
            <a:endParaRPr lang="en-US" sz="2400" dirty="0">
              <a:effectLst/>
            </a:endParaRPr>
          </a:p>
        </p:txBody>
      </p:sp>
      <p:sp>
        <p:nvSpPr>
          <p:cNvPr id="4" name="Content Placeholder 2">
            <a:extLst>
              <a:ext uri="{FF2B5EF4-FFF2-40B4-BE49-F238E27FC236}">
                <a16:creationId xmlns:a16="http://schemas.microsoft.com/office/drawing/2014/main" xmlns="" id="{6F96A6F9-6604-40E6-8862-32A39595FEBA}"/>
              </a:ext>
            </a:extLst>
          </p:cNvPr>
          <p:cNvSpPr txBox="1">
            <a:spLocks/>
          </p:cNvSpPr>
          <p:nvPr/>
        </p:nvSpPr>
        <p:spPr>
          <a:xfrm>
            <a:off x="5944937" y="1908311"/>
            <a:ext cx="5309367" cy="4517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ü"/>
            </a:pPr>
            <a:r>
              <a:rPr lang="en-US" sz="2400" dirty="0" smtClean="0">
                <a:effectLst/>
              </a:rPr>
              <a:t> 	</a:t>
            </a:r>
            <a:r>
              <a:rPr lang="en-US" sz="2100" dirty="0" smtClean="0">
                <a:effectLst/>
              </a:rPr>
              <a:t>File read, write and append.</a:t>
            </a:r>
          </a:p>
          <a:p>
            <a:pPr>
              <a:buFont typeface="Wingdings" panose="05000000000000000000" pitchFamily="2" charset="2"/>
              <a:buChar char="ü"/>
            </a:pPr>
            <a:r>
              <a:rPr lang="en-US" sz="2100" dirty="0" smtClean="0">
                <a:effectLst/>
              </a:rPr>
              <a:t> 	Socket Programming </a:t>
            </a:r>
          </a:p>
          <a:p>
            <a:pPr>
              <a:buFont typeface="Wingdings" panose="05000000000000000000" pitchFamily="2" charset="2"/>
              <a:buChar char="ü"/>
            </a:pPr>
            <a:r>
              <a:rPr lang="en-US" sz="2100" dirty="0" smtClean="0">
                <a:effectLst/>
              </a:rPr>
              <a:t> 	Encryption-decryption</a:t>
            </a:r>
          </a:p>
          <a:p>
            <a:pPr>
              <a:buFont typeface="Wingdings" panose="05000000000000000000" pitchFamily="2" charset="2"/>
              <a:buChar char="ü"/>
            </a:pPr>
            <a:r>
              <a:rPr lang="en-US" sz="2100" dirty="0" smtClean="0">
                <a:effectLst/>
              </a:rPr>
              <a:t>          Multiple machine connectable</a:t>
            </a:r>
          </a:p>
          <a:p>
            <a:pPr marL="914400" lvl="2" indent="0">
              <a:buNone/>
            </a:pPr>
            <a:endParaRPr lang="en-US" sz="1500" dirty="0" smtClean="0">
              <a:effectLst/>
            </a:endParaRPr>
          </a:p>
          <a:p>
            <a:endParaRPr lang="en-US" sz="2400" dirty="0">
              <a:effectLst/>
            </a:endParaRPr>
          </a:p>
        </p:txBody>
      </p:sp>
    </p:spTree>
    <p:extLst>
      <p:ext uri="{BB962C8B-B14F-4D97-AF65-F5344CB8AC3E}">
        <p14:creationId xmlns:p14="http://schemas.microsoft.com/office/powerpoint/2010/main" val="34027103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85835" y="2292857"/>
            <a:ext cx="4267796" cy="3248478"/>
          </a:xfrm>
          <a:prstGeom prst="rect">
            <a:avLst/>
          </a:prstGeom>
        </p:spPr>
      </p:pic>
      <p:sp>
        <p:nvSpPr>
          <p:cNvPr id="4" name="Title 1">
            <a:extLst>
              <a:ext uri="{FF2B5EF4-FFF2-40B4-BE49-F238E27FC236}">
                <a16:creationId xmlns:a16="http://schemas.microsoft.com/office/drawing/2014/main" xmlns="" id="{6A1B17F6-080C-46E5-A60E-63C711097290}"/>
              </a:ext>
            </a:extLst>
          </p:cNvPr>
          <p:cNvSpPr>
            <a:spLocks noGrp="1"/>
          </p:cNvSpPr>
          <p:nvPr>
            <p:ph type="title"/>
          </p:nvPr>
        </p:nvSpPr>
        <p:spPr>
          <a:xfrm>
            <a:off x="905910" y="477080"/>
            <a:ext cx="10353675" cy="1325563"/>
          </a:xfrm>
        </p:spPr>
        <p:txBody>
          <a:bodyPr/>
          <a:lstStyle/>
          <a:p>
            <a:r>
              <a:rPr lang="en-US" sz="3600" dirty="0" smtClean="0">
                <a:solidFill>
                  <a:srgbClr val="FFFF00"/>
                </a:solidFill>
              </a:rPr>
              <a:t>Some glimpses of control flow</a:t>
            </a:r>
            <a:endParaRPr lang="en-US" dirty="0"/>
          </a:p>
        </p:txBody>
      </p:sp>
      <p:pic>
        <p:nvPicPr>
          <p:cNvPr id="6" name="Picture 5"/>
          <p:cNvPicPr>
            <a:picLocks noChangeAspect="1"/>
          </p:cNvPicPr>
          <p:nvPr/>
        </p:nvPicPr>
        <p:blipFill>
          <a:blip r:embed="rId3"/>
          <a:stretch>
            <a:fillRect/>
          </a:stretch>
        </p:blipFill>
        <p:spPr>
          <a:xfrm>
            <a:off x="6417965" y="1545870"/>
            <a:ext cx="4258269" cy="5087060"/>
          </a:xfrm>
          <a:prstGeom prst="rect">
            <a:avLst/>
          </a:prstGeom>
        </p:spPr>
      </p:pic>
    </p:spTree>
    <p:extLst>
      <p:ext uri="{BB962C8B-B14F-4D97-AF65-F5344CB8AC3E}">
        <p14:creationId xmlns:p14="http://schemas.microsoft.com/office/powerpoint/2010/main" val="20218821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A1B17F6-080C-46E5-A60E-63C711097290}"/>
              </a:ext>
            </a:extLst>
          </p:cNvPr>
          <p:cNvSpPr>
            <a:spLocks noGrp="1"/>
          </p:cNvSpPr>
          <p:nvPr>
            <p:ph type="title"/>
          </p:nvPr>
        </p:nvSpPr>
        <p:spPr>
          <a:xfrm>
            <a:off x="905910" y="477080"/>
            <a:ext cx="10353675" cy="1325563"/>
          </a:xfrm>
        </p:spPr>
        <p:txBody>
          <a:bodyPr/>
          <a:lstStyle/>
          <a:p>
            <a:r>
              <a:rPr lang="en-US" sz="3600" dirty="0" smtClean="0">
                <a:solidFill>
                  <a:srgbClr val="FFFF00"/>
                </a:solidFill>
              </a:rPr>
              <a:t>Some glimpses of control flow</a:t>
            </a:r>
            <a:endParaRPr lang="en-US" dirty="0"/>
          </a:p>
        </p:txBody>
      </p:sp>
      <p:pic>
        <p:nvPicPr>
          <p:cNvPr id="3" name="Picture 2"/>
          <p:cNvPicPr>
            <a:picLocks noChangeAspect="1"/>
          </p:cNvPicPr>
          <p:nvPr/>
        </p:nvPicPr>
        <p:blipFill>
          <a:blip r:embed="rId2"/>
          <a:stretch>
            <a:fillRect/>
          </a:stretch>
        </p:blipFill>
        <p:spPr>
          <a:xfrm>
            <a:off x="1628066" y="1802643"/>
            <a:ext cx="4067743" cy="4372585"/>
          </a:xfrm>
          <a:prstGeom prst="rect">
            <a:avLst/>
          </a:prstGeom>
        </p:spPr>
      </p:pic>
      <p:pic>
        <p:nvPicPr>
          <p:cNvPr id="7" name="Picture 6"/>
          <p:cNvPicPr>
            <a:picLocks noChangeAspect="1"/>
          </p:cNvPicPr>
          <p:nvPr/>
        </p:nvPicPr>
        <p:blipFill>
          <a:blip r:embed="rId3"/>
          <a:stretch>
            <a:fillRect/>
          </a:stretch>
        </p:blipFill>
        <p:spPr>
          <a:xfrm>
            <a:off x="6439062" y="1802643"/>
            <a:ext cx="4077269" cy="4353533"/>
          </a:xfrm>
          <a:prstGeom prst="rect">
            <a:avLst/>
          </a:prstGeom>
        </p:spPr>
      </p:pic>
    </p:spTree>
    <p:extLst>
      <p:ext uri="{BB962C8B-B14F-4D97-AF65-F5344CB8AC3E}">
        <p14:creationId xmlns:p14="http://schemas.microsoft.com/office/powerpoint/2010/main" val="3251916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3506</TotalTime>
  <Words>541</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Rockwell</vt:lpstr>
      <vt:lpstr>Wingdings</vt:lpstr>
      <vt:lpstr>Damask</vt:lpstr>
      <vt:lpstr>PRESENTING  software PROJECT LAB progress </vt:lpstr>
      <vt:lpstr>Room raccoon : Hotel Management System</vt:lpstr>
      <vt:lpstr>INTRODUCTION</vt:lpstr>
      <vt:lpstr>objectives</vt:lpstr>
      <vt:lpstr>Functions</vt:lpstr>
      <vt:lpstr>Class roadmap</vt:lpstr>
      <vt:lpstr>Implemented topics</vt:lpstr>
      <vt:lpstr>Some glimpses of control flow</vt:lpstr>
      <vt:lpstr>Some glimpses of control flow</vt:lpstr>
      <vt:lpstr>Some glimpses of control flow</vt:lpstr>
      <vt:lpstr>Some glimpses of control flow</vt:lpstr>
      <vt:lpstr>Some glimpses of control flow</vt:lpstr>
      <vt:lpstr>AES Encryption flow</vt:lpstr>
      <vt:lpstr>PowerPoint Presentation</vt:lpstr>
      <vt:lpstr>Special features</vt:lpstr>
      <vt:lpstr>Observations From Midterm</vt:lpstr>
      <vt:lpstr>Challenges:</vt:lpstr>
      <vt:lpstr>motivation</vt:lpstr>
      <vt:lpstr>Conclusion:</vt:lpstr>
      <vt:lpstr>Summary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Shaikhul Islam</dc:creator>
  <cp:lastModifiedBy>Shaikhul Islam</cp:lastModifiedBy>
  <cp:revision>81</cp:revision>
  <dcterms:created xsi:type="dcterms:W3CDTF">2023-01-31T16:01:36Z</dcterms:created>
  <dcterms:modified xsi:type="dcterms:W3CDTF">2023-12-16T20:43:19Z</dcterms:modified>
</cp:coreProperties>
</file>