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7" r:id="rId4"/>
    <p:sldId id="265" r:id="rId5"/>
    <p:sldId id="266" r:id="rId6"/>
    <p:sldId id="261" r:id="rId7"/>
    <p:sldId id="259" r:id="rId8"/>
    <p:sldId id="260" r:id="rId9"/>
    <p:sldId id="264" r:id="rId10"/>
    <p:sldId id="268" r:id="rId11"/>
    <p:sldId id="270"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10-Sep-23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5021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10-Sep-23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10612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10-Sep-23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87998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10-Sep-23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8658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10-Sep-23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33994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F7539-0DBE-4ED4-B0C2-500151A5B887}" type="datetimeFigureOut">
              <a:rPr lang="en-US" smtClean="0"/>
              <a:t>10-Sep-23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016620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F7539-0DBE-4ED4-B0C2-500151A5B887}" type="datetimeFigureOut">
              <a:rPr lang="en-US" smtClean="0"/>
              <a:t>10-Sep-23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07350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10-Sep-23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196508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10-Sep-23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46520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10-Sep-23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61768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F7539-0DBE-4ED4-B0C2-500151A5B887}" type="datetimeFigureOut">
              <a:rPr lang="en-US" smtClean="0"/>
              <a:t>10-Sep-23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64314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F7539-0DBE-4ED4-B0C2-500151A5B887}" type="datetimeFigureOut">
              <a:rPr lang="en-US" smtClean="0"/>
              <a:t>10-Sep-23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03411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F7539-0DBE-4ED4-B0C2-500151A5B887}" type="datetimeFigureOut">
              <a:rPr lang="en-US" smtClean="0"/>
              <a:t>10-Sep-23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72955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F7539-0DBE-4ED4-B0C2-500151A5B887}" type="datetimeFigureOut">
              <a:rPr lang="en-US" smtClean="0"/>
              <a:t>10-Sep-23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8930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F7539-0DBE-4ED4-B0C2-500151A5B887}" type="datetimeFigureOut">
              <a:rPr lang="en-US" smtClean="0"/>
              <a:t>10-Sep-23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72372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10-Sep-23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22115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10-Sep-23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1180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20F7539-0DBE-4ED4-B0C2-500151A5B887}" type="datetimeFigureOut">
              <a:rPr lang="en-US" smtClean="0"/>
              <a:t>10-Sep-23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48E226-B152-4B87-A02E-00FE354E9595}" type="slidenum">
              <a:rPr lang="en-US" smtClean="0"/>
              <a:t>‹#›</a:t>
            </a:fld>
            <a:endParaRPr lang="en-US"/>
          </a:p>
        </p:txBody>
      </p:sp>
    </p:spTree>
    <p:extLst>
      <p:ext uri="{BB962C8B-B14F-4D97-AF65-F5344CB8AC3E}">
        <p14:creationId xmlns:p14="http://schemas.microsoft.com/office/powerpoint/2010/main" val="61694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4582813"/>
            <a:ext cx="10353761" cy="1326321"/>
          </a:xfrm>
        </p:spPr>
        <p:txBody>
          <a:bodyPr>
            <a:noAutofit/>
          </a:bodyPr>
          <a:lstStyle/>
          <a:p>
            <a:r>
              <a:rPr lang="en-US" sz="3200" dirty="0" smtClean="0">
                <a:solidFill>
                  <a:srgbClr val="002060"/>
                </a:solidFill>
                <a:effectLst/>
              </a:rPr>
              <a:t>PRESENTING </a:t>
            </a:r>
            <a:br>
              <a:rPr lang="en-US" sz="3200" dirty="0" smtClean="0">
                <a:solidFill>
                  <a:srgbClr val="002060"/>
                </a:solidFill>
                <a:effectLst/>
              </a:rPr>
            </a:br>
            <a:r>
              <a:rPr lang="en-US" sz="3200" dirty="0" smtClean="0">
                <a:solidFill>
                  <a:srgbClr val="002060"/>
                </a:solidFill>
                <a:effectLst/>
              </a:rPr>
              <a:t>software PROJECT LAB</a:t>
            </a:r>
            <a:br>
              <a:rPr lang="en-US" sz="3200" dirty="0" smtClean="0">
                <a:solidFill>
                  <a:srgbClr val="002060"/>
                </a:solidFill>
                <a:effectLst/>
              </a:rPr>
            </a:br>
            <a:r>
              <a:rPr lang="en-US" sz="3200" dirty="0" smtClean="0">
                <a:solidFill>
                  <a:srgbClr val="002060"/>
                </a:solidFill>
                <a:effectLst/>
              </a:rPr>
              <a:t>progress </a:t>
            </a:r>
            <a:endParaRPr lang="en-US" sz="3200" dirty="0">
              <a:solidFill>
                <a:srgbClr val="002060"/>
              </a:solidFill>
              <a:effectLst/>
            </a:endParaRPr>
          </a:p>
        </p:txBody>
      </p:sp>
      <p:sp>
        <p:nvSpPr>
          <p:cNvPr id="5" name="TextBox 4"/>
          <p:cNvSpPr txBox="1"/>
          <p:nvPr/>
        </p:nvSpPr>
        <p:spPr>
          <a:xfrm>
            <a:off x="1012874" y="2317264"/>
            <a:ext cx="5303520" cy="2092881"/>
          </a:xfrm>
          <a:prstGeom prst="rect">
            <a:avLst/>
          </a:prstGeom>
          <a:noFill/>
        </p:spPr>
        <p:txBody>
          <a:bodyPr wrap="square" rtlCol="0">
            <a:spAutoFit/>
          </a:bodyPr>
          <a:lstStyle/>
          <a:p>
            <a:r>
              <a:rPr lang="en-US" sz="2600" b="1" dirty="0" smtClean="0">
                <a:solidFill>
                  <a:srgbClr val="002060"/>
                </a:solidFill>
              </a:rPr>
              <a:t>This is Md. Shaikhul Islam</a:t>
            </a:r>
          </a:p>
          <a:p>
            <a:r>
              <a:rPr lang="en-US" sz="2600" b="1" dirty="0" smtClean="0">
                <a:solidFill>
                  <a:srgbClr val="002060"/>
                </a:solidFill>
              </a:rPr>
              <a:t>From BSSE-14</a:t>
            </a:r>
          </a:p>
          <a:p>
            <a:r>
              <a:rPr lang="en-US" sz="2600" b="1" dirty="0" smtClean="0">
                <a:solidFill>
                  <a:srgbClr val="002060"/>
                </a:solidFill>
              </a:rPr>
              <a:t>Id – 1438</a:t>
            </a:r>
          </a:p>
          <a:p>
            <a:endParaRPr lang="en-US" sz="2800" b="1" dirty="0">
              <a:solidFill>
                <a:srgbClr val="002060"/>
              </a:solidFill>
            </a:endParaRPr>
          </a:p>
          <a:p>
            <a:endParaRPr lang="en-US" sz="2400" dirty="0">
              <a:solidFill>
                <a:srgbClr val="002060"/>
              </a:solidFill>
            </a:endParaRPr>
          </a:p>
        </p:txBody>
      </p:sp>
      <p:sp>
        <p:nvSpPr>
          <p:cNvPr id="6" name="TextBox 5"/>
          <p:cNvSpPr txBox="1"/>
          <p:nvPr/>
        </p:nvSpPr>
        <p:spPr>
          <a:xfrm>
            <a:off x="7104185" y="1153551"/>
            <a:ext cx="4473526" cy="3165231"/>
          </a:xfrm>
          <a:prstGeom prst="rect">
            <a:avLst/>
          </a:prstGeom>
        </p:spPr>
        <p:txBody>
          <a:bodyPr wrap="square" rtlCol="0">
            <a:spAutoFit/>
          </a:bodyPr>
          <a:lstStyle/>
          <a:p>
            <a:endParaRPr lang="en-US" dirty="0"/>
          </a:p>
        </p:txBody>
      </p:sp>
      <p:sp>
        <p:nvSpPr>
          <p:cNvPr id="7" name="TextBox 6"/>
          <p:cNvSpPr txBox="1"/>
          <p:nvPr/>
        </p:nvSpPr>
        <p:spPr>
          <a:xfrm>
            <a:off x="6611814" y="2335238"/>
            <a:ext cx="5036234" cy="1384995"/>
          </a:xfrm>
          <a:prstGeom prst="rect">
            <a:avLst/>
          </a:prstGeom>
          <a:noFill/>
        </p:spPr>
        <p:txBody>
          <a:bodyPr wrap="square" rtlCol="0">
            <a:spAutoFit/>
          </a:bodyPr>
          <a:lstStyle/>
          <a:p>
            <a:pPr lvl="0"/>
            <a:r>
              <a:rPr lang="en-US" sz="2800" b="1" dirty="0">
                <a:solidFill>
                  <a:srgbClr val="002060"/>
                </a:solidFill>
              </a:rPr>
              <a:t>Supervised by :</a:t>
            </a:r>
          </a:p>
          <a:p>
            <a:pPr lvl="0"/>
            <a:r>
              <a:rPr lang="en-US" sz="2800" b="1" dirty="0">
                <a:solidFill>
                  <a:srgbClr val="002060"/>
                </a:solidFill>
              </a:rPr>
              <a:t>Assistant Prof. </a:t>
            </a:r>
            <a:r>
              <a:rPr lang="en-US" sz="2800" b="1" dirty="0" err="1">
                <a:solidFill>
                  <a:srgbClr val="002060"/>
                </a:solidFill>
              </a:rPr>
              <a:t>Abdus</a:t>
            </a:r>
            <a:r>
              <a:rPr lang="en-US" sz="2800" b="1" dirty="0">
                <a:solidFill>
                  <a:srgbClr val="002060"/>
                </a:solidFill>
              </a:rPr>
              <a:t> </a:t>
            </a:r>
            <a:r>
              <a:rPr lang="en-US" sz="2800" b="1" dirty="0" err="1">
                <a:solidFill>
                  <a:srgbClr val="002060"/>
                </a:solidFill>
              </a:rPr>
              <a:t>Satter</a:t>
            </a:r>
            <a:endParaRPr lang="en-US" sz="2800" b="1" dirty="0">
              <a:solidFill>
                <a:srgbClr val="002060"/>
              </a:solidFill>
            </a:endParaRPr>
          </a:p>
          <a:p>
            <a:pPr lvl="0"/>
            <a:r>
              <a:rPr lang="en-US" sz="2800" b="1" dirty="0">
                <a:solidFill>
                  <a:srgbClr val="002060"/>
                </a:solidFill>
              </a:rPr>
              <a:t>IIT, Dhaka University.</a:t>
            </a:r>
          </a:p>
        </p:txBody>
      </p:sp>
      <p:sp>
        <p:nvSpPr>
          <p:cNvPr id="8" name="TextBox 7"/>
          <p:cNvSpPr txBox="1"/>
          <p:nvPr/>
        </p:nvSpPr>
        <p:spPr>
          <a:xfrm>
            <a:off x="2334601" y="934452"/>
            <a:ext cx="7512148" cy="646331"/>
          </a:xfrm>
          <a:prstGeom prst="rect">
            <a:avLst/>
          </a:prstGeom>
          <a:noFill/>
        </p:spPr>
        <p:txBody>
          <a:bodyPr wrap="square" rtlCol="0">
            <a:spAutoFit/>
          </a:bodyPr>
          <a:lstStyle/>
          <a:p>
            <a:r>
              <a:rPr lang="en-US" sz="3600" b="1" u="sng" dirty="0" smtClean="0">
                <a:solidFill>
                  <a:schemeClr val="accent2">
                    <a:lumMod val="50000"/>
                  </a:schemeClr>
                </a:solidFill>
                <a:effectLst>
                  <a:outerShdw blurRad="38100" dist="38100" dir="2700000" algn="tl">
                    <a:srgbClr val="000000">
                      <a:alpha val="43137"/>
                    </a:srgbClr>
                  </a:outerShdw>
                </a:effectLst>
              </a:rPr>
              <a:t>SOFTWARE PROJECT LAB - 01</a:t>
            </a:r>
            <a:endParaRPr lang="en-US" sz="3600" b="1" u="sng"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85518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2FD1B-E817-4D6E-BEF9-97467597475D}"/>
              </a:ext>
            </a:extLst>
          </p:cNvPr>
          <p:cNvSpPr>
            <a:spLocks noGrp="1"/>
          </p:cNvSpPr>
          <p:nvPr>
            <p:ph type="title"/>
          </p:nvPr>
        </p:nvSpPr>
        <p:spPr>
          <a:xfrm>
            <a:off x="913795" y="569844"/>
            <a:ext cx="10353761" cy="1326321"/>
          </a:xfrm>
        </p:spPr>
        <p:txBody>
          <a:bodyPr>
            <a:normAutofit/>
          </a:bodyPr>
          <a:lstStyle/>
          <a:p>
            <a:r>
              <a:rPr lang="en-US" sz="3600" dirty="0" smtClean="0">
                <a:solidFill>
                  <a:srgbClr val="FFFF00"/>
                </a:solidFill>
              </a:rPr>
              <a:t>Special features</a:t>
            </a:r>
            <a:endParaRPr lang="en-US" sz="3600" dirty="0"/>
          </a:p>
        </p:txBody>
      </p:sp>
      <p:sp>
        <p:nvSpPr>
          <p:cNvPr id="3" name="Content Placeholder 2">
            <a:extLst>
              <a:ext uri="{FF2B5EF4-FFF2-40B4-BE49-F238E27FC236}">
                <a16:creationId xmlns="" xmlns:a16="http://schemas.microsoft.com/office/drawing/2014/main" id="{446DAEC2-16D4-4A04-9A1D-296D4A8F6736}"/>
              </a:ext>
            </a:extLst>
          </p:cNvPr>
          <p:cNvSpPr>
            <a:spLocks noGrp="1"/>
          </p:cNvSpPr>
          <p:nvPr>
            <p:ph idx="1"/>
          </p:nvPr>
        </p:nvSpPr>
        <p:spPr>
          <a:xfrm>
            <a:off x="913795" y="1896165"/>
            <a:ext cx="10198706" cy="3895035"/>
          </a:xfrm>
        </p:spPr>
        <p:txBody>
          <a:bodyPr/>
          <a:lstStyle/>
          <a:p>
            <a:r>
              <a:rPr lang="en-US" dirty="0" smtClean="0"/>
              <a:t>Secured data management</a:t>
            </a:r>
          </a:p>
          <a:p>
            <a:r>
              <a:rPr lang="en-US" dirty="0" smtClean="0"/>
              <a:t>User-friendly system </a:t>
            </a:r>
          </a:p>
          <a:p>
            <a:r>
              <a:rPr lang="en-US" dirty="0" smtClean="0"/>
              <a:t>All services in a single system</a:t>
            </a:r>
          </a:p>
          <a:p>
            <a:r>
              <a:rPr lang="en-US" dirty="0" smtClean="0"/>
              <a:t>Machine calculated, less possibility of error</a:t>
            </a:r>
          </a:p>
          <a:p>
            <a:r>
              <a:rPr lang="en-US" dirty="0" smtClean="0"/>
              <a:t>Smart service</a:t>
            </a:r>
          </a:p>
          <a:p>
            <a:r>
              <a:rPr lang="en-US" dirty="0" smtClean="0"/>
              <a:t>Remote control and observation</a:t>
            </a:r>
          </a:p>
          <a:p>
            <a:r>
              <a:rPr lang="en-US" dirty="0" smtClean="0"/>
              <a:t>Many branch can be handled </a:t>
            </a:r>
            <a:endParaRPr lang="en-US" dirty="0"/>
          </a:p>
        </p:txBody>
      </p:sp>
    </p:spTree>
    <p:extLst>
      <p:ext uri="{BB962C8B-B14F-4D97-AF65-F5344CB8AC3E}">
        <p14:creationId xmlns:p14="http://schemas.microsoft.com/office/powerpoint/2010/main" val="4316186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F63A40-81E2-4ADC-8BC3-E2F5F56A1655}"/>
              </a:ext>
            </a:extLst>
          </p:cNvPr>
          <p:cNvSpPr>
            <a:spLocks noGrp="1"/>
          </p:cNvSpPr>
          <p:nvPr>
            <p:ph type="title"/>
          </p:nvPr>
        </p:nvSpPr>
        <p:spPr/>
        <p:txBody>
          <a:bodyPr>
            <a:normAutofit/>
          </a:bodyPr>
          <a:lstStyle/>
          <a:p>
            <a:r>
              <a:rPr lang="en-US" sz="3600" dirty="0" smtClean="0">
                <a:solidFill>
                  <a:srgbClr val="FFFF00"/>
                </a:solidFill>
              </a:rPr>
              <a:t>objectives</a:t>
            </a:r>
            <a:endParaRPr lang="en-US" sz="3600" dirty="0">
              <a:solidFill>
                <a:srgbClr val="FFFF00"/>
              </a:solidFill>
            </a:endParaRPr>
          </a:p>
        </p:txBody>
      </p:sp>
      <p:sp>
        <p:nvSpPr>
          <p:cNvPr id="3" name="Content Placeholder 2">
            <a:extLst>
              <a:ext uri="{FF2B5EF4-FFF2-40B4-BE49-F238E27FC236}">
                <a16:creationId xmlns="" xmlns:a16="http://schemas.microsoft.com/office/drawing/2014/main" id="{1D179F0D-235F-45DA-92FE-B13E3046E2E0}"/>
              </a:ext>
            </a:extLst>
          </p:cNvPr>
          <p:cNvSpPr>
            <a:spLocks noGrp="1"/>
          </p:cNvSpPr>
          <p:nvPr>
            <p:ph idx="1"/>
          </p:nvPr>
        </p:nvSpPr>
        <p:spPr>
          <a:xfrm>
            <a:off x="1092199" y="2096064"/>
            <a:ext cx="10175357" cy="3695136"/>
          </a:xfrm>
        </p:spPr>
        <p:txBody>
          <a:bodyPr/>
          <a:lstStyle/>
          <a:p>
            <a:r>
              <a:rPr lang="en-US" dirty="0"/>
              <a:t>M</a:t>
            </a:r>
            <a:r>
              <a:rPr lang="en-US" dirty="0" smtClean="0"/>
              <a:t>ake easily understandable and adaptable .</a:t>
            </a:r>
          </a:p>
          <a:p>
            <a:r>
              <a:rPr lang="en-US" dirty="0" smtClean="0"/>
              <a:t>Confirm public data security .</a:t>
            </a:r>
          </a:p>
          <a:p>
            <a:r>
              <a:rPr lang="en-US" dirty="0" smtClean="0"/>
              <a:t>System must be optimized .</a:t>
            </a:r>
          </a:p>
          <a:p>
            <a:r>
              <a:rPr lang="en-US" dirty="0" smtClean="0"/>
              <a:t>Data overload or leakage should be checked .</a:t>
            </a:r>
          </a:p>
          <a:p>
            <a:r>
              <a:rPr lang="en-US" dirty="0" smtClean="0"/>
              <a:t>System must not be crashed .</a:t>
            </a:r>
          </a:p>
          <a:p>
            <a:r>
              <a:rPr lang="en-US" dirty="0" smtClean="0"/>
              <a:t>Command lineup and system testing should be ensured .</a:t>
            </a:r>
          </a:p>
          <a:p>
            <a:r>
              <a:rPr lang="en-US" dirty="0" smtClean="0"/>
              <a:t>File management should be checked several times .</a:t>
            </a:r>
            <a:endParaRPr lang="en-US" dirty="0"/>
          </a:p>
        </p:txBody>
      </p:sp>
    </p:spTree>
    <p:extLst>
      <p:ext uri="{BB962C8B-B14F-4D97-AF65-F5344CB8AC3E}">
        <p14:creationId xmlns:p14="http://schemas.microsoft.com/office/powerpoint/2010/main" val="280457143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536700"/>
            <a:ext cx="10353761" cy="1326321"/>
          </a:xfrm>
        </p:spPr>
        <p:txBody>
          <a:bodyPr>
            <a:normAutofit/>
          </a:bodyPr>
          <a:lstStyle/>
          <a:p>
            <a:r>
              <a:rPr lang="en-US" sz="4400" dirty="0" smtClean="0">
                <a:solidFill>
                  <a:srgbClr val="FFFF00"/>
                </a:solidFill>
              </a:rPr>
              <a:t>Observations</a:t>
            </a:r>
            <a:endParaRPr lang="en-US" sz="4400" dirty="0">
              <a:solidFill>
                <a:srgbClr val="FFFF00"/>
              </a:solidFill>
            </a:endParaRPr>
          </a:p>
        </p:txBody>
      </p:sp>
    </p:spTree>
    <p:extLst>
      <p:ext uri="{BB962C8B-B14F-4D97-AF65-F5344CB8AC3E}">
        <p14:creationId xmlns:p14="http://schemas.microsoft.com/office/powerpoint/2010/main" val="4221257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01DF8D-9076-4FD0-A160-32E761E0E83C}"/>
              </a:ext>
            </a:extLst>
          </p:cNvPr>
          <p:cNvSpPr>
            <a:spLocks noGrp="1"/>
          </p:cNvSpPr>
          <p:nvPr>
            <p:ph type="ctrTitle"/>
          </p:nvPr>
        </p:nvSpPr>
        <p:spPr>
          <a:xfrm>
            <a:off x="1595269" y="1277180"/>
            <a:ext cx="9001462" cy="2197998"/>
          </a:xfrm>
        </p:spPr>
        <p:txBody>
          <a:bodyPr>
            <a:normAutofit fontScale="90000"/>
          </a:bodyPr>
          <a:lstStyle/>
          <a:p>
            <a:r>
              <a:rPr lang="en-US" sz="5400" dirty="0" smtClean="0">
                <a:solidFill>
                  <a:srgbClr val="FFFF00"/>
                </a:solidFill>
              </a:rPr>
              <a:t>Room </a:t>
            </a:r>
            <a:r>
              <a:rPr lang="en-US" sz="5400" dirty="0" smtClean="0">
                <a:solidFill>
                  <a:srgbClr val="FFFF00"/>
                </a:solidFill>
              </a:rPr>
              <a:t>raccoon </a:t>
            </a:r>
            <a:r>
              <a:rPr lang="en-US" sz="5400" dirty="0" smtClean="0">
                <a:solidFill>
                  <a:srgbClr val="FFFF00"/>
                </a:solidFill>
              </a:rPr>
              <a:t>:</a:t>
            </a:r>
            <a:br>
              <a:rPr lang="en-US" sz="5400" dirty="0" smtClean="0">
                <a:solidFill>
                  <a:srgbClr val="FFFF00"/>
                </a:solidFill>
              </a:rPr>
            </a:br>
            <a:r>
              <a:rPr lang="en-US" sz="5400" dirty="0" smtClean="0">
                <a:solidFill>
                  <a:srgbClr val="FFFF00"/>
                </a:solidFill>
              </a:rPr>
              <a:t>Hotel </a:t>
            </a:r>
            <a:r>
              <a:rPr lang="en-US" sz="5400" dirty="0">
                <a:solidFill>
                  <a:srgbClr val="FFFF00"/>
                </a:solidFill>
              </a:rPr>
              <a:t>Management System</a:t>
            </a:r>
          </a:p>
        </p:txBody>
      </p:sp>
      <p:sp>
        <p:nvSpPr>
          <p:cNvPr id="3" name="Subtitle 2">
            <a:extLst>
              <a:ext uri="{FF2B5EF4-FFF2-40B4-BE49-F238E27FC236}">
                <a16:creationId xmlns="" xmlns:a16="http://schemas.microsoft.com/office/drawing/2014/main" id="{DE9E6B86-A10E-4A11-85A8-6EE3C65C7032}"/>
              </a:ext>
            </a:extLst>
          </p:cNvPr>
          <p:cNvSpPr>
            <a:spLocks noGrp="1"/>
          </p:cNvSpPr>
          <p:nvPr>
            <p:ph type="subTitle" idx="1"/>
          </p:nvPr>
        </p:nvSpPr>
        <p:spPr>
          <a:xfrm>
            <a:off x="1595269" y="4014329"/>
            <a:ext cx="9001462" cy="1655762"/>
          </a:xfrm>
        </p:spPr>
        <p:txBody>
          <a:bodyPr>
            <a:normAutofit/>
          </a:bodyPr>
          <a:lstStyle/>
          <a:p>
            <a:endParaRPr lang="en-US" dirty="0"/>
          </a:p>
          <a:p>
            <a:r>
              <a:rPr lang="en-US" sz="3200" dirty="0" smtClean="0">
                <a:effectLst>
                  <a:outerShdw blurRad="38100" dist="38100" dir="2700000" algn="tl">
                    <a:srgbClr val="000000">
                      <a:alpha val="43137"/>
                    </a:srgbClr>
                  </a:outerShdw>
                </a:effectLst>
              </a:rPr>
              <a:t>SMART SERVICE , CLIENT SATISFACTION </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013786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8D05C-49A1-4BFF-BFFF-D75DEAF7A9A1}"/>
              </a:ext>
            </a:extLst>
          </p:cNvPr>
          <p:cNvSpPr>
            <a:spLocks noGrp="1"/>
          </p:cNvSpPr>
          <p:nvPr>
            <p:ph type="title"/>
          </p:nvPr>
        </p:nvSpPr>
        <p:spPr/>
        <p:txBody>
          <a:bodyPr>
            <a:normAutofit/>
          </a:bodyPr>
          <a:lstStyle/>
          <a:p>
            <a:r>
              <a:rPr lang="en-US" sz="4800" dirty="0">
                <a:solidFill>
                  <a:srgbClr val="FFFF00"/>
                </a:solidFill>
              </a:rPr>
              <a:t>INTRODUCTION</a:t>
            </a:r>
          </a:p>
        </p:txBody>
      </p:sp>
      <p:sp>
        <p:nvSpPr>
          <p:cNvPr id="3" name="Content Placeholder 2">
            <a:extLst>
              <a:ext uri="{FF2B5EF4-FFF2-40B4-BE49-F238E27FC236}">
                <a16:creationId xmlns="" xmlns:a16="http://schemas.microsoft.com/office/drawing/2014/main" id="{5B2221C3-D08D-4AF2-8D33-DF725FCCA1C7}"/>
              </a:ext>
            </a:extLst>
          </p:cNvPr>
          <p:cNvSpPr>
            <a:spLocks noGrp="1"/>
          </p:cNvSpPr>
          <p:nvPr>
            <p:ph idx="1"/>
          </p:nvPr>
        </p:nvSpPr>
        <p:spPr>
          <a:xfrm>
            <a:off x="878169" y="1619832"/>
            <a:ext cx="10629021" cy="4622924"/>
          </a:xfrm>
        </p:spPr>
        <p:txBody>
          <a:bodyPr>
            <a:normAutofit fontScale="47500" lnSpcReduction="20000"/>
          </a:bodyPr>
          <a:lstStyle/>
          <a:p>
            <a:pPr marL="0" indent="0">
              <a:buNone/>
            </a:pPr>
            <a:r>
              <a:rPr lang="en-US" sz="2400" dirty="0" smtClean="0">
                <a:effectLst/>
              </a:rPr>
              <a:t>                     </a:t>
            </a:r>
            <a:r>
              <a:rPr lang="en-US" sz="3800" b="1" dirty="0" smtClean="0">
                <a:effectLst/>
              </a:rPr>
              <a:t>“</a:t>
            </a:r>
            <a:r>
              <a:rPr lang="en-US" sz="3800" b="1" dirty="0">
                <a:effectLst/>
              </a:rPr>
              <a:t>Room </a:t>
            </a:r>
            <a:r>
              <a:rPr lang="en-US" sz="3800" b="1" dirty="0" smtClean="0">
                <a:effectLst/>
              </a:rPr>
              <a:t>Raccoon”</a:t>
            </a:r>
            <a:r>
              <a:rPr lang="en-US" sz="3800" dirty="0">
                <a:effectLst/>
              </a:rPr>
              <a:t> </a:t>
            </a:r>
            <a:r>
              <a:rPr lang="en-US" sz="3800" dirty="0" smtClean="0">
                <a:effectLst/>
              </a:rPr>
              <a:t>a digital hotel management system. Here there are two type of login interface - one </a:t>
            </a:r>
            <a:r>
              <a:rPr lang="en-US" sz="3800" dirty="0">
                <a:effectLst/>
              </a:rPr>
              <a:t>is for Manager, and the other one is for the Clients. After accessing the secured login system, the respective users will have their options of access.</a:t>
            </a:r>
          </a:p>
          <a:p>
            <a:pPr marL="0" indent="0">
              <a:buNone/>
            </a:pPr>
            <a:r>
              <a:rPr lang="en-US" sz="3800" dirty="0">
                <a:effectLst/>
              </a:rPr>
              <a:t>   </a:t>
            </a:r>
            <a:r>
              <a:rPr lang="en-US" sz="3800" dirty="0" smtClean="0">
                <a:effectLst/>
              </a:rPr>
              <a:t>          </a:t>
            </a:r>
            <a:r>
              <a:rPr lang="en-US" sz="3800" dirty="0">
                <a:effectLst/>
              </a:rPr>
              <a:t>The manager can see the current clients, </a:t>
            </a:r>
            <a:r>
              <a:rPr lang="en-US" sz="3800" dirty="0" smtClean="0">
                <a:effectLst/>
              </a:rPr>
              <a:t>the dues with their </a:t>
            </a:r>
            <a:r>
              <a:rPr lang="en-US" sz="3800" dirty="0">
                <a:effectLst/>
              </a:rPr>
              <a:t>lists, working employee, </a:t>
            </a:r>
            <a:r>
              <a:rPr lang="en-US" sz="3800" dirty="0" smtClean="0">
                <a:effectLst/>
              </a:rPr>
              <a:t>the </a:t>
            </a:r>
            <a:r>
              <a:rPr lang="en-US" sz="3800" dirty="0">
                <a:effectLst/>
              </a:rPr>
              <a:t>records of </a:t>
            </a:r>
            <a:r>
              <a:rPr lang="en-US" sz="3800" dirty="0" smtClean="0">
                <a:effectLst/>
              </a:rPr>
              <a:t>previous and current </a:t>
            </a:r>
            <a:r>
              <a:rPr lang="en-US" sz="3800" dirty="0">
                <a:effectLst/>
              </a:rPr>
              <a:t>c</a:t>
            </a:r>
            <a:r>
              <a:rPr lang="en-US" sz="3800" dirty="0" smtClean="0">
                <a:effectLst/>
              </a:rPr>
              <a:t>lients</a:t>
            </a:r>
            <a:r>
              <a:rPr lang="en-US" sz="3800" dirty="0">
                <a:effectLst/>
              </a:rPr>
              <a:t>, also the current rating of this hotel and if there are any complains or suggestions from the </a:t>
            </a:r>
            <a:r>
              <a:rPr lang="en-US" sz="3800" dirty="0" smtClean="0">
                <a:effectLst/>
              </a:rPr>
              <a:t>clients .</a:t>
            </a:r>
            <a:endParaRPr lang="en-US" sz="3800" dirty="0">
              <a:effectLst/>
            </a:endParaRPr>
          </a:p>
          <a:p>
            <a:pPr marL="0" indent="0">
              <a:buNone/>
            </a:pPr>
            <a:r>
              <a:rPr lang="en-US" sz="3800" dirty="0">
                <a:effectLst/>
              </a:rPr>
              <a:t>     </a:t>
            </a:r>
            <a:r>
              <a:rPr lang="en-US" sz="3800" dirty="0" smtClean="0">
                <a:effectLst/>
              </a:rPr>
              <a:t>        The </a:t>
            </a:r>
            <a:r>
              <a:rPr lang="en-US" sz="3800" dirty="0">
                <a:effectLst/>
              </a:rPr>
              <a:t>Clients can create a profile using their name, phone </a:t>
            </a:r>
            <a:r>
              <a:rPr lang="en-US" sz="3800" dirty="0" smtClean="0">
                <a:effectLst/>
              </a:rPr>
              <a:t>number </a:t>
            </a:r>
            <a:r>
              <a:rPr lang="en-US" sz="3800" dirty="0">
                <a:effectLst/>
              </a:rPr>
              <a:t>and password which will be kept encrypted inside. After logging in, the clients can book any room as their choice depending on availability, can see all the available packages with the corresponding </a:t>
            </a:r>
            <a:r>
              <a:rPr lang="en-US" sz="3800" dirty="0" smtClean="0">
                <a:effectLst/>
              </a:rPr>
              <a:t>prices and </a:t>
            </a:r>
            <a:r>
              <a:rPr lang="en-US" sz="3800" dirty="0">
                <a:effectLst/>
              </a:rPr>
              <a:t>the food system while enrolling. The clients can check their current status of the </a:t>
            </a:r>
            <a:r>
              <a:rPr lang="en-US" sz="3800" dirty="0" smtClean="0">
                <a:effectLst/>
              </a:rPr>
              <a:t>packages, </a:t>
            </a:r>
            <a:r>
              <a:rPr lang="en-US" sz="3800" dirty="0">
                <a:effectLst/>
              </a:rPr>
              <a:t>systems and also the payment status. They can also change their current packages and their password through this menu. While checking out, the client can see the payment and status and can give a review and rating. Even while staying, he/she can place any complains or suggestions.</a:t>
            </a:r>
          </a:p>
          <a:p>
            <a:pPr marL="0" indent="0">
              <a:buNone/>
            </a:pPr>
            <a:r>
              <a:rPr lang="en-US" sz="3800" dirty="0">
                <a:effectLst/>
              </a:rPr>
              <a:t>    </a:t>
            </a:r>
            <a:r>
              <a:rPr lang="en-US" sz="3800" dirty="0" smtClean="0">
                <a:effectLst/>
              </a:rPr>
              <a:t>        </a:t>
            </a:r>
            <a:r>
              <a:rPr lang="en-US" sz="3800" dirty="0">
                <a:effectLst/>
              </a:rPr>
              <a:t>Mainly, this will be a software based management system with various functionality and the data will be preserved by a secured system produced by some complex encryption algorithm.</a:t>
            </a:r>
          </a:p>
          <a:p>
            <a:pPr marL="0" indent="0">
              <a:buNone/>
            </a:pPr>
            <a:endParaRPr lang="en-US" sz="2400" dirty="0"/>
          </a:p>
        </p:txBody>
      </p:sp>
    </p:spTree>
    <p:extLst>
      <p:ext uri="{BB962C8B-B14F-4D97-AF65-F5344CB8AC3E}">
        <p14:creationId xmlns:p14="http://schemas.microsoft.com/office/powerpoint/2010/main" val="167267515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45835-AE55-4795-B106-C964BCDE148E}"/>
              </a:ext>
            </a:extLst>
          </p:cNvPr>
          <p:cNvSpPr>
            <a:spLocks noGrp="1"/>
          </p:cNvSpPr>
          <p:nvPr>
            <p:ph type="title"/>
          </p:nvPr>
        </p:nvSpPr>
        <p:spPr>
          <a:xfrm>
            <a:off x="913795" y="569844"/>
            <a:ext cx="10353761" cy="1326321"/>
          </a:xfrm>
        </p:spPr>
        <p:txBody>
          <a:bodyPr>
            <a:normAutofit/>
          </a:bodyPr>
          <a:lstStyle/>
          <a:p>
            <a:r>
              <a:rPr lang="en-US" sz="3600" dirty="0" smtClean="0">
                <a:solidFill>
                  <a:srgbClr val="FFFF00"/>
                </a:solidFill>
              </a:rPr>
              <a:t>motivation</a:t>
            </a:r>
            <a:endParaRPr lang="en-US" sz="3600" dirty="0"/>
          </a:p>
        </p:txBody>
      </p:sp>
      <p:sp>
        <p:nvSpPr>
          <p:cNvPr id="3" name="Content Placeholder 2">
            <a:extLst>
              <a:ext uri="{FF2B5EF4-FFF2-40B4-BE49-F238E27FC236}">
                <a16:creationId xmlns="" xmlns:a16="http://schemas.microsoft.com/office/drawing/2014/main" id="{BC8FE7A9-5E53-4CD4-8614-07BC31C903FB}"/>
              </a:ext>
            </a:extLst>
          </p:cNvPr>
          <p:cNvSpPr>
            <a:spLocks noGrp="1"/>
          </p:cNvSpPr>
          <p:nvPr>
            <p:ph idx="1"/>
          </p:nvPr>
        </p:nvSpPr>
        <p:spPr>
          <a:xfrm>
            <a:off x="913795" y="1937039"/>
            <a:ext cx="10353761" cy="4387561"/>
          </a:xfrm>
        </p:spPr>
        <p:txBody>
          <a:bodyPr>
            <a:normAutofit/>
          </a:bodyPr>
          <a:lstStyle/>
          <a:p>
            <a:pPr marL="0" indent="0">
              <a:buNone/>
            </a:pPr>
            <a:r>
              <a:rPr lang="en-US" dirty="0"/>
              <a:t> </a:t>
            </a:r>
            <a:r>
              <a:rPr lang="en-US" dirty="0" smtClean="0"/>
              <a:t>      </a:t>
            </a:r>
            <a:r>
              <a:rPr lang="en-US" sz="2200" dirty="0" smtClean="0"/>
              <a:t>Along with the modernization of the world, in every sector of life is needed to be upgraded . That’s why digitization is needed everywhere . With a view to claiming that, all type of office work is taken under modern machines . Nevertheless, the social organizations are also doing the same . In the management sector of hotel, leaving the pen-paper manual method adapting with digital system is certainly difficult . But to do so, a convenient and user-friendly is needed . That’s the motive of my work . Along with this , the security and privacy of the data is very important . That’s why the matter of encryption-decryption has been initiated . To fulfill and manage the prerequisites of people, this project is being developed.</a:t>
            </a:r>
            <a:endParaRPr lang="en-US" sz="2200" dirty="0"/>
          </a:p>
        </p:txBody>
      </p:sp>
    </p:spTree>
    <p:extLst>
      <p:ext uri="{BB962C8B-B14F-4D97-AF65-F5344CB8AC3E}">
        <p14:creationId xmlns:p14="http://schemas.microsoft.com/office/powerpoint/2010/main" val="245752616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0588AB-798A-46E6-BD12-77520FE32649}"/>
              </a:ext>
            </a:extLst>
          </p:cNvPr>
          <p:cNvSpPr>
            <a:spLocks noGrp="1"/>
          </p:cNvSpPr>
          <p:nvPr>
            <p:ph type="title"/>
          </p:nvPr>
        </p:nvSpPr>
        <p:spPr/>
        <p:txBody>
          <a:bodyPr>
            <a:normAutofit/>
          </a:bodyPr>
          <a:lstStyle/>
          <a:p>
            <a:r>
              <a:rPr lang="en-US" sz="4000" dirty="0" smtClean="0">
                <a:solidFill>
                  <a:srgbClr val="FFFF00"/>
                </a:solidFill>
              </a:rPr>
              <a:t>Functions</a:t>
            </a:r>
            <a:endParaRPr lang="en-US" sz="4000" dirty="0">
              <a:solidFill>
                <a:srgbClr val="FFFF00"/>
              </a:solidFill>
            </a:endParaRPr>
          </a:p>
        </p:txBody>
      </p:sp>
      <p:sp>
        <p:nvSpPr>
          <p:cNvPr id="3" name="Content Placeholder 2">
            <a:extLst>
              <a:ext uri="{FF2B5EF4-FFF2-40B4-BE49-F238E27FC236}">
                <a16:creationId xmlns="" xmlns:a16="http://schemas.microsoft.com/office/drawing/2014/main" id="{46F3FF38-E51D-4503-8ECD-E5A2C03040A5}"/>
              </a:ext>
            </a:extLst>
          </p:cNvPr>
          <p:cNvSpPr>
            <a:spLocks noGrp="1"/>
          </p:cNvSpPr>
          <p:nvPr>
            <p:ph idx="1"/>
          </p:nvPr>
        </p:nvSpPr>
        <p:spPr>
          <a:xfrm>
            <a:off x="2122316" y="2096064"/>
            <a:ext cx="3850964" cy="4072993"/>
          </a:xfrm>
        </p:spPr>
        <p:txBody>
          <a:bodyPr>
            <a:normAutofit fontScale="85000" lnSpcReduction="20000"/>
          </a:bodyPr>
          <a:lstStyle/>
          <a:p>
            <a:pPr marL="0" indent="0">
              <a:buNone/>
            </a:pPr>
            <a:r>
              <a:rPr lang="en-US" sz="2400" b="1" u="sng" dirty="0" smtClean="0">
                <a:solidFill>
                  <a:schemeClr val="accent3">
                    <a:lumMod val="60000"/>
                    <a:lumOff val="40000"/>
                  </a:schemeClr>
                </a:solidFill>
                <a:effectLst/>
              </a:rPr>
              <a:t>Client:</a:t>
            </a:r>
          </a:p>
          <a:p>
            <a:r>
              <a:rPr lang="en-US" sz="2400" dirty="0" smtClean="0">
                <a:effectLst/>
              </a:rPr>
              <a:t>Book room</a:t>
            </a:r>
          </a:p>
          <a:p>
            <a:r>
              <a:rPr lang="en-US" sz="2400" dirty="0" smtClean="0">
                <a:effectLst/>
              </a:rPr>
              <a:t>Enroll food-package</a:t>
            </a:r>
          </a:p>
          <a:p>
            <a:r>
              <a:rPr lang="en-US" sz="2400" dirty="0" smtClean="0">
                <a:effectLst/>
              </a:rPr>
              <a:t>Change  room</a:t>
            </a:r>
          </a:p>
          <a:p>
            <a:r>
              <a:rPr lang="en-US" sz="2400" dirty="0" smtClean="0">
                <a:effectLst/>
              </a:rPr>
              <a:t>Change food-package</a:t>
            </a:r>
          </a:p>
          <a:p>
            <a:r>
              <a:rPr lang="en-US" sz="2400" dirty="0" smtClean="0">
                <a:effectLst/>
              </a:rPr>
              <a:t>View current status</a:t>
            </a:r>
          </a:p>
          <a:p>
            <a:r>
              <a:rPr lang="en-US" sz="2400" dirty="0" smtClean="0">
                <a:effectLst/>
              </a:rPr>
              <a:t>Change password</a:t>
            </a:r>
          </a:p>
          <a:p>
            <a:r>
              <a:rPr lang="en-US" sz="2400" dirty="0" smtClean="0">
                <a:effectLst/>
              </a:rPr>
              <a:t>Check out</a:t>
            </a:r>
          </a:p>
          <a:p>
            <a:r>
              <a:rPr lang="en-US" sz="2400" dirty="0">
                <a:effectLst/>
              </a:rPr>
              <a:t>C</a:t>
            </a:r>
            <a:r>
              <a:rPr lang="en-US" sz="2400" dirty="0" smtClean="0">
                <a:effectLst/>
              </a:rPr>
              <a:t>omplaints and suggestions</a:t>
            </a:r>
          </a:p>
          <a:p>
            <a:pPr marL="0" indent="0">
              <a:buNone/>
            </a:pPr>
            <a:endParaRPr lang="en-US" sz="2400" dirty="0"/>
          </a:p>
        </p:txBody>
      </p:sp>
      <p:sp>
        <p:nvSpPr>
          <p:cNvPr id="4" name="Rectangle 3"/>
          <p:cNvSpPr/>
          <p:nvPr/>
        </p:nvSpPr>
        <p:spPr>
          <a:xfrm>
            <a:off x="6828308" y="2084189"/>
            <a:ext cx="3790026" cy="3447098"/>
          </a:xfrm>
          <a:prstGeom prst="rect">
            <a:avLst/>
          </a:prstGeom>
        </p:spPr>
        <p:txBody>
          <a:bodyPr wrap="square">
            <a:spAutoFit/>
          </a:bodyPr>
          <a:lstStyle/>
          <a:p>
            <a:pPr>
              <a:lnSpc>
                <a:spcPct val="150000"/>
              </a:lnSpc>
            </a:pPr>
            <a:r>
              <a:rPr lang="en-US" sz="2000" b="1" u="sng" dirty="0" smtClean="0">
                <a:solidFill>
                  <a:schemeClr val="accent3">
                    <a:lumMod val="60000"/>
                    <a:lumOff val="40000"/>
                  </a:schemeClr>
                </a:solidFill>
              </a:rPr>
              <a:t>Manager :</a:t>
            </a:r>
          </a:p>
          <a:p>
            <a:pPr marL="342900" indent="-342900">
              <a:lnSpc>
                <a:spcPct val="150000"/>
              </a:lnSpc>
              <a:buFont typeface="Arial" panose="020B0604020202020204" pitchFamily="34" charset="0"/>
              <a:buChar char="•"/>
            </a:pPr>
            <a:r>
              <a:rPr lang="en-US" sz="2000" dirty="0" smtClean="0"/>
              <a:t>See Client list</a:t>
            </a:r>
          </a:p>
          <a:p>
            <a:pPr marL="342900" indent="-342900">
              <a:lnSpc>
                <a:spcPct val="150000"/>
              </a:lnSpc>
              <a:buFont typeface="Arial" panose="020B0604020202020204" pitchFamily="34" charset="0"/>
              <a:buChar char="•"/>
            </a:pPr>
            <a:r>
              <a:rPr lang="en-US" sz="2000" dirty="0"/>
              <a:t>S</a:t>
            </a:r>
            <a:r>
              <a:rPr lang="en-US" sz="2000" dirty="0" smtClean="0"/>
              <a:t>ee Employee list</a:t>
            </a:r>
          </a:p>
          <a:p>
            <a:pPr marL="342900" indent="-342900">
              <a:lnSpc>
                <a:spcPct val="150000"/>
              </a:lnSpc>
              <a:buFont typeface="Arial" panose="020B0604020202020204" pitchFamily="34" charset="0"/>
              <a:buChar char="•"/>
            </a:pPr>
            <a:r>
              <a:rPr lang="en-US" sz="2000" dirty="0" smtClean="0"/>
              <a:t>See Recorded Clients</a:t>
            </a:r>
          </a:p>
          <a:p>
            <a:pPr marL="342900" indent="-342900">
              <a:lnSpc>
                <a:spcPct val="150000"/>
              </a:lnSpc>
              <a:buFont typeface="Arial" panose="020B0604020202020204" pitchFamily="34" charset="0"/>
              <a:buChar char="•"/>
            </a:pPr>
            <a:r>
              <a:rPr lang="en-US" sz="2000" dirty="0" smtClean="0"/>
              <a:t>Due check</a:t>
            </a:r>
          </a:p>
          <a:p>
            <a:pPr marL="342900" indent="-342900">
              <a:lnSpc>
                <a:spcPct val="150000"/>
              </a:lnSpc>
              <a:buFont typeface="Arial" panose="020B0604020202020204" pitchFamily="34" charset="0"/>
              <a:buChar char="•"/>
            </a:pPr>
            <a:r>
              <a:rPr lang="en-US" sz="2000" dirty="0" smtClean="0"/>
              <a:t>Get messages and reviews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6491472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5B50D7-098F-4297-9B16-A735CA7412FC}"/>
              </a:ext>
            </a:extLst>
          </p:cNvPr>
          <p:cNvSpPr>
            <a:spLocks noGrp="1"/>
          </p:cNvSpPr>
          <p:nvPr>
            <p:ph type="title"/>
          </p:nvPr>
        </p:nvSpPr>
        <p:spPr>
          <a:xfrm>
            <a:off x="940299" y="516836"/>
            <a:ext cx="10353761" cy="1326321"/>
          </a:xfrm>
        </p:spPr>
        <p:txBody>
          <a:bodyPr/>
          <a:lstStyle/>
          <a:p>
            <a:r>
              <a:rPr lang="en-US" sz="3600" dirty="0" smtClean="0">
                <a:solidFill>
                  <a:srgbClr val="FFFF00"/>
                </a:solidFill>
              </a:rPr>
              <a:t>Class roadmap</a:t>
            </a:r>
            <a:endParaRPr lang="en-US" dirty="0">
              <a:solidFill>
                <a:srgbClr val="FFFF00"/>
              </a:solidFill>
            </a:endParaRPr>
          </a:p>
        </p:txBody>
      </p:sp>
      <p:pic>
        <p:nvPicPr>
          <p:cNvPr id="4" name="Content Placeholder 3"/>
          <p:cNvPicPr>
            <a:picLocks noGrp="1" noChangeAspect="1"/>
          </p:cNvPicPr>
          <p:nvPr>
            <p:ph idx="1"/>
          </p:nvPr>
        </p:nvPicPr>
        <p:blipFill>
          <a:blip r:embed="rId3"/>
          <a:stretch>
            <a:fillRect/>
          </a:stretch>
        </p:blipFill>
        <p:spPr>
          <a:xfrm>
            <a:off x="5339908" y="2192459"/>
            <a:ext cx="5954152" cy="3479136"/>
          </a:xfrm>
          <a:prstGeom prst="rect">
            <a:avLst/>
          </a:prstGeom>
        </p:spPr>
      </p:pic>
      <p:sp>
        <p:nvSpPr>
          <p:cNvPr id="7" name="TextBox 6"/>
          <p:cNvSpPr txBox="1"/>
          <p:nvPr/>
        </p:nvSpPr>
        <p:spPr>
          <a:xfrm>
            <a:off x="1018573" y="2458683"/>
            <a:ext cx="3669175" cy="2862322"/>
          </a:xfrm>
          <a:prstGeom prst="rect">
            <a:avLst/>
          </a:prstGeom>
          <a:noFill/>
        </p:spPr>
        <p:txBody>
          <a:bodyPr wrap="square" rtlCol="0">
            <a:spAutoFit/>
          </a:bodyPr>
          <a:lstStyle/>
          <a:p>
            <a:r>
              <a:rPr lang="en-US" dirty="0" smtClean="0"/>
              <a:t>	From Main menu the whole control is delivered to hotel class. There are two type of classes to control the flow. The manager class to view from the administration. The Client class to get the services, and for this room and food class is also included in this client class. This is the flow of the command.</a:t>
            </a:r>
            <a:endParaRPr lang="en-US" dirty="0"/>
          </a:p>
        </p:txBody>
      </p:sp>
    </p:spTree>
    <p:extLst>
      <p:ext uri="{BB962C8B-B14F-4D97-AF65-F5344CB8AC3E}">
        <p14:creationId xmlns:p14="http://schemas.microsoft.com/office/powerpoint/2010/main" val="39823426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8DF31-292D-4E3A-9D8B-EF997AFE2394}"/>
              </a:ext>
            </a:extLst>
          </p:cNvPr>
          <p:cNvSpPr>
            <a:spLocks noGrp="1"/>
          </p:cNvSpPr>
          <p:nvPr>
            <p:ph type="title"/>
          </p:nvPr>
        </p:nvSpPr>
        <p:spPr>
          <a:xfrm>
            <a:off x="900543" y="475977"/>
            <a:ext cx="10353761" cy="982434"/>
          </a:xfrm>
        </p:spPr>
        <p:txBody>
          <a:bodyPr>
            <a:normAutofit/>
          </a:bodyPr>
          <a:lstStyle/>
          <a:p>
            <a:r>
              <a:rPr lang="en-US" sz="3600" b="1" dirty="0" smtClean="0">
                <a:solidFill>
                  <a:srgbClr val="FFFF00"/>
                </a:solidFill>
              </a:rPr>
              <a:t>Implemented topics</a:t>
            </a:r>
            <a:endParaRPr lang="en-US" sz="3600" dirty="0"/>
          </a:p>
        </p:txBody>
      </p:sp>
      <p:sp>
        <p:nvSpPr>
          <p:cNvPr id="3" name="Content Placeholder 2">
            <a:extLst>
              <a:ext uri="{FF2B5EF4-FFF2-40B4-BE49-F238E27FC236}">
                <a16:creationId xmlns="" xmlns:a16="http://schemas.microsoft.com/office/drawing/2014/main" id="{6F96A6F9-6604-40E6-8862-32A39595FEBA}"/>
              </a:ext>
            </a:extLst>
          </p:cNvPr>
          <p:cNvSpPr>
            <a:spLocks noGrp="1"/>
          </p:cNvSpPr>
          <p:nvPr>
            <p:ph idx="1"/>
          </p:nvPr>
        </p:nvSpPr>
        <p:spPr>
          <a:xfrm>
            <a:off x="524763" y="1908312"/>
            <a:ext cx="11131826" cy="4517887"/>
          </a:xfrm>
        </p:spPr>
        <p:txBody>
          <a:bodyPr>
            <a:normAutofit fontScale="92500" lnSpcReduction="10000"/>
          </a:bodyPr>
          <a:lstStyle/>
          <a:p>
            <a:pPr lvl="0">
              <a:buFont typeface="Wingdings" panose="05000000000000000000" pitchFamily="2" charset="2"/>
              <a:buChar char="ü"/>
            </a:pPr>
            <a:r>
              <a:rPr lang="en-US" sz="2400" dirty="0">
                <a:effectLst/>
              </a:rPr>
              <a:t> 	</a:t>
            </a:r>
            <a:r>
              <a:rPr lang="en-US" sz="2100" dirty="0">
                <a:effectLst/>
              </a:rPr>
              <a:t>File read, write and append.</a:t>
            </a:r>
          </a:p>
          <a:p>
            <a:pPr lvl="0">
              <a:buFont typeface="Wingdings" panose="05000000000000000000" pitchFamily="2" charset="2"/>
              <a:buChar char="ü"/>
            </a:pPr>
            <a:r>
              <a:rPr lang="en-US" sz="2100" dirty="0">
                <a:effectLst/>
              </a:rPr>
              <a:t> 	Object creation and manipulation.</a:t>
            </a:r>
          </a:p>
          <a:p>
            <a:pPr lvl="0">
              <a:buFont typeface="Wingdings" panose="05000000000000000000" pitchFamily="2" charset="2"/>
              <a:buChar char="ü"/>
            </a:pPr>
            <a:r>
              <a:rPr lang="en-US" sz="2100" dirty="0">
                <a:effectLst/>
              </a:rPr>
              <a:t> 	Vector and list</a:t>
            </a:r>
          </a:p>
          <a:p>
            <a:pPr lvl="0">
              <a:buFont typeface="Wingdings" panose="05000000000000000000" pitchFamily="2" charset="2"/>
              <a:buChar char="ü"/>
            </a:pPr>
            <a:r>
              <a:rPr lang="en-US" sz="2100" dirty="0">
                <a:effectLst/>
              </a:rPr>
              <a:t> 	Structure based work</a:t>
            </a:r>
          </a:p>
          <a:p>
            <a:pPr lvl="0"/>
            <a:r>
              <a:rPr lang="en-US" sz="2100" dirty="0">
                <a:effectLst/>
              </a:rPr>
              <a:t> 	Sorting algorithm</a:t>
            </a:r>
          </a:p>
          <a:p>
            <a:pPr lvl="0"/>
            <a:r>
              <a:rPr lang="en-US" sz="2100" dirty="0">
                <a:effectLst/>
              </a:rPr>
              <a:t> 	Encryption-decryption</a:t>
            </a:r>
          </a:p>
          <a:p>
            <a:pPr lvl="0">
              <a:buFont typeface="Wingdings" panose="05000000000000000000" pitchFamily="2" charset="2"/>
              <a:buChar char="ü"/>
            </a:pPr>
            <a:r>
              <a:rPr lang="en-US" sz="2100" dirty="0">
                <a:effectLst/>
              </a:rPr>
              <a:t> 	Data preservation</a:t>
            </a:r>
          </a:p>
          <a:p>
            <a:pPr lvl="0">
              <a:buFont typeface="Wingdings" panose="05000000000000000000" pitchFamily="2" charset="2"/>
              <a:buChar char="ü"/>
            </a:pPr>
            <a:r>
              <a:rPr lang="en-US" sz="2100" dirty="0">
                <a:effectLst/>
              </a:rPr>
              <a:t> 	Menu bar management</a:t>
            </a:r>
          </a:p>
          <a:p>
            <a:pPr lvl="0"/>
            <a:r>
              <a:rPr lang="en-US" sz="2100" dirty="0">
                <a:effectLst/>
              </a:rPr>
              <a:t> 	Mathematical function </a:t>
            </a:r>
            <a:r>
              <a:rPr lang="en-US" sz="2100" dirty="0" smtClean="0">
                <a:effectLst/>
              </a:rPr>
              <a:t>usage</a:t>
            </a:r>
          </a:p>
          <a:p>
            <a:pPr lvl="0">
              <a:buFont typeface="Wingdings" panose="05000000000000000000" pitchFamily="2" charset="2"/>
              <a:buChar char="ü"/>
            </a:pPr>
            <a:r>
              <a:rPr lang="en-US" sz="2100" dirty="0">
                <a:effectLst/>
              </a:rPr>
              <a:t> </a:t>
            </a:r>
            <a:r>
              <a:rPr lang="en-US" sz="2100" dirty="0" smtClean="0">
                <a:effectLst/>
              </a:rPr>
              <a:t>          Header </a:t>
            </a:r>
            <a:r>
              <a:rPr lang="en-US" sz="2100" dirty="0">
                <a:effectLst/>
              </a:rPr>
              <a:t>file inclusion</a:t>
            </a:r>
          </a:p>
          <a:p>
            <a:pPr lvl="0"/>
            <a:endParaRPr lang="en-US" sz="2400" dirty="0">
              <a:effectLst/>
            </a:endParaRPr>
          </a:p>
        </p:txBody>
      </p:sp>
    </p:spTree>
    <p:extLst>
      <p:ext uri="{BB962C8B-B14F-4D97-AF65-F5344CB8AC3E}">
        <p14:creationId xmlns:p14="http://schemas.microsoft.com/office/powerpoint/2010/main" val="340271033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185835" y="2292857"/>
            <a:ext cx="4267796" cy="3248478"/>
          </a:xfrm>
          <a:prstGeom prst="rect">
            <a:avLst/>
          </a:prstGeom>
        </p:spPr>
      </p:pic>
      <p:sp>
        <p:nvSpPr>
          <p:cNvPr id="4" name="Title 1">
            <a:extLst>
              <a:ext uri="{FF2B5EF4-FFF2-40B4-BE49-F238E27FC236}">
                <a16:creationId xmlns="" xmlns:a16="http://schemas.microsoft.com/office/drawing/2014/main" id="{6A1B17F6-080C-46E5-A60E-63C711097290}"/>
              </a:ext>
            </a:extLst>
          </p:cNvPr>
          <p:cNvSpPr>
            <a:spLocks noGrp="1"/>
          </p:cNvSpPr>
          <p:nvPr>
            <p:ph type="title"/>
          </p:nvPr>
        </p:nvSpPr>
        <p:spPr>
          <a:xfrm>
            <a:off x="905910" y="477080"/>
            <a:ext cx="10353675" cy="1325563"/>
          </a:xfrm>
        </p:spPr>
        <p:txBody>
          <a:bodyPr/>
          <a:lstStyle/>
          <a:p>
            <a:r>
              <a:rPr lang="en-US" sz="3600" dirty="0" smtClean="0">
                <a:solidFill>
                  <a:srgbClr val="FFFF00"/>
                </a:solidFill>
              </a:rPr>
              <a:t>Some glimpses of control flow</a:t>
            </a:r>
            <a:endParaRPr lang="en-US" dirty="0"/>
          </a:p>
        </p:txBody>
      </p:sp>
      <p:pic>
        <p:nvPicPr>
          <p:cNvPr id="6" name="Picture 5"/>
          <p:cNvPicPr>
            <a:picLocks noChangeAspect="1"/>
          </p:cNvPicPr>
          <p:nvPr/>
        </p:nvPicPr>
        <p:blipFill>
          <a:blip r:embed="rId3"/>
          <a:stretch>
            <a:fillRect/>
          </a:stretch>
        </p:blipFill>
        <p:spPr>
          <a:xfrm>
            <a:off x="6417965" y="1545870"/>
            <a:ext cx="4258269" cy="5087060"/>
          </a:xfrm>
          <a:prstGeom prst="rect">
            <a:avLst/>
          </a:prstGeom>
        </p:spPr>
      </p:pic>
    </p:spTree>
    <p:extLst>
      <p:ext uri="{BB962C8B-B14F-4D97-AF65-F5344CB8AC3E}">
        <p14:creationId xmlns:p14="http://schemas.microsoft.com/office/powerpoint/2010/main" val="202188219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FD574B-BDD0-41B8-AB2A-D6CB0C4D7DFA}"/>
              </a:ext>
            </a:extLst>
          </p:cNvPr>
          <p:cNvSpPr>
            <a:spLocks noGrp="1"/>
          </p:cNvSpPr>
          <p:nvPr>
            <p:ph type="title"/>
          </p:nvPr>
        </p:nvSpPr>
        <p:spPr>
          <a:xfrm>
            <a:off x="913795" y="506344"/>
            <a:ext cx="10353761" cy="1326321"/>
          </a:xfrm>
        </p:spPr>
        <p:txBody>
          <a:bodyPr/>
          <a:lstStyle/>
          <a:p>
            <a:r>
              <a:rPr lang="en-US" sz="3600" dirty="0">
                <a:solidFill>
                  <a:srgbClr val="FFFF00"/>
                </a:solidFill>
              </a:rPr>
              <a:t>Some glimpses of control flow</a:t>
            </a:r>
            <a:endParaRPr lang="en-US" dirty="0">
              <a:solidFill>
                <a:srgbClr val="FFFF00"/>
              </a:solidFill>
            </a:endParaRPr>
          </a:p>
        </p:txBody>
      </p:sp>
      <p:pic>
        <p:nvPicPr>
          <p:cNvPr id="4" name="Content Placeholder 3"/>
          <p:cNvPicPr>
            <a:picLocks noGrp="1" noChangeAspect="1"/>
          </p:cNvPicPr>
          <p:nvPr>
            <p:ph idx="1"/>
          </p:nvPr>
        </p:nvPicPr>
        <p:blipFill>
          <a:blip r:embed="rId2"/>
          <a:stretch>
            <a:fillRect/>
          </a:stretch>
        </p:blipFill>
        <p:spPr>
          <a:xfrm>
            <a:off x="1521508" y="1896165"/>
            <a:ext cx="2632133" cy="4606235"/>
          </a:xfrm>
          <a:prstGeom prst="rect">
            <a:avLst/>
          </a:prstGeom>
        </p:spPr>
      </p:pic>
      <p:pic>
        <p:nvPicPr>
          <p:cNvPr id="5" name="Picture 4"/>
          <p:cNvPicPr>
            <a:picLocks noChangeAspect="1"/>
          </p:cNvPicPr>
          <p:nvPr/>
        </p:nvPicPr>
        <p:blipFill>
          <a:blip r:embed="rId3"/>
          <a:stretch>
            <a:fillRect/>
          </a:stretch>
        </p:blipFill>
        <p:spPr>
          <a:xfrm>
            <a:off x="4481389" y="1896165"/>
            <a:ext cx="3269371" cy="4097709"/>
          </a:xfrm>
          <a:prstGeom prst="rect">
            <a:avLst/>
          </a:prstGeom>
        </p:spPr>
      </p:pic>
      <p:pic>
        <p:nvPicPr>
          <p:cNvPr id="6" name="Picture 5"/>
          <p:cNvPicPr>
            <a:picLocks noChangeAspect="1"/>
          </p:cNvPicPr>
          <p:nvPr/>
        </p:nvPicPr>
        <p:blipFill>
          <a:blip r:embed="rId4"/>
          <a:stretch>
            <a:fillRect/>
          </a:stretch>
        </p:blipFill>
        <p:spPr>
          <a:xfrm>
            <a:off x="8144416" y="1896165"/>
            <a:ext cx="2774400" cy="3539435"/>
          </a:xfrm>
          <a:prstGeom prst="rect">
            <a:avLst/>
          </a:prstGeom>
        </p:spPr>
      </p:pic>
    </p:spTree>
    <p:extLst>
      <p:ext uri="{BB962C8B-B14F-4D97-AF65-F5344CB8AC3E}">
        <p14:creationId xmlns:p14="http://schemas.microsoft.com/office/powerpoint/2010/main" val="198139669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Integral</Template>
  <TotalTime>2663</TotalTime>
  <Words>555</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Wingdings</vt:lpstr>
      <vt:lpstr>Damask</vt:lpstr>
      <vt:lpstr>PRESENTING  software PROJECT LAB progress </vt:lpstr>
      <vt:lpstr>Room raccoon : Hotel Management System</vt:lpstr>
      <vt:lpstr>INTRODUCTION</vt:lpstr>
      <vt:lpstr>motivation</vt:lpstr>
      <vt:lpstr>Functions</vt:lpstr>
      <vt:lpstr>Class roadmap</vt:lpstr>
      <vt:lpstr>Implemented topics</vt:lpstr>
      <vt:lpstr>Some glimpses of control flow</vt:lpstr>
      <vt:lpstr>Some glimpses of control flow</vt:lpstr>
      <vt:lpstr>Special features</vt:lpstr>
      <vt:lpstr>objectives</vt:lpstr>
      <vt:lpstr>Observations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Shaikhul Islam</dc:creator>
  <cp:lastModifiedBy>Shaikhul Islam</cp:lastModifiedBy>
  <cp:revision>66</cp:revision>
  <dcterms:created xsi:type="dcterms:W3CDTF">2023-01-31T16:01:36Z</dcterms:created>
  <dcterms:modified xsi:type="dcterms:W3CDTF">2023-09-10T03:54:31Z</dcterms:modified>
</cp:coreProperties>
</file>