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8" r:id="rId3"/>
    <p:sldId id="259" r:id="rId4"/>
    <p:sldId id="257" r:id="rId5"/>
    <p:sldId id="270" r:id="rId6"/>
    <p:sldId id="261" r:id="rId7"/>
    <p:sldId id="260" r:id="rId8"/>
    <p:sldId id="262" r:id="rId9"/>
    <p:sldId id="263" r:id="rId10"/>
    <p:sldId id="264" r:id="rId11"/>
    <p:sldId id="266" r:id="rId12"/>
    <p:sldId id="269"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DM Sans" panose="020B0604020202020204" charset="0"/>
      <p:bold r:id="rId19"/>
      <p:boldItalic r:id="rId20"/>
    </p:embeddedFont>
    <p:embeddedFont>
      <p:font typeface="Sansit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Gtqz2bliwgmy16fxqSIbJ7CAW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7" d="100"/>
          <a:sy n="57" d="100"/>
        </p:scale>
        <p:origin x="590" y="6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0ef0455c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30ef0455c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ef0455ca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30ef0455ca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773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ef0455ca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30ef0455ca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ef0455ca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30ef0455ca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Shaikh1828/SPL-2"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file:///D:\Git\SPL-2\SRS\SRS%20of%20BSSE-%201443,1438%20-%20Google%20Docs.html"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rot="-5400000">
            <a:off x="11633243" y="4443932"/>
            <a:ext cx="11958151" cy="1351363"/>
            <a:chOff x="0" y="-28575"/>
            <a:chExt cx="3149472" cy="355915"/>
          </a:xfrm>
        </p:grpSpPr>
        <p:sp>
          <p:nvSpPr>
            <p:cNvPr id="85" name="Google Shape;85;p1"/>
            <p:cNvSpPr/>
            <p:nvPr/>
          </p:nvSpPr>
          <p:spPr>
            <a:xfrm>
              <a:off x="0" y="0"/>
              <a:ext cx="3149472" cy="327340"/>
            </a:xfrm>
            <a:custGeom>
              <a:avLst/>
              <a:gdLst/>
              <a:ahLst/>
              <a:cxnLst/>
              <a:rect l="l" t="t" r="r" b="b"/>
              <a:pathLst>
                <a:path w="3149472" h="327340" extrusionOk="0">
                  <a:moveTo>
                    <a:pt x="0" y="0"/>
                  </a:moveTo>
                  <a:lnTo>
                    <a:pt x="3149472" y="0"/>
                  </a:lnTo>
                  <a:lnTo>
                    <a:pt x="3149472" y="327340"/>
                  </a:lnTo>
                  <a:lnTo>
                    <a:pt x="0" y="327340"/>
                  </a:lnTo>
                  <a:close/>
                </a:path>
              </a:pathLst>
            </a:custGeom>
            <a:solidFill>
              <a:srgbClr val="145DA0"/>
            </a:solidFill>
            <a:ln>
              <a:noFill/>
            </a:ln>
          </p:spPr>
        </p:sp>
        <p:sp>
          <p:nvSpPr>
            <p:cNvPr id="86" name="Google Shape;86;p1"/>
            <p:cNvSpPr txBox="1"/>
            <p:nvPr/>
          </p:nvSpPr>
          <p:spPr>
            <a:xfrm>
              <a:off x="0" y="-28575"/>
              <a:ext cx="3149472" cy="355915"/>
            </a:xfrm>
            <a:prstGeom prst="rect">
              <a:avLst/>
            </a:prstGeom>
            <a:noFill/>
            <a:ln>
              <a:noFill/>
            </a:ln>
          </p:spPr>
          <p:txBody>
            <a:bodyPr spcFirstLastPara="1" wrap="square" lIns="50800" tIns="50800" rIns="50800" bIns="50800" anchor="ctr" anchorCtr="0">
              <a:noAutofit/>
            </a:bodyPr>
            <a:lstStyle/>
            <a:p>
              <a:pPr marL="0" marR="0" lvl="0" indent="0" algn="ctr" rtl="0">
                <a:lnSpc>
                  <a:spcPct val="143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7" name="Google Shape;87;p1"/>
          <p:cNvSpPr/>
          <p:nvPr/>
        </p:nvSpPr>
        <p:spPr>
          <a:xfrm>
            <a:off x="11208957" y="-1011147"/>
            <a:ext cx="2647750" cy="2647750"/>
          </a:xfrm>
          <a:custGeom>
            <a:avLst/>
            <a:gdLst/>
            <a:ahLst/>
            <a:cxnLst/>
            <a:rect l="l" t="t" r="r" b="b"/>
            <a:pathLst>
              <a:path w="2647750" h="2647750" extrusionOk="0">
                <a:moveTo>
                  <a:pt x="0" y="0"/>
                </a:moveTo>
                <a:lnTo>
                  <a:pt x="2647750" y="0"/>
                </a:lnTo>
                <a:lnTo>
                  <a:pt x="2647750" y="2647750"/>
                </a:lnTo>
                <a:lnTo>
                  <a:pt x="0" y="2647750"/>
                </a:lnTo>
                <a:lnTo>
                  <a:pt x="0" y="0"/>
                </a:lnTo>
                <a:close/>
              </a:path>
            </a:pathLst>
          </a:custGeom>
          <a:blipFill rotWithShape="1">
            <a:blip r:embed="rId3">
              <a:alphaModFix/>
            </a:blip>
            <a:stretch>
              <a:fillRect/>
            </a:stretch>
          </a:blipFill>
          <a:ln>
            <a:noFill/>
          </a:ln>
        </p:spPr>
      </p:sp>
      <p:sp>
        <p:nvSpPr>
          <p:cNvPr id="88" name="Google Shape;88;p1"/>
          <p:cNvSpPr/>
          <p:nvPr/>
        </p:nvSpPr>
        <p:spPr>
          <a:xfrm rot="2292000">
            <a:off x="9864041" y="-768073"/>
            <a:ext cx="8773603" cy="10396523"/>
          </a:xfrm>
          <a:custGeom>
            <a:avLst/>
            <a:gdLst/>
            <a:ahLst/>
            <a:cxnLst/>
            <a:rect l="l" t="t" r="r" b="b"/>
            <a:pathLst>
              <a:path w="11308455" h="13400265" extrusionOk="0">
                <a:moveTo>
                  <a:pt x="11287957" y="8053313"/>
                </a:moveTo>
                <a:cubicBezTo>
                  <a:pt x="11308455" y="8079362"/>
                  <a:pt x="11301485" y="8087756"/>
                  <a:pt x="11279628" y="8104956"/>
                </a:cubicBezTo>
                <a:cubicBezTo>
                  <a:pt x="9035945" y="9869752"/>
                  <a:pt x="6792754" y="11634969"/>
                  <a:pt x="4549464" y="13400265"/>
                </a:cubicBezTo>
                <a:cubicBezTo>
                  <a:pt x="4537709" y="13391899"/>
                  <a:pt x="4534924" y="13378092"/>
                  <a:pt x="4529287" y="13366205"/>
                </a:cubicBezTo>
                <a:cubicBezTo>
                  <a:pt x="4280599" y="12847278"/>
                  <a:pt x="4032089" y="12328371"/>
                  <a:pt x="3783778" y="11809307"/>
                </a:cubicBezTo>
                <a:cubicBezTo>
                  <a:pt x="3429777" y="11069269"/>
                  <a:pt x="3076154" y="10329096"/>
                  <a:pt x="2722052" y="9589137"/>
                </a:cubicBezTo>
                <a:cubicBezTo>
                  <a:pt x="2284772" y="8675294"/>
                  <a:pt x="1847091" y="7761765"/>
                  <a:pt x="1409789" y="6848100"/>
                </a:cubicBezTo>
                <a:cubicBezTo>
                  <a:pt x="965543" y="5919861"/>
                  <a:pt x="521475" y="4991643"/>
                  <a:pt x="77806" y="4063110"/>
                </a:cubicBezTo>
                <a:cubicBezTo>
                  <a:pt x="50808" y="4006623"/>
                  <a:pt x="19054" y="3952100"/>
                  <a:pt x="0" y="3891947"/>
                </a:cubicBezTo>
                <a:cubicBezTo>
                  <a:pt x="1639577" y="2601727"/>
                  <a:pt x="3279154" y="1311507"/>
                  <a:pt x="4918339" y="20788"/>
                </a:cubicBezTo>
                <a:cubicBezTo>
                  <a:pt x="4940595" y="3274"/>
                  <a:pt x="4950301" y="0"/>
                  <a:pt x="4970328" y="25450"/>
                </a:cubicBezTo>
                <a:cubicBezTo>
                  <a:pt x="7075565" y="2701962"/>
                  <a:pt x="9181401" y="5378002"/>
                  <a:pt x="11287957" y="8053313"/>
                </a:cubicBezTo>
                <a:close/>
              </a:path>
            </a:pathLst>
          </a:custGeom>
          <a:blipFill rotWithShape="1">
            <a:blip r:embed="rId4">
              <a:alphaModFix/>
            </a:blip>
            <a:stretch>
              <a:fillRect l="-36232" r="-74644" b="-8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295175" y="8630507"/>
            <a:ext cx="2647750" cy="2647750"/>
          </a:xfrm>
          <a:custGeom>
            <a:avLst/>
            <a:gdLst/>
            <a:ahLst/>
            <a:cxnLst/>
            <a:rect l="l" t="t" r="r" b="b"/>
            <a:pathLst>
              <a:path w="2647750" h="2647750" extrusionOk="0">
                <a:moveTo>
                  <a:pt x="0" y="0"/>
                </a:moveTo>
                <a:lnTo>
                  <a:pt x="2647750" y="0"/>
                </a:lnTo>
                <a:lnTo>
                  <a:pt x="2647750" y="2647751"/>
                </a:lnTo>
                <a:lnTo>
                  <a:pt x="0" y="2647751"/>
                </a:lnTo>
                <a:lnTo>
                  <a:pt x="0" y="0"/>
                </a:lnTo>
                <a:close/>
              </a:path>
            </a:pathLst>
          </a:custGeom>
          <a:blipFill rotWithShape="1">
            <a:blip r:embed="rId3">
              <a:alphaModFix/>
            </a:blip>
            <a:stretch>
              <a:fillRect/>
            </a:stretch>
          </a:blipFill>
          <a:ln>
            <a:noFill/>
          </a:ln>
        </p:spPr>
      </p:sp>
      <p:sp>
        <p:nvSpPr>
          <p:cNvPr id="90" name="Google Shape;90;p1"/>
          <p:cNvSpPr/>
          <p:nvPr/>
        </p:nvSpPr>
        <p:spPr>
          <a:xfrm>
            <a:off x="1483415" y="1073481"/>
            <a:ext cx="1218854" cy="1248506"/>
          </a:xfrm>
          <a:custGeom>
            <a:avLst/>
            <a:gdLst/>
            <a:ahLst/>
            <a:cxnLst/>
            <a:rect l="l" t="t" r="r" b="b"/>
            <a:pathLst>
              <a:path w="1218854" h="1248506" extrusionOk="0">
                <a:moveTo>
                  <a:pt x="0" y="0"/>
                </a:moveTo>
                <a:lnTo>
                  <a:pt x="1218854" y="0"/>
                </a:lnTo>
                <a:lnTo>
                  <a:pt x="1218854" y="1248506"/>
                </a:lnTo>
                <a:lnTo>
                  <a:pt x="0" y="1248506"/>
                </a:lnTo>
                <a:lnTo>
                  <a:pt x="0" y="0"/>
                </a:lnTo>
                <a:close/>
              </a:path>
            </a:pathLst>
          </a:custGeom>
          <a:blipFill rotWithShape="1">
            <a:blip r:embed="rId5">
              <a:alphaModFix/>
            </a:blip>
            <a:stretch>
              <a:fillRect/>
            </a:stretch>
          </a:blipFill>
          <a:ln>
            <a:noFill/>
          </a:ln>
        </p:spPr>
      </p:sp>
      <p:sp>
        <p:nvSpPr>
          <p:cNvPr id="91" name="Google Shape;91;p1"/>
          <p:cNvSpPr txBox="1"/>
          <p:nvPr/>
        </p:nvSpPr>
        <p:spPr>
          <a:xfrm>
            <a:off x="8419452" y="8449532"/>
            <a:ext cx="7914000" cy="1648200"/>
          </a:xfrm>
          <a:prstGeom prst="rect">
            <a:avLst/>
          </a:prstGeom>
          <a:noFill/>
          <a:ln>
            <a:noFill/>
          </a:ln>
        </p:spPr>
        <p:txBody>
          <a:bodyPr spcFirstLastPara="1" wrap="square" lIns="0" tIns="0" rIns="0" bIns="0" anchor="t" anchorCtr="0">
            <a:spAutoFit/>
          </a:bodyPr>
          <a:lstStyle/>
          <a:p>
            <a:pPr marL="0" marR="0" lvl="0" indent="0" algn="r" rtl="0">
              <a:lnSpc>
                <a:spcPct val="123003"/>
              </a:lnSpc>
              <a:spcBef>
                <a:spcPts val="0"/>
              </a:spcBef>
              <a:spcAft>
                <a:spcPts val="0"/>
              </a:spcAft>
              <a:buNone/>
            </a:pPr>
            <a:r>
              <a:rPr lang="en-US" sz="3030" b="0" i="1" u="none" strike="noStrike" cap="none">
                <a:solidFill>
                  <a:srgbClr val="56AEFF"/>
                </a:solidFill>
                <a:latin typeface="Sansita"/>
                <a:ea typeface="Sansita"/>
                <a:cs typeface="Sansita"/>
                <a:sym typeface="Sansita"/>
              </a:rPr>
              <a:t>Presented by: </a:t>
            </a:r>
            <a:endParaRPr/>
          </a:p>
          <a:p>
            <a:pPr marL="0" marR="0" lvl="0" indent="0" algn="r" rtl="0">
              <a:lnSpc>
                <a:spcPct val="123003"/>
              </a:lnSpc>
              <a:spcBef>
                <a:spcPts val="0"/>
              </a:spcBef>
              <a:spcAft>
                <a:spcPts val="0"/>
              </a:spcAft>
              <a:buNone/>
            </a:pPr>
            <a:r>
              <a:rPr lang="en-US" sz="3130" b="0" i="1" u="none" strike="noStrike" cap="none">
                <a:solidFill>
                  <a:srgbClr val="56AEFF"/>
                </a:solidFill>
                <a:latin typeface="Sansita"/>
                <a:ea typeface="Sansita"/>
                <a:cs typeface="Sansita"/>
                <a:sym typeface="Sansita"/>
              </a:rPr>
              <a:t>Salsabila Zaman  1443</a:t>
            </a:r>
            <a:endParaRPr/>
          </a:p>
          <a:p>
            <a:pPr marL="0" marR="0" lvl="0" indent="0" algn="r" rtl="0">
              <a:lnSpc>
                <a:spcPct val="123003"/>
              </a:lnSpc>
              <a:spcBef>
                <a:spcPts val="0"/>
              </a:spcBef>
              <a:spcAft>
                <a:spcPts val="0"/>
              </a:spcAft>
              <a:buNone/>
            </a:pPr>
            <a:r>
              <a:rPr lang="en-US" sz="3130" b="0" i="1" u="none" strike="noStrike" cap="none">
                <a:solidFill>
                  <a:srgbClr val="56AEFF"/>
                </a:solidFill>
                <a:latin typeface="Sansita"/>
                <a:ea typeface="Sansita"/>
                <a:cs typeface="Sansita"/>
                <a:sym typeface="Sansita"/>
              </a:rPr>
              <a:t>Md. Shaikhul Islam 1438</a:t>
            </a:r>
            <a:endParaRPr/>
          </a:p>
        </p:txBody>
      </p:sp>
      <p:sp>
        <p:nvSpPr>
          <p:cNvPr id="92" name="Google Shape;92;p1"/>
          <p:cNvSpPr txBox="1"/>
          <p:nvPr/>
        </p:nvSpPr>
        <p:spPr>
          <a:xfrm>
            <a:off x="1276326" y="2788712"/>
            <a:ext cx="10959085" cy="1263015"/>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None/>
            </a:pPr>
            <a:r>
              <a:rPr lang="en-US" sz="8207" b="1" i="0" u="none" strike="noStrike" cap="none" dirty="0">
                <a:solidFill>
                  <a:srgbClr val="FFFBFB"/>
                </a:solidFill>
                <a:latin typeface="Arial"/>
                <a:ea typeface="Arial"/>
                <a:cs typeface="Arial"/>
                <a:sym typeface="Arial"/>
              </a:rPr>
              <a:t>DROID SCANNER : </a:t>
            </a:r>
            <a:endParaRPr dirty="0"/>
          </a:p>
        </p:txBody>
      </p:sp>
      <p:sp>
        <p:nvSpPr>
          <p:cNvPr id="93" name="Google Shape;93;p1"/>
          <p:cNvSpPr txBox="1"/>
          <p:nvPr/>
        </p:nvSpPr>
        <p:spPr>
          <a:xfrm>
            <a:off x="1247751" y="4080302"/>
            <a:ext cx="9659937" cy="1720215"/>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1" i="0" u="none" strike="noStrike" cap="none">
                <a:solidFill>
                  <a:srgbClr val="56AEFF"/>
                </a:solidFill>
                <a:latin typeface="Arial"/>
                <a:ea typeface="Arial"/>
                <a:cs typeface="Arial"/>
                <a:sym typeface="Arial"/>
              </a:rPr>
              <a:t>AN APP SECURITY MANAGEMENT SYSTEM</a:t>
            </a:r>
            <a:endParaRPr/>
          </a:p>
        </p:txBody>
      </p:sp>
      <p:sp>
        <p:nvSpPr>
          <p:cNvPr id="94" name="Google Shape;94;p1"/>
          <p:cNvSpPr txBox="1"/>
          <p:nvPr/>
        </p:nvSpPr>
        <p:spPr>
          <a:xfrm>
            <a:off x="1276326" y="6590689"/>
            <a:ext cx="7066002" cy="157162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500" b="1" i="0" u="none" strike="noStrike" cap="none">
                <a:solidFill>
                  <a:srgbClr val="CFF4FF"/>
                </a:solidFill>
                <a:latin typeface="Arial"/>
                <a:ea typeface="Arial"/>
                <a:cs typeface="Arial"/>
                <a:sym typeface="Arial"/>
              </a:rPr>
              <a:t>Supervised By</a:t>
            </a:r>
            <a:endParaRPr/>
          </a:p>
          <a:p>
            <a:pPr marL="0" marR="0" lvl="0" indent="0" algn="l" rtl="0">
              <a:lnSpc>
                <a:spcPct val="140000"/>
              </a:lnSpc>
              <a:spcBef>
                <a:spcPts val="0"/>
              </a:spcBef>
              <a:spcAft>
                <a:spcPts val="0"/>
              </a:spcAft>
              <a:buNone/>
            </a:pPr>
            <a:r>
              <a:rPr lang="en-US" sz="4500" b="1" i="0" u="none" strike="noStrike" cap="none">
                <a:solidFill>
                  <a:srgbClr val="CFF4FF"/>
                </a:solidFill>
                <a:latin typeface="Arial"/>
                <a:ea typeface="Arial"/>
                <a:cs typeface="Arial"/>
                <a:sym typeface="Arial"/>
              </a:rPr>
              <a:t>Prof. Md. Zulfiquar Hafiz</a:t>
            </a:r>
            <a:r>
              <a:rPr lang="en-US" sz="4500" b="1" i="0" u="none" strike="noStrike" cap="none">
                <a:solidFill>
                  <a:srgbClr val="051D40"/>
                </a:solidFill>
                <a:latin typeface="Arial"/>
                <a:ea typeface="Arial"/>
                <a:cs typeface="Arial"/>
                <a:sym typeface="Arial"/>
              </a:rPr>
              <a: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06"/>
        <p:cNvGrpSpPr/>
        <p:nvPr/>
      </p:nvGrpSpPr>
      <p:grpSpPr>
        <a:xfrm>
          <a:off x="0" y="0"/>
          <a:ext cx="0" cy="0"/>
          <a:chOff x="0" y="0"/>
          <a:chExt cx="0" cy="0"/>
        </a:xfrm>
      </p:grpSpPr>
      <p:sp>
        <p:nvSpPr>
          <p:cNvPr id="207" name="Google Shape;207;p7"/>
          <p:cNvSpPr/>
          <p:nvPr/>
        </p:nvSpPr>
        <p:spPr>
          <a:xfrm rot="602713">
            <a:off x="-4542814" y="-3334329"/>
            <a:ext cx="9085628" cy="5368780"/>
          </a:xfrm>
          <a:custGeom>
            <a:avLst/>
            <a:gdLst/>
            <a:ahLst/>
            <a:cxnLst/>
            <a:rect l="l" t="t" r="r" b="b"/>
            <a:pathLst>
              <a:path w="9085628" h="5368780" extrusionOk="0">
                <a:moveTo>
                  <a:pt x="0" y="0"/>
                </a:moveTo>
                <a:lnTo>
                  <a:pt x="9085628" y="0"/>
                </a:lnTo>
                <a:lnTo>
                  <a:pt x="9085628" y="5368780"/>
                </a:lnTo>
                <a:lnTo>
                  <a:pt x="0" y="5368780"/>
                </a:lnTo>
                <a:lnTo>
                  <a:pt x="0" y="0"/>
                </a:lnTo>
                <a:close/>
              </a:path>
            </a:pathLst>
          </a:custGeom>
          <a:blipFill rotWithShape="1">
            <a:blip r:embed="rId3">
              <a:alphaModFix/>
            </a:blip>
            <a:stretch>
              <a:fillRect/>
            </a:stretch>
          </a:blipFill>
          <a:ln>
            <a:noFill/>
          </a:ln>
        </p:spPr>
      </p:sp>
      <p:sp>
        <p:nvSpPr>
          <p:cNvPr id="208" name="Google Shape;208;p7"/>
          <p:cNvSpPr/>
          <p:nvPr/>
        </p:nvSpPr>
        <p:spPr>
          <a:xfrm>
            <a:off x="4593813" y="3399460"/>
            <a:ext cx="2929147" cy="2929147"/>
          </a:xfrm>
          <a:custGeom>
            <a:avLst/>
            <a:gdLst/>
            <a:ahLst/>
            <a:cxnLst/>
            <a:rect l="l" t="t" r="r" b="b"/>
            <a:pathLst>
              <a:path w="2929147" h="2929147" extrusionOk="0">
                <a:moveTo>
                  <a:pt x="0" y="0"/>
                </a:moveTo>
                <a:lnTo>
                  <a:pt x="2929147" y="0"/>
                </a:lnTo>
                <a:lnTo>
                  <a:pt x="2929147" y="2929147"/>
                </a:lnTo>
                <a:lnTo>
                  <a:pt x="0" y="2929147"/>
                </a:lnTo>
                <a:lnTo>
                  <a:pt x="0" y="0"/>
                </a:lnTo>
                <a:close/>
              </a:path>
            </a:pathLst>
          </a:custGeom>
          <a:blipFill rotWithShape="1">
            <a:blip r:embed="rId4">
              <a:alphaModFix/>
            </a:blip>
            <a:stretch>
              <a:fillRect/>
            </a:stretch>
          </a:blipFill>
          <a:ln>
            <a:noFill/>
          </a:ln>
        </p:spPr>
      </p:sp>
      <p:grpSp>
        <p:nvGrpSpPr>
          <p:cNvPr id="209" name="Google Shape;209;p7"/>
          <p:cNvGrpSpPr/>
          <p:nvPr/>
        </p:nvGrpSpPr>
        <p:grpSpPr>
          <a:xfrm>
            <a:off x="417100" y="3926554"/>
            <a:ext cx="3062288" cy="1768398"/>
            <a:chOff x="0" y="-38100"/>
            <a:chExt cx="806529" cy="465751"/>
          </a:xfrm>
        </p:grpSpPr>
        <p:sp>
          <p:nvSpPr>
            <p:cNvPr id="210" name="Google Shape;210;p7"/>
            <p:cNvSpPr/>
            <p:nvPr/>
          </p:nvSpPr>
          <p:spPr>
            <a:xfrm>
              <a:off x="0" y="0"/>
              <a:ext cx="806529" cy="427651"/>
            </a:xfrm>
            <a:custGeom>
              <a:avLst/>
              <a:gdLst/>
              <a:ahLst/>
              <a:cxnLst/>
              <a:rect l="l" t="t" r="r" b="b"/>
              <a:pathLst>
                <a:path w="806529" h="427651" extrusionOk="0">
                  <a:moveTo>
                    <a:pt x="0" y="0"/>
                  </a:moveTo>
                  <a:lnTo>
                    <a:pt x="806529" y="0"/>
                  </a:lnTo>
                  <a:lnTo>
                    <a:pt x="806529" y="427651"/>
                  </a:lnTo>
                  <a:lnTo>
                    <a:pt x="0" y="427651"/>
                  </a:lnTo>
                  <a:close/>
                </a:path>
              </a:pathLst>
            </a:custGeom>
            <a:gradFill>
              <a:gsLst>
                <a:gs pos="0">
                  <a:srgbClr val="A6A6A6"/>
                </a:gs>
                <a:gs pos="100000">
                  <a:srgbClr val="FFFFFF"/>
                </a:gs>
              </a:gsLst>
              <a:lin ang="0" scaled="0"/>
            </a:gradFill>
            <a:ln>
              <a:noFill/>
            </a:ln>
          </p:spPr>
        </p:sp>
        <p:sp>
          <p:nvSpPr>
            <p:cNvPr id="211" name="Google Shape;211;p7"/>
            <p:cNvSpPr txBox="1"/>
            <p:nvPr/>
          </p:nvSpPr>
          <p:spPr>
            <a:xfrm>
              <a:off x="0" y="-38100"/>
              <a:ext cx="806529" cy="465751"/>
            </a:xfrm>
            <a:prstGeom prst="rect">
              <a:avLst/>
            </a:prstGeom>
            <a:noFill/>
            <a:ln>
              <a:noFill/>
            </a:ln>
          </p:spPr>
          <p:txBody>
            <a:bodyPr spcFirstLastPara="1" wrap="square" lIns="50800" tIns="50800" rIns="50800" bIns="50800" anchor="ctr" anchorCtr="0">
              <a:noAutofit/>
            </a:bodyPr>
            <a:lstStyle/>
            <a:p>
              <a:pPr marL="0" marR="0" lvl="0" indent="0" algn="ctr" rtl="0">
                <a:lnSpc>
                  <a:spcPct val="138045"/>
                </a:lnSpc>
                <a:spcBef>
                  <a:spcPts val="0"/>
                </a:spcBef>
                <a:spcAft>
                  <a:spcPts val="0"/>
                </a:spcAft>
                <a:buNone/>
              </a:pPr>
              <a:r>
                <a:rPr lang="en-US" sz="2087" b="1" i="0" u="none" strike="noStrike" cap="none">
                  <a:solidFill>
                    <a:srgbClr val="000000"/>
                  </a:solidFill>
                  <a:latin typeface="Arial"/>
                  <a:ea typeface="Arial"/>
                  <a:cs typeface="Arial"/>
                  <a:sym typeface="Arial"/>
                </a:rPr>
                <a:t>App Samples ( Benign    or Malicious )</a:t>
              </a:r>
              <a:endParaRPr/>
            </a:p>
          </p:txBody>
        </p:sp>
      </p:grpSp>
      <p:sp>
        <p:nvSpPr>
          <p:cNvPr id="212" name="Google Shape;212;p7"/>
          <p:cNvSpPr/>
          <p:nvPr/>
        </p:nvSpPr>
        <p:spPr>
          <a:xfrm>
            <a:off x="12286138" y="3810649"/>
            <a:ext cx="1627218" cy="2125819"/>
          </a:xfrm>
          <a:custGeom>
            <a:avLst/>
            <a:gdLst/>
            <a:ahLst/>
            <a:cxnLst/>
            <a:rect l="l" t="t" r="r" b="b"/>
            <a:pathLst>
              <a:path w="1627218" h="2125819" extrusionOk="0">
                <a:moveTo>
                  <a:pt x="0" y="0"/>
                </a:moveTo>
                <a:lnTo>
                  <a:pt x="1627218" y="0"/>
                </a:lnTo>
                <a:lnTo>
                  <a:pt x="1627218" y="2125819"/>
                </a:lnTo>
                <a:lnTo>
                  <a:pt x="0" y="2125819"/>
                </a:lnTo>
                <a:lnTo>
                  <a:pt x="0" y="0"/>
                </a:lnTo>
                <a:close/>
              </a:path>
            </a:pathLst>
          </a:custGeom>
          <a:blipFill rotWithShape="1">
            <a:blip r:embed="rId5">
              <a:alphaModFix/>
            </a:blip>
            <a:stretch>
              <a:fillRect/>
            </a:stretch>
          </a:blipFill>
          <a:ln>
            <a:noFill/>
          </a:ln>
        </p:spPr>
      </p:sp>
      <p:cxnSp>
        <p:nvCxnSpPr>
          <p:cNvPr id="213" name="Google Shape;213;p7"/>
          <p:cNvCxnSpPr/>
          <p:nvPr/>
        </p:nvCxnSpPr>
        <p:spPr>
          <a:xfrm rot="10800000" flipH="1">
            <a:off x="3479388" y="4864033"/>
            <a:ext cx="1114425" cy="19050"/>
          </a:xfrm>
          <a:prstGeom prst="straightConnector1">
            <a:avLst/>
          </a:prstGeom>
          <a:noFill/>
          <a:ln w="47625" cap="flat" cmpd="sng">
            <a:solidFill>
              <a:srgbClr val="FFFFFF"/>
            </a:solidFill>
            <a:prstDash val="solid"/>
            <a:round/>
            <a:headEnd type="none" w="sm" len="sm"/>
            <a:tailEnd type="stealth" w="med" len="med"/>
          </a:ln>
        </p:spPr>
      </p:cxnSp>
      <p:cxnSp>
        <p:nvCxnSpPr>
          <p:cNvPr id="214" name="Google Shape;214;p7"/>
          <p:cNvCxnSpPr/>
          <p:nvPr/>
        </p:nvCxnSpPr>
        <p:spPr>
          <a:xfrm rot="10800000" flipH="1">
            <a:off x="7199187" y="4864033"/>
            <a:ext cx="1187134" cy="19050"/>
          </a:xfrm>
          <a:prstGeom prst="straightConnector1">
            <a:avLst/>
          </a:prstGeom>
          <a:noFill/>
          <a:ln w="47625" cap="flat" cmpd="sng">
            <a:solidFill>
              <a:srgbClr val="FFFFFF"/>
            </a:solidFill>
            <a:prstDash val="solid"/>
            <a:round/>
            <a:headEnd type="none" w="sm" len="sm"/>
            <a:tailEnd type="stealth" w="med" len="med"/>
          </a:ln>
        </p:spPr>
      </p:cxnSp>
      <p:grpSp>
        <p:nvGrpSpPr>
          <p:cNvPr id="215" name="Google Shape;215;p7"/>
          <p:cNvGrpSpPr/>
          <p:nvPr/>
        </p:nvGrpSpPr>
        <p:grpSpPr>
          <a:xfrm>
            <a:off x="8504035" y="4160756"/>
            <a:ext cx="2544484" cy="1280944"/>
            <a:chOff x="0" y="-38100"/>
            <a:chExt cx="670152" cy="337368"/>
          </a:xfrm>
        </p:grpSpPr>
        <p:sp>
          <p:nvSpPr>
            <p:cNvPr id="216" name="Google Shape;216;p7"/>
            <p:cNvSpPr/>
            <p:nvPr/>
          </p:nvSpPr>
          <p:spPr>
            <a:xfrm>
              <a:off x="0" y="0"/>
              <a:ext cx="670152" cy="299268"/>
            </a:xfrm>
            <a:custGeom>
              <a:avLst/>
              <a:gdLst/>
              <a:ahLst/>
              <a:cxnLst/>
              <a:rect l="l" t="t" r="r" b="b"/>
              <a:pathLst>
                <a:path w="670152" h="299268" extrusionOk="0">
                  <a:moveTo>
                    <a:pt x="0" y="0"/>
                  </a:moveTo>
                  <a:lnTo>
                    <a:pt x="670152" y="0"/>
                  </a:lnTo>
                  <a:lnTo>
                    <a:pt x="670152" y="299268"/>
                  </a:lnTo>
                  <a:lnTo>
                    <a:pt x="0" y="299268"/>
                  </a:lnTo>
                  <a:close/>
                </a:path>
              </a:pathLst>
            </a:custGeom>
            <a:gradFill>
              <a:gsLst>
                <a:gs pos="0">
                  <a:srgbClr val="A6A6A6"/>
                </a:gs>
                <a:gs pos="100000">
                  <a:srgbClr val="FFFFFF"/>
                </a:gs>
              </a:gsLst>
              <a:lin ang="0" scaled="0"/>
            </a:gradFill>
            <a:ln>
              <a:noFill/>
            </a:ln>
          </p:spPr>
        </p:sp>
        <p:sp>
          <p:nvSpPr>
            <p:cNvPr id="217" name="Google Shape;217;p7"/>
            <p:cNvSpPr txBox="1"/>
            <p:nvPr/>
          </p:nvSpPr>
          <p:spPr>
            <a:xfrm>
              <a:off x="0" y="-38100"/>
              <a:ext cx="670152" cy="337368"/>
            </a:xfrm>
            <a:prstGeom prst="rect">
              <a:avLst/>
            </a:prstGeom>
            <a:noFill/>
            <a:ln>
              <a:noFill/>
            </a:ln>
          </p:spPr>
          <p:txBody>
            <a:bodyPr spcFirstLastPara="1" wrap="square" lIns="50800" tIns="50800" rIns="50800" bIns="50800" anchor="ctr" anchorCtr="0">
              <a:noAutofit/>
            </a:bodyPr>
            <a:lstStyle/>
            <a:p>
              <a:pPr marL="0" marR="0" lvl="0" indent="0" algn="ctr" rtl="0">
                <a:lnSpc>
                  <a:spcPct val="138045"/>
                </a:lnSpc>
                <a:spcBef>
                  <a:spcPts val="0"/>
                </a:spcBef>
                <a:spcAft>
                  <a:spcPts val="0"/>
                </a:spcAft>
                <a:buNone/>
              </a:pPr>
              <a:r>
                <a:rPr lang="en-US" sz="2087" b="1" i="0" u="none" strike="noStrike" cap="none">
                  <a:solidFill>
                    <a:srgbClr val="000000"/>
                  </a:solidFill>
                  <a:latin typeface="Arial"/>
                  <a:ea typeface="Arial"/>
                  <a:cs typeface="Arial"/>
                  <a:sym typeface="Arial"/>
                </a:rPr>
                <a:t>ApkTool</a:t>
              </a:r>
              <a:endParaRPr/>
            </a:p>
          </p:txBody>
        </p:sp>
      </p:grpSp>
      <p:cxnSp>
        <p:nvCxnSpPr>
          <p:cNvPr id="218" name="Google Shape;218;p7"/>
          <p:cNvCxnSpPr/>
          <p:nvPr/>
        </p:nvCxnSpPr>
        <p:spPr>
          <a:xfrm>
            <a:off x="11048519" y="4873558"/>
            <a:ext cx="1237619" cy="0"/>
          </a:xfrm>
          <a:prstGeom prst="straightConnector1">
            <a:avLst/>
          </a:prstGeom>
          <a:noFill/>
          <a:ln w="47625" cap="flat" cmpd="sng">
            <a:solidFill>
              <a:srgbClr val="FFFFFF"/>
            </a:solidFill>
            <a:prstDash val="solid"/>
            <a:round/>
            <a:headEnd type="none" w="sm" len="sm"/>
            <a:tailEnd type="stealth" w="med" len="med"/>
          </a:ln>
        </p:spPr>
      </p:cxnSp>
      <p:grpSp>
        <p:nvGrpSpPr>
          <p:cNvPr id="219" name="Google Shape;219;p7"/>
          <p:cNvGrpSpPr/>
          <p:nvPr/>
        </p:nvGrpSpPr>
        <p:grpSpPr>
          <a:xfrm>
            <a:off x="11393479" y="5974161"/>
            <a:ext cx="3412537" cy="1280944"/>
            <a:chOff x="0" y="-38100"/>
            <a:chExt cx="898775" cy="337368"/>
          </a:xfrm>
        </p:grpSpPr>
        <p:sp>
          <p:nvSpPr>
            <p:cNvPr id="220" name="Google Shape;220;p7"/>
            <p:cNvSpPr/>
            <p:nvPr/>
          </p:nvSpPr>
          <p:spPr>
            <a:xfrm>
              <a:off x="0" y="0"/>
              <a:ext cx="898775" cy="299268"/>
            </a:xfrm>
            <a:custGeom>
              <a:avLst/>
              <a:gdLst/>
              <a:ahLst/>
              <a:cxnLst/>
              <a:rect l="l" t="t" r="r" b="b"/>
              <a:pathLst>
                <a:path w="898775" h="299268" extrusionOk="0">
                  <a:moveTo>
                    <a:pt x="0" y="0"/>
                  </a:moveTo>
                  <a:lnTo>
                    <a:pt x="898775" y="0"/>
                  </a:lnTo>
                  <a:lnTo>
                    <a:pt x="898775" y="299268"/>
                  </a:lnTo>
                  <a:lnTo>
                    <a:pt x="0" y="299268"/>
                  </a:lnTo>
                  <a:close/>
                </a:path>
              </a:pathLst>
            </a:custGeom>
            <a:gradFill>
              <a:gsLst>
                <a:gs pos="0">
                  <a:srgbClr val="A6A6A6"/>
                </a:gs>
                <a:gs pos="100000">
                  <a:srgbClr val="FFFFFF"/>
                </a:gs>
              </a:gsLst>
              <a:lin ang="0" scaled="0"/>
            </a:gradFill>
            <a:ln>
              <a:noFill/>
            </a:ln>
          </p:spPr>
        </p:sp>
        <p:sp>
          <p:nvSpPr>
            <p:cNvPr id="221" name="Google Shape;221;p7"/>
            <p:cNvSpPr txBox="1"/>
            <p:nvPr/>
          </p:nvSpPr>
          <p:spPr>
            <a:xfrm>
              <a:off x="0" y="-38100"/>
              <a:ext cx="898775" cy="337368"/>
            </a:xfrm>
            <a:prstGeom prst="rect">
              <a:avLst/>
            </a:prstGeom>
            <a:noFill/>
            <a:ln>
              <a:noFill/>
            </a:ln>
          </p:spPr>
          <p:txBody>
            <a:bodyPr spcFirstLastPara="1" wrap="square" lIns="50800" tIns="50800" rIns="50800" bIns="50800" anchor="ctr" anchorCtr="0">
              <a:noAutofit/>
            </a:bodyPr>
            <a:lstStyle/>
            <a:p>
              <a:pPr marL="0" marR="0" lvl="0" indent="0" algn="ctr" rtl="0">
                <a:lnSpc>
                  <a:spcPct val="138045"/>
                </a:lnSpc>
                <a:spcBef>
                  <a:spcPts val="0"/>
                </a:spcBef>
                <a:spcAft>
                  <a:spcPts val="0"/>
                </a:spcAft>
                <a:buNone/>
              </a:pPr>
              <a:r>
                <a:rPr lang="en-US" sz="2087" b="1" i="0" u="none" strike="noStrike" cap="none">
                  <a:solidFill>
                    <a:srgbClr val="000000"/>
                  </a:solidFill>
                  <a:latin typeface="Arial"/>
                  <a:ea typeface="Arial"/>
                  <a:cs typeface="Arial"/>
                  <a:sym typeface="Arial"/>
                </a:rPr>
                <a:t>Manifest File</a:t>
              </a:r>
              <a:endParaRPr/>
            </a:p>
            <a:p>
              <a:pPr marL="0" marR="0" lvl="0" indent="0" algn="ctr" rtl="0">
                <a:lnSpc>
                  <a:spcPct val="138045"/>
                </a:lnSpc>
                <a:spcBef>
                  <a:spcPts val="0"/>
                </a:spcBef>
                <a:spcAft>
                  <a:spcPts val="0"/>
                </a:spcAft>
                <a:buNone/>
              </a:pPr>
              <a:r>
                <a:rPr lang="en-US" sz="2087" b="1" i="0" u="none" strike="noStrike" cap="none">
                  <a:solidFill>
                    <a:srgbClr val="000000"/>
                  </a:solidFill>
                  <a:latin typeface="Arial"/>
                  <a:ea typeface="Arial"/>
                  <a:cs typeface="Arial"/>
                  <a:sym typeface="Arial"/>
                </a:rPr>
                <a:t>AndroidManifest.xml)</a:t>
              </a:r>
              <a:endParaRPr/>
            </a:p>
          </p:txBody>
        </p:sp>
      </p:grpSp>
      <p:grpSp>
        <p:nvGrpSpPr>
          <p:cNvPr id="222" name="Google Shape;222;p7"/>
          <p:cNvGrpSpPr/>
          <p:nvPr/>
        </p:nvGrpSpPr>
        <p:grpSpPr>
          <a:xfrm>
            <a:off x="15236700" y="4160756"/>
            <a:ext cx="2544484" cy="1280944"/>
            <a:chOff x="0" y="-38100"/>
            <a:chExt cx="670152" cy="337368"/>
          </a:xfrm>
        </p:grpSpPr>
        <p:sp>
          <p:nvSpPr>
            <p:cNvPr id="223" name="Google Shape;223;p7"/>
            <p:cNvSpPr/>
            <p:nvPr/>
          </p:nvSpPr>
          <p:spPr>
            <a:xfrm>
              <a:off x="0" y="0"/>
              <a:ext cx="670152" cy="299268"/>
            </a:xfrm>
            <a:custGeom>
              <a:avLst/>
              <a:gdLst/>
              <a:ahLst/>
              <a:cxnLst/>
              <a:rect l="l" t="t" r="r" b="b"/>
              <a:pathLst>
                <a:path w="670152" h="299268" extrusionOk="0">
                  <a:moveTo>
                    <a:pt x="0" y="0"/>
                  </a:moveTo>
                  <a:lnTo>
                    <a:pt x="670152" y="0"/>
                  </a:lnTo>
                  <a:lnTo>
                    <a:pt x="670152" y="299268"/>
                  </a:lnTo>
                  <a:lnTo>
                    <a:pt x="0" y="299268"/>
                  </a:lnTo>
                  <a:close/>
                </a:path>
              </a:pathLst>
            </a:custGeom>
            <a:gradFill>
              <a:gsLst>
                <a:gs pos="0">
                  <a:srgbClr val="A6A6A6"/>
                </a:gs>
                <a:gs pos="100000">
                  <a:srgbClr val="FFFFFF"/>
                </a:gs>
              </a:gsLst>
              <a:lin ang="0" scaled="0"/>
            </a:gradFill>
            <a:ln>
              <a:noFill/>
            </a:ln>
          </p:spPr>
        </p:sp>
        <p:sp>
          <p:nvSpPr>
            <p:cNvPr id="224" name="Google Shape;224;p7"/>
            <p:cNvSpPr txBox="1"/>
            <p:nvPr/>
          </p:nvSpPr>
          <p:spPr>
            <a:xfrm>
              <a:off x="0" y="-38100"/>
              <a:ext cx="670152" cy="337368"/>
            </a:xfrm>
            <a:prstGeom prst="rect">
              <a:avLst/>
            </a:prstGeom>
            <a:noFill/>
            <a:ln>
              <a:noFill/>
            </a:ln>
          </p:spPr>
          <p:txBody>
            <a:bodyPr spcFirstLastPara="1" wrap="square" lIns="50800" tIns="50800" rIns="50800" bIns="50800" anchor="ctr" anchorCtr="0">
              <a:noAutofit/>
            </a:bodyPr>
            <a:lstStyle/>
            <a:p>
              <a:pPr marL="0" marR="0" lvl="0" indent="0" algn="ctr" rtl="0">
                <a:lnSpc>
                  <a:spcPct val="138045"/>
                </a:lnSpc>
                <a:spcBef>
                  <a:spcPts val="0"/>
                </a:spcBef>
                <a:spcAft>
                  <a:spcPts val="0"/>
                </a:spcAft>
                <a:buNone/>
              </a:pPr>
              <a:r>
                <a:rPr lang="en-US" sz="2087" b="1" i="0" u="none" strike="noStrike" cap="none">
                  <a:solidFill>
                    <a:srgbClr val="000000"/>
                  </a:solidFill>
                  <a:latin typeface="Arial"/>
                  <a:ea typeface="Arial"/>
                  <a:cs typeface="Arial"/>
                  <a:sym typeface="Arial"/>
                </a:rPr>
                <a:t>Permissions</a:t>
              </a:r>
              <a:endParaRPr/>
            </a:p>
            <a:p>
              <a:pPr marL="0" marR="0" lvl="0" indent="0" algn="ctr" rtl="0">
                <a:lnSpc>
                  <a:spcPct val="138045"/>
                </a:lnSpc>
                <a:spcBef>
                  <a:spcPts val="0"/>
                </a:spcBef>
                <a:spcAft>
                  <a:spcPts val="0"/>
                </a:spcAft>
                <a:buNone/>
              </a:pPr>
              <a:r>
                <a:rPr lang="en-US" sz="2087" b="1" i="0" u="none" strike="noStrike" cap="none">
                  <a:solidFill>
                    <a:srgbClr val="000000"/>
                  </a:solidFill>
                  <a:latin typeface="Arial"/>
                  <a:ea typeface="Arial"/>
                  <a:cs typeface="Arial"/>
                  <a:sym typeface="Arial"/>
                </a:rPr>
                <a:t>Intents</a:t>
              </a:r>
              <a:endParaRPr/>
            </a:p>
          </p:txBody>
        </p:sp>
      </p:grpSp>
      <p:cxnSp>
        <p:nvCxnSpPr>
          <p:cNvPr id="225" name="Google Shape;225;p7"/>
          <p:cNvCxnSpPr/>
          <p:nvPr/>
        </p:nvCxnSpPr>
        <p:spPr>
          <a:xfrm>
            <a:off x="13913356" y="4873558"/>
            <a:ext cx="1323344" cy="0"/>
          </a:xfrm>
          <a:prstGeom prst="straightConnector1">
            <a:avLst/>
          </a:prstGeom>
          <a:noFill/>
          <a:ln w="47625" cap="flat" cmpd="sng">
            <a:solidFill>
              <a:srgbClr val="FFFFFF"/>
            </a:solidFill>
            <a:prstDash val="solid"/>
            <a:round/>
            <a:headEnd type="none" w="sm" len="sm"/>
            <a:tailEnd type="stealth" w="med" len="med"/>
          </a:ln>
        </p:spPr>
      </p:cxnSp>
      <p:sp>
        <p:nvSpPr>
          <p:cNvPr id="226" name="Google Shape;226;p7"/>
          <p:cNvSpPr/>
          <p:nvPr/>
        </p:nvSpPr>
        <p:spPr>
          <a:xfrm rot="2337229">
            <a:off x="14705234" y="6573910"/>
            <a:ext cx="9085628" cy="5368780"/>
          </a:xfrm>
          <a:custGeom>
            <a:avLst/>
            <a:gdLst/>
            <a:ahLst/>
            <a:cxnLst/>
            <a:rect l="l" t="t" r="r" b="b"/>
            <a:pathLst>
              <a:path w="9085628" h="5368780" extrusionOk="0">
                <a:moveTo>
                  <a:pt x="0" y="0"/>
                </a:moveTo>
                <a:lnTo>
                  <a:pt x="9085629" y="0"/>
                </a:lnTo>
                <a:lnTo>
                  <a:pt x="9085629" y="5368780"/>
                </a:lnTo>
                <a:lnTo>
                  <a:pt x="0" y="5368780"/>
                </a:lnTo>
                <a:lnTo>
                  <a:pt x="0" y="0"/>
                </a:lnTo>
                <a:close/>
              </a:path>
            </a:pathLst>
          </a:custGeom>
          <a:blipFill rotWithShape="1">
            <a:blip r:embed="rId3">
              <a:alphaModFix/>
            </a:blip>
            <a:stretch>
              <a:fillRect/>
            </a:stretch>
          </a:blipFill>
          <a:ln>
            <a:noFill/>
          </a:ln>
        </p:spPr>
      </p:sp>
      <p:sp>
        <p:nvSpPr>
          <p:cNvPr id="227" name="Google Shape;227;p7"/>
          <p:cNvSpPr txBox="1"/>
          <p:nvPr/>
        </p:nvSpPr>
        <p:spPr>
          <a:xfrm>
            <a:off x="5243241" y="1028700"/>
            <a:ext cx="7347659" cy="967959"/>
          </a:xfrm>
          <a:prstGeom prst="rect">
            <a:avLst/>
          </a:prstGeom>
          <a:noFill/>
          <a:ln>
            <a:noFill/>
          </a:ln>
        </p:spPr>
        <p:txBody>
          <a:bodyPr spcFirstLastPara="1" wrap="square" lIns="0" tIns="0" rIns="0" bIns="0" anchor="t" anchorCtr="0">
            <a:spAutoFit/>
          </a:bodyPr>
          <a:lstStyle/>
          <a:p>
            <a:pPr marL="0" marR="0" lvl="0" indent="0" algn="l" rtl="0">
              <a:lnSpc>
                <a:spcPct val="119996"/>
              </a:lnSpc>
              <a:spcBef>
                <a:spcPts val="0"/>
              </a:spcBef>
              <a:spcAft>
                <a:spcPts val="0"/>
              </a:spcAft>
              <a:buNone/>
            </a:pPr>
            <a:r>
              <a:rPr lang="en-US" sz="6426" b="1" i="0" u="none" strike="noStrike" cap="none">
                <a:solidFill>
                  <a:srgbClr val="CFF4FF"/>
                </a:solidFill>
                <a:latin typeface="Arial"/>
                <a:ea typeface="Arial"/>
                <a:cs typeface="Arial"/>
                <a:sym typeface="Arial"/>
              </a:rPr>
              <a:t>App Analysis</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Shape 239"/>
        <p:cNvGrpSpPr/>
        <p:nvPr/>
      </p:nvGrpSpPr>
      <p:grpSpPr>
        <a:xfrm>
          <a:off x="0" y="0"/>
          <a:ext cx="0" cy="0"/>
          <a:chOff x="0" y="0"/>
          <a:chExt cx="0" cy="0"/>
        </a:xfrm>
      </p:grpSpPr>
      <p:sp>
        <p:nvSpPr>
          <p:cNvPr id="240" name="Google Shape;240;g30ef0455caa_0_0"/>
          <p:cNvSpPr/>
          <p:nvPr/>
        </p:nvSpPr>
        <p:spPr>
          <a:xfrm rot="-5400000">
            <a:off x="4186973" y="-925676"/>
            <a:ext cx="9302895" cy="8068147"/>
          </a:xfrm>
          <a:custGeom>
            <a:avLst/>
            <a:gdLst/>
            <a:ahLst/>
            <a:cxnLst/>
            <a:rect l="l" t="t" r="r" b="b"/>
            <a:pathLst>
              <a:path w="9302895" h="8068147" extrusionOk="0">
                <a:moveTo>
                  <a:pt x="0" y="0"/>
                </a:moveTo>
                <a:lnTo>
                  <a:pt x="9302895" y="0"/>
                </a:lnTo>
                <a:lnTo>
                  <a:pt x="9302895" y="8068147"/>
                </a:lnTo>
                <a:lnTo>
                  <a:pt x="0" y="8068147"/>
                </a:lnTo>
                <a:lnTo>
                  <a:pt x="0" y="0"/>
                </a:lnTo>
                <a:close/>
              </a:path>
            </a:pathLst>
          </a:custGeom>
          <a:blipFill rotWithShape="1">
            <a:blip r:embed="rId3">
              <a:alphaModFix/>
            </a:blip>
            <a:stretch>
              <a:fillRect/>
            </a:stretch>
          </a:blipFill>
          <a:ln>
            <a:noFill/>
          </a:ln>
        </p:spPr>
      </p:sp>
      <p:grpSp>
        <p:nvGrpSpPr>
          <p:cNvPr id="241" name="Google Shape;241;g30ef0455caa_0_0"/>
          <p:cNvGrpSpPr/>
          <p:nvPr/>
        </p:nvGrpSpPr>
        <p:grpSpPr>
          <a:xfrm>
            <a:off x="-690640" y="-1687712"/>
            <a:ext cx="19210647" cy="4598426"/>
            <a:chOff x="0" y="-38100"/>
            <a:chExt cx="5059561" cy="1211100"/>
          </a:xfrm>
        </p:grpSpPr>
        <p:sp>
          <p:nvSpPr>
            <p:cNvPr id="242" name="Google Shape;242;g30ef0455caa_0_0"/>
            <p:cNvSpPr/>
            <p:nvPr/>
          </p:nvSpPr>
          <p:spPr>
            <a:xfrm>
              <a:off x="0" y="0"/>
              <a:ext cx="5059561" cy="1172906"/>
            </a:xfrm>
            <a:custGeom>
              <a:avLst/>
              <a:gdLst/>
              <a:ahLst/>
              <a:cxnLst/>
              <a:rect l="l" t="t" r="r" b="b"/>
              <a:pathLst>
                <a:path w="5059561" h="1172906" extrusionOk="0">
                  <a:moveTo>
                    <a:pt x="0" y="0"/>
                  </a:moveTo>
                  <a:lnTo>
                    <a:pt x="5059561" y="0"/>
                  </a:lnTo>
                  <a:lnTo>
                    <a:pt x="5059561" y="1172906"/>
                  </a:lnTo>
                  <a:lnTo>
                    <a:pt x="0" y="1172906"/>
                  </a:lnTo>
                  <a:close/>
                </a:path>
              </a:pathLst>
            </a:custGeom>
            <a:solidFill>
              <a:srgbClr val="051D40"/>
            </a:solidFill>
            <a:ln w="38100" cap="sq" cmpd="sng">
              <a:solidFill>
                <a:srgbClr val="56AEFF"/>
              </a:solidFill>
              <a:prstDash val="solid"/>
              <a:miter lim="8000"/>
              <a:headEnd type="none" w="sm" len="sm"/>
              <a:tailEnd type="none" w="sm" len="sm"/>
            </a:ln>
          </p:spPr>
        </p:sp>
        <p:sp>
          <p:nvSpPr>
            <p:cNvPr id="243" name="Google Shape;243;g30ef0455caa_0_0"/>
            <p:cNvSpPr txBox="1"/>
            <p:nvPr/>
          </p:nvSpPr>
          <p:spPr>
            <a:xfrm>
              <a:off x="0" y="-38100"/>
              <a:ext cx="5059500" cy="1211100"/>
            </a:xfrm>
            <a:prstGeom prst="rect">
              <a:avLst/>
            </a:prstGeom>
            <a:noFill/>
            <a:ln>
              <a:noFill/>
            </a:ln>
          </p:spPr>
          <p:txBody>
            <a:bodyPr spcFirstLastPara="1" wrap="square" lIns="50800" tIns="50800" rIns="50800" bIns="50800" anchor="ctr" anchorCtr="0">
              <a:noAutofit/>
            </a:bodyPr>
            <a:lstStyle/>
            <a:p>
              <a:pPr marL="0" marR="0" lvl="0" indent="0" algn="ctr" rtl="0">
                <a:lnSpc>
                  <a:spcPct val="144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4" name="Google Shape;244;g30ef0455caa_0_0"/>
          <p:cNvSpPr txBox="1"/>
          <p:nvPr/>
        </p:nvSpPr>
        <p:spPr>
          <a:xfrm>
            <a:off x="3613020" y="922428"/>
            <a:ext cx="10450800" cy="1988108"/>
          </a:xfrm>
          <a:prstGeom prst="rect">
            <a:avLst/>
          </a:prstGeom>
          <a:noFill/>
          <a:ln>
            <a:noFill/>
          </a:ln>
        </p:spPr>
        <p:txBody>
          <a:bodyPr spcFirstLastPara="1" wrap="square" lIns="0" tIns="0" rIns="0" bIns="0" anchor="t" anchorCtr="0">
            <a:spAutoFit/>
          </a:bodyPr>
          <a:lstStyle/>
          <a:p>
            <a:pPr marL="0" marR="0" lvl="0" indent="0" algn="ctr" rtl="0">
              <a:lnSpc>
                <a:spcPct val="119995"/>
              </a:lnSpc>
              <a:spcBef>
                <a:spcPts val="0"/>
              </a:spcBef>
              <a:spcAft>
                <a:spcPts val="0"/>
              </a:spcAft>
              <a:buNone/>
            </a:pPr>
            <a:r>
              <a:rPr lang="en-US" sz="6000" b="1" dirty="0">
                <a:solidFill>
                  <a:srgbClr val="CFF4FF"/>
                </a:solidFill>
              </a:rPr>
              <a:t>Development Update</a:t>
            </a:r>
            <a:endParaRPr sz="2000" dirty="0"/>
          </a:p>
          <a:p>
            <a:pPr marL="0" marR="0" lvl="0" indent="0" algn="ctr" rtl="0">
              <a:lnSpc>
                <a:spcPct val="119995"/>
              </a:lnSpc>
              <a:spcBef>
                <a:spcPts val="0"/>
              </a:spcBef>
              <a:spcAft>
                <a:spcPts val="0"/>
              </a:spcAft>
              <a:buNone/>
            </a:pPr>
            <a:endParaRPr sz="4766" b="1" i="0" u="none" strike="noStrike" cap="none" dirty="0">
              <a:solidFill>
                <a:srgbClr val="CFF4FF"/>
              </a:solidFill>
              <a:latin typeface="Arial"/>
              <a:ea typeface="Arial"/>
              <a:cs typeface="Arial"/>
              <a:sym typeface="Arial"/>
            </a:endParaRPr>
          </a:p>
        </p:txBody>
      </p:sp>
      <p:sp>
        <p:nvSpPr>
          <p:cNvPr id="245" name="Google Shape;245;g30ef0455caa_0_0"/>
          <p:cNvSpPr/>
          <p:nvPr/>
        </p:nvSpPr>
        <p:spPr>
          <a:xfrm>
            <a:off x="16804754" y="9074551"/>
            <a:ext cx="1715127" cy="1715127"/>
          </a:xfrm>
          <a:custGeom>
            <a:avLst/>
            <a:gdLst/>
            <a:ahLst/>
            <a:cxnLst/>
            <a:rect l="l" t="t" r="r" b="b"/>
            <a:pathLst>
              <a:path w="1715127" h="1715127" extrusionOk="0">
                <a:moveTo>
                  <a:pt x="0" y="0"/>
                </a:moveTo>
                <a:lnTo>
                  <a:pt x="1715127" y="0"/>
                </a:lnTo>
                <a:lnTo>
                  <a:pt x="1715127" y="1715126"/>
                </a:lnTo>
                <a:lnTo>
                  <a:pt x="0" y="1715126"/>
                </a:lnTo>
                <a:lnTo>
                  <a:pt x="0" y="0"/>
                </a:lnTo>
                <a:close/>
              </a:path>
            </a:pathLst>
          </a:custGeom>
          <a:blipFill rotWithShape="1">
            <a:blip r:embed="rId4">
              <a:alphaModFix/>
            </a:blip>
            <a:stretch>
              <a:fillRect/>
            </a:stretch>
          </a:blipFill>
          <a:ln>
            <a:noFill/>
          </a:ln>
        </p:spPr>
      </p:sp>
      <p:sp>
        <p:nvSpPr>
          <p:cNvPr id="246" name="Google Shape;246;g30ef0455caa_0_0"/>
          <p:cNvSpPr/>
          <p:nvPr/>
        </p:nvSpPr>
        <p:spPr>
          <a:xfrm>
            <a:off x="-363441" y="-390286"/>
            <a:ext cx="1715127" cy="1715127"/>
          </a:xfrm>
          <a:custGeom>
            <a:avLst/>
            <a:gdLst/>
            <a:ahLst/>
            <a:cxnLst/>
            <a:rect l="l" t="t" r="r" b="b"/>
            <a:pathLst>
              <a:path w="1715127" h="1715127" extrusionOk="0">
                <a:moveTo>
                  <a:pt x="0" y="0"/>
                </a:moveTo>
                <a:lnTo>
                  <a:pt x="1715127" y="0"/>
                </a:lnTo>
                <a:lnTo>
                  <a:pt x="1715127" y="1715127"/>
                </a:lnTo>
                <a:lnTo>
                  <a:pt x="0" y="1715127"/>
                </a:lnTo>
                <a:lnTo>
                  <a:pt x="0" y="0"/>
                </a:lnTo>
                <a:close/>
              </a:path>
            </a:pathLst>
          </a:custGeom>
          <a:blipFill rotWithShape="1">
            <a:blip r:embed="rId4">
              <a:alphaModFix/>
            </a:blip>
            <a:stretch>
              <a:fillRect/>
            </a:stretch>
          </a:blipFill>
          <a:ln>
            <a:noFill/>
          </a:ln>
        </p:spPr>
      </p:sp>
      <p:sp>
        <p:nvSpPr>
          <p:cNvPr id="247" name="Google Shape;247;g30ef0455caa_0_0"/>
          <p:cNvSpPr/>
          <p:nvPr/>
        </p:nvSpPr>
        <p:spPr>
          <a:xfrm>
            <a:off x="14398071" y="-136788"/>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248" name="Google Shape;248;g30ef0455caa_0_0"/>
          <p:cNvSpPr/>
          <p:nvPr/>
        </p:nvSpPr>
        <p:spPr>
          <a:xfrm>
            <a:off x="900991" y="9922935"/>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12" name="Google Shape;285;p10">
            <a:extLst>
              <a:ext uri="{FF2B5EF4-FFF2-40B4-BE49-F238E27FC236}">
                <a16:creationId xmlns:a16="http://schemas.microsoft.com/office/drawing/2014/main" id="{E3D9A56F-DED8-4D3D-937E-25F1D52A6200}"/>
              </a:ext>
            </a:extLst>
          </p:cNvPr>
          <p:cNvSpPr txBox="1"/>
          <p:nvPr/>
        </p:nvSpPr>
        <p:spPr>
          <a:xfrm>
            <a:off x="2395459" y="4033235"/>
            <a:ext cx="13487400" cy="2540824"/>
          </a:xfrm>
          <a:prstGeom prst="rect">
            <a:avLst/>
          </a:prstGeom>
          <a:noFill/>
          <a:ln>
            <a:noFill/>
          </a:ln>
        </p:spPr>
        <p:txBody>
          <a:bodyPr spcFirstLastPara="1" wrap="square" lIns="0" tIns="0" rIns="0" bIns="0" anchor="t" anchorCtr="0">
            <a:spAutoFit/>
          </a:bodyPr>
          <a:lstStyle/>
          <a:p>
            <a:pPr marL="0" lvl="0" indent="0" algn="l" rtl="0">
              <a:lnSpc>
                <a:spcPct val="137997"/>
              </a:lnSpc>
              <a:spcBef>
                <a:spcPts val="0"/>
              </a:spcBef>
              <a:spcAft>
                <a:spcPts val="0"/>
              </a:spcAft>
              <a:buClr>
                <a:schemeClr val="dk1"/>
              </a:buClr>
              <a:buSzPts val="1100"/>
              <a:buFont typeface="Arial"/>
              <a:buNone/>
            </a:pPr>
            <a:r>
              <a:rPr lang="en-US" sz="5982" b="1" dirty="0">
                <a:solidFill>
                  <a:schemeClr val="tx1">
                    <a:lumMod val="95000"/>
                    <a:lumOff val="5000"/>
                  </a:schemeClr>
                </a:solidFill>
                <a:latin typeface="DM Sans"/>
                <a:ea typeface="DM Sans"/>
                <a:cs typeface="DM Sans"/>
                <a:sym typeface="DM Sans"/>
              </a:rPr>
              <a:t>GitHub Link:  </a:t>
            </a:r>
            <a:r>
              <a:rPr lang="en-US" sz="5982" b="1" dirty="0">
                <a:solidFill>
                  <a:schemeClr val="bg2">
                    <a:lumMod val="50000"/>
                  </a:schemeClr>
                </a:solidFill>
                <a:latin typeface="DM Sans"/>
                <a:ea typeface="DM Sans"/>
                <a:cs typeface="DM Sans"/>
                <a:sym typeface="DM Sans"/>
                <a:hlinkClick r:id="rId6">
                  <a:extLst>
                    <a:ext uri="{A12FA001-AC4F-418D-AE19-62706E023703}">
                      <ahyp:hlinkClr xmlns:ahyp="http://schemas.microsoft.com/office/drawing/2018/hyperlinkcolor" val="tx"/>
                    </a:ext>
                  </a:extLst>
                </a:hlinkClick>
              </a:rPr>
              <a:t>SPL-2: ’Droid Scanner’ </a:t>
            </a:r>
            <a:endParaRPr sz="5982" b="1" dirty="0">
              <a:solidFill>
                <a:schemeClr val="bg2">
                  <a:lumMod val="50000"/>
                </a:schemeClr>
              </a:solidFill>
              <a:latin typeface="DM Sans"/>
              <a:ea typeface="DM Sans"/>
              <a:cs typeface="DM Sans"/>
              <a:sym typeface="DM Sans"/>
            </a:endParaRPr>
          </a:p>
          <a:p>
            <a:pPr marL="0" marR="0" lvl="0" indent="0" algn="l" rtl="0">
              <a:lnSpc>
                <a:spcPct val="137997"/>
              </a:lnSpc>
              <a:spcBef>
                <a:spcPts val="0"/>
              </a:spcBef>
              <a:spcAft>
                <a:spcPts val="0"/>
              </a:spcAft>
              <a:buNone/>
            </a:pPr>
            <a:endParaRPr sz="5982" b="1" dirty="0">
              <a:solidFill>
                <a:srgbClr val="4BD1FB"/>
              </a:solidFill>
              <a:latin typeface="DM Sans"/>
              <a:ea typeface="DM Sans"/>
              <a:cs typeface="DM Sans"/>
              <a:sym typeface="DM Sans"/>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81"/>
        <p:cNvGrpSpPr/>
        <p:nvPr/>
      </p:nvGrpSpPr>
      <p:grpSpPr>
        <a:xfrm>
          <a:off x="0" y="0"/>
          <a:ext cx="0" cy="0"/>
          <a:chOff x="0" y="0"/>
          <a:chExt cx="0" cy="0"/>
        </a:xfrm>
      </p:grpSpPr>
      <p:sp>
        <p:nvSpPr>
          <p:cNvPr id="282" name="Google Shape;282;p10"/>
          <p:cNvSpPr/>
          <p:nvPr/>
        </p:nvSpPr>
        <p:spPr>
          <a:xfrm>
            <a:off x="16683520" y="1590911"/>
            <a:ext cx="2651835" cy="2651835"/>
          </a:xfrm>
          <a:custGeom>
            <a:avLst/>
            <a:gdLst/>
            <a:ahLst/>
            <a:cxnLst/>
            <a:rect l="l" t="t" r="r" b="b"/>
            <a:pathLst>
              <a:path w="2651835" h="2651835" extrusionOk="0">
                <a:moveTo>
                  <a:pt x="0" y="0"/>
                </a:moveTo>
                <a:lnTo>
                  <a:pt x="2651835" y="0"/>
                </a:lnTo>
                <a:lnTo>
                  <a:pt x="2651835" y="2651835"/>
                </a:lnTo>
                <a:lnTo>
                  <a:pt x="0" y="2651835"/>
                </a:lnTo>
                <a:lnTo>
                  <a:pt x="0" y="0"/>
                </a:lnTo>
                <a:close/>
              </a:path>
            </a:pathLst>
          </a:custGeom>
          <a:blipFill rotWithShape="1">
            <a:blip r:embed="rId3">
              <a:alphaModFix amt="20999"/>
            </a:blip>
            <a:stretch>
              <a:fillRect/>
            </a:stretch>
          </a:blipFill>
          <a:ln>
            <a:noFill/>
          </a:ln>
        </p:spPr>
      </p:sp>
      <p:sp>
        <p:nvSpPr>
          <p:cNvPr id="283" name="Google Shape;283;p10"/>
          <p:cNvSpPr/>
          <p:nvPr/>
        </p:nvSpPr>
        <p:spPr>
          <a:xfrm rot="-1704000">
            <a:off x="9689961" y="2768818"/>
            <a:ext cx="10368756" cy="8740084"/>
          </a:xfrm>
          <a:custGeom>
            <a:avLst/>
            <a:gdLst/>
            <a:ahLst/>
            <a:cxnLst/>
            <a:rect l="l" t="t" r="r" b="b"/>
            <a:pathLst>
              <a:path w="4514698" h="3805552" extrusionOk="0">
                <a:moveTo>
                  <a:pt x="2930294" y="3805552"/>
                </a:moveTo>
                <a:lnTo>
                  <a:pt x="0" y="2221148"/>
                </a:lnTo>
                <a:cubicBezTo>
                  <a:pt x="875258" y="602392"/>
                  <a:pt x="2895942" y="0"/>
                  <a:pt x="4514698" y="875258"/>
                </a:cubicBezTo>
                <a:lnTo>
                  <a:pt x="2930294" y="3805552"/>
                </a:lnTo>
                <a:close/>
              </a:path>
            </a:pathLst>
          </a:custGeom>
          <a:blipFill rotWithShape="1">
            <a:blip r:embed="rId4">
              <a:alphaModFix/>
            </a:blip>
            <a:stretch>
              <a:fillRect l="-11384" t="-5290" r="-14914" b="-8725"/>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a:off x="-789475" y="-570381"/>
            <a:ext cx="2651835" cy="2651835"/>
          </a:xfrm>
          <a:custGeom>
            <a:avLst/>
            <a:gdLst/>
            <a:ahLst/>
            <a:cxnLst/>
            <a:rect l="l" t="t" r="r" b="b"/>
            <a:pathLst>
              <a:path w="2651835" h="2651835" extrusionOk="0">
                <a:moveTo>
                  <a:pt x="0" y="0"/>
                </a:moveTo>
                <a:lnTo>
                  <a:pt x="2651836" y="0"/>
                </a:lnTo>
                <a:lnTo>
                  <a:pt x="2651836" y="2651835"/>
                </a:lnTo>
                <a:lnTo>
                  <a:pt x="0" y="2651835"/>
                </a:lnTo>
                <a:lnTo>
                  <a:pt x="0" y="0"/>
                </a:lnTo>
                <a:close/>
              </a:path>
            </a:pathLst>
          </a:custGeom>
          <a:blipFill rotWithShape="1">
            <a:blip r:embed="rId3">
              <a:alphaModFix amt="20999"/>
            </a:blip>
            <a:stretch>
              <a:fillRect/>
            </a:stretch>
          </a:blipFill>
          <a:ln>
            <a:noFill/>
          </a:ln>
        </p:spPr>
      </p:sp>
      <p:sp>
        <p:nvSpPr>
          <p:cNvPr id="285" name="Google Shape;285;p10"/>
          <p:cNvSpPr txBox="1"/>
          <p:nvPr/>
        </p:nvSpPr>
        <p:spPr>
          <a:xfrm>
            <a:off x="2264153" y="6356885"/>
            <a:ext cx="7627800" cy="3462000"/>
          </a:xfrm>
          <a:prstGeom prst="rect">
            <a:avLst/>
          </a:prstGeom>
          <a:noFill/>
          <a:ln>
            <a:noFill/>
          </a:ln>
        </p:spPr>
        <p:txBody>
          <a:bodyPr spcFirstLastPara="1" wrap="square" lIns="0" tIns="0" rIns="0" bIns="0" anchor="t" anchorCtr="0">
            <a:spAutoFit/>
          </a:bodyPr>
          <a:lstStyle/>
          <a:p>
            <a:pPr marL="0" lvl="0" indent="0" algn="l" rtl="0">
              <a:lnSpc>
                <a:spcPct val="137997"/>
              </a:lnSpc>
              <a:spcBef>
                <a:spcPts val="0"/>
              </a:spcBef>
              <a:spcAft>
                <a:spcPts val="0"/>
              </a:spcAft>
              <a:buClr>
                <a:schemeClr val="dk1"/>
              </a:buClr>
              <a:buSzPts val="1100"/>
              <a:buFont typeface="Arial"/>
              <a:buNone/>
            </a:pPr>
            <a:r>
              <a:rPr lang="en-US" sz="5982" b="1" dirty="0">
                <a:solidFill>
                  <a:srgbClr val="4BD1FB"/>
                </a:solidFill>
                <a:latin typeface="DM Sans"/>
                <a:ea typeface="DM Sans"/>
                <a:cs typeface="DM Sans"/>
                <a:sym typeface="DM Sans"/>
              </a:rPr>
              <a:t>Any Question ?</a:t>
            </a:r>
            <a:endParaRPr sz="5982" b="1" dirty="0">
              <a:solidFill>
                <a:srgbClr val="4BD1FB"/>
              </a:solidFill>
              <a:latin typeface="DM Sans"/>
              <a:ea typeface="DM Sans"/>
              <a:cs typeface="DM Sans"/>
              <a:sym typeface="DM Sans"/>
            </a:endParaRPr>
          </a:p>
          <a:p>
            <a:pPr marL="0" lvl="0" indent="0" algn="l" rtl="0">
              <a:lnSpc>
                <a:spcPct val="137997"/>
              </a:lnSpc>
              <a:spcBef>
                <a:spcPts val="0"/>
              </a:spcBef>
              <a:spcAft>
                <a:spcPts val="0"/>
              </a:spcAft>
              <a:buClr>
                <a:schemeClr val="dk1"/>
              </a:buClr>
              <a:buSzPts val="1100"/>
              <a:buFont typeface="Arial"/>
              <a:buNone/>
            </a:pPr>
            <a:endParaRPr sz="5982" b="1" dirty="0">
              <a:solidFill>
                <a:srgbClr val="4BD1FB"/>
              </a:solidFill>
              <a:latin typeface="DM Sans"/>
              <a:ea typeface="DM Sans"/>
              <a:cs typeface="DM Sans"/>
              <a:sym typeface="DM Sans"/>
            </a:endParaRPr>
          </a:p>
          <a:p>
            <a:pPr marL="0" marR="0" lvl="0" indent="0" algn="l" rtl="0">
              <a:lnSpc>
                <a:spcPct val="137997"/>
              </a:lnSpc>
              <a:spcBef>
                <a:spcPts val="0"/>
              </a:spcBef>
              <a:spcAft>
                <a:spcPts val="0"/>
              </a:spcAft>
              <a:buNone/>
            </a:pPr>
            <a:endParaRPr sz="5982" b="1" dirty="0">
              <a:solidFill>
                <a:srgbClr val="4BD1FB"/>
              </a:solidFill>
              <a:latin typeface="DM Sans"/>
              <a:ea typeface="DM Sans"/>
              <a:cs typeface="DM Sans"/>
              <a:sym typeface="DM Sans"/>
            </a:endParaRPr>
          </a:p>
        </p:txBody>
      </p:sp>
      <p:sp>
        <p:nvSpPr>
          <p:cNvPr id="286" name="Google Shape;286;p10"/>
          <p:cNvSpPr txBox="1"/>
          <p:nvPr/>
        </p:nvSpPr>
        <p:spPr>
          <a:xfrm>
            <a:off x="2264153" y="2499185"/>
            <a:ext cx="10434893" cy="2644315"/>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7530" b="1" i="0" u="none" strike="noStrike" cap="none" dirty="0">
                <a:solidFill>
                  <a:srgbClr val="FFFFFF"/>
                </a:solidFill>
                <a:latin typeface="Arial"/>
                <a:ea typeface="Arial"/>
                <a:cs typeface="Arial"/>
                <a:sym typeface="Arial"/>
              </a:rPr>
              <a:t>Thanks For your</a:t>
            </a:r>
            <a:endParaRPr dirty="0"/>
          </a:p>
          <a:p>
            <a:pPr marL="0" marR="0" lvl="0" indent="0" algn="l" rtl="0">
              <a:lnSpc>
                <a:spcPct val="140013"/>
              </a:lnSpc>
              <a:spcBef>
                <a:spcPts val="0"/>
              </a:spcBef>
              <a:spcAft>
                <a:spcPts val="0"/>
              </a:spcAft>
              <a:buNone/>
            </a:pPr>
            <a:r>
              <a:rPr lang="en-US" sz="7530" b="1" i="0" u="none" strike="noStrike" cap="none" dirty="0">
                <a:solidFill>
                  <a:srgbClr val="FFFFFF"/>
                </a:solidFill>
                <a:latin typeface="Arial"/>
                <a:ea typeface="Arial"/>
                <a:cs typeface="Arial"/>
                <a:sym typeface="Arial"/>
              </a:rPr>
              <a:t>Kind Patience..</a:t>
            </a:r>
            <a:endParaRPr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Shape 148"/>
        <p:cNvGrpSpPr/>
        <p:nvPr/>
      </p:nvGrpSpPr>
      <p:grpSpPr>
        <a:xfrm>
          <a:off x="0" y="0"/>
          <a:ext cx="0" cy="0"/>
          <a:chOff x="0" y="0"/>
          <a:chExt cx="0" cy="0"/>
        </a:xfrm>
      </p:grpSpPr>
      <p:sp>
        <p:nvSpPr>
          <p:cNvPr id="149" name="Google Shape;149;p3"/>
          <p:cNvSpPr/>
          <p:nvPr/>
        </p:nvSpPr>
        <p:spPr>
          <a:xfrm rot="-5400000">
            <a:off x="4186973" y="-925676"/>
            <a:ext cx="9302895" cy="8068147"/>
          </a:xfrm>
          <a:custGeom>
            <a:avLst/>
            <a:gdLst/>
            <a:ahLst/>
            <a:cxnLst/>
            <a:rect l="l" t="t" r="r" b="b"/>
            <a:pathLst>
              <a:path w="9302895" h="8068147" extrusionOk="0">
                <a:moveTo>
                  <a:pt x="0" y="0"/>
                </a:moveTo>
                <a:lnTo>
                  <a:pt x="9302895" y="0"/>
                </a:lnTo>
                <a:lnTo>
                  <a:pt x="9302895" y="8068147"/>
                </a:lnTo>
                <a:lnTo>
                  <a:pt x="0" y="8068147"/>
                </a:lnTo>
                <a:lnTo>
                  <a:pt x="0" y="0"/>
                </a:lnTo>
                <a:close/>
              </a:path>
            </a:pathLst>
          </a:custGeom>
          <a:blipFill rotWithShape="1">
            <a:blip r:embed="rId3">
              <a:alphaModFix/>
            </a:blip>
            <a:stretch>
              <a:fillRect/>
            </a:stretch>
          </a:blipFill>
          <a:ln>
            <a:noFill/>
          </a:ln>
        </p:spPr>
      </p:sp>
      <p:grpSp>
        <p:nvGrpSpPr>
          <p:cNvPr id="150" name="Google Shape;150;p3"/>
          <p:cNvGrpSpPr/>
          <p:nvPr/>
        </p:nvGrpSpPr>
        <p:grpSpPr>
          <a:xfrm>
            <a:off x="-690640" y="-1687711"/>
            <a:ext cx="19210521" cy="4598039"/>
            <a:chOff x="0" y="-38100"/>
            <a:chExt cx="5059561" cy="1211006"/>
          </a:xfrm>
        </p:grpSpPr>
        <p:sp>
          <p:nvSpPr>
            <p:cNvPr id="151" name="Google Shape;151;p3"/>
            <p:cNvSpPr/>
            <p:nvPr/>
          </p:nvSpPr>
          <p:spPr>
            <a:xfrm>
              <a:off x="0" y="0"/>
              <a:ext cx="5059561" cy="1172906"/>
            </a:xfrm>
            <a:custGeom>
              <a:avLst/>
              <a:gdLst/>
              <a:ahLst/>
              <a:cxnLst/>
              <a:rect l="l" t="t" r="r" b="b"/>
              <a:pathLst>
                <a:path w="5059561" h="1172906" extrusionOk="0">
                  <a:moveTo>
                    <a:pt x="0" y="0"/>
                  </a:moveTo>
                  <a:lnTo>
                    <a:pt x="5059561" y="0"/>
                  </a:lnTo>
                  <a:lnTo>
                    <a:pt x="5059561" y="1172906"/>
                  </a:lnTo>
                  <a:lnTo>
                    <a:pt x="0" y="1172906"/>
                  </a:lnTo>
                  <a:close/>
                </a:path>
              </a:pathLst>
            </a:custGeom>
            <a:solidFill>
              <a:srgbClr val="051D40"/>
            </a:solidFill>
            <a:ln w="38100" cap="sq" cmpd="sng">
              <a:solidFill>
                <a:srgbClr val="56AEFF"/>
              </a:solidFill>
              <a:prstDash val="solid"/>
              <a:miter lim="8000"/>
              <a:headEnd type="none" w="sm" len="sm"/>
              <a:tailEnd type="none" w="sm" len="sm"/>
            </a:ln>
          </p:spPr>
        </p:sp>
        <p:sp>
          <p:nvSpPr>
            <p:cNvPr id="152" name="Google Shape;152;p3"/>
            <p:cNvSpPr txBox="1"/>
            <p:nvPr/>
          </p:nvSpPr>
          <p:spPr>
            <a:xfrm>
              <a:off x="0" y="-38100"/>
              <a:ext cx="5059561" cy="1211006"/>
            </a:xfrm>
            <a:prstGeom prst="rect">
              <a:avLst/>
            </a:prstGeom>
            <a:noFill/>
            <a:ln>
              <a:noFill/>
            </a:ln>
          </p:spPr>
          <p:txBody>
            <a:bodyPr spcFirstLastPara="1" wrap="square" lIns="50800" tIns="50800" rIns="50800" bIns="50800" anchor="ctr" anchorCtr="0">
              <a:noAutofit/>
            </a:bodyPr>
            <a:lstStyle/>
            <a:p>
              <a:pPr marL="0" marR="0" lvl="0" indent="0" algn="ctr" rtl="0">
                <a:lnSpc>
                  <a:spcPct val="144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3" name="Google Shape;153;p3"/>
          <p:cNvSpPr txBox="1"/>
          <p:nvPr/>
        </p:nvSpPr>
        <p:spPr>
          <a:xfrm>
            <a:off x="3451140" y="1142987"/>
            <a:ext cx="10450651" cy="2186940"/>
          </a:xfrm>
          <a:prstGeom prst="rect">
            <a:avLst/>
          </a:prstGeom>
          <a:noFill/>
          <a:ln>
            <a:noFill/>
          </a:ln>
        </p:spPr>
        <p:txBody>
          <a:bodyPr spcFirstLastPara="1" wrap="square" lIns="0" tIns="0" rIns="0" bIns="0" anchor="t" anchorCtr="0">
            <a:spAutoFit/>
          </a:bodyPr>
          <a:lstStyle/>
          <a:p>
            <a:pPr marL="0" marR="0" lvl="0" indent="0" algn="ctr" rtl="0">
              <a:lnSpc>
                <a:spcPct val="119995"/>
              </a:lnSpc>
              <a:spcBef>
                <a:spcPts val="0"/>
              </a:spcBef>
              <a:spcAft>
                <a:spcPts val="0"/>
              </a:spcAft>
              <a:buNone/>
            </a:pPr>
            <a:r>
              <a:rPr lang="en-US" sz="4766" b="1" i="0" u="none" strike="noStrike" cap="none">
                <a:solidFill>
                  <a:srgbClr val="CFF4FF"/>
                </a:solidFill>
                <a:latin typeface="Arial"/>
                <a:ea typeface="Arial"/>
                <a:cs typeface="Arial"/>
                <a:sym typeface="Arial"/>
              </a:rPr>
              <a:t>INTRODUCTION TO </a:t>
            </a:r>
            <a:endParaRPr/>
          </a:p>
          <a:p>
            <a:pPr marL="0" marR="0" lvl="0" indent="0" algn="ctr" rtl="0">
              <a:lnSpc>
                <a:spcPct val="119995"/>
              </a:lnSpc>
              <a:spcBef>
                <a:spcPts val="0"/>
              </a:spcBef>
              <a:spcAft>
                <a:spcPts val="0"/>
              </a:spcAft>
              <a:buNone/>
            </a:pPr>
            <a:r>
              <a:rPr lang="en-US" sz="4766" b="1" i="0" u="none" strike="noStrike" cap="none">
                <a:solidFill>
                  <a:srgbClr val="CFF4FF"/>
                </a:solidFill>
                <a:latin typeface="Arial"/>
                <a:ea typeface="Arial"/>
                <a:cs typeface="Arial"/>
                <a:sym typeface="Arial"/>
              </a:rPr>
              <a:t>DROID SCANNER</a:t>
            </a:r>
            <a:endParaRPr/>
          </a:p>
          <a:p>
            <a:pPr marL="0" marR="0" lvl="0" indent="0" algn="ctr" rtl="0">
              <a:lnSpc>
                <a:spcPct val="119995"/>
              </a:lnSpc>
              <a:spcBef>
                <a:spcPts val="0"/>
              </a:spcBef>
              <a:spcAft>
                <a:spcPts val="0"/>
              </a:spcAft>
              <a:buNone/>
            </a:pPr>
            <a:endParaRPr sz="4766" b="1" i="0" u="none" strike="noStrike" cap="none">
              <a:solidFill>
                <a:srgbClr val="CFF4FF"/>
              </a:solidFill>
              <a:latin typeface="Arial"/>
              <a:ea typeface="Arial"/>
              <a:cs typeface="Arial"/>
              <a:sym typeface="Arial"/>
            </a:endParaRPr>
          </a:p>
        </p:txBody>
      </p:sp>
      <p:sp>
        <p:nvSpPr>
          <p:cNvPr id="154" name="Google Shape;154;p3"/>
          <p:cNvSpPr/>
          <p:nvPr/>
        </p:nvSpPr>
        <p:spPr>
          <a:xfrm>
            <a:off x="16804754" y="9074551"/>
            <a:ext cx="1715127" cy="1715127"/>
          </a:xfrm>
          <a:custGeom>
            <a:avLst/>
            <a:gdLst/>
            <a:ahLst/>
            <a:cxnLst/>
            <a:rect l="l" t="t" r="r" b="b"/>
            <a:pathLst>
              <a:path w="1715127" h="1715127" extrusionOk="0">
                <a:moveTo>
                  <a:pt x="0" y="0"/>
                </a:moveTo>
                <a:lnTo>
                  <a:pt x="1715127" y="0"/>
                </a:lnTo>
                <a:lnTo>
                  <a:pt x="1715127" y="1715126"/>
                </a:lnTo>
                <a:lnTo>
                  <a:pt x="0" y="1715126"/>
                </a:lnTo>
                <a:lnTo>
                  <a:pt x="0" y="0"/>
                </a:lnTo>
                <a:close/>
              </a:path>
            </a:pathLst>
          </a:custGeom>
          <a:blipFill rotWithShape="1">
            <a:blip r:embed="rId4">
              <a:alphaModFix/>
            </a:blip>
            <a:stretch>
              <a:fillRect/>
            </a:stretch>
          </a:blipFill>
          <a:ln>
            <a:noFill/>
          </a:ln>
        </p:spPr>
      </p:sp>
      <p:sp>
        <p:nvSpPr>
          <p:cNvPr id="155" name="Google Shape;155;p3"/>
          <p:cNvSpPr/>
          <p:nvPr/>
        </p:nvSpPr>
        <p:spPr>
          <a:xfrm>
            <a:off x="-363441" y="-390286"/>
            <a:ext cx="1715127" cy="1715127"/>
          </a:xfrm>
          <a:custGeom>
            <a:avLst/>
            <a:gdLst/>
            <a:ahLst/>
            <a:cxnLst/>
            <a:rect l="l" t="t" r="r" b="b"/>
            <a:pathLst>
              <a:path w="1715127" h="1715127" extrusionOk="0">
                <a:moveTo>
                  <a:pt x="0" y="0"/>
                </a:moveTo>
                <a:lnTo>
                  <a:pt x="1715127" y="0"/>
                </a:lnTo>
                <a:lnTo>
                  <a:pt x="1715127" y="1715127"/>
                </a:lnTo>
                <a:lnTo>
                  <a:pt x="0" y="1715127"/>
                </a:lnTo>
                <a:lnTo>
                  <a:pt x="0" y="0"/>
                </a:lnTo>
                <a:close/>
              </a:path>
            </a:pathLst>
          </a:custGeom>
          <a:blipFill rotWithShape="1">
            <a:blip r:embed="rId4">
              <a:alphaModFix/>
            </a:blip>
            <a:stretch>
              <a:fillRect/>
            </a:stretch>
          </a:blipFill>
          <a:ln>
            <a:noFill/>
          </a:ln>
        </p:spPr>
      </p:sp>
      <p:sp>
        <p:nvSpPr>
          <p:cNvPr id="156" name="Google Shape;156;p3"/>
          <p:cNvSpPr/>
          <p:nvPr/>
        </p:nvSpPr>
        <p:spPr>
          <a:xfrm>
            <a:off x="14398071" y="-136788"/>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157" name="Google Shape;157;p3"/>
          <p:cNvSpPr/>
          <p:nvPr/>
        </p:nvSpPr>
        <p:spPr>
          <a:xfrm>
            <a:off x="900991" y="9922935"/>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158" name="Google Shape;158;p3"/>
          <p:cNvSpPr txBox="1"/>
          <p:nvPr/>
        </p:nvSpPr>
        <p:spPr>
          <a:xfrm>
            <a:off x="551273" y="3882136"/>
            <a:ext cx="17079600" cy="5029200"/>
          </a:xfrm>
          <a:prstGeom prst="rect">
            <a:avLst/>
          </a:prstGeom>
          <a:noFill/>
          <a:ln>
            <a:noFill/>
          </a:ln>
        </p:spPr>
        <p:txBody>
          <a:bodyPr spcFirstLastPara="1" wrap="square" lIns="0" tIns="0" rIns="0" bIns="0" anchor="t" anchorCtr="0">
            <a:spAutoFit/>
          </a:bodyPr>
          <a:lstStyle/>
          <a:p>
            <a:pPr marL="0" marR="0" lvl="0" indent="0" algn="ctr" rtl="0">
              <a:lnSpc>
                <a:spcPct val="140009"/>
              </a:lnSpc>
              <a:spcBef>
                <a:spcPts val="0"/>
              </a:spcBef>
              <a:spcAft>
                <a:spcPts val="0"/>
              </a:spcAft>
              <a:buNone/>
            </a:pPr>
            <a:r>
              <a:rPr lang="en-US" sz="4084" b="1" i="0" u="none" strike="noStrike" cap="none">
                <a:solidFill>
                  <a:srgbClr val="051D40"/>
                </a:solidFill>
                <a:latin typeface="Arial"/>
                <a:ea typeface="Arial"/>
                <a:cs typeface="Arial"/>
                <a:sym typeface="Arial"/>
              </a:rPr>
              <a:t>In today's digital landscape, mobile security is paramount. The Droid Scanner App Management System enhances security by providing tools to safeguard sensitive data. This presentation will explore its features and implementation strategies to ensure robust protection against mobile threats.</a:t>
            </a:r>
            <a:endParaRPr/>
          </a:p>
          <a:p>
            <a:pPr marL="0" marR="0" lvl="0" indent="0" algn="ctr" rtl="0">
              <a:lnSpc>
                <a:spcPct val="140009"/>
              </a:lnSpc>
              <a:spcBef>
                <a:spcPts val="0"/>
              </a:spcBef>
              <a:spcAft>
                <a:spcPts val="0"/>
              </a:spcAft>
              <a:buNone/>
            </a:pPr>
            <a:endParaRPr sz="4084" b="1" i="0" u="none" strike="noStrike" cap="none">
              <a:solidFill>
                <a:srgbClr val="051D40"/>
              </a:solidFill>
              <a:latin typeface="Arial"/>
              <a:ea typeface="Arial"/>
              <a:cs typeface="Arial"/>
              <a:sym typeface="Arial"/>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62"/>
        <p:cNvGrpSpPr/>
        <p:nvPr/>
      </p:nvGrpSpPr>
      <p:grpSpPr>
        <a:xfrm>
          <a:off x="0" y="0"/>
          <a:ext cx="0" cy="0"/>
          <a:chOff x="0" y="0"/>
          <a:chExt cx="0" cy="0"/>
        </a:xfrm>
      </p:grpSpPr>
      <p:sp>
        <p:nvSpPr>
          <p:cNvPr id="163" name="Google Shape;163;p4"/>
          <p:cNvSpPr/>
          <p:nvPr/>
        </p:nvSpPr>
        <p:spPr>
          <a:xfrm>
            <a:off x="10880332" y="0"/>
            <a:ext cx="8958965" cy="9313047"/>
          </a:xfrm>
          <a:custGeom>
            <a:avLst/>
            <a:gdLst/>
            <a:ahLst/>
            <a:cxnLst/>
            <a:rect l="l" t="t" r="r" b="b"/>
            <a:pathLst>
              <a:path w="6108573" h="6350000" extrusionOk="0">
                <a:moveTo>
                  <a:pt x="6108573" y="0"/>
                </a:moveTo>
                <a:lnTo>
                  <a:pt x="6108573" y="3295396"/>
                </a:lnTo>
                <a:cubicBezTo>
                  <a:pt x="6108573" y="4982464"/>
                  <a:pt x="4741164" y="6350000"/>
                  <a:pt x="3054350" y="6350000"/>
                </a:cubicBezTo>
                <a:cubicBezTo>
                  <a:pt x="1367536" y="6350000"/>
                  <a:pt x="0" y="4982464"/>
                  <a:pt x="0" y="3295523"/>
                </a:cubicBezTo>
                <a:lnTo>
                  <a:pt x="0" y="0"/>
                </a:lnTo>
                <a:lnTo>
                  <a:pt x="6108573" y="0"/>
                </a:lnTo>
                <a:close/>
              </a:path>
            </a:pathLst>
          </a:custGeom>
          <a:blipFill rotWithShape="1">
            <a:blip r:embed="rId3">
              <a:alphaModFix/>
            </a:blip>
            <a:stretch>
              <a:fillRect t="-25268" b="-19114"/>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7259300" y="8127303"/>
            <a:ext cx="1802889" cy="1802889"/>
          </a:xfrm>
          <a:custGeom>
            <a:avLst/>
            <a:gdLst/>
            <a:ahLst/>
            <a:cxnLst/>
            <a:rect l="l" t="t" r="r" b="b"/>
            <a:pathLst>
              <a:path w="1802889" h="1802889" extrusionOk="0">
                <a:moveTo>
                  <a:pt x="0" y="0"/>
                </a:moveTo>
                <a:lnTo>
                  <a:pt x="1802889" y="0"/>
                </a:lnTo>
                <a:lnTo>
                  <a:pt x="1802889" y="1802889"/>
                </a:lnTo>
                <a:lnTo>
                  <a:pt x="0" y="1802889"/>
                </a:lnTo>
                <a:lnTo>
                  <a:pt x="0" y="0"/>
                </a:lnTo>
                <a:close/>
              </a:path>
            </a:pathLst>
          </a:custGeom>
          <a:blipFill rotWithShape="1">
            <a:blip r:embed="rId4">
              <a:alphaModFix/>
            </a:blip>
            <a:stretch>
              <a:fillRect/>
            </a:stretch>
          </a:blipFill>
          <a:ln>
            <a:noFill/>
          </a:ln>
        </p:spPr>
      </p:sp>
      <p:sp>
        <p:nvSpPr>
          <p:cNvPr id="165" name="Google Shape;165;p4"/>
          <p:cNvSpPr/>
          <p:nvPr/>
        </p:nvSpPr>
        <p:spPr>
          <a:xfrm>
            <a:off x="9733672" y="-966659"/>
            <a:ext cx="2293320" cy="2293320"/>
          </a:xfrm>
          <a:custGeom>
            <a:avLst/>
            <a:gdLst/>
            <a:ahLst/>
            <a:cxnLst/>
            <a:rect l="l" t="t" r="r" b="b"/>
            <a:pathLst>
              <a:path w="2293320" h="2293320" extrusionOk="0">
                <a:moveTo>
                  <a:pt x="0" y="0"/>
                </a:moveTo>
                <a:lnTo>
                  <a:pt x="2293320" y="0"/>
                </a:lnTo>
                <a:lnTo>
                  <a:pt x="2293320" y="2293319"/>
                </a:lnTo>
                <a:lnTo>
                  <a:pt x="0" y="2293319"/>
                </a:lnTo>
                <a:lnTo>
                  <a:pt x="0" y="0"/>
                </a:lnTo>
                <a:close/>
              </a:path>
            </a:pathLst>
          </a:custGeom>
          <a:blipFill rotWithShape="1">
            <a:blip r:embed="rId4">
              <a:alphaModFix/>
            </a:blip>
            <a:stretch>
              <a:fillRect/>
            </a:stretch>
          </a:blipFill>
          <a:ln>
            <a:noFill/>
          </a:ln>
        </p:spPr>
      </p:sp>
      <p:grpSp>
        <p:nvGrpSpPr>
          <p:cNvPr id="166" name="Google Shape;166;p4"/>
          <p:cNvGrpSpPr/>
          <p:nvPr/>
        </p:nvGrpSpPr>
        <p:grpSpPr>
          <a:xfrm>
            <a:off x="-1543050" y="-199408"/>
            <a:ext cx="2760734" cy="10486408"/>
            <a:chOff x="0" y="-38100"/>
            <a:chExt cx="727107" cy="2761852"/>
          </a:xfrm>
        </p:grpSpPr>
        <p:sp>
          <p:nvSpPr>
            <p:cNvPr id="167" name="Google Shape;167;p4"/>
            <p:cNvSpPr/>
            <p:nvPr/>
          </p:nvSpPr>
          <p:spPr>
            <a:xfrm>
              <a:off x="0" y="0"/>
              <a:ext cx="727107" cy="2723752"/>
            </a:xfrm>
            <a:custGeom>
              <a:avLst/>
              <a:gdLst/>
              <a:ahLst/>
              <a:cxnLst/>
              <a:rect l="l" t="t" r="r" b="b"/>
              <a:pathLst>
                <a:path w="727107" h="2723752" extrusionOk="0">
                  <a:moveTo>
                    <a:pt x="0" y="0"/>
                  </a:moveTo>
                  <a:lnTo>
                    <a:pt x="727107" y="0"/>
                  </a:lnTo>
                  <a:lnTo>
                    <a:pt x="727107" y="2723752"/>
                  </a:lnTo>
                  <a:lnTo>
                    <a:pt x="0" y="2723752"/>
                  </a:lnTo>
                  <a:close/>
                </a:path>
              </a:pathLst>
            </a:custGeom>
            <a:solidFill>
              <a:srgbClr val="145DA0"/>
            </a:solidFill>
            <a:ln>
              <a:noFill/>
            </a:ln>
          </p:spPr>
        </p:sp>
        <p:sp>
          <p:nvSpPr>
            <p:cNvPr id="168" name="Google Shape;168;p4"/>
            <p:cNvSpPr txBox="1"/>
            <p:nvPr/>
          </p:nvSpPr>
          <p:spPr>
            <a:xfrm>
              <a:off x="0" y="-38100"/>
              <a:ext cx="727107" cy="2761852"/>
            </a:xfrm>
            <a:prstGeom prst="rect">
              <a:avLst/>
            </a:prstGeom>
            <a:noFill/>
            <a:ln>
              <a:noFill/>
            </a:ln>
          </p:spPr>
          <p:txBody>
            <a:bodyPr spcFirstLastPara="1" wrap="square" lIns="50800" tIns="50800" rIns="50800" bIns="50800" anchor="ctr" anchorCtr="0">
              <a:noAutofit/>
            </a:bodyPr>
            <a:lstStyle/>
            <a:p>
              <a:pPr marL="0" marR="0" lvl="0" indent="0" algn="ctr" rtl="0">
                <a:lnSpc>
                  <a:spcPct val="144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9" name="Google Shape;169;p4"/>
          <p:cNvSpPr txBox="1"/>
          <p:nvPr/>
        </p:nvSpPr>
        <p:spPr>
          <a:xfrm>
            <a:off x="2682418" y="1760435"/>
            <a:ext cx="6461700" cy="110799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000" b="1" i="0" u="none" strike="noStrike" cap="none" dirty="0">
                <a:solidFill>
                  <a:schemeClr val="bg2">
                    <a:lumMod val="40000"/>
                    <a:lumOff val="60000"/>
                  </a:schemeClr>
                </a:solidFill>
                <a:latin typeface="Arial"/>
                <a:ea typeface="Arial"/>
                <a:cs typeface="Arial"/>
                <a:sym typeface="Arial"/>
              </a:rPr>
              <a:t>MOTIVATION</a:t>
            </a:r>
            <a:endParaRPr sz="2000" dirty="0">
              <a:solidFill>
                <a:schemeClr val="bg2">
                  <a:lumMod val="40000"/>
                  <a:lumOff val="60000"/>
                </a:schemeClr>
              </a:solidFill>
            </a:endParaRPr>
          </a:p>
        </p:txBody>
      </p:sp>
      <p:sp>
        <p:nvSpPr>
          <p:cNvPr id="170" name="Google Shape;170;p4"/>
          <p:cNvSpPr txBox="1"/>
          <p:nvPr/>
        </p:nvSpPr>
        <p:spPr>
          <a:xfrm>
            <a:off x="2472335" y="3362504"/>
            <a:ext cx="6961225" cy="5668218"/>
          </a:xfrm>
          <a:prstGeom prst="rect">
            <a:avLst/>
          </a:prstGeom>
          <a:noFill/>
          <a:ln>
            <a:noFill/>
          </a:ln>
        </p:spPr>
        <p:txBody>
          <a:bodyPr spcFirstLastPara="1" wrap="square" lIns="0" tIns="0" rIns="0" bIns="0" anchor="t" anchorCtr="0">
            <a:spAutoFit/>
          </a:bodyPr>
          <a:lstStyle/>
          <a:p>
            <a:pPr>
              <a:spcAft>
                <a:spcPts val="125"/>
              </a:spcAft>
            </a:pPr>
            <a:r>
              <a:rPr lang="en-GB" sz="3600" b="1" dirty="0">
                <a:solidFill>
                  <a:schemeClr val="bg1"/>
                </a:solidFill>
              </a:rPr>
              <a:t>1. User Security</a:t>
            </a:r>
          </a:p>
          <a:p>
            <a:pPr>
              <a:spcAft>
                <a:spcPts val="125"/>
              </a:spcAft>
            </a:pPr>
            <a:r>
              <a:rPr lang="en-GB" sz="3600" b="1" dirty="0">
                <a:solidFill>
                  <a:schemeClr val="bg1"/>
                </a:solidFill>
              </a:rPr>
              <a:t>2. Developer Support</a:t>
            </a:r>
          </a:p>
          <a:p>
            <a:pPr>
              <a:spcAft>
                <a:spcPts val="125"/>
              </a:spcAft>
            </a:pPr>
            <a:r>
              <a:rPr lang="en-GB" sz="3600" b="1" dirty="0">
                <a:solidFill>
                  <a:schemeClr val="bg1"/>
                </a:solidFill>
              </a:rPr>
              <a:t>3. Threat Mitigation</a:t>
            </a:r>
          </a:p>
          <a:p>
            <a:pPr>
              <a:spcAft>
                <a:spcPts val="125"/>
              </a:spcAft>
            </a:pPr>
            <a:r>
              <a:rPr lang="en-GB" sz="3600" b="1" dirty="0">
                <a:solidFill>
                  <a:schemeClr val="bg1"/>
                </a:solidFill>
              </a:rPr>
              <a:t>4. Data Privacy</a:t>
            </a:r>
          </a:p>
          <a:p>
            <a:pPr>
              <a:spcAft>
                <a:spcPts val="125"/>
              </a:spcAft>
            </a:pPr>
            <a:r>
              <a:rPr lang="en-GB" sz="3600" b="1" dirty="0">
                <a:solidFill>
                  <a:schemeClr val="bg1"/>
                </a:solidFill>
              </a:rPr>
              <a:t>5. Industry Compliance</a:t>
            </a:r>
          </a:p>
          <a:p>
            <a:pPr>
              <a:spcAft>
                <a:spcPts val="125"/>
              </a:spcAft>
            </a:pPr>
            <a:r>
              <a:rPr lang="en-GB" sz="3600" b="1" dirty="0">
                <a:solidFill>
                  <a:schemeClr val="bg1"/>
                </a:solidFill>
              </a:rPr>
              <a:t>6. Enhanced Trust</a:t>
            </a:r>
          </a:p>
          <a:p>
            <a:pPr>
              <a:spcAft>
                <a:spcPts val="125"/>
              </a:spcAft>
            </a:pPr>
            <a:r>
              <a:rPr lang="en-GB" sz="3600" b="1" dirty="0">
                <a:solidFill>
                  <a:schemeClr val="bg1"/>
                </a:solidFill>
              </a:rPr>
              <a:t>7. Accessibility</a:t>
            </a:r>
          </a:p>
          <a:p>
            <a:pPr>
              <a:spcAft>
                <a:spcPts val="125"/>
              </a:spcAft>
            </a:pPr>
            <a:r>
              <a:rPr lang="en-GB" sz="3600" b="1" dirty="0">
                <a:solidFill>
                  <a:schemeClr val="bg1"/>
                </a:solidFill>
              </a:rPr>
              <a:t>8. Educational Purpose</a:t>
            </a:r>
          </a:p>
          <a:p>
            <a:pPr>
              <a:spcAft>
                <a:spcPts val="125"/>
              </a:spcAft>
            </a:pPr>
            <a:r>
              <a:rPr lang="en-GB" sz="3600" b="1" dirty="0">
                <a:solidFill>
                  <a:schemeClr val="bg1"/>
                </a:solidFill>
              </a:rPr>
              <a:t>9. Prevention of Financial Loss</a:t>
            </a:r>
          </a:p>
          <a:p>
            <a:pPr>
              <a:spcAft>
                <a:spcPts val="125"/>
              </a:spcAft>
            </a:pPr>
            <a:r>
              <a:rPr lang="en-GB" sz="3600" b="1" dirty="0">
                <a:solidFill>
                  <a:schemeClr val="bg1"/>
                </a:solidFill>
              </a:rPr>
              <a:t>10. Continuous Improvement</a:t>
            </a: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98"/>
        <p:cNvGrpSpPr/>
        <p:nvPr/>
      </p:nvGrpSpPr>
      <p:grpSpPr>
        <a:xfrm>
          <a:off x="0" y="0"/>
          <a:ext cx="0" cy="0"/>
          <a:chOff x="0" y="0"/>
          <a:chExt cx="0" cy="0"/>
        </a:xfrm>
      </p:grpSpPr>
      <p:sp>
        <p:nvSpPr>
          <p:cNvPr id="99" name="Google Shape;99;p2"/>
          <p:cNvSpPr/>
          <p:nvPr/>
        </p:nvSpPr>
        <p:spPr>
          <a:xfrm>
            <a:off x="10000675" y="1509629"/>
            <a:ext cx="6992751" cy="8074770"/>
          </a:xfrm>
          <a:custGeom>
            <a:avLst/>
            <a:gdLst/>
            <a:ahLst/>
            <a:cxnLst/>
            <a:rect l="l" t="t" r="r" b="b"/>
            <a:pathLst>
              <a:path w="5499100" h="6350000" extrusionOk="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cap="flat" cmpd="sng">
            <a:solidFill>
              <a:srgbClr val="000000"/>
            </a:solidFill>
            <a:prstDash val="solid"/>
            <a:round/>
            <a:headEnd type="none" w="sm" len="sm"/>
            <a:tailEnd type="none" w="sm" len="sm"/>
          </a:ln>
        </p:spPr>
      </p:sp>
      <p:sp>
        <p:nvSpPr>
          <p:cNvPr id="100" name="Google Shape;100;p2"/>
          <p:cNvSpPr/>
          <p:nvPr/>
        </p:nvSpPr>
        <p:spPr>
          <a:xfrm>
            <a:off x="10143550" y="1698193"/>
            <a:ext cx="6697476" cy="7733806"/>
          </a:xfrm>
          <a:custGeom>
            <a:avLst/>
            <a:gdLst/>
            <a:ahLst/>
            <a:cxnLst/>
            <a:rect l="l" t="t" r="r" b="b"/>
            <a:pathLst>
              <a:path w="5499100" h="6350000" extrusionOk="0">
                <a:moveTo>
                  <a:pt x="2749550" y="6350000"/>
                </a:moveTo>
                <a:lnTo>
                  <a:pt x="0" y="4762500"/>
                </a:lnTo>
                <a:lnTo>
                  <a:pt x="0" y="1587500"/>
                </a:lnTo>
                <a:lnTo>
                  <a:pt x="2749550" y="0"/>
                </a:lnTo>
                <a:lnTo>
                  <a:pt x="5499100" y="1587500"/>
                </a:lnTo>
                <a:lnTo>
                  <a:pt x="5499100" y="4762500"/>
                </a:lnTo>
                <a:lnTo>
                  <a:pt x="2749550" y="6350000"/>
                </a:lnTo>
                <a:close/>
              </a:path>
            </a:pathLst>
          </a:custGeom>
          <a:blipFill rotWithShape="1">
            <a:blip r:embed="rId3">
              <a:alphaModFix/>
            </a:blip>
            <a:stretch>
              <a:fillRect l="-36819" r="-36818"/>
            </a:stretch>
          </a:blipFill>
          <a:ln>
            <a:noFill/>
          </a:ln>
        </p:spPr>
      </p:sp>
      <p:sp>
        <p:nvSpPr>
          <p:cNvPr id="101" name="Google Shape;101;p2"/>
          <p:cNvSpPr/>
          <p:nvPr/>
        </p:nvSpPr>
        <p:spPr>
          <a:xfrm>
            <a:off x="-6557271" y="597505"/>
            <a:ext cx="9077445" cy="9077445"/>
          </a:xfrm>
          <a:custGeom>
            <a:avLst/>
            <a:gdLst/>
            <a:ahLst/>
            <a:cxnLst/>
            <a:rect l="l" t="t" r="r" b="b"/>
            <a:pathLst>
              <a:path w="9077445" h="9077445" extrusionOk="0">
                <a:moveTo>
                  <a:pt x="0" y="0"/>
                </a:moveTo>
                <a:lnTo>
                  <a:pt x="9077444" y="0"/>
                </a:lnTo>
                <a:lnTo>
                  <a:pt x="9077444" y="9077445"/>
                </a:lnTo>
                <a:lnTo>
                  <a:pt x="0" y="9077445"/>
                </a:lnTo>
                <a:lnTo>
                  <a:pt x="0" y="0"/>
                </a:lnTo>
                <a:close/>
              </a:path>
            </a:pathLst>
          </a:custGeom>
          <a:blipFill rotWithShape="1">
            <a:blip r:embed="rId4">
              <a:alphaModFix/>
            </a:blip>
            <a:stretch>
              <a:fillRect/>
            </a:stretch>
          </a:blipFill>
          <a:ln>
            <a:noFill/>
          </a:ln>
        </p:spPr>
      </p:sp>
      <p:sp>
        <p:nvSpPr>
          <p:cNvPr id="102" name="Google Shape;102;p2"/>
          <p:cNvSpPr txBox="1"/>
          <p:nvPr/>
        </p:nvSpPr>
        <p:spPr>
          <a:xfrm>
            <a:off x="1294574" y="2332374"/>
            <a:ext cx="8437330" cy="1480855"/>
          </a:xfrm>
          <a:prstGeom prst="rect">
            <a:avLst/>
          </a:prstGeom>
          <a:noFill/>
          <a:ln>
            <a:noFill/>
          </a:ln>
        </p:spPr>
        <p:txBody>
          <a:bodyPr spcFirstLastPara="1" wrap="square" lIns="0" tIns="0" rIns="0" bIns="0" anchor="t" anchorCtr="0">
            <a:spAutoFit/>
          </a:bodyPr>
          <a:lstStyle/>
          <a:p>
            <a:pPr marL="0" marR="0" lvl="0" indent="0" algn="ctr" rtl="0">
              <a:lnSpc>
                <a:spcPct val="120027"/>
              </a:lnSpc>
              <a:spcBef>
                <a:spcPts val="0"/>
              </a:spcBef>
              <a:spcAft>
                <a:spcPts val="0"/>
              </a:spcAft>
              <a:buNone/>
            </a:pPr>
            <a:r>
              <a:rPr lang="en-US" sz="8019" b="1" i="0" u="none" strike="noStrike" cap="none" dirty="0">
                <a:solidFill>
                  <a:srgbClr val="56AEFF"/>
                </a:solidFill>
                <a:latin typeface="Arial"/>
                <a:ea typeface="Arial"/>
                <a:cs typeface="Arial"/>
                <a:sym typeface="Arial"/>
              </a:rPr>
              <a:t>SRS Document</a:t>
            </a:r>
            <a:endParaRPr dirty="0"/>
          </a:p>
        </p:txBody>
      </p:sp>
      <p:sp>
        <p:nvSpPr>
          <p:cNvPr id="48" name="Google Shape;169;p4">
            <a:extLst>
              <a:ext uri="{FF2B5EF4-FFF2-40B4-BE49-F238E27FC236}">
                <a16:creationId xmlns:a16="http://schemas.microsoft.com/office/drawing/2014/main" id="{59D41A42-A6BD-488D-A430-F9E1853A5DFD}"/>
              </a:ext>
            </a:extLst>
          </p:cNvPr>
          <p:cNvSpPr txBox="1"/>
          <p:nvPr/>
        </p:nvSpPr>
        <p:spPr>
          <a:xfrm>
            <a:off x="2282389" y="6192862"/>
            <a:ext cx="6461700" cy="17617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GB" sz="4770" b="1" dirty="0">
                <a:solidFill>
                  <a:srgbClr val="FFFFFF"/>
                </a:solidFill>
                <a:hlinkClick r:id="rId5" action="ppaction://hlinkfile"/>
              </a:rPr>
              <a:t>Report on the Project: DROID SCANNER </a:t>
            </a:r>
            <a:endParaRPr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81"/>
        <p:cNvGrpSpPr/>
        <p:nvPr/>
      </p:nvGrpSpPr>
      <p:grpSpPr>
        <a:xfrm>
          <a:off x="0" y="0"/>
          <a:ext cx="0" cy="0"/>
          <a:chOff x="0" y="0"/>
          <a:chExt cx="0" cy="0"/>
        </a:xfrm>
      </p:grpSpPr>
      <p:sp>
        <p:nvSpPr>
          <p:cNvPr id="182" name="Google Shape;182;g30ef0455caa_0_26"/>
          <p:cNvSpPr/>
          <p:nvPr/>
        </p:nvSpPr>
        <p:spPr>
          <a:xfrm rot="10800000">
            <a:off x="-3137793" y="-2713908"/>
            <a:ext cx="6452848" cy="5596379"/>
          </a:xfrm>
          <a:custGeom>
            <a:avLst/>
            <a:gdLst/>
            <a:ahLst/>
            <a:cxnLst/>
            <a:rect l="l" t="t" r="r" b="b"/>
            <a:pathLst>
              <a:path w="6452848" h="5596379" extrusionOk="0">
                <a:moveTo>
                  <a:pt x="0" y="0"/>
                </a:moveTo>
                <a:lnTo>
                  <a:pt x="6452849" y="0"/>
                </a:lnTo>
                <a:lnTo>
                  <a:pt x="6452849" y="5596379"/>
                </a:lnTo>
                <a:lnTo>
                  <a:pt x="0" y="5596379"/>
                </a:lnTo>
                <a:lnTo>
                  <a:pt x="0" y="0"/>
                </a:lnTo>
                <a:close/>
              </a:path>
            </a:pathLst>
          </a:custGeom>
          <a:blipFill rotWithShape="1">
            <a:blip r:embed="rId3">
              <a:alphaModFix/>
            </a:blip>
            <a:stretch>
              <a:fillRect/>
            </a:stretch>
          </a:blipFill>
          <a:ln>
            <a:noFill/>
          </a:ln>
        </p:spPr>
      </p:sp>
      <p:sp>
        <p:nvSpPr>
          <p:cNvPr id="183" name="Google Shape;183;g30ef0455caa_0_26"/>
          <p:cNvSpPr/>
          <p:nvPr/>
        </p:nvSpPr>
        <p:spPr>
          <a:xfrm>
            <a:off x="14352135" y="5111247"/>
            <a:ext cx="8648983" cy="7501027"/>
          </a:xfrm>
          <a:custGeom>
            <a:avLst/>
            <a:gdLst/>
            <a:ahLst/>
            <a:cxnLst/>
            <a:rect l="l" t="t" r="r" b="b"/>
            <a:pathLst>
              <a:path w="8648983" h="7501027" extrusionOk="0">
                <a:moveTo>
                  <a:pt x="0" y="0"/>
                </a:moveTo>
                <a:lnTo>
                  <a:pt x="8648983" y="0"/>
                </a:lnTo>
                <a:lnTo>
                  <a:pt x="8648983" y="7501027"/>
                </a:lnTo>
                <a:lnTo>
                  <a:pt x="0" y="7501027"/>
                </a:lnTo>
                <a:lnTo>
                  <a:pt x="0" y="0"/>
                </a:lnTo>
                <a:close/>
              </a:path>
            </a:pathLst>
          </a:custGeom>
          <a:blipFill rotWithShape="1">
            <a:blip r:embed="rId3">
              <a:alphaModFix/>
            </a:blip>
            <a:stretch>
              <a:fillRect/>
            </a:stretch>
          </a:blipFill>
          <a:ln>
            <a:noFill/>
          </a:ln>
        </p:spPr>
      </p:sp>
      <p:sp>
        <p:nvSpPr>
          <p:cNvPr id="184" name="Google Shape;184;g30ef0455caa_0_26"/>
          <p:cNvSpPr txBox="1"/>
          <p:nvPr/>
        </p:nvSpPr>
        <p:spPr>
          <a:xfrm>
            <a:off x="3392804" y="1302837"/>
            <a:ext cx="11783296" cy="1213089"/>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6569" b="1" dirty="0">
                <a:solidFill>
                  <a:srgbClr val="FFFFFF"/>
                </a:solidFill>
              </a:rPr>
              <a:t>Features Checklist : Done</a:t>
            </a:r>
            <a:endParaRPr dirty="0"/>
          </a:p>
        </p:txBody>
      </p:sp>
      <p:sp>
        <p:nvSpPr>
          <p:cNvPr id="185" name="Google Shape;185;g30ef0455caa_0_26"/>
          <p:cNvSpPr txBox="1"/>
          <p:nvPr/>
        </p:nvSpPr>
        <p:spPr>
          <a:xfrm>
            <a:off x="5754325" y="3161075"/>
            <a:ext cx="9866700" cy="55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700">
              <a:solidFill>
                <a:srgbClr val="FFFBFB"/>
              </a:solidFill>
              <a:latin typeface="Calibri"/>
              <a:ea typeface="Calibri"/>
              <a:cs typeface="Calibri"/>
              <a:sym typeface="Calibri"/>
            </a:endParaRPr>
          </a:p>
        </p:txBody>
      </p:sp>
      <p:sp>
        <p:nvSpPr>
          <p:cNvPr id="186" name="Google Shape;186;g30ef0455caa_0_26"/>
          <p:cNvSpPr txBox="1"/>
          <p:nvPr/>
        </p:nvSpPr>
        <p:spPr>
          <a:xfrm>
            <a:off x="3111900" y="2848900"/>
            <a:ext cx="13384200" cy="6681000"/>
          </a:xfrm>
          <a:prstGeom prst="rect">
            <a:avLst/>
          </a:prstGeom>
          <a:noFill/>
          <a:ln>
            <a:noFill/>
          </a:ln>
        </p:spPr>
        <p:txBody>
          <a:bodyPr spcFirstLastPara="1" wrap="square" lIns="91425" tIns="91425" rIns="91425" bIns="91425" anchor="t" anchorCtr="0">
            <a:noAutofit/>
          </a:bodyPr>
          <a:lstStyle/>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r>
              <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Calibri"/>
              </a:rPr>
              <a:t>Malicious App Detection</a:t>
            </a:r>
            <a:endParaRPr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Calibri"/>
            </a:endParaRP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r>
              <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Calibri"/>
              </a:rPr>
              <a:t>APK Extraction</a:t>
            </a:r>
            <a:endParaRPr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Calibri"/>
            </a:endParaRP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r>
              <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Calibri"/>
              </a:rPr>
              <a:t>Permission &amp; Intent Viewer</a:t>
            </a: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r>
              <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rPr>
              <a:t>Model Training</a:t>
            </a: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r>
              <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rPr>
              <a:t>Analyse permissions and intents, storing them in a database.</a:t>
            </a: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r>
              <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rPr>
              <a:t>Model Training</a:t>
            </a: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r>
              <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rPr>
              <a:t>Multiple Scan Options: Quick scan.</a:t>
            </a: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ü"/>
            </a:pPr>
            <a:endPar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115000"/>
              </a:lnSpc>
              <a:spcBef>
                <a:spcPts val="0"/>
              </a:spcBef>
              <a:spcAft>
                <a:spcPts val="0"/>
              </a:spcAft>
              <a:buNone/>
            </a:pPr>
            <a:endParaRPr sz="3200" dirty="0">
              <a:solidFill>
                <a:srgbClr val="CFF4FF"/>
              </a:solidFill>
              <a:latin typeface="Calibri"/>
              <a:ea typeface="Calibri"/>
              <a:cs typeface="Calibri"/>
              <a:sym typeface="Calibri"/>
            </a:endParaRPr>
          </a:p>
        </p:txBody>
      </p:sp>
    </p:spTree>
    <p:extLst>
      <p:ext uri="{BB962C8B-B14F-4D97-AF65-F5344CB8AC3E}">
        <p14:creationId xmlns:p14="http://schemas.microsoft.com/office/powerpoint/2010/main" val="413558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81"/>
        <p:cNvGrpSpPr/>
        <p:nvPr/>
      </p:nvGrpSpPr>
      <p:grpSpPr>
        <a:xfrm>
          <a:off x="0" y="0"/>
          <a:ext cx="0" cy="0"/>
          <a:chOff x="0" y="0"/>
          <a:chExt cx="0" cy="0"/>
        </a:xfrm>
      </p:grpSpPr>
      <p:sp>
        <p:nvSpPr>
          <p:cNvPr id="182" name="Google Shape;182;g30ef0455caa_0_26"/>
          <p:cNvSpPr/>
          <p:nvPr/>
        </p:nvSpPr>
        <p:spPr>
          <a:xfrm>
            <a:off x="14972841" y="-2713908"/>
            <a:ext cx="6452848" cy="5596379"/>
          </a:xfrm>
          <a:custGeom>
            <a:avLst/>
            <a:gdLst/>
            <a:ahLst/>
            <a:cxnLst/>
            <a:rect l="l" t="t" r="r" b="b"/>
            <a:pathLst>
              <a:path w="6452848" h="5596379" extrusionOk="0">
                <a:moveTo>
                  <a:pt x="0" y="0"/>
                </a:moveTo>
                <a:lnTo>
                  <a:pt x="6452849" y="0"/>
                </a:lnTo>
                <a:lnTo>
                  <a:pt x="6452849" y="5596379"/>
                </a:lnTo>
                <a:lnTo>
                  <a:pt x="0" y="5596379"/>
                </a:lnTo>
                <a:lnTo>
                  <a:pt x="0" y="0"/>
                </a:lnTo>
                <a:close/>
              </a:path>
            </a:pathLst>
          </a:custGeom>
          <a:blipFill rotWithShape="1">
            <a:blip r:embed="rId3">
              <a:alphaModFix/>
            </a:blip>
            <a:stretch>
              <a:fillRect/>
            </a:stretch>
          </a:blipFill>
          <a:ln>
            <a:noFill/>
          </a:ln>
        </p:spPr>
      </p:sp>
      <p:sp>
        <p:nvSpPr>
          <p:cNvPr id="183" name="Google Shape;183;g30ef0455caa_0_26"/>
          <p:cNvSpPr/>
          <p:nvPr/>
        </p:nvSpPr>
        <p:spPr>
          <a:xfrm rot="10800000">
            <a:off x="-4358997" y="5111247"/>
            <a:ext cx="8648983" cy="7501027"/>
          </a:xfrm>
          <a:custGeom>
            <a:avLst/>
            <a:gdLst/>
            <a:ahLst/>
            <a:cxnLst/>
            <a:rect l="l" t="t" r="r" b="b"/>
            <a:pathLst>
              <a:path w="8648983" h="7501027" extrusionOk="0">
                <a:moveTo>
                  <a:pt x="0" y="0"/>
                </a:moveTo>
                <a:lnTo>
                  <a:pt x="8648983" y="0"/>
                </a:lnTo>
                <a:lnTo>
                  <a:pt x="8648983" y="7501027"/>
                </a:lnTo>
                <a:lnTo>
                  <a:pt x="0" y="7501027"/>
                </a:lnTo>
                <a:lnTo>
                  <a:pt x="0" y="0"/>
                </a:lnTo>
                <a:close/>
              </a:path>
            </a:pathLst>
          </a:custGeom>
          <a:blipFill rotWithShape="1">
            <a:blip r:embed="rId3">
              <a:alphaModFix/>
            </a:blip>
            <a:stretch>
              <a:fillRect/>
            </a:stretch>
          </a:blipFill>
          <a:ln>
            <a:noFill/>
          </a:ln>
        </p:spPr>
      </p:sp>
      <p:sp>
        <p:nvSpPr>
          <p:cNvPr id="184" name="Google Shape;184;g30ef0455caa_0_26"/>
          <p:cNvSpPr txBox="1"/>
          <p:nvPr/>
        </p:nvSpPr>
        <p:spPr>
          <a:xfrm>
            <a:off x="1509412" y="1302837"/>
            <a:ext cx="13585012" cy="1213089"/>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6569" b="1" dirty="0">
                <a:solidFill>
                  <a:srgbClr val="FFFFFF"/>
                </a:solidFill>
              </a:rPr>
              <a:t>Features Checklist : Remaining</a:t>
            </a:r>
            <a:endParaRPr dirty="0"/>
          </a:p>
        </p:txBody>
      </p:sp>
      <p:sp>
        <p:nvSpPr>
          <p:cNvPr id="185" name="Google Shape;185;g30ef0455caa_0_26"/>
          <p:cNvSpPr txBox="1"/>
          <p:nvPr/>
        </p:nvSpPr>
        <p:spPr>
          <a:xfrm>
            <a:off x="5754325" y="3161075"/>
            <a:ext cx="9866700" cy="55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700">
              <a:solidFill>
                <a:srgbClr val="FFFBFB"/>
              </a:solidFill>
              <a:latin typeface="Calibri"/>
              <a:ea typeface="Calibri"/>
              <a:cs typeface="Calibri"/>
              <a:sym typeface="Calibri"/>
            </a:endParaRPr>
          </a:p>
        </p:txBody>
      </p:sp>
      <p:sp>
        <p:nvSpPr>
          <p:cNvPr id="186" name="Google Shape;186;g30ef0455caa_0_26"/>
          <p:cNvSpPr txBox="1"/>
          <p:nvPr/>
        </p:nvSpPr>
        <p:spPr>
          <a:xfrm>
            <a:off x="3111900" y="2848900"/>
            <a:ext cx="13384200" cy="6681000"/>
          </a:xfrm>
          <a:prstGeom prst="rect">
            <a:avLst/>
          </a:prstGeom>
          <a:noFill/>
          <a:ln>
            <a:noFill/>
          </a:ln>
        </p:spPr>
        <p:txBody>
          <a:bodyPr spcFirstLastPara="1" wrap="square" lIns="91425" tIns="91425" rIns="91425" bIns="91425" anchor="t" anchorCtr="0">
            <a:noAutofit/>
          </a:bodyPr>
          <a:lstStyle/>
          <a:p>
            <a:pPr marL="571500" lvl="0" indent="-571500" algn="l" rtl="0">
              <a:lnSpc>
                <a:spcPct val="150000"/>
              </a:lnSpc>
              <a:spcBef>
                <a:spcPts val="0"/>
              </a:spcBef>
              <a:spcAft>
                <a:spcPts val="0"/>
              </a:spcAft>
              <a:buClr>
                <a:srgbClr val="CFF4FF"/>
              </a:buClr>
              <a:buSzPts val="3600"/>
              <a:buFont typeface="Wingdings" panose="05000000000000000000" pitchFamily="2" charset="2"/>
              <a:buChar char="q"/>
            </a:pPr>
            <a:r>
              <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rPr>
              <a:t>Custom App Management: Whitelist - Blacklist </a:t>
            </a:r>
            <a:endPar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endParaRP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q"/>
            </a:pPr>
            <a:r>
              <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DM Sans"/>
              </a:rPr>
              <a:t>User-Dedicated Database</a:t>
            </a:r>
            <a:endParaRPr sz="3600" dirty="0">
              <a:solidFill>
                <a:srgbClr val="CFF4FF"/>
              </a:solidFill>
              <a:latin typeface="Calibri" panose="020F0502020204030204" pitchFamily="34" charset="0"/>
              <a:ea typeface="Calibri" panose="020F0502020204030204" pitchFamily="34" charset="0"/>
              <a:cs typeface="Calibri" panose="020F0502020204030204" pitchFamily="34" charset="0"/>
            </a:endParaRP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q"/>
            </a:pPr>
            <a:r>
              <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DM Sans"/>
              </a:rPr>
              <a:t>User Dashboard </a:t>
            </a: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q"/>
            </a:pPr>
            <a:r>
              <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rPr>
              <a:t>Update the database with new data.</a:t>
            </a:r>
          </a:p>
          <a:p>
            <a:pPr marL="571500" indent="-571500">
              <a:lnSpc>
                <a:spcPct val="150000"/>
              </a:lnSpc>
              <a:buClr>
                <a:srgbClr val="CFF4FF"/>
              </a:buClr>
              <a:buSzPts val="3600"/>
              <a:buFont typeface="Wingdings" panose="05000000000000000000" pitchFamily="2" charset="2"/>
              <a:buChar char="q"/>
            </a:pPr>
            <a:r>
              <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rPr>
              <a:t>Multiple Scan Options: Full scan.</a:t>
            </a: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q"/>
            </a:pPr>
            <a:r>
              <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DM Sans"/>
              </a:rPr>
              <a:t>Combine malicious and benign data in one database .</a:t>
            </a:r>
            <a:endParaRPr lang="en-GB"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Calibri"/>
            </a:endParaRPr>
          </a:p>
          <a:p>
            <a:pPr marL="571500" lvl="0" indent="-571500" algn="l" rtl="0">
              <a:lnSpc>
                <a:spcPct val="150000"/>
              </a:lnSpc>
              <a:spcBef>
                <a:spcPts val="0"/>
              </a:spcBef>
              <a:spcAft>
                <a:spcPts val="0"/>
              </a:spcAft>
              <a:buClr>
                <a:srgbClr val="CFF4FF"/>
              </a:buClr>
              <a:buSzPts val="3600"/>
              <a:buFont typeface="Wingdings" panose="05000000000000000000" pitchFamily="2" charset="2"/>
              <a:buChar char="q"/>
            </a:pPr>
            <a:endParaRPr lang="en-US" sz="3600" dirty="0">
              <a:solidFill>
                <a:srgbClr val="CFF4FF"/>
              </a:solidFill>
              <a:latin typeface="Calibri" panose="020F0502020204030204" pitchFamily="34" charset="0"/>
              <a:ea typeface="Calibri" panose="020F0502020204030204" pitchFamily="34" charset="0"/>
              <a:cs typeface="Calibri" panose="020F0502020204030204" pitchFamily="34" charset="0"/>
              <a:sym typeface="Calibri"/>
            </a:endParaRPr>
          </a:p>
          <a:p>
            <a:pPr marL="457200" lvl="0" indent="0" algn="l" rtl="0">
              <a:lnSpc>
                <a:spcPct val="115000"/>
              </a:lnSpc>
              <a:spcBef>
                <a:spcPts val="0"/>
              </a:spcBef>
              <a:spcAft>
                <a:spcPts val="0"/>
              </a:spcAft>
              <a:buNone/>
            </a:pPr>
            <a:endParaRPr sz="3200" dirty="0">
              <a:solidFill>
                <a:srgbClr val="CFF4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74"/>
        <p:cNvGrpSpPr/>
        <p:nvPr/>
      </p:nvGrpSpPr>
      <p:grpSpPr>
        <a:xfrm>
          <a:off x="0" y="0"/>
          <a:ext cx="0" cy="0"/>
          <a:chOff x="0" y="0"/>
          <a:chExt cx="0" cy="0"/>
        </a:xfrm>
      </p:grpSpPr>
      <p:sp>
        <p:nvSpPr>
          <p:cNvPr id="175" name="Google Shape;175;g30ef0455caa_0_38"/>
          <p:cNvSpPr/>
          <p:nvPr/>
        </p:nvSpPr>
        <p:spPr>
          <a:xfrm>
            <a:off x="-6640727" y="597505"/>
            <a:ext cx="9077445" cy="9077445"/>
          </a:xfrm>
          <a:custGeom>
            <a:avLst/>
            <a:gdLst/>
            <a:ahLst/>
            <a:cxnLst/>
            <a:rect l="l" t="t" r="r" b="b"/>
            <a:pathLst>
              <a:path w="9077445" h="9077445" extrusionOk="0">
                <a:moveTo>
                  <a:pt x="0" y="0"/>
                </a:moveTo>
                <a:lnTo>
                  <a:pt x="9077444" y="0"/>
                </a:lnTo>
                <a:lnTo>
                  <a:pt x="9077444" y="9077445"/>
                </a:lnTo>
                <a:lnTo>
                  <a:pt x="0" y="9077445"/>
                </a:lnTo>
                <a:lnTo>
                  <a:pt x="0" y="0"/>
                </a:lnTo>
                <a:close/>
              </a:path>
            </a:pathLst>
          </a:custGeom>
          <a:blipFill rotWithShape="1">
            <a:blip r:embed="rId3">
              <a:alphaModFix/>
            </a:blip>
            <a:stretch>
              <a:fillRect/>
            </a:stretch>
          </a:blipFill>
          <a:ln>
            <a:noFill/>
          </a:ln>
        </p:spPr>
      </p:sp>
      <p:sp>
        <p:nvSpPr>
          <p:cNvPr id="176" name="Google Shape;176;g30ef0455caa_0_38"/>
          <p:cNvSpPr txBox="1"/>
          <p:nvPr/>
        </p:nvSpPr>
        <p:spPr>
          <a:xfrm>
            <a:off x="3173492" y="1722768"/>
            <a:ext cx="12889468" cy="1480855"/>
          </a:xfrm>
          <a:prstGeom prst="rect">
            <a:avLst/>
          </a:prstGeom>
          <a:noFill/>
          <a:ln>
            <a:noFill/>
          </a:ln>
        </p:spPr>
        <p:txBody>
          <a:bodyPr spcFirstLastPara="1" wrap="square" lIns="0" tIns="0" rIns="0" bIns="0" anchor="t" anchorCtr="0">
            <a:spAutoFit/>
          </a:bodyPr>
          <a:lstStyle/>
          <a:p>
            <a:pPr marL="0" marR="0" lvl="0" indent="0" algn="l" rtl="0">
              <a:lnSpc>
                <a:spcPct val="120027"/>
              </a:lnSpc>
              <a:spcBef>
                <a:spcPts val="0"/>
              </a:spcBef>
              <a:spcAft>
                <a:spcPts val="0"/>
              </a:spcAft>
              <a:buNone/>
            </a:pPr>
            <a:r>
              <a:rPr lang="en-US" sz="8019" b="1" dirty="0">
                <a:solidFill>
                  <a:srgbClr val="56AEFF"/>
                </a:solidFill>
              </a:rPr>
              <a:t>Development so far:</a:t>
            </a:r>
            <a:endParaRPr dirty="0"/>
          </a:p>
        </p:txBody>
      </p:sp>
      <p:sp>
        <p:nvSpPr>
          <p:cNvPr id="177" name="Google Shape;177;g30ef0455caa_0_38"/>
          <p:cNvSpPr txBox="1"/>
          <p:nvPr/>
        </p:nvSpPr>
        <p:spPr>
          <a:xfrm>
            <a:off x="3401950" y="3342975"/>
            <a:ext cx="13008000" cy="575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3600" dirty="0">
              <a:solidFill>
                <a:schemeClr val="lt1"/>
              </a:solidFill>
              <a:latin typeface="Calibri"/>
              <a:ea typeface="Calibri"/>
              <a:cs typeface="Calibri"/>
              <a:sym typeface="Calibri"/>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90"/>
        <p:cNvGrpSpPr/>
        <p:nvPr/>
      </p:nvGrpSpPr>
      <p:grpSpPr>
        <a:xfrm>
          <a:off x="0" y="0"/>
          <a:ext cx="0" cy="0"/>
          <a:chOff x="0" y="0"/>
          <a:chExt cx="0" cy="0"/>
        </a:xfrm>
      </p:grpSpPr>
      <p:sp>
        <p:nvSpPr>
          <p:cNvPr id="191" name="Google Shape;191;p5"/>
          <p:cNvSpPr txBox="1"/>
          <p:nvPr/>
        </p:nvSpPr>
        <p:spPr>
          <a:xfrm>
            <a:off x="826106" y="345250"/>
            <a:ext cx="5801400" cy="2122500"/>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US" sz="6268" b="1" i="0" u="none" strike="noStrike" cap="none">
                <a:solidFill>
                  <a:srgbClr val="FFFFFF"/>
                </a:solidFill>
                <a:latin typeface="Arial"/>
                <a:ea typeface="Arial"/>
                <a:cs typeface="Arial"/>
                <a:sym typeface="Arial"/>
              </a:rPr>
              <a:t>PROJECT DESCRIPTION</a:t>
            </a:r>
            <a:endParaRPr/>
          </a:p>
        </p:txBody>
      </p:sp>
      <p:sp>
        <p:nvSpPr>
          <p:cNvPr id="192" name="Google Shape;192;p5"/>
          <p:cNvSpPr/>
          <p:nvPr/>
        </p:nvSpPr>
        <p:spPr>
          <a:xfrm>
            <a:off x="15128164" y="-2586935"/>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sp>
      <p:sp>
        <p:nvSpPr>
          <p:cNvPr id="193" name="Google Shape;193;p5"/>
          <p:cNvSpPr/>
          <p:nvPr/>
        </p:nvSpPr>
        <p:spPr>
          <a:xfrm>
            <a:off x="-3359890" y="7239384"/>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sp>
      <p:sp>
        <p:nvSpPr>
          <p:cNvPr id="194" name="Google Shape;194;p5"/>
          <p:cNvSpPr txBox="1"/>
          <p:nvPr/>
        </p:nvSpPr>
        <p:spPr>
          <a:xfrm>
            <a:off x="2291823" y="2065465"/>
            <a:ext cx="16773900" cy="9380645"/>
          </a:xfrm>
          <a:prstGeom prst="rect">
            <a:avLst/>
          </a:prstGeom>
          <a:noFill/>
          <a:ln>
            <a:noFill/>
          </a:ln>
        </p:spPr>
        <p:txBody>
          <a:bodyPr spcFirstLastPara="1" wrap="square" lIns="0" tIns="0" rIns="0" bIns="0" anchor="t" anchorCtr="0">
            <a:spAutoFit/>
          </a:bodyPr>
          <a:lstStyle/>
          <a:p>
            <a:pPr marL="0" marR="0" lvl="0" indent="0" algn="just" rtl="0">
              <a:lnSpc>
                <a:spcPct val="138012"/>
              </a:lnSpc>
              <a:spcBef>
                <a:spcPts val="0"/>
              </a:spcBef>
              <a:spcAft>
                <a:spcPts val="0"/>
              </a:spcAft>
              <a:buNone/>
            </a:pPr>
            <a:r>
              <a:rPr lang="en-US" sz="3170" b="1" i="0" u="none" strike="noStrike" cap="none" dirty="0">
                <a:solidFill>
                  <a:srgbClr val="FFFFFF"/>
                </a:solidFill>
                <a:latin typeface="DM Sans"/>
                <a:ea typeface="DM Sans"/>
                <a:cs typeface="DM Sans"/>
                <a:sym typeface="DM Sans"/>
              </a:rPr>
              <a:t>   </a:t>
            </a:r>
            <a:endParaRPr dirty="0"/>
          </a:p>
          <a:p>
            <a:pPr marL="0" marR="0" lvl="0" indent="0" algn="just" rtl="0">
              <a:lnSpc>
                <a:spcPct val="138012"/>
              </a:lnSpc>
              <a:spcBef>
                <a:spcPts val="0"/>
              </a:spcBef>
              <a:spcAft>
                <a:spcPts val="0"/>
              </a:spcAft>
              <a:buNone/>
            </a:pPr>
            <a:r>
              <a:rPr lang="en-US" sz="3170" b="1" i="0" u="none" strike="noStrike" cap="none" dirty="0">
                <a:solidFill>
                  <a:srgbClr val="FFFFFF"/>
                </a:solidFill>
                <a:latin typeface="DM Sans"/>
                <a:ea typeface="DM Sans"/>
                <a:cs typeface="DM Sans"/>
                <a:sym typeface="DM Sans"/>
              </a:rPr>
              <a:t>    Malicious App Detection:</a:t>
            </a:r>
            <a:endParaRPr dirty="0"/>
          </a:p>
          <a:p>
            <a:pPr marL="684530" marR="0" lvl="1" indent="-342265" algn="just" rtl="0">
              <a:lnSpc>
                <a:spcPct val="138012"/>
              </a:lnSpc>
              <a:spcBef>
                <a:spcPts val="0"/>
              </a:spcBef>
              <a:spcAft>
                <a:spcPts val="0"/>
              </a:spcAft>
              <a:buClr>
                <a:srgbClr val="FFFFFF"/>
              </a:buClr>
              <a:buSzPts val="3170"/>
              <a:buFont typeface="Arial"/>
              <a:buChar char="•"/>
            </a:pPr>
            <a:r>
              <a:rPr lang="en-US" sz="3170" b="0" i="0" u="none" strike="noStrike" cap="none" dirty="0">
                <a:solidFill>
                  <a:srgbClr val="FFFFFF"/>
                </a:solidFill>
                <a:latin typeface="DM Sans"/>
                <a:ea typeface="DM Sans"/>
                <a:cs typeface="DM Sans"/>
                <a:sym typeface="DM Sans"/>
              </a:rPr>
              <a:t>Extract .</a:t>
            </a:r>
            <a:r>
              <a:rPr lang="en-US" sz="3170" b="0" i="0" u="none" strike="noStrike" cap="none" dirty="0" err="1">
                <a:solidFill>
                  <a:srgbClr val="FFFFFF"/>
                </a:solidFill>
                <a:latin typeface="DM Sans"/>
                <a:ea typeface="DM Sans"/>
                <a:cs typeface="DM Sans"/>
                <a:sym typeface="DM Sans"/>
              </a:rPr>
              <a:t>apk</a:t>
            </a:r>
            <a:r>
              <a:rPr lang="en-US" sz="3170" b="0" i="0" u="none" strike="noStrike" cap="none" dirty="0">
                <a:solidFill>
                  <a:srgbClr val="FFFFFF"/>
                </a:solidFill>
                <a:latin typeface="DM Sans"/>
                <a:ea typeface="DM Sans"/>
                <a:cs typeface="DM Sans"/>
                <a:sym typeface="DM Sans"/>
              </a:rPr>
              <a:t> file.</a:t>
            </a:r>
            <a:endParaRPr dirty="0"/>
          </a:p>
          <a:p>
            <a:pPr marL="684530" marR="0" lvl="1" indent="-342265" algn="just" rtl="0">
              <a:lnSpc>
                <a:spcPct val="138012"/>
              </a:lnSpc>
              <a:spcBef>
                <a:spcPts val="0"/>
              </a:spcBef>
              <a:spcAft>
                <a:spcPts val="0"/>
              </a:spcAft>
              <a:buClr>
                <a:srgbClr val="FFFFFF"/>
              </a:buClr>
              <a:buSzPts val="3170"/>
              <a:buFont typeface="Arial"/>
              <a:buChar char="•"/>
            </a:pPr>
            <a:r>
              <a:rPr lang="en-US" sz="3170" b="0" i="0" u="none" strike="noStrike" cap="none" dirty="0">
                <a:solidFill>
                  <a:srgbClr val="FFFFFF"/>
                </a:solidFill>
                <a:latin typeface="DM Sans"/>
                <a:ea typeface="DM Sans"/>
                <a:cs typeface="DM Sans"/>
                <a:sym typeface="DM Sans"/>
              </a:rPr>
              <a:t>Analyze permissions and intents, storing them in a database.</a:t>
            </a:r>
            <a:endParaRPr dirty="0"/>
          </a:p>
          <a:p>
            <a:pPr marL="684530" marR="0" lvl="1" indent="-342265" algn="just" rtl="0">
              <a:lnSpc>
                <a:spcPct val="138012"/>
              </a:lnSpc>
              <a:spcBef>
                <a:spcPts val="0"/>
              </a:spcBef>
              <a:spcAft>
                <a:spcPts val="0"/>
              </a:spcAft>
              <a:buClr>
                <a:srgbClr val="FFFFFF"/>
              </a:buClr>
              <a:buSzPts val="3170"/>
              <a:buFont typeface="Arial"/>
              <a:buChar char="•"/>
            </a:pPr>
            <a:r>
              <a:rPr lang="en-US" sz="3170" b="0" i="0" u="none" strike="noStrike" cap="none" dirty="0">
                <a:solidFill>
                  <a:srgbClr val="FFFFFF"/>
                </a:solidFill>
                <a:latin typeface="DM Sans"/>
                <a:ea typeface="DM Sans"/>
                <a:cs typeface="DM Sans"/>
                <a:sym typeface="DM Sans"/>
              </a:rPr>
              <a:t>Source data from security research platforms.</a:t>
            </a:r>
            <a:endParaRPr dirty="0"/>
          </a:p>
          <a:p>
            <a:pPr marL="684530" marR="0" lvl="1" indent="-342265" algn="just" rtl="0">
              <a:lnSpc>
                <a:spcPct val="138012"/>
              </a:lnSpc>
              <a:spcBef>
                <a:spcPts val="0"/>
              </a:spcBef>
              <a:spcAft>
                <a:spcPts val="0"/>
              </a:spcAft>
              <a:buClr>
                <a:srgbClr val="FFFFFF"/>
              </a:buClr>
              <a:buSzPts val="3170"/>
              <a:buFont typeface="Arial"/>
              <a:buChar char="•"/>
            </a:pPr>
            <a:r>
              <a:rPr lang="en-US" sz="3170" b="0" i="0" u="none" strike="noStrike" cap="none" dirty="0">
                <a:solidFill>
                  <a:srgbClr val="FFFFFF"/>
                </a:solidFill>
                <a:latin typeface="DM Sans"/>
                <a:ea typeface="DM Sans"/>
                <a:cs typeface="DM Sans"/>
                <a:sym typeface="DM Sans"/>
              </a:rPr>
              <a:t>Extract and filter relevant data based on similarities with benign apps.</a:t>
            </a:r>
            <a:endParaRPr dirty="0"/>
          </a:p>
          <a:p>
            <a:pPr marL="684530" marR="0" lvl="1" indent="-342265" algn="just" rtl="0">
              <a:lnSpc>
                <a:spcPct val="138012"/>
              </a:lnSpc>
              <a:spcBef>
                <a:spcPts val="0"/>
              </a:spcBef>
              <a:spcAft>
                <a:spcPts val="0"/>
              </a:spcAft>
              <a:buClr>
                <a:srgbClr val="FFFFFF"/>
              </a:buClr>
              <a:buSzPts val="3170"/>
              <a:buFont typeface="Arial"/>
              <a:buChar char="•"/>
            </a:pPr>
            <a:r>
              <a:rPr lang="en-US" sz="3170" b="0" i="0" u="none" strike="noStrike" cap="none" dirty="0">
                <a:solidFill>
                  <a:srgbClr val="FFFFFF"/>
                </a:solidFill>
                <a:latin typeface="DM Sans"/>
                <a:ea typeface="DM Sans"/>
                <a:cs typeface="DM Sans"/>
                <a:sym typeface="DM Sans"/>
              </a:rPr>
              <a:t>Combine malicious and benign data in one database .</a:t>
            </a:r>
            <a:endParaRPr dirty="0"/>
          </a:p>
          <a:p>
            <a:pPr marL="0" marR="0" lvl="0" indent="0" algn="just" rtl="0">
              <a:lnSpc>
                <a:spcPct val="138012"/>
              </a:lnSpc>
              <a:spcBef>
                <a:spcPts val="0"/>
              </a:spcBef>
              <a:spcAft>
                <a:spcPts val="0"/>
              </a:spcAft>
              <a:buNone/>
            </a:pPr>
            <a:r>
              <a:rPr lang="en-US" sz="3170" b="0" i="0" u="none" strike="noStrike" cap="none" dirty="0">
                <a:solidFill>
                  <a:srgbClr val="FFFFFF"/>
                </a:solidFill>
                <a:latin typeface="DM Sans"/>
                <a:ea typeface="DM Sans"/>
                <a:cs typeface="DM Sans"/>
                <a:sym typeface="DM Sans"/>
              </a:rPr>
              <a:t>       Model Training:</a:t>
            </a:r>
            <a:endParaRPr dirty="0"/>
          </a:p>
          <a:p>
            <a:pPr marL="684530" marR="0" lvl="1" indent="-342265" algn="just" rtl="0">
              <a:lnSpc>
                <a:spcPct val="138012"/>
              </a:lnSpc>
              <a:spcBef>
                <a:spcPts val="0"/>
              </a:spcBef>
              <a:spcAft>
                <a:spcPts val="0"/>
              </a:spcAft>
              <a:buClr>
                <a:srgbClr val="FFFFFF"/>
              </a:buClr>
              <a:buSzPts val="3170"/>
              <a:buFont typeface="Arial"/>
              <a:buChar char="•"/>
            </a:pPr>
            <a:r>
              <a:rPr lang="en-US" sz="3170" b="0" i="0" u="none" strike="noStrike" cap="none" dirty="0">
                <a:solidFill>
                  <a:srgbClr val="FFFFFF"/>
                </a:solidFill>
                <a:latin typeface="DM Sans"/>
                <a:ea typeface="DM Sans"/>
                <a:cs typeface="DM Sans"/>
                <a:sym typeface="DM Sans"/>
              </a:rPr>
              <a:t>Train a machine learning model to classify apps as malicious or benign.</a:t>
            </a:r>
            <a:endParaRPr dirty="0"/>
          </a:p>
          <a:p>
            <a:pPr marL="684530" marR="0" lvl="1" indent="-342265" algn="just" rtl="0">
              <a:lnSpc>
                <a:spcPct val="138012"/>
              </a:lnSpc>
              <a:spcBef>
                <a:spcPts val="0"/>
              </a:spcBef>
              <a:spcAft>
                <a:spcPts val="0"/>
              </a:spcAft>
              <a:buClr>
                <a:srgbClr val="FFFFFF"/>
              </a:buClr>
              <a:buSzPts val="3170"/>
              <a:buFont typeface="Arial"/>
              <a:buChar char="•"/>
            </a:pPr>
            <a:r>
              <a:rPr lang="en-US" sz="3170" b="0" i="0" u="none" strike="noStrike" cap="none" dirty="0">
                <a:solidFill>
                  <a:srgbClr val="FFFFFF"/>
                </a:solidFill>
                <a:latin typeface="DM Sans"/>
                <a:ea typeface="DM Sans"/>
                <a:cs typeface="DM Sans"/>
                <a:sym typeface="DM Sans"/>
              </a:rPr>
              <a:t> Update the database with new data.</a:t>
            </a:r>
          </a:p>
          <a:p>
            <a:pPr marL="0" marR="0" lvl="0" indent="0" algn="l" rtl="0">
              <a:lnSpc>
                <a:spcPct val="138037"/>
              </a:lnSpc>
              <a:spcBef>
                <a:spcPts val="0"/>
              </a:spcBef>
              <a:spcAft>
                <a:spcPts val="0"/>
              </a:spcAft>
              <a:buNone/>
            </a:pPr>
            <a:r>
              <a:rPr lang="en-GB" sz="3118" b="0" i="0" u="none" strike="noStrike" cap="none" dirty="0">
                <a:solidFill>
                  <a:srgbClr val="FFFFFF"/>
                </a:solidFill>
                <a:latin typeface="DM Sans"/>
                <a:ea typeface="DM Sans"/>
                <a:cs typeface="DM Sans"/>
                <a:sym typeface="DM Sans"/>
              </a:rPr>
              <a:t> </a:t>
            </a:r>
            <a:r>
              <a:rPr lang="en-GB" sz="3118" b="1" i="0" u="none" strike="noStrike" cap="none" dirty="0">
                <a:solidFill>
                  <a:srgbClr val="FFFFFF"/>
                </a:solidFill>
                <a:latin typeface="DM Sans"/>
                <a:ea typeface="DM Sans"/>
                <a:cs typeface="DM Sans"/>
                <a:sym typeface="DM Sans"/>
              </a:rPr>
              <a:t>Exciting Features:</a:t>
            </a:r>
            <a:endParaRPr lang="en-GB" dirty="0"/>
          </a:p>
          <a:p>
            <a:pPr marL="673370" marR="0" lvl="1" indent="-336684" algn="l" rtl="0">
              <a:lnSpc>
                <a:spcPct val="138037"/>
              </a:lnSpc>
              <a:spcBef>
                <a:spcPts val="0"/>
              </a:spcBef>
              <a:spcAft>
                <a:spcPts val="0"/>
              </a:spcAft>
              <a:buClr>
                <a:srgbClr val="FFFFFF"/>
              </a:buClr>
              <a:buSzPts val="3118"/>
              <a:buFont typeface="Arial"/>
              <a:buChar char="•"/>
            </a:pPr>
            <a:r>
              <a:rPr lang="en-GB" sz="3118" dirty="0">
                <a:solidFill>
                  <a:srgbClr val="FFFFFF"/>
                </a:solidFill>
                <a:latin typeface="DM Sans"/>
                <a:ea typeface="DM Sans"/>
                <a:cs typeface="DM Sans"/>
                <a:sym typeface="DM Sans"/>
              </a:rPr>
              <a:t>Multiple Scan Options: Full scan, quick scan</a:t>
            </a:r>
            <a:r>
              <a:rPr lang="en-GB" sz="3118" b="0" i="0" u="none" strike="noStrike" cap="none" dirty="0">
                <a:solidFill>
                  <a:srgbClr val="FFFFFF"/>
                </a:solidFill>
                <a:latin typeface="DM Sans"/>
                <a:ea typeface="DM Sans"/>
                <a:cs typeface="DM Sans"/>
                <a:sym typeface="DM Sans"/>
              </a:rPr>
              <a:t>.</a:t>
            </a:r>
            <a:endParaRPr lang="en-GB" dirty="0"/>
          </a:p>
          <a:p>
            <a:pPr marL="673370" marR="0" lvl="1" indent="-336684" algn="l" rtl="0">
              <a:lnSpc>
                <a:spcPct val="138037"/>
              </a:lnSpc>
              <a:spcBef>
                <a:spcPts val="0"/>
              </a:spcBef>
              <a:spcAft>
                <a:spcPts val="0"/>
              </a:spcAft>
              <a:buClr>
                <a:srgbClr val="FFFFFF"/>
              </a:buClr>
              <a:buSzPts val="3118"/>
              <a:buFont typeface="Arial"/>
              <a:buChar char="•"/>
            </a:pPr>
            <a:r>
              <a:rPr lang="en-GB" sz="3118" b="0" i="0" u="none" strike="noStrike" cap="none" dirty="0">
                <a:solidFill>
                  <a:srgbClr val="FFFFFF"/>
                </a:solidFill>
                <a:latin typeface="DM Sans"/>
                <a:ea typeface="DM Sans"/>
                <a:cs typeface="DM Sans"/>
                <a:sym typeface="DM Sans"/>
              </a:rPr>
              <a:t>Custom App Management: Whitelist trusted apps, blacklist risky ones, and block known malicious apps using a predefined list.</a:t>
            </a:r>
            <a:endParaRPr dirty="0"/>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98"/>
        <p:cNvGrpSpPr/>
        <p:nvPr/>
      </p:nvGrpSpPr>
      <p:grpSpPr>
        <a:xfrm>
          <a:off x="0" y="0"/>
          <a:ext cx="0" cy="0"/>
          <a:chOff x="0" y="0"/>
          <a:chExt cx="0" cy="0"/>
        </a:xfrm>
      </p:grpSpPr>
      <p:sp>
        <p:nvSpPr>
          <p:cNvPr id="199" name="Google Shape;199;p6"/>
          <p:cNvSpPr txBox="1"/>
          <p:nvPr/>
        </p:nvSpPr>
        <p:spPr>
          <a:xfrm>
            <a:off x="8945881" y="497650"/>
            <a:ext cx="8057496" cy="2314993"/>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US" sz="6268" b="1" i="0" u="none" strike="noStrike" cap="none" dirty="0">
                <a:solidFill>
                  <a:srgbClr val="FFFFFF"/>
                </a:solidFill>
                <a:latin typeface="Arial"/>
                <a:ea typeface="Arial"/>
                <a:cs typeface="Arial"/>
                <a:sym typeface="Arial"/>
              </a:rPr>
              <a:t>PROJECT Completion so far.</a:t>
            </a:r>
            <a:endParaRPr dirty="0"/>
          </a:p>
        </p:txBody>
      </p:sp>
      <p:sp>
        <p:nvSpPr>
          <p:cNvPr id="200" name="Google Shape;200;p6"/>
          <p:cNvSpPr/>
          <p:nvPr/>
        </p:nvSpPr>
        <p:spPr>
          <a:xfrm>
            <a:off x="-2579749" y="-2471082"/>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sp>
      <p:sp>
        <p:nvSpPr>
          <p:cNvPr id="201" name="Google Shape;201;p6"/>
          <p:cNvSpPr/>
          <p:nvPr/>
        </p:nvSpPr>
        <p:spPr>
          <a:xfrm>
            <a:off x="15691382" y="7308744"/>
            <a:ext cx="5956513" cy="5956513"/>
          </a:xfrm>
          <a:custGeom>
            <a:avLst/>
            <a:gdLst/>
            <a:ahLst/>
            <a:cxnLst/>
            <a:rect l="l" t="t" r="r" b="b"/>
            <a:pathLst>
              <a:path w="5956513" h="5956513" extrusionOk="0">
                <a:moveTo>
                  <a:pt x="0" y="0"/>
                </a:moveTo>
                <a:lnTo>
                  <a:pt x="5956513" y="0"/>
                </a:lnTo>
                <a:lnTo>
                  <a:pt x="5956513" y="5956512"/>
                </a:lnTo>
                <a:lnTo>
                  <a:pt x="0" y="5956512"/>
                </a:lnTo>
                <a:lnTo>
                  <a:pt x="0" y="0"/>
                </a:lnTo>
                <a:close/>
              </a:path>
            </a:pathLst>
          </a:custGeom>
          <a:blipFill rotWithShape="1">
            <a:blip r:embed="rId3">
              <a:alphaModFix/>
            </a:blip>
            <a:stretch>
              <a:fillRect/>
            </a:stretch>
          </a:blipFill>
          <a:ln>
            <a:noFill/>
          </a:ln>
        </p:spPr>
      </p:sp>
      <p:sp>
        <p:nvSpPr>
          <p:cNvPr id="202" name="Google Shape;202;p6"/>
          <p:cNvSpPr txBox="1"/>
          <p:nvPr/>
        </p:nvSpPr>
        <p:spPr>
          <a:xfrm>
            <a:off x="2543375" y="2702790"/>
            <a:ext cx="12314700" cy="1621662"/>
          </a:xfrm>
          <a:prstGeom prst="rect">
            <a:avLst/>
          </a:prstGeom>
          <a:noFill/>
          <a:ln>
            <a:noFill/>
          </a:ln>
        </p:spPr>
        <p:txBody>
          <a:bodyPr spcFirstLastPara="1" wrap="square" lIns="0" tIns="0" rIns="0" bIns="0" anchor="t" anchorCtr="0">
            <a:spAutoFit/>
          </a:bodyPr>
          <a:lstStyle/>
          <a:p>
            <a:pPr marL="0" marR="0" lvl="0" indent="0" algn="l" rtl="0">
              <a:lnSpc>
                <a:spcPct val="138037"/>
              </a:lnSpc>
              <a:spcBef>
                <a:spcPts val="0"/>
              </a:spcBef>
              <a:spcAft>
                <a:spcPts val="0"/>
              </a:spcAft>
              <a:buNone/>
            </a:pPr>
            <a:endParaRPr dirty="0"/>
          </a:p>
          <a:p>
            <a:pPr marL="0" marR="0" lvl="0" indent="0" algn="l" rtl="0">
              <a:lnSpc>
                <a:spcPct val="138037"/>
              </a:lnSpc>
              <a:spcBef>
                <a:spcPts val="0"/>
              </a:spcBef>
              <a:spcAft>
                <a:spcPts val="0"/>
              </a:spcAft>
              <a:buNone/>
            </a:pPr>
            <a:endParaRPr sz="3118" b="0" i="0" u="none" strike="noStrike" cap="none" dirty="0">
              <a:solidFill>
                <a:srgbClr val="FFFFFF"/>
              </a:solidFill>
              <a:latin typeface="DM Sans"/>
              <a:ea typeface="DM Sans"/>
              <a:cs typeface="DM Sans"/>
              <a:sym typeface="DM Sans"/>
            </a:endParaRPr>
          </a:p>
          <a:p>
            <a:pPr marL="0" marR="0" lvl="0" indent="0" algn="l" rtl="0">
              <a:lnSpc>
                <a:spcPct val="138037"/>
              </a:lnSpc>
              <a:spcBef>
                <a:spcPts val="0"/>
              </a:spcBef>
              <a:spcAft>
                <a:spcPts val="0"/>
              </a:spcAft>
              <a:buNone/>
            </a:pPr>
            <a:r>
              <a:rPr lang="en-US" sz="3118" b="0" i="0" u="none" strike="noStrike" cap="none" dirty="0">
                <a:solidFill>
                  <a:srgbClr val="FFFFFF"/>
                </a:solidFill>
                <a:latin typeface="DM Sans"/>
                <a:ea typeface="DM Sans"/>
                <a:cs typeface="DM Sans"/>
                <a:sym typeface="DM Sans"/>
              </a:rPr>
              <a:t>        </a:t>
            </a:r>
            <a:endParaRPr sz="3118" b="0" i="0" u="none" strike="noStrike" cap="none" dirty="0">
              <a:solidFill>
                <a:srgbClr val="FFFFFF"/>
              </a:solidFill>
              <a:latin typeface="DM Sans"/>
              <a:ea typeface="DM Sans"/>
              <a:cs typeface="DM Sans"/>
              <a:sym typeface="DM Sans"/>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358</Words>
  <Application>Microsoft Office PowerPoint</Application>
  <PresentationFormat>Custom</PresentationFormat>
  <Paragraphs>69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Sansita</vt:lpstr>
      <vt:lpstr>Calibri</vt:lpstr>
      <vt:lpstr>DM Sans</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Shaikhul Islam</cp:lastModifiedBy>
  <cp:revision>4</cp:revision>
  <dcterms:created xsi:type="dcterms:W3CDTF">2006-08-16T00:00:00Z</dcterms:created>
  <dcterms:modified xsi:type="dcterms:W3CDTF">2024-12-08T16:23:18Z</dcterms:modified>
</cp:coreProperties>
</file>