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6" r:id="rId3"/>
    <p:sldId id="267" r:id="rId4"/>
    <p:sldId id="264" r:id="rId5"/>
    <p:sldId id="265" r:id="rId6"/>
    <p:sldId id="260"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50D45E-9A4E-422A-AEAA-4455FD021B45}" type="datetimeFigureOut">
              <a:rPr lang="en-US" smtClean="0"/>
              <a:pPr/>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C1DBB-4D08-4E71-AF31-DC0A8C1ECEA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50D45E-9A4E-422A-AEAA-4455FD021B45}" type="datetimeFigureOut">
              <a:rPr lang="en-US" smtClean="0"/>
              <a:pPr/>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C1DBB-4D08-4E71-AF31-DC0A8C1ECE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50D45E-9A4E-422A-AEAA-4455FD021B45}" type="datetimeFigureOut">
              <a:rPr lang="en-US" smtClean="0"/>
              <a:pPr/>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C1DBB-4D08-4E71-AF31-DC0A8C1ECEA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50D45E-9A4E-422A-AEAA-4455FD021B45}" type="datetimeFigureOut">
              <a:rPr lang="en-US" smtClean="0"/>
              <a:pPr/>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C1DBB-4D08-4E71-AF31-DC0A8C1ECEA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50D45E-9A4E-422A-AEAA-4455FD021B45}" type="datetimeFigureOut">
              <a:rPr lang="en-US" smtClean="0"/>
              <a:pPr/>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C1DBB-4D08-4E71-AF31-DC0A8C1ECEA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50D45E-9A4E-422A-AEAA-4455FD021B45}" type="datetimeFigureOut">
              <a:rPr lang="en-US" smtClean="0"/>
              <a:pPr/>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C1DBB-4D08-4E71-AF31-DC0A8C1ECEA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50D45E-9A4E-422A-AEAA-4455FD021B45}" type="datetimeFigureOut">
              <a:rPr lang="en-US" smtClean="0"/>
              <a:pPr/>
              <a:t>3/3/2025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9C1DBB-4D08-4E71-AF31-DC0A8C1ECEA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50D45E-9A4E-422A-AEAA-4455FD021B45}" type="datetimeFigureOut">
              <a:rPr lang="en-US" smtClean="0"/>
              <a:pPr/>
              <a:t>3/3/2025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9C1DBB-4D08-4E71-AF31-DC0A8C1ECE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50D45E-9A4E-422A-AEAA-4455FD021B45}" type="datetimeFigureOut">
              <a:rPr lang="en-US" smtClean="0"/>
              <a:pPr/>
              <a:t>3/3/2025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9C1DBB-4D08-4E71-AF31-DC0A8C1ECE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50D45E-9A4E-422A-AEAA-4455FD021B45}" type="datetimeFigureOut">
              <a:rPr lang="en-US" smtClean="0"/>
              <a:pPr/>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C1DBB-4D08-4E71-AF31-DC0A8C1ECEA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50D45E-9A4E-422A-AEAA-4455FD021B45}" type="datetimeFigureOut">
              <a:rPr lang="en-US" smtClean="0"/>
              <a:pPr/>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C1DBB-4D08-4E71-AF31-DC0A8C1ECEA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50D45E-9A4E-422A-AEAA-4455FD021B45}" type="datetimeFigureOut">
              <a:rPr lang="en-US" smtClean="0"/>
              <a:pPr/>
              <a:t>3/3/2025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C1DBB-4D08-4E71-AF31-DC0A8C1ECE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electrical4u.com/voltage-multiplier/" TargetMode="External"/><Relationship Id="rId2" Type="http://schemas.openxmlformats.org/officeDocument/2006/relationships/hyperlink" Target="https://www.electrical4u.com/voltage-or-electric-potential-difference/" TargetMode="External"/><Relationship Id="rId1" Type="http://schemas.openxmlformats.org/officeDocument/2006/relationships/slideLayout" Target="../slideLayouts/slideLayout7.xml"/><Relationship Id="rId6" Type="http://schemas.openxmlformats.org/officeDocument/2006/relationships/hyperlink" Target="https://www.electrical4u.com/dc-current/" TargetMode="External"/><Relationship Id="rId5" Type="http://schemas.openxmlformats.org/officeDocument/2006/relationships/hyperlink" Target="https://www.electrical4u.com/diode-working-principle-and-types-of-diode/" TargetMode="External"/><Relationship Id="rId4" Type="http://schemas.openxmlformats.org/officeDocument/2006/relationships/hyperlink" Target="https://www.electrical4u.com/what-is-capacitor/"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circuitglobe.com/wp-content/uploads/2018/11/types-of-voltage-doubler.jpg"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circuitglobe.com/wp-content/uploads/2018/11/circuit-of-full-wave-voltage-doubler-1.jp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circuitglobe.com/wp-content/uploads/2018/11/waveform-of-full-wave-voltage-doubler-1.jp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2286000"/>
            <a:ext cx="6248400" cy="1754326"/>
          </a:xfrm>
          <a:prstGeom prst="rect">
            <a:avLst/>
          </a:prstGeom>
          <a:solidFill>
            <a:srgbClr val="FF0000"/>
          </a:solidFill>
        </p:spPr>
        <p:txBody>
          <a:bodyPr wrap="square" rtlCol="0">
            <a:spAutoFit/>
          </a:bodyPr>
          <a:lstStyle/>
          <a:p>
            <a:pPr algn="ctr"/>
            <a:r>
              <a:rPr lang="en-US" sz="5400" b="1" u="sng" dirty="0" smtClean="0"/>
              <a:t>VOLTAGE DOUBLER CIRCUIT</a:t>
            </a:r>
            <a:endParaRPr lang="en-US" sz="5400" b="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533400"/>
            <a:ext cx="8229600" cy="646331"/>
          </a:xfrm>
          <a:prstGeom prst="rect">
            <a:avLst/>
          </a:prstGeom>
          <a:solidFill>
            <a:srgbClr val="92D050"/>
          </a:solidFill>
        </p:spPr>
        <p:txBody>
          <a:bodyPr wrap="square">
            <a:spAutoFit/>
          </a:bodyPr>
          <a:lstStyle/>
          <a:p>
            <a:r>
              <a:rPr lang="en-US" dirty="0" smtClean="0"/>
              <a:t>A voltage </a:t>
            </a:r>
            <a:r>
              <a:rPr lang="en-US" dirty="0" err="1" smtClean="0"/>
              <a:t>doubler</a:t>
            </a:r>
            <a:r>
              <a:rPr lang="en-US" dirty="0" smtClean="0"/>
              <a:t> circuit outputs a DC voltage that is double the peak value of the AC input voltage, without using a transformer.</a:t>
            </a:r>
            <a:endParaRPr lang="en-US" dirty="0"/>
          </a:p>
        </p:txBody>
      </p:sp>
      <p:pic>
        <p:nvPicPr>
          <p:cNvPr id="1026" name="Picture 2" descr="https://www.kemet.com/content/dam/kemet/lightning/images/ec-content/voltage-doubler/Voltage-Doubler-3.png"/>
          <p:cNvPicPr>
            <a:picLocks noChangeAspect="1" noChangeArrowheads="1"/>
          </p:cNvPicPr>
          <p:nvPr/>
        </p:nvPicPr>
        <p:blipFill>
          <a:blip r:embed="rId2" cstate="print"/>
          <a:srcRect/>
          <a:stretch>
            <a:fillRect/>
          </a:stretch>
        </p:blipFill>
        <p:spPr bwMode="auto">
          <a:xfrm>
            <a:off x="914400" y="2057400"/>
            <a:ext cx="7086600" cy="2876551"/>
          </a:xfrm>
          <a:prstGeom prst="rect">
            <a:avLst/>
          </a:prstGeom>
          <a:solidFill>
            <a:srgbClr val="000000">
              <a:shade val="95000"/>
            </a:srgbClr>
          </a:solidFill>
          <a:ln w="444500" cap="sq">
            <a:solidFill>
              <a:schemeClr val="accent2">
                <a:lumMod val="60000"/>
                <a:lumOff val="40000"/>
              </a:schemeClr>
            </a:solidFill>
            <a:miter lim="800000"/>
          </a:ln>
          <a:effectLst>
            <a:outerShdw blurRad="254000" dist="190500" dir="2700000" sy="90000" algn="bl" rotWithShape="0">
              <a:srgbClr val="000000">
                <a:alpha val="4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95400"/>
            <a:ext cx="7696200" cy="2677656"/>
          </a:xfrm>
          <a:prstGeom prst="rect">
            <a:avLst/>
          </a:prstGeom>
          <a:solidFill>
            <a:schemeClr val="accent6">
              <a:lumMod val="60000"/>
              <a:lumOff val="40000"/>
            </a:schemeClr>
          </a:solidFill>
        </p:spPr>
        <p:txBody>
          <a:bodyPr wrap="square">
            <a:spAutoFit/>
          </a:bodyPr>
          <a:lstStyle/>
          <a:p>
            <a:pPr algn="ctr"/>
            <a:r>
              <a:rPr lang="en-US" sz="2800" dirty="0" smtClean="0"/>
              <a:t>Here two capacitors are simultaneously charged to the same voltage in parallel. The supply is then switched off and the capacitors are switched into series. The output is taken from across the two capacitors in series resulting in an output double the supply voltage.</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762000"/>
            <a:ext cx="7543800" cy="4893647"/>
          </a:xfrm>
          <a:prstGeom prst="rect">
            <a:avLst/>
          </a:prstGeom>
          <a:solidFill>
            <a:schemeClr val="accent2">
              <a:lumMod val="40000"/>
              <a:lumOff val="60000"/>
            </a:schemeClr>
          </a:solidFill>
        </p:spPr>
        <p:txBody>
          <a:bodyPr wrap="square">
            <a:spAutoFit/>
          </a:bodyPr>
          <a:lstStyle/>
          <a:p>
            <a:pPr algn="ctr"/>
            <a:r>
              <a:rPr lang="en-US" sz="3200" b="1" u="sng" dirty="0" smtClean="0"/>
              <a:t> Voltage </a:t>
            </a:r>
            <a:r>
              <a:rPr lang="en-US" sz="3200" b="1" u="sng" dirty="0" err="1" smtClean="0"/>
              <a:t>Doubler</a:t>
            </a:r>
            <a:endParaRPr lang="en-US" sz="3200" b="1" u="sng" dirty="0" smtClean="0"/>
          </a:p>
          <a:p>
            <a:r>
              <a:rPr lang="en-US" sz="2800" dirty="0" smtClean="0"/>
              <a:t>A voltage </a:t>
            </a:r>
            <a:r>
              <a:rPr lang="en-US" sz="2800" dirty="0" err="1" smtClean="0"/>
              <a:t>doubler</a:t>
            </a:r>
            <a:r>
              <a:rPr lang="en-US" sz="2800" dirty="0" smtClean="0"/>
              <a:t> is an electronic circuit that produces an output </a:t>
            </a:r>
            <a:r>
              <a:rPr lang="en-US" sz="2800" dirty="0" smtClean="0">
                <a:hlinkClick r:id="rId2"/>
              </a:rPr>
              <a:t>voltage</a:t>
            </a:r>
            <a:r>
              <a:rPr lang="en-US" sz="2800" dirty="0" smtClean="0"/>
              <a:t> that is double the input voltage. It is a </a:t>
            </a:r>
            <a:r>
              <a:rPr lang="en-US" sz="2800" dirty="0" smtClean="0">
                <a:hlinkClick r:id="rId3"/>
              </a:rPr>
              <a:t>voltage multiplier</a:t>
            </a:r>
            <a:r>
              <a:rPr lang="en-US" sz="2800" dirty="0" smtClean="0"/>
              <a:t> with a voltage multiplication factor equal to 2. The circuit is formed by an oscillating AC input voltage, two </a:t>
            </a:r>
            <a:r>
              <a:rPr lang="en-US" sz="2800" dirty="0" smtClean="0">
                <a:hlinkClick r:id="rId4"/>
              </a:rPr>
              <a:t>capacitors</a:t>
            </a:r>
            <a:r>
              <a:rPr lang="en-US" sz="2800" dirty="0" smtClean="0"/>
              <a:t>, and two </a:t>
            </a:r>
            <a:r>
              <a:rPr lang="en-US" sz="2800" dirty="0" smtClean="0">
                <a:hlinkClick r:id="rId5"/>
              </a:rPr>
              <a:t>diodes</a:t>
            </a:r>
            <a:r>
              <a:rPr lang="en-US" sz="2800" dirty="0" smtClean="0"/>
              <a:t>. The input voltage is AC, and the output is </a:t>
            </a:r>
            <a:r>
              <a:rPr lang="en-US" sz="2800" dirty="0" smtClean="0">
                <a:hlinkClick r:id="rId6"/>
              </a:rPr>
              <a:t>DC</a:t>
            </a:r>
            <a:r>
              <a:rPr lang="en-US" sz="2800" dirty="0" smtClean="0"/>
              <a:t> voltage with twice the peak value of the input AC voltage. When a load is connected across the output terminals, the output voltage (</a:t>
            </a:r>
            <a:r>
              <a:rPr lang="en-US" sz="2800" dirty="0" err="1" smtClean="0"/>
              <a:t>V</a:t>
            </a:r>
            <a:r>
              <a:rPr lang="en-US" sz="2800" baseline="-25000" dirty="0" err="1" smtClean="0"/>
              <a:t>out</a:t>
            </a:r>
            <a:r>
              <a:rPr lang="en-US" sz="2800" dirty="0" smtClean="0"/>
              <a:t>) may be less than 2V</a:t>
            </a:r>
            <a:r>
              <a:rPr lang="en-US" sz="2800" baseline="-25000" dirty="0" smtClean="0"/>
              <a:t>S MAX</a:t>
            </a:r>
            <a:r>
              <a:rPr lang="en-US" sz="2800" dirty="0" smtClean="0"/>
              <a:t>.</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ypes of voltage doubler">
            <a:hlinkClick r:id="rId2"/>
          </p:cNvPr>
          <p:cNvPicPr>
            <a:picLocks noChangeAspect="1" noChangeArrowheads="1"/>
          </p:cNvPicPr>
          <p:nvPr/>
        </p:nvPicPr>
        <p:blipFill>
          <a:blip r:embed="rId3" cstate="print"/>
          <a:srcRect/>
          <a:stretch>
            <a:fillRect/>
          </a:stretch>
        </p:blipFill>
        <p:spPr bwMode="auto">
          <a:xfrm>
            <a:off x="2133600" y="1981200"/>
            <a:ext cx="4762500" cy="3495675"/>
          </a:xfrm>
          <a:prstGeom prst="rect">
            <a:avLst/>
          </a:prstGeom>
          <a:solidFill>
            <a:srgbClr val="000000">
              <a:shade val="95000"/>
            </a:srgbClr>
          </a:solidFill>
          <a:ln w="444500" cap="sq">
            <a:solidFill>
              <a:schemeClr val="accent4">
                <a:lumMod val="60000"/>
                <a:lumOff val="40000"/>
              </a:schemeClr>
            </a:solidFill>
            <a:miter lim="800000"/>
          </a:ln>
          <a:effectLst>
            <a:outerShdw blurRad="254000" dist="190500" dir="2700000" sy="90000" algn="bl" rotWithShape="0">
              <a:srgbClr val="000000">
                <a:alpha val="40000"/>
              </a:srgbClr>
            </a:outerShdw>
          </a:effectLst>
        </p:spPr>
      </p:pic>
      <p:sp>
        <p:nvSpPr>
          <p:cNvPr id="3" name="Rectangle 2"/>
          <p:cNvSpPr/>
          <p:nvPr/>
        </p:nvSpPr>
        <p:spPr>
          <a:xfrm>
            <a:off x="1447800" y="457200"/>
            <a:ext cx="6324600" cy="954107"/>
          </a:xfrm>
          <a:prstGeom prst="rect">
            <a:avLst/>
          </a:prstGeom>
        </p:spPr>
        <p:txBody>
          <a:bodyPr wrap="square">
            <a:spAutoFit/>
          </a:bodyPr>
          <a:lstStyle/>
          <a:p>
            <a:pPr lvl="0" algn="ctr" fontAlgn="base">
              <a:spcBef>
                <a:spcPct val="0"/>
              </a:spcBef>
              <a:spcAft>
                <a:spcPct val="0"/>
              </a:spcAft>
            </a:pPr>
            <a:r>
              <a:rPr lang="en-US" sz="28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Nunito Sans"/>
                <a:cs typeface="Arial" pitchFamily="34" charset="0"/>
              </a:rPr>
              <a:t>Voltage </a:t>
            </a:r>
            <a:r>
              <a:rPr lang="en-US" sz="2800"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Nunito Sans"/>
                <a:cs typeface="Arial" pitchFamily="34" charset="0"/>
              </a:rPr>
              <a:t>doubler</a:t>
            </a:r>
            <a:r>
              <a:rPr lang="en-US" sz="28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Nunito Sans"/>
                <a:cs typeface="Arial" pitchFamily="34" charset="0"/>
              </a:rPr>
              <a:t> circuits are mainly characterized as:</a:t>
            </a:r>
            <a:endParaRPr lang="en-US" sz="1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descr="What Is Voltage Doubl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full wave voltage doubl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full wave voltage doubler"/>
          <p:cNvSpPr>
            <a:spLocks noChangeAspect="1" noChangeArrowheads="1"/>
          </p:cNvSpPr>
          <p:nvPr/>
        </p:nvSpPr>
        <p:spPr bwMode="auto">
          <a:xfrm>
            <a:off x="41275"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4" name="AutoShape 8" descr="full wave voltage doubler"/>
          <p:cNvSpPr>
            <a:spLocks noChangeAspect="1" noChangeArrowheads="1"/>
          </p:cNvSpPr>
          <p:nvPr/>
        </p:nvSpPr>
        <p:spPr bwMode="auto">
          <a:xfrm>
            <a:off x="41275"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6" name="AutoShape 10" descr="full wave voltage doubl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7" name="Rectangle 1"/>
          <p:cNvSpPr>
            <a:spLocks noChangeArrowheads="1"/>
          </p:cNvSpPr>
          <p:nvPr/>
        </p:nvSpPr>
        <p:spPr bwMode="auto">
          <a:xfrm>
            <a:off x="381000" y="2009003"/>
            <a:ext cx="7772400" cy="3385542"/>
          </a:xfrm>
          <a:prstGeom prst="rect">
            <a:avLst/>
          </a:prstGeom>
          <a:solidFill>
            <a:schemeClr val="accent3">
              <a:lumMod val="60000"/>
              <a:lumOff val="40000"/>
            </a:schemeClr>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Palatino Linotype" pitchFamily="18" charset="0"/>
                <a:cs typeface="Arial" pitchFamily="34" charset="0"/>
              </a:rPr>
              <a:t>In this </a:t>
            </a:r>
            <a:r>
              <a:rPr kumimoji="0" lang="en-US" sz="2000" b="0" i="0" u="none" strike="noStrike" cap="none" normalizeH="0" baseline="0" dirty="0" err="1" smtClean="0">
                <a:ln>
                  <a:noFill/>
                </a:ln>
                <a:effectLst/>
                <a:latin typeface="Palatino Linotype" pitchFamily="18" charset="0"/>
                <a:cs typeface="Arial" pitchFamily="34" charset="0"/>
              </a:rPr>
              <a:t>doubler</a:t>
            </a:r>
            <a:r>
              <a:rPr kumimoji="0" lang="en-US" sz="2000" b="0" i="0" u="none" strike="noStrike" cap="none" normalizeH="0" baseline="0" dirty="0" smtClean="0">
                <a:ln>
                  <a:noFill/>
                </a:ln>
                <a:effectLst/>
                <a:latin typeface="Palatino Linotype" pitchFamily="18" charset="0"/>
                <a:cs typeface="Arial" pitchFamily="34" charset="0"/>
              </a:rPr>
              <a:t>, right through the positive cycle of input AC voltage, the first diode (D</a:t>
            </a:r>
            <a:r>
              <a:rPr kumimoji="0" lang="en-US" sz="1200" b="0" i="0" u="none" strike="noStrike" cap="none" normalizeH="0" baseline="-30000" dirty="0" smtClean="0">
                <a:ln>
                  <a:noFill/>
                </a:ln>
                <a:effectLst/>
                <a:latin typeface="Palatino Linotype" pitchFamily="18" charset="0"/>
                <a:cs typeface="Arial" pitchFamily="34" charset="0"/>
              </a:rPr>
              <a:t>1</a:t>
            </a:r>
            <a:r>
              <a:rPr kumimoji="0" lang="en-US" sz="2000" b="0" i="0" u="none" strike="noStrike" cap="none" normalizeH="0" baseline="0" dirty="0" smtClean="0">
                <a:ln>
                  <a:noFill/>
                </a:ln>
                <a:effectLst/>
                <a:latin typeface="Palatino Linotype" pitchFamily="18" charset="0"/>
                <a:cs typeface="Arial" pitchFamily="34" charset="0"/>
              </a:rPr>
              <a:t>) is in the conducting state.</a:t>
            </a:r>
            <a:endParaRPr kumimoji="0" lang="en-US" sz="11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Palatino Linotype" pitchFamily="18" charset="0"/>
                <a:cs typeface="Arial" pitchFamily="34" charset="0"/>
              </a:rPr>
              <a:t>That is a forward biased state, and it will charge the connected capacitor (C</a:t>
            </a:r>
            <a:r>
              <a:rPr kumimoji="0" lang="en-US" sz="1200" b="0" i="0" u="none" strike="noStrike" cap="none" normalizeH="0" baseline="-30000" dirty="0" smtClean="0">
                <a:ln>
                  <a:noFill/>
                </a:ln>
                <a:effectLst/>
                <a:latin typeface="Palatino Linotype" pitchFamily="18" charset="0"/>
                <a:cs typeface="Arial" pitchFamily="34" charset="0"/>
              </a:rPr>
              <a:t>1</a:t>
            </a:r>
            <a:r>
              <a:rPr kumimoji="0" lang="en-US" sz="2000" b="0" i="0" u="none" strike="noStrike" cap="none" normalizeH="0" baseline="0" dirty="0" smtClean="0">
                <a:ln>
                  <a:noFill/>
                </a:ln>
                <a:effectLst/>
                <a:latin typeface="Palatino Linotype" pitchFamily="18" charset="0"/>
                <a:cs typeface="Arial" pitchFamily="34" charset="0"/>
              </a:rPr>
              <a:t>) equal to the peak value of AC secondary voltage of transformer (V</a:t>
            </a:r>
            <a:r>
              <a:rPr kumimoji="0" lang="en-US" sz="1200" b="0" i="0" u="none" strike="noStrike" cap="none" normalizeH="0" baseline="-30000" dirty="0" smtClean="0">
                <a:ln>
                  <a:noFill/>
                </a:ln>
                <a:effectLst/>
                <a:latin typeface="Palatino Linotype" pitchFamily="18" charset="0"/>
                <a:cs typeface="Arial" pitchFamily="34" charset="0"/>
              </a:rPr>
              <a:t>SMAX</a:t>
            </a:r>
            <a:r>
              <a:rPr kumimoji="0" lang="en-US" sz="2000" b="0" i="0" u="none" strike="noStrike" cap="none" normalizeH="0" baseline="0" dirty="0" smtClean="0">
                <a:ln>
                  <a:noFill/>
                </a:ln>
                <a:effectLst/>
                <a:latin typeface="Palatino Linotype" pitchFamily="18" charset="0"/>
                <a:cs typeface="Arial" pitchFamily="34" charset="0"/>
              </a:rPr>
              <a:t>).</a:t>
            </a:r>
            <a:endParaRPr kumimoji="0" lang="en-US" sz="11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Palatino Linotype" pitchFamily="18" charset="0"/>
                <a:cs typeface="Arial" pitchFamily="34" charset="0"/>
              </a:rPr>
              <a:t>At this time, D</a:t>
            </a:r>
            <a:r>
              <a:rPr kumimoji="0" lang="en-US" sz="1200" b="0" i="0" u="none" strike="noStrike" cap="none" normalizeH="0" baseline="-30000" dirty="0" smtClean="0">
                <a:ln>
                  <a:noFill/>
                </a:ln>
                <a:effectLst/>
                <a:latin typeface="Palatino Linotype" pitchFamily="18" charset="0"/>
                <a:cs typeface="Arial" pitchFamily="34" charset="0"/>
              </a:rPr>
              <a:t>2</a:t>
            </a:r>
            <a:r>
              <a:rPr kumimoji="0" lang="en-US" sz="2000" b="0" i="0" u="none" strike="noStrike" cap="none" normalizeH="0" baseline="0" dirty="0" smtClean="0">
                <a:ln>
                  <a:noFill/>
                </a:ln>
                <a:effectLst/>
                <a:latin typeface="Palatino Linotype" pitchFamily="18" charset="0"/>
                <a:cs typeface="Arial" pitchFamily="34" charset="0"/>
              </a:rPr>
              <a:t> will be in reverse biased condition or non-conducting state. Throughout the negative cycle of input AC voltage, the second diode (D</a:t>
            </a:r>
            <a:r>
              <a:rPr kumimoji="0" lang="en-US" sz="1200" b="0" i="0" u="none" strike="noStrike" cap="none" normalizeH="0" baseline="-30000" dirty="0" smtClean="0">
                <a:ln>
                  <a:noFill/>
                </a:ln>
                <a:effectLst/>
                <a:latin typeface="Palatino Linotype" pitchFamily="18" charset="0"/>
                <a:cs typeface="Arial" pitchFamily="34" charset="0"/>
              </a:rPr>
              <a:t>2</a:t>
            </a:r>
            <a:r>
              <a:rPr kumimoji="0" lang="en-US" sz="2000" b="0" i="0" u="none" strike="noStrike" cap="none" normalizeH="0" baseline="0" dirty="0" smtClean="0">
                <a:ln>
                  <a:noFill/>
                </a:ln>
                <a:effectLst/>
                <a:latin typeface="Palatino Linotype" pitchFamily="18" charset="0"/>
                <a:cs typeface="Arial" pitchFamily="34" charset="0"/>
              </a:rPr>
              <a:t>) will be in forwarding biased state, and the second capacitor (C</a:t>
            </a:r>
            <a:r>
              <a:rPr kumimoji="0" lang="en-US" sz="1200" b="0" i="0" u="none" strike="noStrike" cap="none" normalizeH="0" baseline="-30000" dirty="0" smtClean="0">
                <a:ln>
                  <a:noFill/>
                </a:ln>
                <a:effectLst/>
                <a:latin typeface="Palatino Linotype" pitchFamily="18" charset="0"/>
                <a:cs typeface="Arial" pitchFamily="34" charset="0"/>
              </a:rPr>
              <a:t>2</a:t>
            </a:r>
            <a:r>
              <a:rPr kumimoji="0" lang="en-US" sz="2000" b="0" i="0" u="none" strike="noStrike" cap="none" normalizeH="0" baseline="0" dirty="0" smtClean="0">
                <a:ln>
                  <a:noFill/>
                </a:ln>
                <a:effectLst/>
                <a:latin typeface="Palatino Linotype" pitchFamily="18" charset="0"/>
                <a:cs typeface="Arial" pitchFamily="34" charset="0"/>
              </a:rPr>
              <a:t>) gets charged.</a:t>
            </a:r>
            <a:endParaRPr kumimoji="0" lang="en-US" sz="11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effectLst/>
                <a:latin typeface="Palatino Linotype" pitchFamily="18" charset="0"/>
                <a:cs typeface="Arial" pitchFamily="34" charset="0"/>
              </a:rPr>
              <a:t>In the no-load condition, the entire voltages of two capacitors    are delivered as the output voltage.</a:t>
            </a:r>
          </a:p>
        </p:txBody>
      </p:sp>
      <p:sp>
        <p:nvSpPr>
          <p:cNvPr id="12" name="Rectangle 11"/>
          <p:cNvSpPr/>
          <p:nvPr/>
        </p:nvSpPr>
        <p:spPr>
          <a:xfrm>
            <a:off x="1676400" y="914400"/>
            <a:ext cx="5715000" cy="584775"/>
          </a:xfrm>
          <a:prstGeom prst="rect">
            <a:avLst/>
          </a:prstGeom>
          <a:solidFill>
            <a:schemeClr val="bg2">
              <a:lumMod val="50000"/>
            </a:schemeClr>
          </a:solidFill>
        </p:spPr>
        <p:txBody>
          <a:bodyPr wrap="square">
            <a:spAutoFit/>
          </a:bodyPr>
          <a:lstStyle/>
          <a:p>
            <a:pPr algn="ctr"/>
            <a:r>
              <a:rPr lang="en-US" sz="3200" b="1" u="sng" dirty="0" smtClean="0"/>
              <a:t> Voltage </a:t>
            </a:r>
            <a:r>
              <a:rPr lang="en-US" sz="3200" b="1" u="sng" dirty="0" err="1" smtClean="0"/>
              <a:t>Doubler</a:t>
            </a:r>
            <a:endParaRPr lang="en-US" sz="3200" b="1" u="sng"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0" y="0"/>
            <a:ext cx="9144000" cy="457200"/>
          </a:xfrm>
          <a:prstGeom prst="rect">
            <a:avLst/>
          </a:prstGeom>
          <a:solidFill>
            <a:srgbClr val="FFFFFF"/>
          </a:solidFill>
          <a:ln w="9525">
            <a:noFill/>
            <a:miter lim="800000"/>
            <a:headEnd/>
            <a:tailEnd/>
          </a:ln>
          <a:effectLst/>
        </p:spPr>
        <p:txBody>
          <a:bodyPr vert="horz" wrap="none" lIns="0" tIns="0" rIns="0" bIns="179331"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22222"/>
                </a:solidFill>
                <a:effectLst/>
                <a:latin typeface="Rubik"/>
                <a:cs typeface="Arial" pitchFamily="34" charset="0"/>
              </a:rPr>
              <a:t>Full Wave Voltage Doubler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rgbClr val="222222"/>
                </a:solidFill>
                <a:effectLst/>
                <a:latin typeface="Nunito Sans"/>
                <a:cs typeface="Arial" pitchFamily="34" charset="0"/>
              </a:rPr>
              <a:t>The figure below shows the circuit of full wave voltage doubler:</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rgbClr val="4682B4"/>
                </a:solidFill>
                <a:effectLst/>
                <a:latin typeface="Nunito Sans"/>
                <a:cs typeface="Arial" pitchFamily="34" charset="0"/>
                <a:hlinkClick r:id="rId2"/>
              </a:rPr>
              <a:t>  </a:t>
            </a:r>
            <a:r>
              <a:rPr kumimoji="0" lang="en-US" sz="24700" b="0" i="0" u="none" strike="noStrike" cap="none" normalizeH="0" baseline="0" smtClean="0">
                <a:ln>
                  <a:noFill/>
                </a:ln>
                <a:solidFill>
                  <a:srgbClr val="4682B4"/>
                </a:solidFill>
                <a:effectLst/>
                <a:latin typeface="Nunito Sans"/>
                <a:cs typeface="Arial" pitchFamily="34" charset="0"/>
              </a:rPr>
              <a:t> </a:t>
            </a:r>
            <a:r>
              <a:rPr kumimoji="0" lang="en-US" sz="1300" b="0" i="0" u="none" strike="noStrike" cap="none" normalizeH="0" baseline="0" smtClean="0">
                <a:ln>
                  <a:noFill/>
                </a:ln>
                <a:solidFill>
                  <a:srgbClr val="4682B4"/>
                </a:solidFill>
                <a:effectLst/>
                <a:latin typeface="Nunito Sans"/>
                <a:cs typeface="Arial" pitchFamily="34" charset="0"/>
              </a:rPr>
              <a:t>                                                                                                                </a:t>
            </a:r>
          </a:p>
        </p:txBody>
      </p:sp>
      <p:pic>
        <p:nvPicPr>
          <p:cNvPr id="2050" name="Picture 2" descr="circuit of full wave voltage doubler ">
            <a:hlinkClick r:id="rId2"/>
          </p:cNvPr>
          <p:cNvPicPr>
            <a:picLocks noChangeAspect="1" noChangeArrowheads="1"/>
          </p:cNvPicPr>
          <p:nvPr/>
        </p:nvPicPr>
        <p:blipFill>
          <a:blip r:embed="rId3" cstate="print"/>
          <a:srcRect/>
          <a:stretch>
            <a:fillRect/>
          </a:stretch>
        </p:blipFill>
        <p:spPr bwMode="auto">
          <a:xfrm>
            <a:off x="1905000" y="1295400"/>
            <a:ext cx="5238750" cy="3810000"/>
          </a:xfrm>
          <a:prstGeom prst="rect">
            <a:avLst/>
          </a:prstGeom>
          <a:solidFill>
            <a:srgbClr val="000000">
              <a:shade val="95000"/>
            </a:srgbClr>
          </a:solidFill>
          <a:ln w="444500" cap="sq">
            <a:solidFill>
              <a:schemeClr val="accent2">
                <a:lumMod val="60000"/>
                <a:lumOff val="40000"/>
              </a:schemeClr>
            </a:solidFill>
            <a:miter lim="800000"/>
          </a:ln>
          <a:effectLst>
            <a:outerShdw blurRad="254000" dist="190500" dir="2700000" sy="90000" algn="bl" rotWithShape="0">
              <a:srgbClr val="000000">
                <a:alpha val="4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609600" y="2751126"/>
            <a:ext cx="7848600" cy="3674346"/>
          </a:xfrm>
          <a:prstGeom prst="rect">
            <a:avLst/>
          </a:prstGeom>
          <a:solidFill>
            <a:schemeClr val="accent6">
              <a:lumMod val="60000"/>
              <a:lumOff val="40000"/>
            </a:schemeClr>
          </a:solidFill>
          <a:ln w="9525">
            <a:noFill/>
            <a:miter lim="800000"/>
            <a:headEnd/>
            <a:tailEnd/>
          </a:ln>
          <a:effec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rgbClr val="222222"/>
              </a:solidFill>
              <a:effectLst/>
              <a:latin typeface="Rubik"/>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sng" strike="noStrike" cap="none" normalizeH="0" baseline="0" dirty="0" smtClean="0">
                <a:ln>
                  <a:noFill/>
                </a:ln>
                <a:solidFill>
                  <a:srgbClr val="222222"/>
                </a:solidFill>
                <a:effectLst/>
                <a:latin typeface="Rubik"/>
                <a:cs typeface="Arial" pitchFamily="34" charset="0"/>
              </a:rPr>
              <a:t>Advantages of Voltage </a:t>
            </a:r>
            <a:r>
              <a:rPr kumimoji="0" lang="en-US" b="1" i="0" u="sng" strike="noStrike" cap="none" normalizeH="0" baseline="0" dirty="0" err="1" smtClean="0">
                <a:ln>
                  <a:noFill/>
                </a:ln>
                <a:solidFill>
                  <a:srgbClr val="222222"/>
                </a:solidFill>
                <a:effectLst/>
                <a:latin typeface="Rubik"/>
                <a:cs typeface="Arial" pitchFamily="34" charset="0"/>
              </a:rPr>
              <a:t>Doubler</a:t>
            </a:r>
            <a:endParaRPr kumimoji="0" lang="en-US" b="1" i="0" u="sng" strike="noStrike" cap="none" normalizeH="0" baseline="0" dirty="0" smtClean="0">
              <a:ln>
                <a:noFill/>
              </a:ln>
              <a:solidFill>
                <a:srgbClr val="222222"/>
              </a:solidFill>
              <a:effectLst/>
              <a:latin typeface="Rubik"/>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222222"/>
                </a:solidFill>
                <a:effectLst/>
                <a:latin typeface="Nunito Sans"/>
                <a:cs typeface="Arial" pitchFamily="34" charset="0"/>
              </a:rPr>
              <a:t>It eliminates the use of a high voltage transformer. As it changes a low voltage to high at a low rate.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err="1" smtClean="0">
                <a:ln>
                  <a:noFill/>
                </a:ln>
                <a:solidFill>
                  <a:srgbClr val="222222"/>
                </a:solidFill>
                <a:effectLst/>
                <a:latin typeface="Nunito Sans"/>
                <a:cs typeface="Arial" pitchFamily="34" charset="0"/>
              </a:rPr>
              <a:t>Voltae</a:t>
            </a:r>
            <a:r>
              <a:rPr kumimoji="0" lang="en-US" b="0" i="0" u="none" strike="noStrike" cap="none" normalizeH="0" baseline="0" dirty="0" smtClean="0">
                <a:ln>
                  <a:noFill/>
                </a:ln>
                <a:solidFill>
                  <a:srgbClr val="222222"/>
                </a:solidFill>
                <a:effectLst/>
                <a:latin typeface="Nunito Sans"/>
                <a:cs typeface="Arial" pitchFamily="34" charset="0"/>
              </a:rPr>
              <a:t> multiplication can be greatly increased by cascading such circuits.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sng" strike="noStrike" cap="none" normalizeH="0" baseline="0" dirty="0" smtClean="0">
                <a:ln>
                  <a:noFill/>
                </a:ln>
                <a:solidFill>
                  <a:srgbClr val="222222"/>
                </a:solidFill>
                <a:effectLst/>
                <a:latin typeface="Rubik"/>
                <a:cs typeface="Arial" pitchFamily="34" charset="0"/>
              </a:rPr>
              <a:t>Disadvantages of Voltage </a:t>
            </a:r>
            <a:r>
              <a:rPr kumimoji="0" lang="en-US" b="1" i="0" u="sng" strike="noStrike" cap="none" normalizeH="0" baseline="0" dirty="0" err="1" smtClean="0">
                <a:ln>
                  <a:noFill/>
                </a:ln>
                <a:solidFill>
                  <a:srgbClr val="222222"/>
                </a:solidFill>
                <a:effectLst/>
                <a:latin typeface="Rubik"/>
                <a:cs typeface="Arial" pitchFamily="34" charset="0"/>
              </a:rPr>
              <a:t>Doubler</a:t>
            </a:r>
            <a:endParaRPr kumimoji="0" lang="en-US" b="1" i="0" u="sng" strike="noStrike" cap="none" normalizeH="0" baseline="0" dirty="0" smtClean="0">
              <a:ln>
                <a:noFill/>
              </a:ln>
              <a:solidFill>
                <a:srgbClr val="222222"/>
              </a:solidFill>
              <a:effectLst/>
              <a:latin typeface="Rubik"/>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rgbClr val="222222"/>
                </a:solidFill>
                <a:effectLst/>
                <a:latin typeface="Nunito Sans"/>
                <a:cs typeface="Arial" pitchFamily="34" charset="0"/>
              </a:rPr>
              <a:t>The output present has undesired fluctuations called ripples.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sng" strike="noStrike" cap="none" normalizeH="0" baseline="0" dirty="0" smtClean="0">
                <a:ln>
                  <a:noFill/>
                </a:ln>
                <a:solidFill>
                  <a:srgbClr val="222222"/>
                </a:solidFill>
                <a:effectLst/>
                <a:latin typeface="Rubik"/>
                <a:cs typeface="Arial" pitchFamily="34" charset="0"/>
              </a:rPr>
              <a:t>Applications of Voltage </a:t>
            </a:r>
            <a:r>
              <a:rPr kumimoji="0" lang="en-US" b="1" i="0" u="sng" strike="noStrike" cap="none" normalizeH="0" baseline="0" dirty="0" err="1" smtClean="0">
                <a:ln>
                  <a:noFill/>
                </a:ln>
                <a:solidFill>
                  <a:srgbClr val="222222"/>
                </a:solidFill>
                <a:effectLst/>
                <a:latin typeface="Rubik"/>
                <a:cs typeface="Arial" pitchFamily="34" charset="0"/>
              </a:rPr>
              <a:t>Doubler</a:t>
            </a:r>
            <a:endParaRPr kumimoji="0" lang="en-US" b="1" i="0" u="sng" strike="noStrike" cap="none" normalizeH="0" baseline="0" dirty="0" smtClean="0">
              <a:ln>
                <a:noFill/>
              </a:ln>
              <a:solidFill>
                <a:srgbClr val="222222"/>
              </a:solidFill>
              <a:effectLst/>
              <a:latin typeface="Rubik"/>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22222"/>
                </a:solidFill>
                <a:effectLst/>
                <a:latin typeface="Nunito Sans"/>
                <a:cs typeface="Arial" pitchFamily="34" charset="0"/>
              </a:rPr>
              <a:t>cathode ray tubes,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22222"/>
                </a:solidFill>
                <a:effectLst/>
                <a:latin typeface="Nunito Sans"/>
                <a:cs typeface="Arial" pitchFamily="34" charset="0"/>
              </a:rPr>
              <a:t> x-ray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22222"/>
                </a:solidFill>
                <a:effectLst/>
                <a:latin typeface="Nunito Sans"/>
                <a:cs typeface="Arial" pitchFamily="34" charset="0"/>
              </a:rPr>
              <a:t>radar systems </a:t>
            </a:r>
            <a:r>
              <a:rPr lang="en-US" dirty="0" smtClean="0">
                <a:solidFill>
                  <a:srgbClr val="222222"/>
                </a:solidFill>
                <a:latin typeface="Nunito Sans"/>
                <a:cs typeface="Arial" pitchFamily="34" charset="0"/>
              </a:rPr>
              <a:t>.</a:t>
            </a:r>
            <a:r>
              <a:rPr kumimoji="0" lang="en-US" b="0" i="0" u="none" strike="noStrike" cap="none" normalizeH="0" baseline="0" dirty="0" smtClean="0">
                <a:ln>
                  <a:noFill/>
                </a:ln>
                <a:solidFill>
                  <a:srgbClr val="222222"/>
                </a:solidFill>
                <a:effectLst/>
                <a:latin typeface="Nunito Sans"/>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22222"/>
                </a:solidFill>
                <a:effectLst/>
                <a:latin typeface="Nunito Sans"/>
                <a:cs typeface="Arial" pitchFamily="34" charset="0"/>
              </a:rPr>
              <a:t> laser systems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22222"/>
                </a:solidFill>
                <a:effectLst/>
                <a:latin typeface="Nunito Sans"/>
                <a:cs typeface="Arial" pitchFamily="34" charset="0"/>
              </a:rPr>
              <a:t> oscilloscopes etc.</a:t>
            </a:r>
            <a:endParaRPr kumimoji="0" lang="en-US" sz="9600" b="0" i="0" u="none" strike="noStrike" cap="none" normalizeH="0" baseline="0" dirty="0" smtClean="0">
              <a:ln>
                <a:noFill/>
              </a:ln>
              <a:solidFill>
                <a:srgbClr val="4682B4"/>
              </a:solidFill>
              <a:effectLst/>
              <a:latin typeface="Nunito Sans"/>
              <a:cs typeface="Arial" pitchFamily="34" charset="0"/>
            </a:endParaRPr>
          </a:p>
        </p:txBody>
      </p:sp>
      <p:pic>
        <p:nvPicPr>
          <p:cNvPr id="1026" name="Picture 2" descr="waveform of full wave voltage doubler 1">
            <a:hlinkClick r:id="rId2"/>
          </p:cNvPr>
          <p:cNvPicPr>
            <a:picLocks noChangeAspect="1" noChangeArrowheads="1"/>
          </p:cNvPicPr>
          <p:nvPr/>
        </p:nvPicPr>
        <p:blipFill>
          <a:blip r:embed="rId3" cstate="print"/>
          <a:srcRect/>
          <a:stretch>
            <a:fillRect/>
          </a:stretch>
        </p:blipFill>
        <p:spPr bwMode="auto">
          <a:xfrm>
            <a:off x="1066800" y="457200"/>
            <a:ext cx="6400800" cy="1524000"/>
          </a:xfrm>
          <a:prstGeom prst="rect">
            <a:avLst/>
          </a:prstGeom>
          <a:solidFill>
            <a:srgbClr val="000000">
              <a:shade val="95000"/>
            </a:srgbClr>
          </a:solidFill>
          <a:ln w="444500" cap="sq">
            <a:solidFill>
              <a:schemeClr val="accent3">
                <a:lumMod val="60000"/>
                <a:lumOff val="40000"/>
              </a:schemeClr>
            </a:solidFill>
            <a:miter lim="800000"/>
          </a:ln>
          <a:effectLst>
            <a:outerShdw blurRad="254000" dist="190500" dir="2700000" sy="90000" algn="bl" rotWithShape="0">
              <a:srgbClr val="000000">
                <a:alpha val="40000"/>
              </a:srgbClr>
            </a:outerShdw>
          </a:effectLst>
        </p:spPr>
      </p:pic>
    </p:spTree>
  </p:cSld>
  <p:clrMapOvr>
    <a:masterClrMapping/>
  </p:clrMapOvr>
</p:sld>
</file>

<file path=ppt/theme/theme1.xml><?xml version="1.0" encoding="utf-8"?>
<a:theme xmlns:a="http://schemas.openxmlformats.org/drawingml/2006/main" name="Office Them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370</Words>
  <Application>Microsoft Office PowerPoint</Application>
  <PresentationFormat>On-screen Show (4:3)</PresentationFormat>
  <Paragraphs>26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xp11</dc:creator>
  <cp:lastModifiedBy>xp11</cp:lastModifiedBy>
  <cp:revision>14</cp:revision>
  <dcterms:created xsi:type="dcterms:W3CDTF">2025-02-17T10:47:21Z</dcterms:created>
  <dcterms:modified xsi:type="dcterms:W3CDTF">2025-03-03T16:01:04Z</dcterms:modified>
</cp:coreProperties>
</file>