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83" r:id="rId3"/>
    <p:sldId id="285" r:id="rId4"/>
    <p:sldId id="258" r:id="rId5"/>
    <p:sldId id="298" r:id="rId6"/>
    <p:sldId id="299" r:id="rId7"/>
    <p:sldId id="300" r:id="rId8"/>
    <p:sldId id="304" r:id="rId9"/>
    <p:sldId id="301" r:id="rId10"/>
    <p:sldId id="295" r:id="rId11"/>
    <p:sldId id="302" r:id="rId12"/>
    <p:sldId id="303" r:id="rId13"/>
    <p:sldId id="309" r:id="rId14"/>
    <p:sldId id="305" r:id="rId15"/>
    <p:sldId id="306" r:id="rId16"/>
    <p:sldId id="307" r:id="rId17"/>
    <p:sldId id="308" r:id="rId18"/>
    <p:sldId id="310" r:id="rId19"/>
    <p:sldId id="294" r:id="rId20"/>
    <p:sldId id="313" r:id="rId21"/>
    <p:sldId id="315" r:id="rId22"/>
    <p:sldId id="314" r:id="rId23"/>
    <p:sldId id="316" r:id="rId24"/>
    <p:sldId id="317" r:id="rId25"/>
    <p:sldId id="312"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19" autoAdjust="0"/>
    <p:restoredTop sz="95033" autoAdjust="0"/>
  </p:normalViewPr>
  <p:slideViewPr>
    <p:cSldViewPr snapToGrid="0" snapToObjects="1" showGuides="1">
      <p:cViewPr varScale="1">
        <p:scale>
          <a:sx n="82" d="100"/>
          <a:sy n="82" d="100"/>
        </p:scale>
        <p:origin x="638" y="77"/>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12/15/2024</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12/15/2024</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12/15/2024</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12/15/2024</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12/15/2024</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12/15/2024</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12/15/2024</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12/15/2024</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12/15/2024</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12/15/2024</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12/15/2024</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12/15/2024</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mrin02@gmail.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3" y="1"/>
            <a:ext cx="2325467" cy="2149812"/>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321013" y="1430441"/>
            <a:ext cx="11537004" cy="5247590"/>
          </a:xfrm>
          <a:prstGeom prst="rect">
            <a:avLst/>
          </a:prstGeom>
          <a:solidFill>
            <a:schemeClr val="bg2">
              <a:lumMod val="25000"/>
            </a:schemeClr>
          </a:solidFill>
        </p:spPr>
        <p:txBody>
          <a:bodyPr wrap="square" rtlCol="0">
            <a:spAutoFit/>
          </a:bodyPr>
          <a:lstStyle/>
          <a:p>
            <a:pPr algn="ctr"/>
            <a:r>
              <a:rPr lang="en-US" sz="5500" dirty="0">
                <a:solidFill>
                  <a:srgbClr val="FF6600"/>
                </a:solidFill>
              </a:rPr>
              <a:t>Exploratory Data Analysis</a:t>
            </a:r>
          </a:p>
          <a:p>
            <a:pPr algn="ctr"/>
            <a:r>
              <a:rPr lang="en-US" sz="5500" dirty="0">
                <a:solidFill>
                  <a:srgbClr val="FFC000"/>
                </a:solidFill>
              </a:rPr>
              <a:t>Healthcare - Persistency of a Drug</a:t>
            </a:r>
          </a:p>
          <a:p>
            <a:endParaRPr lang="en-GB" sz="6000" dirty="0">
              <a:solidFill>
                <a:srgbClr val="FF6600"/>
              </a:solidFill>
            </a:endParaRPr>
          </a:p>
          <a:p>
            <a:r>
              <a:rPr lang="en-GB" sz="2500" dirty="0">
                <a:solidFill>
                  <a:srgbClr val="FF6600"/>
                </a:solidFill>
              </a:rPr>
              <a:t>Name: </a:t>
            </a:r>
            <a:r>
              <a:rPr lang="en-GB" sz="2500" dirty="0">
                <a:solidFill>
                  <a:schemeClr val="accent2">
                    <a:lumMod val="60000"/>
                    <a:lumOff val="40000"/>
                  </a:schemeClr>
                </a:solidFill>
              </a:rPr>
              <a:t>Amrin Shaikh</a:t>
            </a:r>
          </a:p>
          <a:p>
            <a:r>
              <a:rPr lang="en-GB" sz="2500" dirty="0">
                <a:solidFill>
                  <a:srgbClr val="FF6600"/>
                </a:solidFill>
              </a:rPr>
              <a:t>Email: </a:t>
            </a:r>
            <a:r>
              <a:rPr lang="en-GB" sz="2500" dirty="0">
                <a:solidFill>
                  <a:srgbClr val="FF6600"/>
                </a:solidFill>
                <a:hlinkClick r:id="rId3"/>
              </a:rPr>
              <a:t>amrin02@gmail.com</a:t>
            </a:r>
            <a:endParaRPr lang="en-GB" sz="2500" dirty="0">
              <a:solidFill>
                <a:srgbClr val="FF6600"/>
              </a:solidFill>
            </a:endParaRPr>
          </a:p>
          <a:p>
            <a:r>
              <a:rPr lang="en-GB" sz="2500" dirty="0">
                <a:solidFill>
                  <a:srgbClr val="FF6600"/>
                </a:solidFill>
              </a:rPr>
              <a:t>Country: </a:t>
            </a:r>
            <a:r>
              <a:rPr lang="en-GB" sz="2500" dirty="0">
                <a:solidFill>
                  <a:schemeClr val="accent2">
                    <a:lumMod val="60000"/>
                    <a:lumOff val="40000"/>
                  </a:schemeClr>
                </a:solidFill>
              </a:rPr>
              <a:t>United Kingdom</a:t>
            </a:r>
          </a:p>
          <a:p>
            <a:r>
              <a:rPr lang="en-GB" sz="2500" dirty="0">
                <a:solidFill>
                  <a:srgbClr val="FF6600"/>
                </a:solidFill>
              </a:rPr>
              <a:t>Specialization: </a:t>
            </a:r>
            <a:r>
              <a:rPr lang="en-GB" sz="2500" dirty="0">
                <a:solidFill>
                  <a:schemeClr val="accent2">
                    <a:lumMod val="60000"/>
                    <a:lumOff val="40000"/>
                  </a:schemeClr>
                </a:solidFill>
              </a:rPr>
              <a:t>Data Science</a:t>
            </a:r>
          </a:p>
          <a:p>
            <a:pPr algn="r"/>
            <a:endParaRPr lang="en-US" sz="4000" dirty="0">
              <a:solidFill>
                <a:srgbClr val="FFC000"/>
              </a:solidFill>
            </a:endParaRPr>
          </a:p>
          <a:p>
            <a:pPr algn="r"/>
            <a:r>
              <a:rPr lang="en-US" sz="2500" dirty="0">
                <a:solidFill>
                  <a:srgbClr val="FF6600"/>
                </a:solidFill>
              </a:rPr>
              <a:t>16-Dec-2024</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8100000" scaled="1"/>
          <a:tileRect/>
        </a:gra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24968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nSpc>
                <a:spcPct val="90000"/>
              </a:lnSpc>
              <a:spcBef>
                <a:spcPct val="0"/>
              </a:spcBef>
              <a:spcAft>
                <a:spcPts val="600"/>
              </a:spcAft>
            </a:pPr>
            <a:r>
              <a:rPr lang="en-US" sz="4400" b="1" kern="1200" dirty="0">
                <a:solidFill>
                  <a:schemeClr val="accent2"/>
                </a:solidFill>
                <a:latin typeface="+mj-lt"/>
                <a:ea typeface="+mj-ea"/>
                <a:cs typeface="+mj-cs"/>
              </a:rPr>
              <a:t>  Distribution of Key Features</a:t>
            </a:r>
          </a:p>
        </p:txBody>
      </p:sp>
      <p:sp>
        <p:nvSpPr>
          <p:cNvPr id="43" name="Arc 42">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2" name="Picture 11" descr="A comparison of a graph&#10;&#10;Description automatically generated with medium confidence">
            <a:extLst>
              <a:ext uri="{FF2B5EF4-FFF2-40B4-BE49-F238E27FC236}">
                <a16:creationId xmlns:a16="http://schemas.microsoft.com/office/drawing/2014/main" id="{148FA7B0-D26F-9083-7DDC-FC480F89807C}"/>
              </a:ext>
            </a:extLst>
          </p:cNvPr>
          <p:cNvPicPr>
            <a:picLocks noChangeAspect="1"/>
          </p:cNvPicPr>
          <p:nvPr/>
        </p:nvPicPr>
        <p:blipFill>
          <a:blip r:embed="rId2"/>
          <a:stretch>
            <a:fillRect/>
          </a:stretch>
        </p:blipFill>
        <p:spPr>
          <a:xfrm>
            <a:off x="1296955" y="1379516"/>
            <a:ext cx="9619862" cy="3127170"/>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9" name="TextBox 8">
            <a:extLst>
              <a:ext uri="{FF2B5EF4-FFF2-40B4-BE49-F238E27FC236}">
                <a16:creationId xmlns:a16="http://schemas.microsoft.com/office/drawing/2014/main" id="{F4CDB075-A21E-C576-DD7E-BF692E548CA0}"/>
              </a:ext>
            </a:extLst>
          </p:cNvPr>
          <p:cNvSpPr txBox="1"/>
          <p:nvPr/>
        </p:nvSpPr>
        <p:spPr>
          <a:xfrm>
            <a:off x="160077" y="4645146"/>
            <a:ext cx="11784996" cy="2074394"/>
          </a:xfrm>
          <a:prstGeom prst="rect">
            <a:avLst/>
          </a:prstGeom>
        </p:spPr>
        <p:txBody>
          <a:bodyPr vert="horz" lIns="91440" tIns="45720" rIns="91440" bIns="45720" rtlCol="0">
            <a:noAutofit/>
          </a:bodyPr>
          <a:lstStyle/>
          <a:p>
            <a:pPr algn="just">
              <a:spcAft>
                <a:spcPts val="600"/>
              </a:spcAft>
            </a:pPr>
            <a:r>
              <a:rPr lang="en-US" sz="1400" dirty="0"/>
              <a:t>The charts show the distributions of Gender, Race, Ethnicity, and Region in the dataset. Key observations are:</a:t>
            </a:r>
          </a:p>
          <a:p>
            <a:pPr marL="285750" indent="-285750" algn="just">
              <a:spcAft>
                <a:spcPts val="600"/>
              </a:spcAft>
              <a:buFont typeface="Wingdings" panose="05000000000000000000" pitchFamily="2" charset="2"/>
              <a:buChar char="Ø"/>
            </a:pPr>
            <a:r>
              <a:rPr lang="en-US" sz="1500" b="1" dirty="0"/>
              <a:t>Age Distribution and Adherence: </a:t>
            </a:r>
            <a:r>
              <a:rPr lang="en-US" sz="1400" dirty="0"/>
              <a:t>Most patients are older adults (&gt;75 years), followed by those aged 65-75 years. Very few are under 55.</a:t>
            </a:r>
          </a:p>
          <a:p>
            <a:pPr indent="-228600" algn="just">
              <a:spcAft>
                <a:spcPts val="600"/>
              </a:spcAft>
              <a:buFont typeface="Arial" panose="020B0604020202020204" pitchFamily="34" charset="0"/>
              <a:buChar char="•"/>
            </a:pPr>
            <a:r>
              <a:rPr lang="en-US" sz="1400" b="1" dirty="0"/>
              <a:t>Hypothesis: </a:t>
            </a:r>
            <a:r>
              <a:rPr lang="en-US" sz="1400" dirty="0"/>
              <a:t>Age plays a role in adherence and risk segments, with older adults likely dominating trends, In other hand </a:t>
            </a:r>
            <a:r>
              <a:rPr lang="en-GB" sz="1400" dirty="0"/>
              <a:t> Adherence is showing high, but specific factors may influence non-adherence</a:t>
            </a:r>
            <a:endParaRPr lang="en-US" sz="1400" dirty="0"/>
          </a:p>
          <a:p>
            <a:pPr marL="285750" indent="-285750" algn="just">
              <a:spcAft>
                <a:spcPts val="600"/>
              </a:spcAft>
              <a:buFont typeface="Wingdings" panose="05000000000000000000" pitchFamily="2" charset="2"/>
              <a:buChar char="Ø"/>
            </a:pPr>
            <a:r>
              <a:rPr lang="en-US" sz="1500" b="1" dirty="0"/>
              <a:t>Risk Segments (Prior NTM vs. During Rx): </a:t>
            </a:r>
            <a:r>
              <a:rPr lang="en-US" sz="1400" dirty="0"/>
              <a:t>Prior risk segments show a higher number of Very Low Risk - Low Risk (VLR-LR) individuals compared to High Risk - Very High Risk (HR-VHR). During treatment, Unknown risk dominates, with VLR-LR and HR-VHR being nearly equal.</a:t>
            </a:r>
          </a:p>
          <a:p>
            <a:pPr indent="-228600" algn="just">
              <a:spcAft>
                <a:spcPts val="600"/>
              </a:spcAft>
              <a:buFont typeface="Arial" panose="020B0604020202020204" pitchFamily="34" charset="0"/>
              <a:buChar char="•"/>
            </a:pPr>
            <a:r>
              <a:rPr lang="en-US" sz="1400" b="1" dirty="0"/>
              <a:t>Hypothesis: </a:t>
            </a:r>
            <a:r>
              <a:rPr lang="en-US" sz="1400" dirty="0"/>
              <a:t>Prior risk levels reflect successful interventions, but unclear risk categorization during treatment points to potential issues in data quality or risk recording.</a:t>
            </a:r>
          </a:p>
        </p:txBody>
      </p:sp>
    </p:spTree>
    <p:extLst>
      <p:ext uri="{BB962C8B-B14F-4D97-AF65-F5344CB8AC3E}">
        <p14:creationId xmlns:p14="http://schemas.microsoft.com/office/powerpoint/2010/main" val="168423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effectLst/>
      </p:bgPr>
    </p:bg>
    <p:spTree>
      <p:nvGrpSpPr>
        <p:cNvPr id="1" name="">
          <a:extLst>
            <a:ext uri="{FF2B5EF4-FFF2-40B4-BE49-F238E27FC236}">
              <a16:creationId xmlns:a16="http://schemas.microsoft.com/office/drawing/2014/main" id="{5AF0DBE0-476A-07CC-0801-336B26161DEE}"/>
            </a:ext>
          </a:extLst>
        </p:cNvPr>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17891482-C38A-4F0C-8183-0121632F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BEAA274-4613-2468-B89C-5106D0214549}"/>
              </a:ext>
            </a:extLst>
          </p:cNvPr>
          <p:cNvSpPr/>
          <p:nvPr/>
        </p:nvSpPr>
        <p:spPr>
          <a:xfrm>
            <a:off x="0" y="0"/>
            <a:ext cx="5902961" cy="1325563"/>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lvl="1">
              <a:lnSpc>
                <a:spcPct val="90000"/>
              </a:lnSpc>
              <a:spcBef>
                <a:spcPct val="0"/>
              </a:spcBef>
              <a:spcAft>
                <a:spcPts val="600"/>
              </a:spcAft>
            </a:pPr>
            <a:r>
              <a:rPr lang="en-US" sz="4400" b="1" dirty="0">
                <a:solidFill>
                  <a:schemeClr val="accent2"/>
                </a:solidFill>
                <a:latin typeface="+mj-lt"/>
                <a:ea typeface="+mj-ea"/>
                <a:cs typeface="+mj-cs"/>
              </a:rPr>
              <a:t>Correlation &amp; Relationships</a:t>
            </a:r>
          </a:p>
        </p:txBody>
      </p:sp>
      <p:pic>
        <p:nvPicPr>
          <p:cNvPr id="4" name="Picture 3" descr="A screenshot of a computer screen&#10;&#10;Description automatically generated">
            <a:extLst>
              <a:ext uri="{FF2B5EF4-FFF2-40B4-BE49-F238E27FC236}">
                <a16:creationId xmlns:a16="http://schemas.microsoft.com/office/drawing/2014/main" id="{00F2CDAE-EC2A-8835-BD95-C563EFC22317}"/>
              </a:ext>
            </a:extLst>
          </p:cNvPr>
          <p:cNvPicPr>
            <a:picLocks noChangeAspect="1"/>
          </p:cNvPicPr>
          <p:nvPr/>
        </p:nvPicPr>
        <p:blipFill>
          <a:blip r:embed="rId2"/>
          <a:stretch>
            <a:fillRect/>
          </a:stretch>
        </p:blipFill>
        <p:spPr>
          <a:xfrm>
            <a:off x="193041" y="1438296"/>
            <a:ext cx="5709920" cy="4889928"/>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9" name="TextBox 8">
            <a:extLst>
              <a:ext uri="{FF2B5EF4-FFF2-40B4-BE49-F238E27FC236}">
                <a16:creationId xmlns:a16="http://schemas.microsoft.com/office/drawing/2014/main" id="{18874477-0838-7F06-A65E-170F4948D5B2}"/>
              </a:ext>
            </a:extLst>
          </p:cNvPr>
          <p:cNvSpPr txBox="1"/>
          <p:nvPr/>
        </p:nvSpPr>
        <p:spPr>
          <a:xfrm>
            <a:off x="5999584" y="102637"/>
            <a:ext cx="5999375" cy="6592803"/>
          </a:xfrm>
          <a:prstGeom prst="rect">
            <a:avLst/>
          </a:prstGeom>
        </p:spPr>
        <p:txBody>
          <a:bodyPr vert="horz" lIns="91440" tIns="45720" rIns="91440" bIns="45720" rtlCol="0">
            <a:noAutofit/>
          </a:bodyPr>
          <a:lstStyle/>
          <a:p>
            <a:pPr>
              <a:spcAft>
                <a:spcPts val="600"/>
              </a:spcAft>
            </a:pPr>
            <a:r>
              <a:rPr lang="en-GB" sz="1600" b="1" dirty="0"/>
              <a:t>Heatmap of Categorical Features (Cramér's V)</a:t>
            </a:r>
          </a:p>
          <a:p>
            <a:pPr lvl="1" indent="-228600">
              <a:spcAft>
                <a:spcPts val="600"/>
              </a:spcAft>
              <a:buFont typeface="Arial" panose="020B0604020202020204" pitchFamily="34" charset="0"/>
              <a:buChar char="•"/>
            </a:pPr>
            <a:r>
              <a:rPr lang="en-GB" sz="1400" dirty="0"/>
              <a:t>Visualize the association between categorical variables using Cramér's V to identify strong relationships.</a:t>
            </a:r>
          </a:p>
          <a:p>
            <a:pPr>
              <a:spcAft>
                <a:spcPts val="600"/>
              </a:spcAft>
            </a:pPr>
            <a:r>
              <a:rPr lang="en-GB" sz="1600" b="1" dirty="0"/>
              <a:t>Age Bucket vs. Other Variables:</a:t>
            </a:r>
          </a:p>
          <a:p>
            <a:pPr lvl="1" indent="-228600">
              <a:spcAft>
                <a:spcPts val="600"/>
              </a:spcAft>
              <a:buFont typeface="Arial" panose="020B0604020202020204" pitchFamily="34" charset="0"/>
              <a:buChar char="•"/>
            </a:pPr>
            <a:r>
              <a:rPr lang="en-GB" sz="1400" b="1" dirty="0"/>
              <a:t>Observation: </a:t>
            </a:r>
            <a:r>
              <a:rPr lang="en-GB" sz="1400" dirty="0"/>
              <a:t>The correlation between Age Group and other features like Adherence Flag (0.04) and Risk Segments (0.23 for prior risk, 0.12 for during treatment) is weak.</a:t>
            </a:r>
          </a:p>
          <a:p>
            <a:pPr lvl="1" indent="-228600">
              <a:spcAft>
                <a:spcPts val="600"/>
              </a:spcAft>
              <a:buFont typeface="Arial" panose="020B0604020202020204" pitchFamily="34" charset="0"/>
              <a:buChar char="•"/>
            </a:pPr>
            <a:r>
              <a:rPr lang="en-GB" sz="1400" b="1" dirty="0"/>
              <a:t>Hypothesis</a:t>
            </a:r>
            <a:r>
              <a:rPr lang="en-GB" sz="1400" dirty="0"/>
              <a:t>: Age has minimal influence on adherence and risk levels, suggesting that age-related factors are not strongly driving persistency outcomes in this dataset.</a:t>
            </a:r>
          </a:p>
          <a:p>
            <a:pPr>
              <a:spcAft>
                <a:spcPts val="600"/>
              </a:spcAft>
            </a:pPr>
            <a:r>
              <a:rPr lang="en-GB" sz="1600" b="1" dirty="0"/>
              <a:t>Adherence Flag Correlation:</a:t>
            </a:r>
          </a:p>
          <a:p>
            <a:pPr lvl="1" indent="-228600">
              <a:spcAft>
                <a:spcPts val="600"/>
              </a:spcAft>
              <a:buFont typeface="Arial" panose="020B0604020202020204" pitchFamily="34" charset="0"/>
              <a:buChar char="•"/>
            </a:pPr>
            <a:r>
              <a:rPr lang="en-GB" sz="1400" b="1" dirty="0"/>
              <a:t>Observation: </a:t>
            </a:r>
            <a:r>
              <a:rPr lang="en-GB" sz="1400" dirty="0"/>
              <a:t>The correlation of the Adherence Flag with other variables is very low (max 0.04).</a:t>
            </a:r>
          </a:p>
          <a:p>
            <a:pPr lvl="1" indent="-228600">
              <a:spcAft>
                <a:spcPts val="600"/>
              </a:spcAft>
              <a:buFont typeface="Arial" panose="020B0604020202020204" pitchFamily="34" charset="0"/>
              <a:buChar char="•"/>
            </a:pPr>
            <a:r>
              <a:rPr lang="en-GB" sz="1400" b="1" dirty="0"/>
              <a:t>Hypothesis: </a:t>
            </a:r>
            <a:r>
              <a:rPr lang="en-GB" sz="1400" dirty="0"/>
              <a:t>Adherence appears largely independent of other demographic and risk-related variables, meaning factors influencing adherence might be more complex or individualized.</a:t>
            </a:r>
          </a:p>
          <a:p>
            <a:pPr>
              <a:spcAft>
                <a:spcPts val="600"/>
              </a:spcAft>
            </a:pPr>
            <a:r>
              <a:rPr lang="en-GB" sz="1600" b="1" dirty="0"/>
              <a:t>Risk Segment (Prior NTM vs. During Rx):</a:t>
            </a:r>
          </a:p>
          <a:p>
            <a:pPr lvl="1" indent="-228600">
              <a:spcAft>
                <a:spcPts val="600"/>
              </a:spcAft>
              <a:buFont typeface="Arial" panose="020B0604020202020204" pitchFamily="34" charset="0"/>
              <a:buChar char="•"/>
            </a:pPr>
            <a:r>
              <a:rPr lang="en-GB" sz="1400" b="1" dirty="0"/>
              <a:t>Observation: </a:t>
            </a:r>
            <a:r>
              <a:rPr lang="en-GB" sz="1400" dirty="0"/>
              <a:t>There is a strong relationship between Prior NTM Risk and During Rx Risk (correlation coefficient: 0.65).</a:t>
            </a:r>
          </a:p>
          <a:p>
            <a:pPr lvl="1" indent="-228600">
              <a:spcAft>
                <a:spcPts val="600"/>
              </a:spcAft>
              <a:buFont typeface="Arial" panose="020B0604020202020204" pitchFamily="34" charset="0"/>
              <a:buChar char="•"/>
            </a:pPr>
            <a:r>
              <a:rPr lang="en-GB" sz="1400" b="1" dirty="0"/>
              <a:t>Hypothesis: </a:t>
            </a:r>
            <a:r>
              <a:rPr lang="en-GB" sz="1400" dirty="0"/>
              <a:t>Prior and during-treatment risk segments are closely linked, suggesting that individuals classified in a higher risk group prior to treatment are likely to maintain similar risk profiles during treatment. This trend indicates continuity in risk classification, potentially driven by underlying health factors or treatment effectiveness.</a:t>
            </a:r>
            <a:endParaRPr lang="en-US" sz="1400" dirty="0"/>
          </a:p>
        </p:txBody>
      </p:sp>
      <p:sp>
        <p:nvSpPr>
          <p:cNvPr id="66" name="Arc 65">
            <a:extLst>
              <a:ext uri="{FF2B5EF4-FFF2-40B4-BE49-F238E27FC236}">
                <a16:creationId xmlns:a16="http://schemas.microsoft.com/office/drawing/2014/main" id="{DA4B6E73-2318-4814-8EB1-306D537236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064111">
            <a:off x="-991925" y="5644752"/>
            <a:ext cx="2987899" cy="2987899"/>
          </a:xfrm>
          <a:prstGeom prst="arc">
            <a:avLst>
              <a:gd name="adj1" fmla="val 16200000"/>
              <a:gd name="adj2" fmla="val 21581479"/>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592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a:extLst>
            <a:ext uri="{FF2B5EF4-FFF2-40B4-BE49-F238E27FC236}">
              <a16:creationId xmlns:a16="http://schemas.microsoft.com/office/drawing/2014/main" id="{B2D94454-9D9A-1942-D5FA-526C8F10C637}"/>
            </a:ext>
          </a:extLst>
        </p:cNvPr>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2493DD5-B902-7FE6-8517-6225EE9E0936}"/>
              </a:ext>
            </a:extLst>
          </p:cNvPr>
          <p:cNvSpPr/>
          <p:nvPr/>
        </p:nvSpPr>
        <p:spPr>
          <a:xfrm>
            <a:off x="1" y="0"/>
            <a:ext cx="12191998" cy="1685378"/>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chorCtr="0">
            <a:normAutofit/>
          </a:bodyPr>
          <a:lstStyle/>
          <a:p>
            <a:pPr lvl="1">
              <a:lnSpc>
                <a:spcPct val="90000"/>
              </a:lnSpc>
              <a:spcBef>
                <a:spcPct val="0"/>
              </a:spcBef>
              <a:spcAft>
                <a:spcPts val="600"/>
              </a:spcAft>
            </a:pPr>
            <a:r>
              <a:rPr lang="en-US" sz="4800" b="1" kern="1200" dirty="0">
                <a:solidFill>
                  <a:schemeClr val="accent2"/>
                </a:solidFill>
                <a:latin typeface="+mj-lt"/>
                <a:ea typeface="+mj-ea"/>
                <a:cs typeface="+mj-cs"/>
              </a:rPr>
              <a:t>Correlation &amp; Relationships</a:t>
            </a:r>
          </a:p>
        </p:txBody>
      </p:sp>
      <p:sp>
        <p:nvSpPr>
          <p:cNvPr id="73" name="Rectangle 7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3C199A6-27B7-D850-D682-133879739CC7}"/>
              </a:ext>
            </a:extLst>
          </p:cNvPr>
          <p:cNvSpPr txBox="1"/>
          <p:nvPr/>
        </p:nvSpPr>
        <p:spPr>
          <a:xfrm>
            <a:off x="306124" y="2203079"/>
            <a:ext cx="5534177" cy="3906306"/>
          </a:xfrm>
          <a:prstGeom prst="rect">
            <a:avLst/>
          </a:prstGeom>
          <a:noFill/>
        </p:spPr>
        <p:txBody>
          <a:bodyPr vert="horz" lIns="91440" tIns="45720" rIns="91440" bIns="45720" rtlCol="0" anchor="ctr">
            <a:normAutofit/>
          </a:bodyPr>
          <a:lstStyle/>
          <a:p>
            <a:pPr marL="285750" indent="-285750" algn="just">
              <a:spcAft>
                <a:spcPts val="600"/>
              </a:spcAft>
              <a:buFont typeface="Wingdings" panose="05000000000000000000" pitchFamily="2" charset="2"/>
              <a:buChar char="q"/>
            </a:pPr>
            <a:r>
              <a:rPr lang="en-US" sz="1700" b="1" dirty="0"/>
              <a:t>Correlation between "Dexa_Freq_During_Rx" and "Count_Of_Risks“</a:t>
            </a:r>
          </a:p>
          <a:p>
            <a:pPr algn="just">
              <a:spcAft>
                <a:spcPts val="600"/>
              </a:spcAft>
            </a:pPr>
            <a:r>
              <a:rPr lang="en-US" sz="1700" dirty="0"/>
              <a:t>The correlation coefficient is 0.01, indicating a very weak relationship between the frequency of DEXA scans during treatment and the count of risks.</a:t>
            </a:r>
          </a:p>
          <a:p>
            <a:pPr indent="-228600" algn="just">
              <a:spcAft>
                <a:spcPts val="600"/>
              </a:spcAft>
              <a:buFont typeface="Arial" panose="020B0604020202020204" pitchFamily="34" charset="0"/>
              <a:buChar char="•"/>
            </a:pPr>
            <a:r>
              <a:rPr lang="en-US" sz="1700" b="1" dirty="0"/>
              <a:t>Hypothesis: </a:t>
            </a:r>
          </a:p>
          <a:p>
            <a:pPr algn="just">
              <a:spcAft>
                <a:spcPts val="600"/>
              </a:spcAft>
            </a:pPr>
            <a:r>
              <a:rPr lang="en-US" sz="1700" dirty="0"/>
              <a:t>There is no significant correlation between these two variables. This suggests that changes in the frequency of DEXA scans do not have a substantial impact on the number of risks observed.</a:t>
            </a:r>
          </a:p>
        </p:txBody>
      </p:sp>
      <p:pic>
        <p:nvPicPr>
          <p:cNvPr id="5" name="Picture 4" descr="A red squares with white text&#10;&#10;Description automatically generated">
            <a:extLst>
              <a:ext uri="{FF2B5EF4-FFF2-40B4-BE49-F238E27FC236}">
                <a16:creationId xmlns:a16="http://schemas.microsoft.com/office/drawing/2014/main" id="{3E8DC597-93B8-00A3-A62F-23F189FD0535}"/>
              </a:ext>
            </a:extLst>
          </p:cNvPr>
          <p:cNvPicPr>
            <a:picLocks noChangeAspect="1"/>
          </p:cNvPicPr>
          <p:nvPr/>
        </p:nvPicPr>
        <p:blipFill>
          <a:blip r:embed="rId2"/>
          <a:stretch>
            <a:fillRect/>
          </a:stretch>
        </p:blipFill>
        <p:spPr>
          <a:xfrm>
            <a:off x="5911532" y="2860672"/>
            <a:ext cx="5150277" cy="2961409"/>
          </a:xfrm>
          <a:prstGeom prst="rect">
            <a:avLst/>
          </a:prstGeom>
        </p:spPr>
      </p:pic>
      <p:sp>
        <p:nvSpPr>
          <p:cNvPr id="77" name="Rectangle 7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0951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effectLst/>
      </p:bgPr>
    </p:bg>
    <p:spTree>
      <p:nvGrpSpPr>
        <p:cNvPr id="1" name="">
          <a:extLst>
            <a:ext uri="{FF2B5EF4-FFF2-40B4-BE49-F238E27FC236}">
              <a16:creationId xmlns:a16="http://schemas.microsoft.com/office/drawing/2014/main" id="{7F30B850-779B-0BAD-968F-DD3DF518C286}"/>
            </a:ext>
          </a:extLst>
        </p:cNvPr>
        <p:cNvGrpSpPr/>
        <p:nvPr/>
      </p:nvGrpSpPr>
      <p:grpSpPr>
        <a:xfrm>
          <a:off x="0" y="0"/>
          <a:ext cx="0" cy="0"/>
          <a:chOff x="0" y="0"/>
          <a:chExt cx="0" cy="0"/>
        </a:xfrm>
      </p:grpSpPr>
      <p:sp useBgFill="1">
        <p:nvSpPr>
          <p:cNvPr id="141" name="Rectangle 14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B6755CD-6D02-59BE-B0BF-22198624BA16}"/>
              </a:ext>
            </a:extLst>
          </p:cNvPr>
          <p:cNvSpPr/>
          <p:nvPr/>
        </p:nvSpPr>
        <p:spPr>
          <a:xfrm>
            <a:off x="0" y="18289"/>
            <a:ext cx="12192000" cy="1396939"/>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chorCtr="0">
            <a:normAutofit/>
          </a:bodyPr>
          <a:lstStyle/>
          <a:p>
            <a:pPr lvl="1">
              <a:lnSpc>
                <a:spcPct val="90000"/>
              </a:lnSpc>
              <a:spcBef>
                <a:spcPct val="0"/>
              </a:spcBef>
              <a:spcAft>
                <a:spcPts val="600"/>
              </a:spcAft>
            </a:pPr>
            <a:r>
              <a:rPr lang="en-US" sz="4600" b="1" dirty="0">
                <a:solidFill>
                  <a:schemeClr val="accent2"/>
                </a:solidFill>
                <a:latin typeface="+mj-lt"/>
                <a:ea typeface="+mj-ea"/>
                <a:cs typeface="+mj-cs"/>
              </a:rPr>
              <a:t>Correlation Analysis: Glucose Monitoring &amp; Risk Segments</a:t>
            </a:r>
          </a:p>
        </p:txBody>
      </p:sp>
      <p:sp>
        <p:nvSpPr>
          <p:cNvPr id="14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F1731DA-855C-4D85-225B-4C072C1DB795}"/>
              </a:ext>
            </a:extLst>
          </p:cNvPr>
          <p:cNvSpPr txBox="1"/>
          <p:nvPr/>
        </p:nvSpPr>
        <p:spPr>
          <a:xfrm>
            <a:off x="88489" y="1699832"/>
            <a:ext cx="7096082" cy="5176457"/>
          </a:xfrm>
          <a:prstGeom prst="rect">
            <a:avLst/>
          </a:prstGeom>
        </p:spPr>
        <p:txBody>
          <a:bodyPr vert="horz" lIns="91440" tIns="45720" rIns="91440" bIns="45720" rtlCol="0" anchor="t">
            <a:noAutofit/>
          </a:bodyPr>
          <a:lstStyle/>
          <a:p>
            <a:pPr algn="just">
              <a:lnSpc>
                <a:spcPct val="90000"/>
              </a:lnSpc>
              <a:spcAft>
                <a:spcPts val="600"/>
              </a:spcAft>
            </a:pPr>
            <a:r>
              <a:rPr lang="en-US" sz="1400" b="1" dirty="0"/>
              <a:t>1. Positive Correlation Between Gluco_Record_Prior_Ntm &amp; Gluco_Record_During_Rx (0.38):</a:t>
            </a:r>
          </a:p>
          <a:p>
            <a:pPr lvl="1" algn="just">
              <a:lnSpc>
                <a:spcPct val="90000"/>
              </a:lnSpc>
              <a:spcAft>
                <a:spcPts val="600"/>
              </a:spcAft>
            </a:pPr>
            <a:r>
              <a:rPr lang="en-US" sz="1300" dirty="0"/>
              <a:t>There is a moderate positive correlation between glucose records prior to and during treatment.</a:t>
            </a:r>
          </a:p>
          <a:p>
            <a:pPr lvl="1" algn="just">
              <a:lnSpc>
                <a:spcPct val="90000"/>
              </a:lnSpc>
              <a:spcAft>
                <a:spcPts val="600"/>
              </a:spcAft>
            </a:pPr>
            <a:r>
              <a:rPr lang="en-US" sz="1300" b="1" dirty="0"/>
              <a:t>Hypothesis: </a:t>
            </a:r>
            <a:r>
              <a:rPr lang="en-US" sz="1300" dirty="0"/>
              <a:t>Patients who had glucose monitoring prior to treatment are likely to continue monitoring during treatment.</a:t>
            </a:r>
          </a:p>
          <a:p>
            <a:pPr algn="just">
              <a:lnSpc>
                <a:spcPct val="90000"/>
              </a:lnSpc>
              <a:spcAft>
                <a:spcPts val="600"/>
              </a:spcAft>
            </a:pPr>
            <a:r>
              <a:rPr lang="en-US" sz="1400" b="1" dirty="0"/>
              <a:t>2. Weak Negative Correlations with Risk Segments:</a:t>
            </a:r>
          </a:p>
          <a:p>
            <a:pPr marL="171450" indent="-228600" algn="just">
              <a:lnSpc>
                <a:spcPct val="90000"/>
              </a:lnSpc>
              <a:spcAft>
                <a:spcPts val="600"/>
              </a:spcAft>
              <a:buFont typeface="Arial" panose="020B0604020202020204" pitchFamily="34" charset="0"/>
              <a:buChar char="•"/>
            </a:pPr>
            <a:r>
              <a:rPr lang="en-US" sz="1300" b="1" dirty="0"/>
              <a:t>Gluco_Record_During_Rx vs Risk_Segment_During_Rx (-0.11): </a:t>
            </a:r>
            <a:r>
              <a:rPr lang="en-US" sz="1300" dirty="0"/>
              <a:t>Indicates a slight negative correlation—as glucose records increase during treatment, the risk segment decreases slightly.</a:t>
            </a:r>
          </a:p>
          <a:p>
            <a:pPr lvl="1" algn="just">
              <a:lnSpc>
                <a:spcPct val="90000"/>
              </a:lnSpc>
              <a:spcAft>
                <a:spcPts val="600"/>
              </a:spcAft>
            </a:pPr>
            <a:r>
              <a:rPr lang="en-US" sz="1300" b="1" dirty="0"/>
              <a:t>Hypothesis: </a:t>
            </a:r>
            <a:r>
              <a:rPr lang="en-US" sz="1300" dirty="0"/>
              <a:t>Improved glucose monitoring during treatment may contribute to better risk management (lower risk).</a:t>
            </a:r>
          </a:p>
          <a:p>
            <a:pPr marL="171450" indent="-228600" algn="just">
              <a:lnSpc>
                <a:spcPct val="90000"/>
              </a:lnSpc>
              <a:spcAft>
                <a:spcPts val="600"/>
              </a:spcAft>
              <a:buFont typeface="Arial" panose="020B0604020202020204" pitchFamily="34" charset="0"/>
              <a:buChar char="•"/>
            </a:pPr>
            <a:r>
              <a:rPr lang="en-US" sz="1300" b="1" dirty="0"/>
              <a:t>Gluco_Record_Prior_Ntm vs Risk_Segment_During_Rx (-0.04): </a:t>
            </a:r>
            <a:r>
              <a:rPr lang="en-US" sz="1300" dirty="0"/>
              <a:t>This weak relationship suggests that prior glucose records have minimal influence on the risk segment during treatment.</a:t>
            </a:r>
          </a:p>
          <a:p>
            <a:pPr algn="just">
              <a:lnSpc>
                <a:spcPct val="90000"/>
              </a:lnSpc>
              <a:spcAft>
                <a:spcPts val="600"/>
              </a:spcAft>
            </a:pPr>
            <a:r>
              <a:rPr lang="en-US" sz="1400" b="1" dirty="0"/>
              <a:t>3. Positive Correlation Between Risk_Segment_Prior_Ntm &amp; Risk_Segment_During_Rx (0.15):</a:t>
            </a:r>
          </a:p>
          <a:p>
            <a:pPr lvl="1" algn="just">
              <a:lnSpc>
                <a:spcPct val="90000"/>
              </a:lnSpc>
              <a:spcAft>
                <a:spcPts val="600"/>
              </a:spcAft>
            </a:pPr>
            <a:r>
              <a:rPr lang="en-US" sz="1300" dirty="0"/>
              <a:t>There is a small positive correlation between the risk segments prior to and during treatment.</a:t>
            </a:r>
          </a:p>
          <a:p>
            <a:pPr lvl="1" algn="just">
              <a:lnSpc>
                <a:spcPct val="90000"/>
              </a:lnSpc>
              <a:spcAft>
                <a:spcPts val="600"/>
              </a:spcAft>
            </a:pPr>
            <a:r>
              <a:rPr lang="en-US" sz="1300" b="1" dirty="0"/>
              <a:t>Hypothesis: </a:t>
            </a:r>
            <a:r>
              <a:rPr lang="en-US" sz="1300" dirty="0"/>
              <a:t>Patients with a higher risk before treatment may continue to show elevated risk during treatment, indicating some persistence of risk level over time.</a:t>
            </a:r>
          </a:p>
          <a:p>
            <a:pPr algn="just">
              <a:lnSpc>
                <a:spcPct val="90000"/>
              </a:lnSpc>
              <a:spcAft>
                <a:spcPts val="600"/>
              </a:spcAft>
            </a:pPr>
            <a:r>
              <a:rPr lang="en-US" sz="1400" b="1" dirty="0"/>
              <a:t>4. Near-Zero Correlations:</a:t>
            </a:r>
          </a:p>
          <a:p>
            <a:pPr lvl="1" indent="-228600" algn="just">
              <a:lnSpc>
                <a:spcPct val="90000"/>
              </a:lnSpc>
              <a:spcAft>
                <a:spcPts val="600"/>
              </a:spcAft>
              <a:buFont typeface="Arial" panose="020B0604020202020204" pitchFamily="34" charset="0"/>
              <a:buChar char="•"/>
            </a:pPr>
            <a:r>
              <a:rPr lang="en-US" sz="1300" dirty="0"/>
              <a:t>The correlations between Gluco_Record_Prior_Ntm and risk segments are almost zero (close to -0.00).</a:t>
            </a:r>
          </a:p>
          <a:p>
            <a:pPr lvl="1" indent="-228600" algn="just">
              <a:lnSpc>
                <a:spcPct val="90000"/>
              </a:lnSpc>
              <a:spcAft>
                <a:spcPts val="600"/>
              </a:spcAft>
              <a:buFont typeface="Arial" panose="020B0604020202020204" pitchFamily="34" charset="0"/>
              <a:buChar char="•"/>
            </a:pPr>
            <a:r>
              <a:rPr lang="en-US" sz="1300" dirty="0"/>
              <a:t>This indicates no linear relationship between glucose monitoring before treatment and the risk levels.</a:t>
            </a:r>
          </a:p>
        </p:txBody>
      </p:sp>
      <p:pic>
        <p:nvPicPr>
          <p:cNvPr id="10" name="Picture 9" descr="A screenshot of a graph&#10;&#10;Description automatically generated">
            <a:extLst>
              <a:ext uri="{FF2B5EF4-FFF2-40B4-BE49-F238E27FC236}">
                <a16:creationId xmlns:a16="http://schemas.microsoft.com/office/drawing/2014/main" id="{7446343A-C105-021E-1285-89B535EA7048}"/>
              </a:ext>
            </a:extLst>
          </p:cNvPr>
          <p:cNvPicPr>
            <a:picLocks noChangeAspect="1"/>
          </p:cNvPicPr>
          <p:nvPr/>
        </p:nvPicPr>
        <p:blipFill>
          <a:blip r:embed="rId2"/>
          <a:stretch>
            <a:fillRect/>
          </a:stretch>
        </p:blipFill>
        <p:spPr>
          <a:xfrm>
            <a:off x="7184571" y="1799703"/>
            <a:ext cx="4918940" cy="4958426"/>
          </a:xfrm>
          <a:prstGeom prst="rect">
            <a:avLst/>
          </a:prstGeom>
        </p:spPr>
      </p:pic>
    </p:spTree>
    <p:extLst>
      <p:ext uri="{BB962C8B-B14F-4D97-AF65-F5344CB8AC3E}">
        <p14:creationId xmlns:p14="http://schemas.microsoft.com/office/powerpoint/2010/main" val="1455547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effectLst/>
      </p:bgPr>
    </p:bg>
    <p:spTree>
      <p:nvGrpSpPr>
        <p:cNvPr id="1" name="">
          <a:extLst>
            <a:ext uri="{FF2B5EF4-FFF2-40B4-BE49-F238E27FC236}">
              <a16:creationId xmlns:a16="http://schemas.microsoft.com/office/drawing/2014/main" id="{394A8BEB-FC01-A965-04A6-FBEB0D89A7EF}"/>
            </a:ext>
          </a:extLst>
        </p:cNvPr>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aph of different colored bars&#10;&#10;Description automatically generated with medium confidence">
            <a:extLst>
              <a:ext uri="{FF2B5EF4-FFF2-40B4-BE49-F238E27FC236}">
                <a16:creationId xmlns:a16="http://schemas.microsoft.com/office/drawing/2014/main" id="{67F5370E-60FB-0D43-8426-8C1C869E8E1F}"/>
              </a:ext>
            </a:extLst>
          </p:cNvPr>
          <p:cNvPicPr>
            <a:picLocks noChangeAspect="1"/>
          </p:cNvPicPr>
          <p:nvPr/>
        </p:nvPicPr>
        <p:blipFill>
          <a:blip r:embed="rId2"/>
          <a:stretch>
            <a:fillRect/>
          </a:stretch>
        </p:blipFill>
        <p:spPr>
          <a:xfrm>
            <a:off x="106691" y="4079934"/>
            <a:ext cx="4894725" cy="2661919"/>
          </a:xfrm>
          <a:prstGeom prst="rect">
            <a:avLst/>
          </a:prstGeom>
        </p:spPr>
      </p:pic>
      <p:pic>
        <p:nvPicPr>
          <p:cNvPr id="4" name="Picture 3" descr="A graph of different colored bars&#10;&#10;Description automatically generated with medium confidence">
            <a:extLst>
              <a:ext uri="{FF2B5EF4-FFF2-40B4-BE49-F238E27FC236}">
                <a16:creationId xmlns:a16="http://schemas.microsoft.com/office/drawing/2014/main" id="{237D2F47-9A51-7BFF-74D8-10507DA26182}"/>
              </a:ext>
            </a:extLst>
          </p:cNvPr>
          <p:cNvPicPr>
            <a:picLocks noChangeAspect="1"/>
          </p:cNvPicPr>
          <p:nvPr/>
        </p:nvPicPr>
        <p:blipFill>
          <a:blip r:embed="rId3"/>
          <a:stretch>
            <a:fillRect/>
          </a:stretch>
        </p:blipFill>
        <p:spPr>
          <a:xfrm>
            <a:off x="106691" y="1131524"/>
            <a:ext cx="4770109" cy="2948410"/>
          </a:xfrm>
          <a:prstGeom prst="rect">
            <a:avLst/>
          </a:prstGeom>
        </p:spPr>
      </p:pic>
      <p:sp>
        <p:nvSpPr>
          <p:cNvPr id="84" name="Right Triangle 83">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029" y="623275"/>
            <a:ext cx="657079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6C0CEB6-83E2-9FC5-E6D0-18B7AF457A85}"/>
              </a:ext>
            </a:extLst>
          </p:cNvPr>
          <p:cNvSpPr/>
          <p:nvPr/>
        </p:nvSpPr>
        <p:spPr>
          <a:xfrm>
            <a:off x="0" y="-3568"/>
            <a:ext cx="12192000" cy="113509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chorCtr="0">
            <a:normAutofit/>
          </a:bodyPr>
          <a:lstStyle/>
          <a:p>
            <a:pPr lvl="1">
              <a:lnSpc>
                <a:spcPct val="90000"/>
              </a:lnSpc>
              <a:spcBef>
                <a:spcPct val="0"/>
              </a:spcBef>
              <a:spcAft>
                <a:spcPts val="600"/>
              </a:spcAft>
            </a:pPr>
            <a:r>
              <a:rPr lang="en-US" sz="4600" b="1" dirty="0">
                <a:solidFill>
                  <a:schemeClr val="accent2"/>
                </a:solidFill>
                <a:latin typeface="+mj-lt"/>
                <a:ea typeface="+mj-ea"/>
                <a:cs typeface="+mj-cs"/>
              </a:rPr>
              <a:t>Demographic Insights on Persistency</a:t>
            </a:r>
          </a:p>
        </p:txBody>
      </p:sp>
      <p:sp>
        <p:nvSpPr>
          <p:cNvPr id="9" name="TextBox 8">
            <a:extLst>
              <a:ext uri="{FF2B5EF4-FFF2-40B4-BE49-F238E27FC236}">
                <a16:creationId xmlns:a16="http://schemas.microsoft.com/office/drawing/2014/main" id="{3EE3C7A1-84F0-E811-DC3E-0CB19952B66A}"/>
              </a:ext>
            </a:extLst>
          </p:cNvPr>
          <p:cNvSpPr txBox="1"/>
          <p:nvPr/>
        </p:nvSpPr>
        <p:spPr>
          <a:xfrm>
            <a:off x="4976029" y="1191540"/>
            <a:ext cx="6570797" cy="5039617"/>
          </a:xfrm>
          <a:prstGeom prst="rect">
            <a:avLst/>
          </a:prstGeom>
        </p:spPr>
        <p:txBody>
          <a:bodyPr vert="horz" lIns="91440" tIns="45720" rIns="91440" bIns="45720" rtlCol="0" anchor="t">
            <a:normAutofit fontScale="85000" lnSpcReduction="20000"/>
          </a:bodyPr>
          <a:lstStyle/>
          <a:p>
            <a:pPr algn="just">
              <a:lnSpc>
                <a:spcPct val="90000"/>
              </a:lnSpc>
              <a:spcAft>
                <a:spcPts val="600"/>
              </a:spcAft>
            </a:pPr>
            <a:r>
              <a:rPr lang="en-GB" sz="1600" b="1" dirty="0"/>
              <a:t>1. Gender vs Persistency_Flag</a:t>
            </a:r>
          </a:p>
          <a:p>
            <a:pPr algn="just">
              <a:lnSpc>
                <a:spcPct val="90000"/>
              </a:lnSpc>
              <a:spcAft>
                <a:spcPts val="600"/>
              </a:spcAft>
            </a:pPr>
            <a:r>
              <a:rPr lang="en-GB" sz="1500" dirty="0"/>
              <a:t>Females dominate the dataset with 1,212 Persistent and 2,018 Non-Persistent cases, while Males show a smaller gap: 77 Persistent and 117 Non-Persistent.</a:t>
            </a:r>
          </a:p>
          <a:p>
            <a:pPr algn="just">
              <a:lnSpc>
                <a:spcPct val="90000"/>
              </a:lnSpc>
              <a:spcAft>
                <a:spcPts val="600"/>
              </a:spcAft>
            </a:pPr>
            <a:r>
              <a:rPr lang="en-GB" sz="1500" b="1" dirty="0"/>
              <a:t>Hypothesis: </a:t>
            </a:r>
            <a:r>
              <a:rPr lang="en-GB" sz="1500" dirty="0"/>
              <a:t>Gender differences in healthcare-seeking behaviour may explain this disparity. Women are generally more likely to seek healthcare but face challenges in maintaining adherence due to caregiving roles, medication side effects, or systemic barriers in access to care.</a:t>
            </a:r>
          </a:p>
          <a:p>
            <a:pPr algn="just">
              <a:lnSpc>
                <a:spcPct val="90000"/>
              </a:lnSpc>
              <a:spcAft>
                <a:spcPts val="600"/>
              </a:spcAft>
            </a:pPr>
            <a:r>
              <a:rPr lang="en-GB" sz="1600" b="1" dirty="0"/>
              <a:t>2. Race vs Persistency_Flag</a:t>
            </a:r>
          </a:p>
          <a:p>
            <a:pPr algn="just">
              <a:lnSpc>
                <a:spcPct val="90000"/>
              </a:lnSpc>
              <a:spcAft>
                <a:spcPts val="600"/>
              </a:spcAft>
            </a:pPr>
            <a:r>
              <a:rPr lang="en-GB" sz="1500" dirty="0"/>
              <a:t>The majority of cases belong to the Caucasian group, with 1,185 Persistent and 1,963 Non-Persistent cases. Smaller groups like Asian, African American, and Other/Unknown also show a higher incidence of Non-Persistent cases.</a:t>
            </a:r>
          </a:p>
          <a:p>
            <a:pPr algn="just">
              <a:lnSpc>
                <a:spcPct val="90000"/>
              </a:lnSpc>
              <a:spcAft>
                <a:spcPts val="600"/>
              </a:spcAft>
            </a:pPr>
            <a:r>
              <a:rPr lang="en-GB" sz="1500" b="1" dirty="0"/>
              <a:t>Hypothesis: </a:t>
            </a:r>
            <a:r>
              <a:rPr lang="en-GB" sz="1500" dirty="0"/>
              <a:t>Racial disparities in healthcare delivery may impact medication persistency. Systemic inequities, cultural perceptions of adherence, and trust in the healthcare system could influence adherence rates across different racial groups.</a:t>
            </a:r>
          </a:p>
          <a:p>
            <a:pPr algn="just">
              <a:lnSpc>
                <a:spcPct val="90000"/>
              </a:lnSpc>
              <a:spcAft>
                <a:spcPts val="600"/>
              </a:spcAft>
            </a:pPr>
            <a:r>
              <a:rPr lang="en-GB" sz="1600" b="1" dirty="0"/>
              <a:t>3. Ethnicity vs Persistency_Flag</a:t>
            </a:r>
          </a:p>
          <a:p>
            <a:pPr algn="just">
              <a:lnSpc>
                <a:spcPct val="90000"/>
              </a:lnSpc>
              <a:spcAft>
                <a:spcPts val="600"/>
              </a:spcAft>
            </a:pPr>
            <a:r>
              <a:rPr lang="en-GB" sz="1500" dirty="0"/>
              <a:t>Among Non-Hispanic individuals, Non-Persistent cases (2,008) significantly outnumber Persistent cases (1,227). Fewer cases are present in Hispanic and Unknown ethnicity groups, but the trend of Non-Persistent cases dominating remains.</a:t>
            </a:r>
          </a:p>
          <a:p>
            <a:pPr algn="just">
              <a:lnSpc>
                <a:spcPct val="90000"/>
              </a:lnSpc>
              <a:spcAft>
                <a:spcPts val="600"/>
              </a:spcAft>
            </a:pPr>
            <a:r>
              <a:rPr lang="en-GB" sz="1500" b="1" dirty="0"/>
              <a:t>Hypothesis: </a:t>
            </a:r>
            <a:r>
              <a:rPr lang="en-GB" sz="1500" dirty="0"/>
              <a:t>Ethnicity may affect adherence due to cultural, social, or access-related challenges. Non-Hispanic individuals may initiate treatment but face difficulties in maintaining adherence, possibly due to accessibility or socioeconomic barriers.</a:t>
            </a:r>
          </a:p>
          <a:p>
            <a:pPr algn="just">
              <a:lnSpc>
                <a:spcPct val="90000"/>
              </a:lnSpc>
              <a:spcAft>
                <a:spcPts val="600"/>
              </a:spcAft>
            </a:pPr>
            <a:r>
              <a:rPr lang="en-GB" sz="1600" b="1" dirty="0"/>
              <a:t>4. Region vs Persistency_Flag </a:t>
            </a:r>
          </a:p>
          <a:p>
            <a:pPr algn="just">
              <a:lnSpc>
                <a:spcPct val="90000"/>
              </a:lnSpc>
              <a:spcAft>
                <a:spcPts val="600"/>
              </a:spcAft>
            </a:pPr>
            <a:r>
              <a:rPr lang="en-GB" sz="1500" dirty="0"/>
              <a:t>In all regions (West, Midwest, South, Northeast, Other/Unknown), Non-Persistent cases dominate. The Midwest and South regions show the highest counts, with a significant gap favouring Non-Persistent cases.</a:t>
            </a:r>
          </a:p>
          <a:p>
            <a:pPr algn="just">
              <a:lnSpc>
                <a:spcPct val="90000"/>
              </a:lnSpc>
              <a:spcAft>
                <a:spcPts val="600"/>
              </a:spcAft>
            </a:pPr>
            <a:r>
              <a:rPr lang="en-GB" sz="1500" b="1" dirty="0"/>
              <a:t>Hypothesis</a:t>
            </a:r>
            <a:r>
              <a:rPr lang="en-GB" sz="1500" dirty="0"/>
              <a:t>: Geographic location may influence persistency, with disparities in healthcare access, regional healthcare policies, or socioeconomic factors. Rural areas, particularly in the Midwest and South, might face more challenges in ensuring consistent medication adherence.</a:t>
            </a:r>
            <a:endParaRPr lang="en-US" sz="1500" dirty="0"/>
          </a:p>
        </p:txBody>
      </p:sp>
    </p:spTree>
    <p:extLst>
      <p:ext uri="{BB962C8B-B14F-4D97-AF65-F5344CB8AC3E}">
        <p14:creationId xmlns:p14="http://schemas.microsoft.com/office/powerpoint/2010/main" val="882865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effectLst/>
      </p:bgPr>
    </p:bg>
    <p:spTree>
      <p:nvGrpSpPr>
        <p:cNvPr id="1" name="">
          <a:extLst>
            <a:ext uri="{FF2B5EF4-FFF2-40B4-BE49-F238E27FC236}">
              <a16:creationId xmlns:a16="http://schemas.microsoft.com/office/drawing/2014/main" id="{A5C3FC4C-C801-5AC2-DE5E-B985282CE69A}"/>
            </a:ext>
          </a:extLst>
        </p:cNvPr>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2" name="Arc 10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CB0C220B-1DD7-CDAD-3C43-139118DB1F1A}"/>
              </a:ext>
            </a:extLst>
          </p:cNvPr>
          <p:cNvSpPr/>
          <p:nvPr/>
        </p:nvSpPr>
        <p:spPr>
          <a:xfrm>
            <a:off x="6637304" y="-13597"/>
            <a:ext cx="5554696" cy="1730637"/>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chorCtr="0">
            <a:normAutofit/>
          </a:bodyPr>
          <a:lstStyle/>
          <a:p>
            <a:pPr lvl="1">
              <a:lnSpc>
                <a:spcPct val="90000"/>
              </a:lnSpc>
              <a:spcBef>
                <a:spcPct val="0"/>
              </a:spcBef>
              <a:spcAft>
                <a:spcPts val="600"/>
              </a:spcAft>
            </a:pPr>
            <a:r>
              <a:rPr lang="en-US" sz="4100" b="1" kern="1200" dirty="0">
                <a:solidFill>
                  <a:schemeClr val="accent2"/>
                </a:solidFill>
                <a:latin typeface="+mj-lt"/>
                <a:ea typeface="+mj-ea"/>
                <a:cs typeface="+mj-cs"/>
              </a:rPr>
              <a:t>Key Insights for Medication Adherence</a:t>
            </a:r>
          </a:p>
        </p:txBody>
      </p:sp>
      <p:sp>
        <p:nvSpPr>
          <p:cNvPr id="103" name="Freeform: Shape 9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2B2F51D-21F8-C158-5A3B-02858F7D2AD7}"/>
              </a:ext>
            </a:extLst>
          </p:cNvPr>
          <p:cNvPicPr>
            <a:picLocks noChangeAspect="1"/>
          </p:cNvPicPr>
          <p:nvPr/>
        </p:nvPicPr>
        <p:blipFill>
          <a:blip r:embed="rId2"/>
          <a:stretch>
            <a:fillRect/>
          </a:stretch>
        </p:blipFill>
        <p:spPr>
          <a:xfrm>
            <a:off x="6637304" y="1984441"/>
            <a:ext cx="5554695" cy="315651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9" name="TextBox 8">
            <a:extLst>
              <a:ext uri="{FF2B5EF4-FFF2-40B4-BE49-F238E27FC236}">
                <a16:creationId xmlns:a16="http://schemas.microsoft.com/office/drawing/2014/main" id="{9AECF4EF-FF51-67CC-3F40-594DA3F56155}"/>
              </a:ext>
            </a:extLst>
          </p:cNvPr>
          <p:cNvSpPr txBox="1"/>
          <p:nvPr/>
        </p:nvSpPr>
        <p:spPr>
          <a:xfrm>
            <a:off x="95857" y="-13597"/>
            <a:ext cx="6541448" cy="6871598"/>
          </a:xfrm>
          <a:prstGeom prst="rect">
            <a:avLst/>
          </a:prstGeom>
        </p:spPr>
        <p:txBody>
          <a:bodyPr vert="horz" lIns="91440" tIns="45720" rIns="91440" bIns="45720" rtlCol="0">
            <a:normAutofit fontScale="47500" lnSpcReduction="20000"/>
          </a:bodyPr>
          <a:lstStyle/>
          <a:p>
            <a:pPr marL="457200" indent="-457200" algn="just">
              <a:lnSpc>
                <a:spcPct val="120000"/>
              </a:lnSpc>
              <a:spcAft>
                <a:spcPts val="600"/>
              </a:spcAft>
              <a:buFont typeface="Wingdings" panose="05000000000000000000" pitchFamily="2" charset="2"/>
              <a:buChar char="q"/>
            </a:pPr>
            <a:r>
              <a:rPr lang="en-GB" sz="2900" b="1" dirty="0"/>
              <a:t>Clinical Features Impacting Adherence</a:t>
            </a:r>
          </a:p>
          <a:p>
            <a:pPr algn="just">
              <a:lnSpc>
                <a:spcPct val="120000"/>
              </a:lnSpc>
              <a:spcAft>
                <a:spcPts val="600"/>
              </a:spcAft>
            </a:pPr>
            <a:r>
              <a:rPr lang="en-GB" sz="2500" dirty="0"/>
              <a:t>Across multiple comorbidities, Non-Persistent cases dominate, indicating challenges in adherence related to specific clinical conditions.</a:t>
            </a:r>
          </a:p>
          <a:p>
            <a:pPr algn="just">
              <a:lnSpc>
                <a:spcPct val="120000"/>
              </a:lnSpc>
              <a:spcAft>
                <a:spcPts val="600"/>
              </a:spcAft>
            </a:pPr>
            <a:r>
              <a:rPr lang="en-GB" sz="2900" b="1" dirty="0"/>
              <a:t>1. Key Insights Malignant Neoplasms (Screening):</a:t>
            </a:r>
            <a:r>
              <a:rPr lang="en-GB" sz="2500" dirty="0"/>
              <a:t>Patients undergoing screening for malignant neoplasms show higher adherence (843 Persistent) compared to those without (446 Persistent).</a:t>
            </a:r>
          </a:p>
          <a:p>
            <a:pPr algn="just">
              <a:lnSpc>
                <a:spcPct val="120000"/>
              </a:lnSpc>
              <a:spcAft>
                <a:spcPts val="600"/>
              </a:spcAft>
            </a:pPr>
            <a:r>
              <a:rPr lang="en-GB" sz="2500" b="1" dirty="0"/>
              <a:t>Implication: </a:t>
            </a:r>
            <a:r>
              <a:rPr lang="en-GB" sz="2500" dirty="0"/>
              <a:t>Regular screenings might encourage better follow-ups and adherence.</a:t>
            </a:r>
          </a:p>
          <a:p>
            <a:pPr algn="just">
              <a:lnSpc>
                <a:spcPct val="120000"/>
              </a:lnSpc>
              <a:spcAft>
                <a:spcPts val="600"/>
              </a:spcAft>
            </a:pPr>
            <a:r>
              <a:rPr lang="en-GB" sz="2900" b="1" dirty="0"/>
              <a:t>2. Immunization Encounters: </a:t>
            </a:r>
            <a:r>
              <a:rPr lang="en-GB" sz="2500" dirty="0"/>
              <a:t>Patients with immunization encounters demonstrate better adherence (829 Persistent) compared to those without (460 Persistent).</a:t>
            </a:r>
          </a:p>
          <a:p>
            <a:pPr algn="just">
              <a:lnSpc>
                <a:spcPct val="120000"/>
              </a:lnSpc>
              <a:spcAft>
                <a:spcPts val="600"/>
              </a:spcAft>
            </a:pPr>
            <a:r>
              <a:rPr lang="en-GB" sz="2500" b="1" dirty="0"/>
              <a:t>Implication: </a:t>
            </a:r>
            <a:r>
              <a:rPr lang="en-GB" sz="2500" dirty="0"/>
              <a:t>Preventive care engagements boost persistency through proactive healthcare visits.</a:t>
            </a:r>
          </a:p>
          <a:p>
            <a:pPr algn="just">
              <a:lnSpc>
                <a:spcPct val="120000"/>
              </a:lnSpc>
              <a:spcAft>
                <a:spcPts val="600"/>
              </a:spcAft>
            </a:pPr>
            <a:r>
              <a:rPr lang="en-GB" sz="2900" b="1" dirty="0"/>
              <a:t>3. General Exam Without Complaint:  </a:t>
            </a:r>
            <a:r>
              <a:rPr lang="en-GB" sz="2500" dirty="0"/>
              <a:t>Individuals with general exams exhibit higher persistency (744 Persistent) compared to those without (545 Persistent). </a:t>
            </a:r>
          </a:p>
          <a:p>
            <a:pPr algn="just">
              <a:lnSpc>
                <a:spcPct val="120000"/>
              </a:lnSpc>
              <a:spcAft>
                <a:spcPts val="600"/>
              </a:spcAft>
            </a:pPr>
            <a:r>
              <a:rPr lang="en-GB" sz="2500" b="1" dirty="0"/>
              <a:t>Insight: </a:t>
            </a:r>
            <a:r>
              <a:rPr lang="en-GB" sz="2500" dirty="0"/>
              <a:t>Routine health check-ups promote adherence to treatment regimens.</a:t>
            </a:r>
          </a:p>
          <a:p>
            <a:pPr algn="just">
              <a:lnSpc>
                <a:spcPct val="120000"/>
              </a:lnSpc>
              <a:spcAft>
                <a:spcPts val="600"/>
              </a:spcAft>
            </a:pPr>
            <a:r>
              <a:rPr lang="en-GB" sz="2900" b="1" dirty="0"/>
              <a:t>4. Vitamin D Deficiency: </a:t>
            </a:r>
            <a:r>
              <a:rPr lang="en-GB" sz="2500" dirty="0"/>
              <a:t>Persistency is fairly balanced among individuals with deficiency (545 Persistent) versus without (744 Persistent).</a:t>
            </a:r>
          </a:p>
          <a:p>
            <a:pPr algn="just">
              <a:lnSpc>
                <a:spcPct val="120000"/>
              </a:lnSpc>
              <a:spcAft>
                <a:spcPts val="600"/>
              </a:spcAft>
            </a:pPr>
            <a:r>
              <a:rPr lang="en-GB" sz="2500" b="1" dirty="0"/>
              <a:t>Insight: </a:t>
            </a:r>
            <a:r>
              <a:rPr lang="en-GB" sz="2500" dirty="0"/>
              <a:t>Vitamin deficiencies may not significantly influence adherence but require attention for overall care.</a:t>
            </a:r>
          </a:p>
          <a:p>
            <a:pPr algn="just">
              <a:lnSpc>
                <a:spcPct val="120000"/>
              </a:lnSpc>
              <a:spcAft>
                <a:spcPts val="600"/>
              </a:spcAft>
            </a:pPr>
            <a:r>
              <a:rPr lang="en-GB" sz="2900" b="1" dirty="0"/>
              <a:t>6. Other Joint Disorders: </a:t>
            </a:r>
            <a:r>
              <a:rPr lang="en-GB" sz="2500" dirty="0"/>
              <a:t>Non-Persistent cases dominate when no joint disorders are reported (1688 cases), but patients with  disorders show relatively better persistence (552 Persistent).</a:t>
            </a:r>
          </a:p>
          <a:p>
            <a:pPr algn="just">
              <a:lnSpc>
                <a:spcPct val="120000"/>
              </a:lnSpc>
              <a:spcAft>
                <a:spcPts val="600"/>
              </a:spcAft>
            </a:pPr>
            <a:r>
              <a:rPr lang="en-GB" sz="2500" b="1" dirty="0"/>
              <a:t>Hypothesis: </a:t>
            </a:r>
            <a:r>
              <a:rPr lang="en-GB" sz="2500" dirty="0"/>
              <a:t>Pain management or chronic joint conditions might encourage medication adherence.</a:t>
            </a:r>
          </a:p>
          <a:p>
            <a:pPr algn="just">
              <a:lnSpc>
                <a:spcPct val="120000"/>
              </a:lnSpc>
              <a:spcAft>
                <a:spcPts val="600"/>
              </a:spcAft>
            </a:pPr>
            <a:r>
              <a:rPr lang="en-GB" sz="2900" b="1" dirty="0"/>
              <a:t>7. Long-Term Drug Therapy: </a:t>
            </a:r>
            <a:r>
              <a:rPr lang="en-GB" sz="2500" dirty="0"/>
              <a:t>Adherence drops significantly for those undergoing long-term drug therapy (557 Persistent vs 260 Persistent).</a:t>
            </a:r>
          </a:p>
          <a:p>
            <a:pPr algn="just">
              <a:lnSpc>
                <a:spcPct val="120000"/>
              </a:lnSpc>
              <a:spcAft>
                <a:spcPts val="600"/>
              </a:spcAft>
            </a:pPr>
            <a:r>
              <a:rPr lang="en-GB" sz="2500" b="1" dirty="0"/>
              <a:t>Implication: </a:t>
            </a:r>
            <a:r>
              <a:rPr lang="en-GB" sz="2500" dirty="0"/>
              <a:t>Longer medication durations correlate with reduced persistency, highlighting the need for interventions to maintain adherence.</a:t>
            </a:r>
          </a:p>
          <a:p>
            <a:pPr algn="just">
              <a:lnSpc>
                <a:spcPct val="120000"/>
              </a:lnSpc>
              <a:spcAft>
                <a:spcPts val="600"/>
              </a:spcAft>
            </a:pPr>
            <a:r>
              <a:rPr lang="en-GB" sz="2900" b="1" dirty="0"/>
              <a:t>8. Dorsalgia (Back Pain): </a:t>
            </a:r>
            <a:r>
              <a:rPr lang="en-GB" sz="2500" dirty="0"/>
              <a:t>Patients with back pain (Y) display lower adherence (443 Persistent) compared to those without (846 Persistent).</a:t>
            </a:r>
          </a:p>
          <a:p>
            <a:pPr algn="just">
              <a:lnSpc>
                <a:spcPct val="120000"/>
              </a:lnSpc>
              <a:spcAft>
                <a:spcPts val="600"/>
              </a:spcAft>
            </a:pPr>
            <a:r>
              <a:rPr lang="en-GB" sz="2500" b="1" dirty="0"/>
              <a:t>Insight: </a:t>
            </a:r>
            <a:r>
              <a:rPr lang="en-GB" sz="2500" dirty="0"/>
              <a:t>Chronic pain conditions might deter adherence due to side effects or inadequate pain management</a:t>
            </a:r>
            <a:r>
              <a:rPr lang="en-GB" sz="700" dirty="0"/>
              <a:t>.</a:t>
            </a:r>
            <a:endParaRPr lang="en-US" sz="700" dirty="0"/>
          </a:p>
        </p:txBody>
      </p:sp>
    </p:spTree>
    <p:extLst>
      <p:ext uri="{BB962C8B-B14F-4D97-AF65-F5344CB8AC3E}">
        <p14:creationId xmlns:p14="http://schemas.microsoft.com/office/powerpoint/2010/main" val="1202611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effectLst/>
      </p:bgPr>
    </p:bg>
    <p:spTree>
      <p:nvGrpSpPr>
        <p:cNvPr id="1" name="">
          <a:extLst>
            <a:ext uri="{FF2B5EF4-FFF2-40B4-BE49-F238E27FC236}">
              <a16:creationId xmlns:a16="http://schemas.microsoft.com/office/drawing/2014/main" id="{0DA53204-7DFB-FFEB-1B7F-75BB3F7F2789}"/>
            </a:ext>
          </a:extLst>
        </p:cNvPr>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E6CA5FFC-BECB-957D-1807-B59CDB155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2" name="Arc 101">
            <a:extLst>
              <a:ext uri="{FF2B5EF4-FFF2-40B4-BE49-F238E27FC236}">
                <a16:creationId xmlns:a16="http://schemas.microsoft.com/office/drawing/2014/main" id="{2E4B1FFD-704E-BD43-77B3-83B83C91E6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21376954-DD7F-52E5-B7E9-22B03893E26A}"/>
              </a:ext>
            </a:extLst>
          </p:cNvPr>
          <p:cNvSpPr/>
          <p:nvPr/>
        </p:nvSpPr>
        <p:spPr>
          <a:xfrm>
            <a:off x="6637304" y="-13597"/>
            <a:ext cx="5554696" cy="1730637"/>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chorCtr="0">
            <a:normAutofit/>
          </a:bodyPr>
          <a:lstStyle/>
          <a:p>
            <a:pPr lvl="1">
              <a:lnSpc>
                <a:spcPct val="90000"/>
              </a:lnSpc>
              <a:spcBef>
                <a:spcPct val="0"/>
              </a:spcBef>
              <a:spcAft>
                <a:spcPts val="600"/>
              </a:spcAft>
            </a:pPr>
            <a:r>
              <a:rPr lang="en-US" sz="4100" b="1" kern="1200" dirty="0">
                <a:solidFill>
                  <a:schemeClr val="accent2"/>
                </a:solidFill>
                <a:latin typeface="+mj-lt"/>
                <a:ea typeface="+mj-ea"/>
                <a:cs typeface="+mj-cs"/>
              </a:rPr>
              <a:t>Key Insights for Medication Adherence</a:t>
            </a:r>
          </a:p>
        </p:txBody>
      </p:sp>
      <p:sp>
        <p:nvSpPr>
          <p:cNvPr id="103" name="Freeform: Shape 94">
            <a:extLst>
              <a:ext uri="{FF2B5EF4-FFF2-40B4-BE49-F238E27FC236}">
                <a16:creationId xmlns:a16="http://schemas.microsoft.com/office/drawing/2014/main" id="{10BC8393-0CD8-7FD0-2CCA-4A6B6D3FD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extBox 8">
            <a:extLst>
              <a:ext uri="{FF2B5EF4-FFF2-40B4-BE49-F238E27FC236}">
                <a16:creationId xmlns:a16="http://schemas.microsoft.com/office/drawing/2014/main" id="{0F71C8A9-06FA-8840-B727-CA5C17E9E262}"/>
              </a:ext>
            </a:extLst>
          </p:cNvPr>
          <p:cNvSpPr txBox="1"/>
          <p:nvPr/>
        </p:nvSpPr>
        <p:spPr>
          <a:xfrm>
            <a:off x="95857" y="-13597"/>
            <a:ext cx="6541448" cy="6871598"/>
          </a:xfrm>
          <a:prstGeom prst="rect">
            <a:avLst/>
          </a:prstGeom>
        </p:spPr>
        <p:txBody>
          <a:bodyPr vert="horz" lIns="91440" tIns="45720" rIns="91440" bIns="45720" rtlCol="0">
            <a:noAutofit/>
          </a:bodyPr>
          <a:lstStyle/>
          <a:p>
            <a:pPr marL="457200" indent="-457200" algn="just">
              <a:lnSpc>
                <a:spcPct val="120000"/>
              </a:lnSpc>
              <a:spcAft>
                <a:spcPts val="600"/>
              </a:spcAft>
              <a:buFont typeface="Wingdings" panose="05000000000000000000" pitchFamily="2" charset="2"/>
              <a:buChar char="q"/>
            </a:pPr>
            <a:r>
              <a:rPr lang="en-GB" sz="1600" b="1" dirty="0"/>
              <a:t>Clinical Features Impacting Adherence</a:t>
            </a:r>
          </a:p>
          <a:p>
            <a:pPr algn="just">
              <a:lnSpc>
                <a:spcPct val="120000"/>
              </a:lnSpc>
              <a:spcAft>
                <a:spcPts val="600"/>
              </a:spcAft>
            </a:pPr>
            <a:r>
              <a:rPr lang="en-GB" sz="1400" dirty="0"/>
              <a:t>Across multiple comorbidities, Non-Persistent cases dominate, indicating challenges in adherence related to specific clinical conditions.</a:t>
            </a:r>
          </a:p>
          <a:p>
            <a:pPr algn="just">
              <a:lnSpc>
                <a:spcPct val="120000"/>
              </a:lnSpc>
              <a:spcAft>
                <a:spcPts val="600"/>
              </a:spcAft>
            </a:pPr>
            <a:r>
              <a:rPr lang="en-GB" sz="1500" b="1" dirty="0"/>
              <a:t>1. Personal History of Other Diseases and Conditions: </a:t>
            </a:r>
            <a:r>
              <a:rPr lang="en-GB" sz="1400" dirty="0"/>
              <a:t>Patients with a history of other conditions show higher adherence (400 Persistent vs 277 Non-Persistent).</a:t>
            </a:r>
          </a:p>
          <a:p>
            <a:pPr algn="just">
              <a:lnSpc>
                <a:spcPct val="120000"/>
              </a:lnSpc>
              <a:spcAft>
                <a:spcPts val="600"/>
              </a:spcAft>
            </a:pPr>
            <a:r>
              <a:rPr lang="en-GB" sz="1400" b="1" dirty="0"/>
              <a:t>Insight</a:t>
            </a:r>
            <a:r>
              <a:rPr lang="en-GB" sz="1400" dirty="0"/>
              <a:t>: Increased health awareness drives better adherence.</a:t>
            </a:r>
          </a:p>
          <a:p>
            <a:pPr algn="just">
              <a:lnSpc>
                <a:spcPct val="120000"/>
              </a:lnSpc>
              <a:spcAft>
                <a:spcPts val="600"/>
              </a:spcAft>
            </a:pPr>
            <a:r>
              <a:rPr lang="en-GB" sz="1500" b="1" dirty="0"/>
              <a:t>2. Bone Density Disorders</a:t>
            </a:r>
            <a:r>
              <a:rPr lang="en-GB" sz="1400" b="1" dirty="0"/>
              <a:t>: </a:t>
            </a:r>
            <a:r>
              <a:rPr lang="en-GB" sz="1400" dirty="0"/>
              <a:t>Patients with bone density disorders have nearly double the persistency (342 Persistent vs 176 Non-Persistent).</a:t>
            </a:r>
          </a:p>
          <a:p>
            <a:pPr algn="just">
              <a:lnSpc>
                <a:spcPct val="120000"/>
              </a:lnSpc>
              <a:spcAft>
                <a:spcPts val="600"/>
              </a:spcAft>
            </a:pPr>
            <a:r>
              <a:rPr lang="en-GB" sz="1400" b="1" dirty="0"/>
              <a:t>Insight</a:t>
            </a:r>
            <a:r>
              <a:rPr lang="en-GB" sz="1400" dirty="0"/>
              <a:t>: Chronic nature of the condition motivates adherence.</a:t>
            </a:r>
          </a:p>
          <a:p>
            <a:pPr algn="just">
              <a:lnSpc>
                <a:spcPct val="120000"/>
              </a:lnSpc>
              <a:spcAft>
                <a:spcPts val="600"/>
              </a:spcAft>
            </a:pPr>
            <a:r>
              <a:rPr lang="en-GB" sz="1500" b="1" dirty="0"/>
              <a:t>3. Disorders of Lipoprotein Metabolism: </a:t>
            </a:r>
            <a:r>
              <a:rPr lang="en-GB" sz="1400" dirty="0"/>
              <a:t>Persistence is balanced for these disorders (800 Persistent vs 805 Non-Persistent).</a:t>
            </a:r>
          </a:p>
          <a:p>
            <a:pPr algn="just">
              <a:lnSpc>
                <a:spcPct val="120000"/>
              </a:lnSpc>
              <a:spcAft>
                <a:spcPts val="600"/>
              </a:spcAft>
            </a:pPr>
            <a:r>
              <a:rPr lang="en-GB" sz="1400" b="1" dirty="0"/>
              <a:t>Insight: </a:t>
            </a:r>
            <a:r>
              <a:rPr lang="en-GB" sz="1400" dirty="0"/>
              <a:t>Regular monitoring may encourage adherence, though results vary. </a:t>
            </a:r>
          </a:p>
          <a:p>
            <a:pPr algn="just">
              <a:lnSpc>
                <a:spcPct val="120000"/>
              </a:lnSpc>
              <a:spcAft>
                <a:spcPts val="600"/>
              </a:spcAft>
            </a:pPr>
            <a:r>
              <a:rPr lang="en-GB" sz="1500" b="1" dirty="0"/>
              <a:t>4.Osteoporosis: </a:t>
            </a:r>
            <a:r>
              <a:rPr lang="en-GB" sz="1400" dirty="0"/>
              <a:t>Adherence levels are balanced among patients with osteoporosis (448 Persistent vs 469 Non-Persistent).</a:t>
            </a:r>
          </a:p>
          <a:p>
            <a:pPr algn="just">
              <a:lnSpc>
                <a:spcPct val="120000"/>
              </a:lnSpc>
              <a:spcAft>
                <a:spcPts val="600"/>
              </a:spcAft>
            </a:pPr>
            <a:r>
              <a:rPr lang="en-GB" sz="1400" b="1" dirty="0"/>
              <a:t>Insight: </a:t>
            </a:r>
            <a:r>
              <a:rPr lang="en-GB" sz="1400" dirty="0"/>
              <a:t>Perceived disease severity and side effects influence adherence.</a:t>
            </a:r>
          </a:p>
          <a:p>
            <a:pPr algn="just">
              <a:lnSpc>
                <a:spcPct val="120000"/>
              </a:lnSpc>
              <a:spcAft>
                <a:spcPts val="600"/>
              </a:spcAft>
            </a:pPr>
            <a:r>
              <a:rPr lang="en-GB" sz="1500" b="1" dirty="0"/>
              <a:t>5. Malignant Neoplasms: </a:t>
            </a:r>
            <a:r>
              <a:rPr lang="en-GB" sz="1400" dirty="0"/>
              <a:t>Patients with a history of cancer show improved adherence (358 Persistent vs 291 Non-Persistent).</a:t>
            </a:r>
          </a:p>
          <a:p>
            <a:pPr algn="just">
              <a:lnSpc>
                <a:spcPct val="120000"/>
              </a:lnSpc>
              <a:spcAft>
                <a:spcPts val="600"/>
              </a:spcAft>
            </a:pPr>
            <a:r>
              <a:rPr lang="en-GB" sz="1400" b="1" dirty="0"/>
              <a:t>Insight: </a:t>
            </a:r>
            <a:r>
              <a:rPr lang="en-GB" sz="1400" dirty="0"/>
              <a:t>Higher health awareness in survivors boosts adherence. </a:t>
            </a:r>
          </a:p>
          <a:p>
            <a:pPr algn="just">
              <a:lnSpc>
                <a:spcPct val="120000"/>
              </a:lnSpc>
              <a:spcAft>
                <a:spcPts val="600"/>
              </a:spcAft>
            </a:pPr>
            <a:r>
              <a:rPr lang="en-GB" sz="1500" b="1" dirty="0"/>
              <a:t>6. GERD (Gastroesophageal Reflux Disease): </a:t>
            </a:r>
            <a:r>
              <a:rPr lang="en-GB" sz="1400" dirty="0"/>
              <a:t>Patients with GERD have better adherence (379 Persistent vs 251 Non-Persistent).</a:t>
            </a:r>
          </a:p>
          <a:p>
            <a:pPr algn="just">
              <a:lnSpc>
                <a:spcPct val="120000"/>
              </a:lnSpc>
              <a:spcAft>
                <a:spcPts val="600"/>
              </a:spcAft>
            </a:pPr>
            <a:r>
              <a:rPr lang="en-GB" sz="1400" b="1" dirty="0"/>
              <a:t>Insight</a:t>
            </a:r>
            <a:r>
              <a:rPr lang="en-GB" sz="1400" dirty="0"/>
              <a:t>: Continuous symptom management drives persistency.</a:t>
            </a:r>
            <a:endParaRPr lang="en-US" sz="1400" dirty="0"/>
          </a:p>
        </p:txBody>
      </p:sp>
      <p:pic>
        <p:nvPicPr>
          <p:cNvPr id="4" name="Picture 3" descr="A screenshot of a graph&#10;&#10;Description automatically generated">
            <a:extLst>
              <a:ext uri="{FF2B5EF4-FFF2-40B4-BE49-F238E27FC236}">
                <a16:creationId xmlns:a16="http://schemas.microsoft.com/office/drawing/2014/main" id="{234995B4-332E-4815-200E-89CABA8DA9BB}"/>
              </a:ext>
            </a:extLst>
          </p:cNvPr>
          <p:cNvPicPr>
            <a:picLocks noChangeAspect="1"/>
          </p:cNvPicPr>
          <p:nvPr/>
        </p:nvPicPr>
        <p:blipFill>
          <a:blip r:embed="rId2"/>
          <a:stretch>
            <a:fillRect/>
          </a:stretch>
        </p:blipFill>
        <p:spPr>
          <a:xfrm>
            <a:off x="6637304" y="2092960"/>
            <a:ext cx="5554696" cy="3393440"/>
          </a:xfrm>
          <a:prstGeom prst="rect">
            <a:avLst/>
          </a:prstGeom>
        </p:spPr>
      </p:pic>
    </p:spTree>
    <p:extLst>
      <p:ext uri="{BB962C8B-B14F-4D97-AF65-F5344CB8AC3E}">
        <p14:creationId xmlns:p14="http://schemas.microsoft.com/office/powerpoint/2010/main" val="2274432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effectLst/>
      </p:bgPr>
    </p:bg>
    <p:spTree>
      <p:nvGrpSpPr>
        <p:cNvPr id="1" name="">
          <a:extLst>
            <a:ext uri="{FF2B5EF4-FFF2-40B4-BE49-F238E27FC236}">
              <a16:creationId xmlns:a16="http://schemas.microsoft.com/office/drawing/2014/main" id="{99E7FAE5-20F9-4B71-7538-815446C6A275}"/>
            </a:ext>
          </a:extLst>
        </p:cNvPr>
        <p:cNvGrpSpPr/>
        <p:nvPr/>
      </p:nvGrpSpPr>
      <p:grpSpPr>
        <a:xfrm>
          <a:off x="0" y="0"/>
          <a:ext cx="0" cy="0"/>
          <a:chOff x="0" y="0"/>
          <a:chExt cx="0" cy="0"/>
        </a:xfrm>
      </p:grpSpPr>
      <p:sp useBgFill="1">
        <p:nvSpPr>
          <p:cNvPr id="127" name="Rectangle 126">
            <a:extLst>
              <a:ext uri="{FF2B5EF4-FFF2-40B4-BE49-F238E27FC236}">
                <a16:creationId xmlns:a16="http://schemas.microsoft.com/office/drawing/2014/main" id="{B0B8DCBA-FEED-46EF-A140-35B904015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9" name="Group 12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30" name="Rectangle 12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4" name="Rectangle 133">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82C3885-2575-76C1-F708-4B7A3B4548D2}"/>
              </a:ext>
            </a:extLst>
          </p:cNvPr>
          <p:cNvSpPr/>
          <p:nvPr/>
        </p:nvSpPr>
        <p:spPr>
          <a:xfrm>
            <a:off x="4" y="-1"/>
            <a:ext cx="6230863" cy="1431591"/>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chorCtr="0">
            <a:normAutofit/>
          </a:bodyPr>
          <a:lstStyle/>
          <a:p>
            <a:pPr lvl="1">
              <a:lnSpc>
                <a:spcPct val="90000"/>
              </a:lnSpc>
              <a:spcBef>
                <a:spcPct val="0"/>
              </a:spcBef>
              <a:spcAft>
                <a:spcPts val="600"/>
              </a:spcAft>
            </a:pPr>
            <a:r>
              <a:rPr lang="en-US" sz="4400" b="1" dirty="0">
                <a:solidFill>
                  <a:schemeClr val="accent2"/>
                </a:solidFill>
                <a:latin typeface="+mj-lt"/>
                <a:ea typeface="+mj-ea"/>
                <a:cs typeface="+mj-cs"/>
              </a:rPr>
              <a:t>Total Risks and Medication Adherence</a:t>
            </a:r>
          </a:p>
        </p:txBody>
      </p:sp>
      <p:sp>
        <p:nvSpPr>
          <p:cNvPr id="9" name="TextBox 8">
            <a:extLst>
              <a:ext uri="{FF2B5EF4-FFF2-40B4-BE49-F238E27FC236}">
                <a16:creationId xmlns:a16="http://schemas.microsoft.com/office/drawing/2014/main" id="{229B87A4-33BC-E93C-0A67-92F71E4E579D}"/>
              </a:ext>
            </a:extLst>
          </p:cNvPr>
          <p:cNvSpPr txBox="1"/>
          <p:nvPr/>
        </p:nvSpPr>
        <p:spPr>
          <a:xfrm>
            <a:off x="6331352" y="142242"/>
            <a:ext cx="5588886" cy="6207757"/>
          </a:xfrm>
          <a:prstGeom prst="rect">
            <a:avLst/>
          </a:prstGeom>
        </p:spPr>
        <p:txBody>
          <a:bodyPr vert="horz" lIns="91440" tIns="45720" rIns="91440" bIns="45720" rtlCol="0" anchor="ctr">
            <a:noAutofit/>
          </a:bodyPr>
          <a:lstStyle/>
          <a:p>
            <a:pPr algn="just">
              <a:spcAft>
                <a:spcPts val="600"/>
              </a:spcAft>
            </a:pPr>
            <a:r>
              <a:rPr lang="en-US" sz="1600" b="1" dirty="0"/>
              <a:t>Key Observations:</a:t>
            </a:r>
          </a:p>
          <a:p>
            <a:pPr marL="285750" indent="-228600" algn="just">
              <a:spcAft>
                <a:spcPts val="600"/>
              </a:spcAft>
              <a:buFont typeface="Arial" panose="020B0604020202020204" pitchFamily="34" charset="0"/>
              <a:buChar char="•"/>
            </a:pPr>
            <a:r>
              <a:rPr lang="en-US" sz="1400" dirty="0"/>
              <a:t>Most patients, regardless of persistency, have Total Risks between 0 and 2.</a:t>
            </a:r>
          </a:p>
          <a:p>
            <a:pPr marL="285750" indent="-228600" algn="just">
              <a:spcAft>
                <a:spcPts val="600"/>
              </a:spcAft>
              <a:buFont typeface="Arial" panose="020B0604020202020204" pitchFamily="34" charset="0"/>
              <a:buChar char="•"/>
            </a:pPr>
            <a:r>
              <a:rPr lang="en-US" sz="1400" dirty="0"/>
              <a:t>At lower risk levels (0–1), the frequency of Non-Persistent patients is noticeably higher compared to Persistent patients.</a:t>
            </a:r>
          </a:p>
          <a:p>
            <a:pPr marL="285750" indent="-228600" algn="just">
              <a:spcAft>
                <a:spcPts val="600"/>
              </a:spcAft>
              <a:buFont typeface="Arial" panose="020B0604020202020204" pitchFamily="34" charset="0"/>
              <a:buChar char="•"/>
            </a:pPr>
            <a:r>
              <a:rPr lang="en-US" sz="1400" dirty="0"/>
              <a:t>Persistent patients' distribution decreases sharply after risk level 2, while Non-Persistent patients have a longer tail extending to higher risk levels (3–7).</a:t>
            </a:r>
          </a:p>
          <a:p>
            <a:pPr algn="just">
              <a:spcAft>
                <a:spcPts val="600"/>
              </a:spcAft>
            </a:pPr>
            <a:r>
              <a:rPr lang="en-US" sz="1600" b="1" dirty="0"/>
              <a:t>Hypotheses for Analysis</a:t>
            </a:r>
          </a:p>
          <a:p>
            <a:pPr algn="just">
              <a:spcAft>
                <a:spcPts val="600"/>
              </a:spcAft>
            </a:pPr>
            <a:r>
              <a:rPr lang="en-US" sz="1400" b="1" dirty="0"/>
              <a:t>Low Total Risks (0–1): </a:t>
            </a:r>
          </a:p>
          <a:p>
            <a:pPr marL="285750" indent="-228600" algn="just">
              <a:spcAft>
                <a:spcPts val="600"/>
              </a:spcAft>
              <a:buFont typeface="Arial" panose="020B0604020202020204" pitchFamily="34" charset="0"/>
              <a:buChar char="•"/>
            </a:pPr>
            <a:r>
              <a:rPr lang="en-US" sz="1400" dirty="0"/>
              <a:t>Patients with lower risk levels are more likely to adhere to treatment due to fewer complications or barriers (e.g., side effects, complexity of the treatment regimen).</a:t>
            </a:r>
          </a:p>
          <a:p>
            <a:pPr marL="285750" indent="-228600" algn="just">
              <a:spcAft>
                <a:spcPts val="600"/>
              </a:spcAft>
              <a:buFont typeface="Arial" panose="020B0604020202020204" pitchFamily="34" charset="0"/>
              <a:buChar char="•"/>
            </a:pPr>
            <a:r>
              <a:rPr lang="en-US" sz="1400" dirty="0"/>
              <a:t>However, the higher frequency of Non-Persistent patients at these levels suggests that some other factors, such as behavioral or socioeconomic barriers, might impact adherence.</a:t>
            </a:r>
          </a:p>
          <a:p>
            <a:pPr algn="just">
              <a:spcAft>
                <a:spcPts val="600"/>
              </a:spcAft>
            </a:pPr>
            <a:r>
              <a:rPr lang="en-US" sz="1400" b="1" dirty="0"/>
              <a:t>Moderate Total Risks (2–3):</a:t>
            </a:r>
          </a:p>
          <a:p>
            <a:pPr marL="285750" indent="-228600" algn="just">
              <a:spcAft>
                <a:spcPts val="600"/>
              </a:spcAft>
              <a:buFont typeface="Arial" panose="020B0604020202020204" pitchFamily="34" charset="0"/>
              <a:buChar char="•"/>
            </a:pPr>
            <a:r>
              <a:rPr lang="en-US" sz="1400" dirty="0"/>
              <a:t>As risks increase, persistent patients become less frequent, possibly due to increasing treatment complexity, higher side effects, or diminishing confidence in the effectiveness of the treatment.</a:t>
            </a:r>
          </a:p>
          <a:p>
            <a:pPr algn="just">
              <a:spcAft>
                <a:spcPts val="600"/>
              </a:spcAft>
            </a:pPr>
            <a:r>
              <a:rPr lang="en-US" sz="1400" b="1" dirty="0"/>
              <a:t>High Total Risks (4–7):</a:t>
            </a:r>
          </a:p>
          <a:p>
            <a:pPr marL="171450" indent="-228600" algn="just">
              <a:spcAft>
                <a:spcPts val="600"/>
              </a:spcAft>
              <a:buFont typeface="Arial" panose="020B0604020202020204" pitchFamily="34" charset="0"/>
              <a:buChar char="•"/>
            </a:pPr>
            <a:r>
              <a:rPr lang="en-US" sz="1400" dirty="0"/>
              <a:t>Patients with very high risks are predominantly Non-Persistent, which could be due to the overwhelming severity of their conditions, inability to manage complex regimens, or lack of follow-up support.</a:t>
            </a:r>
          </a:p>
        </p:txBody>
      </p:sp>
      <p:cxnSp>
        <p:nvCxnSpPr>
          <p:cNvPr id="136" name="Straight Connector 135">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7" name="Picture 6" descr="A graph of a number of risk&#10;&#10;Description automatically generated with medium confidence">
            <a:extLst>
              <a:ext uri="{FF2B5EF4-FFF2-40B4-BE49-F238E27FC236}">
                <a16:creationId xmlns:a16="http://schemas.microsoft.com/office/drawing/2014/main" id="{0615D0B0-E28D-06D6-864B-DE5510078AB5}"/>
              </a:ext>
            </a:extLst>
          </p:cNvPr>
          <p:cNvPicPr>
            <a:picLocks noChangeAspect="1"/>
          </p:cNvPicPr>
          <p:nvPr/>
        </p:nvPicPr>
        <p:blipFill>
          <a:blip r:embed="rId2"/>
          <a:stretch>
            <a:fillRect/>
          </a:stretch>
        </p:blipFill>
        <p:spPr>
          <a:xfrm>
            <a:off x="463692" y="1736309"/>
            <a:ext cx="5763250" cy="4684812"/>
          </a:xfrm>
          <a:prstGeom prst="rect">
            <a:avLst/>
          </a:prstGeom>
        </p:spPr>
      </p:pic>
    </p:spTree>
    <p:extLst>
      <p:ext uri="{BB962C8B-B14F-4D97-AF65-F5344CB8AC3E}">
        <p14:creationId xmlns:p14="http://schemas.microsoft.com/office/powerpoint/2010/main" val="4067106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effectLst/>
      </p:bgPr>
    </p:bg>
    <p:spTree>
      <p:nvGrpSpPr>
        <p:cNvPr id="1" name="">
          <a:extLst>
            <a:ext uri="{FF2B5EF4-FFF2-40B4-BE49-F238E27FC236}">
              <a16:creationId xmlns:a16="http://schemas.microsoft.com/office/drawing/2014/main" id="{9C4CC48D-D35C-FA45-8D2A-B4580BC61065}"/>
            </a:ext>
          </a:extLst>
        </p:cNvPr>
        <p:cNvGrpSpPr/>
        <p:nvPr/>
      </p:nvGrpSpPr>
      <p:grpSpPr>
        <a:xfrm>
          <a:off x="0" y="0"/>
          <a:ext cx="0" cy="0"/>
          <a:chOff x="0" y="0"/>
          <a:chExt cx="0" cy="0"/>
        </a:xfrm>
      </p:grpSpPr>
      <p:sp useBgFill="1">
        <p:nvSpPr>
          <p:cNvPr id="127" name="Rectangle 126">
            <a:extLst>
              <a:ext uri="{FF2B5EF4-FFF2-40B4-BE49-F238E27FC236}">
                <a16:creationId xmlns:a16="http://schemas.microsoft.com/office/drawing/2014/main" id="{21DA61BE-8497-91D0-0CAE-B009F0159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9" name="Group 128">
            <a:extLst>
              <a:ext uri="{FF2B5EF4-FFF2-40B4-BE49-F238E27FC236}">
                <a16:creationId xmlns:a16="http://schemas.microsoft.com/office/drawing/2014/main" id="{A72F5C57-A1FA-B0D5-7117-3423AF74CD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30" name="Rectangle 129">
              <a:extLst>
                <a:ext uri="{FF2B5EF4-FFF2-40B4-BE49-F238E27FC236}">
                  <a16:creationId xmlns:a16="http://schemas.microsoft.com/office/drawing/2014/main" id="{2B1EA6BC-0F8B-D814-8661-69D5B5B9A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C1FD8F1B-66D9-8CE0-03A2-C85E4C648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761B2F73-A051-621E-2878-A25A64E71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4" name="Rectangle 133">
            <a:extLst>
              <a:ext uri="{FF2B5EF4-FFF2-40B4-BE49-F238E27FC236}">
                <a16:creationId xmlns:a16="http://schemas.microsoft.com/office/drawing/2014/main" id="{B8B64775-0DC3-9978-BEB6-F3AED2C841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0E86835-4C34-921C-D079-E88160F1ABED}"/>
              </a:ext>
            </a:extLst>
          </p:cNvPr>
          <p:cNvSpPr/>
          <p:nvPr/>
        </p:nvSpPr>
        <p:spPr>
          <a:xfrm>
            <a:off x="0" y="-6765"/>
            <a:ext cx="12192000" cy="1160331"/>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chorCtr="0">
            <a:normAutofit/>
          </a:bodyPr>
          <a:lstStyle/>
          <a:p>
            <a:pPr lvl="1">
              <a:lnSpc>
                <a:spcPct val="90000"/>
              </a:lnSpc>
              <a:spcBef>
                <a:spcPct val="0"/>
              </a:spcBef>
              <a:spcAft>
                <a:spcPts val="600"/>
              </a:spcAft>
            </a:pPr>
            <a:r>
              <a:rPr lang="en-GB" sz="4400" b="1" dirty="0">
                <a:solidFill>
                  <a:schemeClr val="accent2"/>
                </a:solidFill>
                <a:latin typeface="+mj-lt"/>
                <a:ea typeface="+mj-ea"/>
                <a:cs typeface="+mj-cs"/>
              </a:rPr>
              <a:t>Glucose Monitoring &amp; Risk Segments</a:t>
            </a:r>
            <a:endParaRPr lang="en-US" sz="4400" b="1" dirty="0">
              <a:solidFill>
                <a:schemeClr val="accent2"/>
              </a:solidFill>
              <a:latin typeface="+mj-lt"/>
              <a:ea typeface="+mj-ea"/>
              <a:cs typeface="+mj-cs"/>
            </a:endParaRPr>
          </a:p>
        </p:txBody>
      </p:sp>
      <p:sp>
        <p:nvSpPr>
          <p:cNvPr id="9" name="TextBox 8">
            <a:extLst>
              <a:ext uri="{FF2B5EF4-FFF2-40B4-BE49-F238E27FC236}">
                <a16:creationId xmlns:a16="http://schemas.microsoft.com/office/drawing/2014/main" id="{2ED3C680-B9E7-D101-CDB5-84D6A0C78822}"/>
              </a:ext>
            </a:extLst>
          </p:cNvPr>
          <p:cNvSpPr txBox="1"/>
          <p:nvPr/>
        </p:nvSpPr>
        <p:spPr>
          <a:xfrm>
            <a:off x="6272387" y="3798383"/>
            <a:ext cx="5723750" cy="2693857"/>
          </a:xfrm>
          <a:prstGeom prst="rect">
            <a:avLst/>
          </a:prstGeom>
        </p:spPr>
        <p:txBody>
          <a:bodyPr vert="horz" lIns="91440" tIns="45720" rIns="91440" bIns="45720" rtlCol="0" anchor="ctr">
            <a:noAutofit/>
          </a:bodyPr>
          <a:lstStyle/>
          <a:p>
            <a:pPr algn="just">
              <a:lnSpc>
                <a:spcPct val="90000"/>
              </a:lnSpc>
              <a:spcAft>
                <a:spcPts val="600"/>
              </a:spcAft>
            </a:pPr>
            <a:r>
              <a:rPr lang="en-GB" sz="1400" b="1" dirty="0"/>
              <a:t>Risk Segment During Treatment by Persistency</a:t>
            </a:r>
          </a:p>
          <a:p>
            <a:pPr marL="171450" indent="-171450" algn="just">
              <a:lnSpc>
                <a:spcPct val="90000"/>
              </a:lnSpc>
              <a:spcAft>
                <a:spcPts val="600"/>
              </a:spcAft>
              <a:buFont typeface="Arial" panose="020B0604020202020204" pitchFamily="34" charset="0"/>
              <a:buChar char="•"/>
            </a:pPr>
            <a:r>
              <a:rPr lang="en-GB" sz="1100" dirty="0"/>
              <a:t>For Persistent patients, the risk segment is bimodal (two peaks). The peaks occur at:</a:t>
            </a:r>
          </a:p>
          <a:p>
            <a:pPr marL="628650" lvl="1" indent="-171450" algn="just">
              <a:lnSpc>
                <a:spcPct val="90000"/>
              </a:lnSpc>
              <a:spcAft>
                <a:spcPts val="600"/>
              </a:spcAft>
              <a:buFont typeface="Arial" panose="020B0604020202020204" pitchFamily="34" charset="0"/>
              <a:buChar char="•"/>
            </a:pPr>
            <a:r>
              <a:rPr lang="en-GB" sz="1100" dirty="0"/>
              <a:t>Low risk (0): A significant proportion of Persistent patients are in the low-risk category.</a:t>
            </a:r>
          </a:p>
          <a:p>
            <a:pPr marL="628650" lvl="1" indent="-171450" algn="just">
              <a:lnSpc>
                <a:spcPct val="90000"/>
              </a:lnSpc>
              <a:spcAft>
                <a:spcPts val="600"/>
              </a:spcAft>
              <a:buFont typeface="Arial" panose="020B0604020202020204" pitchFamily="34" charset="0"/>
              <a:buChar char="•"/>
            </a:pPr>
            <a:r>
              <a:rPr lang="en-GB" sz="1100" dirty="0"/>
              <a:t>Moderate to higher risk (2–3): Some Persistent patients fall into higher-risk categories as well.</a:t>
            </a:r>
          </a:p>
          <a:p>
            <a:pPr marL="171450" indent="-171450" algn="just">
              <a:lnSpc>
                <a:spcPct val="90000"/>
              </a:lnSpc>
              <a:spcAft>
                <a:spcPts val="600"/>
              </a:spcAft>
              <a:buFont typeface="Arial" panose="020B0604020202020204" pitchFamily="34" charset="0"/>
              <a:buChar char="•"/>
            </a:pPr>
            <a:r>
              <a:rPr lang="en-GB" sz="1100" dirty="0"/>
              <a:t>For Non-Persistent patients, the distribution also shows bimodality, but the higher risk segment (3) appears to dominate. The lower risk group (0) is less concentrated than in Persistent patients.</a:t>
            </a:r>
          </a:p>
          <a:p>
            <a:pPr algn="just">
              <a:lnSpc>
                <a:spcPct val="90000"/>
              </a:lnSpc>
              <a:spcAft>
                <a:spcPts val="600"/>
              </a:spcAft>
            </a:pPr>
            <a:r>
              <a:rPr lang="en-GB" sz="1100" b="1" dirty="0"/>
              <a:t>Hypothesis:</a:t>
            </a:r>
          </a:p>
          <a:p>
            <a:pPr marL="171450" indent="-171450" algn="just">
              <a:lnSpc>
                <a:spcPct val="90000"/>
              </a:lnSpc>
              <a:spcAft>
                <a:spcPts val="600"/>
              </a:spcAft>
              <a:buFont typeface="Arial" panose="020B0604020202020204" pitchFamily="34" charset="0"/>
              <a:buChar char="•"/>
            </a:pPr>
            <a:r>
              <a:rPr lang="en-GB" sz="1100" dirty="0"/>
              <a:t>Patients in lower risk categories during treatment may exhibit better persistency because they might experience fewer health complications or issues.</a:t>
            </a:r>
          </a:p>
          <a:p>
            <a:pPr marL="171450" indent="-171450" algn="just">
              <a:lnSpc>
                <a:spcPct val="90000"/>
              </a:lnSpc>
              <a:spcAft>
                <a:spcPts val="600"/>
              </a:spcAft>
              <a:buFont typeface="Arial" panose="020B0604020202020204" pitchFamily="34" charset="0"/>
              <a:buChar char="•"/>
            </a:pPr>
            <a:r>
              <a:rPr lang="en-GB" sz="1100" dirty="0"/>
              <a:t>Patients in higher risk segments may drop out of treatment (Non-Persistent) due to difficulty managing their condition</a:t>
            </a:r>
            <a:r>
              <a:rPr lang="en-GB" sz="1100" b="1" dirty="0"/>
              <a:t>.</a:t>
            </a:r>
            <a:endParaRPr lang="en-US" sz="1100" dirty="0"/>
          </a:p>
        </p:txBody>
      </p:sp>
      <p:cxnSp>
        <p:nvCxnSpPr>
          <p:cNvPr id="136" name="Straight Connector 135">
            <a:extLst>
              <a:ext uri="{FF2B5EF4-FFF2-40B4-BE49-F238E27FC236}">
                <a16:creationId xmlns:a16="http://schemas.microsoft.com/office/drawing/2014/main" id="{15999723-9570-8076-E5D1-F9D7F4CB90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 name="Picture 3" descr="A close-up of a graph&#10;&#10;Description automatically generated">
            <a:extLst>
              <a:ext uri="{FF2B5EF4-FFF2-40B4-BE49-F238E27FC236}">
                <a16:creationId xmlns:a16="http://schemas.microsoft.com/office/drawing/2014/main" id="{76DC4C05-25F8-87B5-4DB1-55990CCB48E2}"/>
              </a:ext>
            </a:extLst>
          </p:cNvPr>
          <p:cNvPicPr>
            <a:picLocks noChangeAspect="1"/>
          </p:cNvPicPr>
          <p:nvPr/>
        </p:nvPicPr>
        <p:blipFill>
          <a:blip r:embed="rId2"/>
          <a:stretch>
            <a:fillRect/>
          </a:stretch>
        </p:blipFill>
        <p:spPr>
          <a:xfrm>
            <a:off x="640080" y="1160332"/>
            <a:ext cx="9614263" cy="2638051"/>
          </a:xfrm>
          <a:prstGeom prst="rect">
            <a:avLst/>
          </a:prstGeom>
        </p:spPr>
      </p:pic>
      <p:sp>
        <p:nvSpPr>
          <p:cNvPr id="13" name="TextBox 12">
            <a:extLst>
              <a:ext uri="{FF2B5EF4-FFF2-40B4-BE49-F238E27FC236}">
                <a16:creationId xmlns:a16="http://schemas.microsoft.com/office/drawing/2014/main" id="{74332867-BE15-13F2-414F-140F0D9AEA90}"/>
              </a:ext>
            </a:extLst>
          </p:cNvPr>
          <p:cNvSpPr txBox="1"/>
          <p:nvPr/>
        </p:nvSpPr>
        <p:spPr>
          <a:xfrm>
            <a:off x="195859" y="3940877"/>
            <a:ext cx="5900140" cy="2638051"/>
          </a:xfrm>
          <a:prstGeom prst="rect">
            <a:avLst/>
          </a:prstGeom>
          <a:noFill/>
        </p:spPr>
        <p:txBody>
          <a:bodyPr wrap="square">
            <a:spAutoFit/>
          </a:bodyPr>
          <a:lstStyle/>
          <a:p>
            <a:pPr algn="just">
              <a:lnSpc>
                <a:spcPct val="90000"/>
              </a:lnSpc>
              <a:spcAft>
                <a:spcPts val="600"/>
              </a:spcAft>
            </a:pPr>
            <a:r>
              <a:rPr lang="en-GB" sz="1400" b="1" dirty="0"/>
              <a:t>Glucose Record During Treatment by Persistency</a:t>
            </a:r>
          </a:p>
          <a:p>
            <a:pPr marL="171450" indent="-171450" algn="just">
              <a:lnSpc>
                <a:spcPct val="90000"/>
              </a:lnSpc>
              <a:spcAft>
                <a:spcPts val="600"/>
              </a:spcAft>
              <a:buFont typeface="Arial" panose="020B0604020202020204" pitchFamily="34" charset="0"/>
              <a:buChar char="•"/>
            </a:pPr>
            <a:r>
              <a:rPr lang="en-GB" sz="1200" dirty="0"/>
              <a:t>For Persistent patients (left violin plot), glucose records are concentrated at higher values, suggesting better or more frequent glucose monitoring during treatment.</a:t>
            </a:r>
          </a:p>
          <a:p>
            <a:pPr marL="171450" indent="-171450" algn="just">
              <a:lnSpc>
                <a:spcPct val="90000"/>
              </a:lnSpc>
              <a:spcAft>
                <a:spcPts val="600"/>
              </a:spcAft>
              <a:buFont typeface="Arial" panose="020B0604020202020204" pitchFamily="34" charset="0"/>
              <a:buChar char="•"/>
            </a:pPr>
            <a:r>
              <a:rPr lang="en-GB" sz="1200" dirty="0"/>
              <a:t>For Non-Persistent patients (right violin plot), glucose records show a lower concentration overall, indicating less frequent monitoring.</a:t>
            </a:r>
          </a:p>
          <a:p>
            <a:pPr marL="171450" indent="-171450" algn="just">
              <a:lnSpc>
                <a:spcPct val="90000"/>
              </a:lnSpc>
              <a:spcAft>
                <a:spcPts val="600"/>
              </a:spcAft>
              <a:buFont typeface="Arial" panose="020B0604020202020204" pitchFamily="34" charset="0"/>
              <a:buChar char="•"/>
            </a:pPr>
            <a:r>
              <a:rPr lang="en-GB" sz="1200" dirty="0"/>
              <a:t>There is a clear difference in distribution, with Persistent patients exhibiting higher and more diverse glucose records, while Non-Persistent patients have a narrow, low-range distribution.</a:t>
            </a:r>
          </a:p>
          <a:p>
            <a:pPr algn="just">
              <a:lnSpc>
                <a:spcPct val="90000"/>
              </a:lnSpc>
              <a:spcAft>
                <a:spcPts val="600"/>
              </a:spcAft>
            </a:pPr>
            <a:r>
              <a:rPr lang="en-GB" sz="1200" b="1" dirty="0"/>
              <a:t>Hypothesis:</a:t>
            </a:r>
          </a:p>
          <a:p>
            <a:pPr marL="171450" indent="-171450" algn="just">
              <a:lnSpc>
                <a:spcPct val="90000"/>
              </a:lnSpc>
              <a:spcAft>
                <a:spcPts val="600"/>
              </a:spcAft>
              <a:buFont typeface="Arial" panose="020B0604020202020204" pitchFamily="34" charset="0"/>
              <a:buChar char="•"/>
            </a:pPr>
            <a:r>
              <a:rPr lang="en-GB" sz="1200" dirty="0"/>
              <a:t>Patients with better glucose record monitoring during treatment may exhibit better persistency (continuation with treatment). Glucose Monitoring &amp; Risk Segments</a:t>
            </a:r>
          </a:p>
          <a:p>
            <a:pPr marL="171450" indent="-171450" algn="just">
              <a:lnSpc>
                <a:spcPct val="90000"/>
              </a:lnSpc>
              <a:spcAft>
                <a:spcPts val="600"/>
              </a:spcAft>
              <a:buFont typeface="Arial" panose="020B0604020202020204" pitchFamily="34" charset="0"/>
              <a:buChar char="•"/>
            </a:pPr>
            <a:r>
              <a:rPr lang="en-GB" sz="1200" dirty="0"/>
              <a:t>Lack of frequent glucose monitoring might contribute to lower treatment persistency.</a:t>
            </a:r>
          </a:p>
        </p:txBody>
      </p:sp>
    </p:spTree>
    <p:extLst>
      <p:ext uri="{BB962C8B-B14F-4D97-AF65-F5344CB8AC3E}">
        <p14:creationId xmlns:p14="http://schemas.microsoft.com/office/powerpoint/2010/main" val="2338028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91602">
              <a:schemeClr val="bg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8900000" scaled="1"/>
          <a:tileRect/>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379C949-80B5-CA4E-B810-B4F62F4B63E7}"/>
              </a:ext>
            </a:extLst>
          </p:cNvPr>
          <p:cNvSpPr/>
          <p:nvPr/>
        </p:nvSpPr>
        <p:spPr>
          <a:xfrm>
            <a:off x="0" y="0"/>
            <a:ext cx="12192000" cy="1122218"/>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400" b="1" dirty="0">
                <a:solidFill>
                  <a:schemeClr val="accent2"/>
                </a:solidFill>
                <a:latin typeface="+mj-lt"/>
              </a:rPr>
              <a:t> </a:t>
            </a:r>
            <a:r>
              <a:rPr lang="en-GB" sz="4400" dirty="0">
                <a:solidFill>
                  <a:schemeClr val="accent2"/>
                </a:solidFill>
              </a:rPr>
              <a:t>Technical Slide for Feature Selection </a:t>
            </a:r>
          </a:p>
        </p:txBody>
      </p:sp>
      <p:sp>
        <p:nvSpPr>
          <p:cNvPr id="5" name="TextBox 4">
            <a:extLst>
              <a:ext uri="{FF2B5EF4-FFF2-40B4-BE49-F238E27FC236}">
                <a16:creationId xmlns:a16="http://schemas.microsoft.com/office/drawing/2014/main" id="{7E198A08-902B-54CD-9CD1-19B50851E53F}"/>
              </a:ext>
            </a:extLst>
          </p:cNvPr>
          <p:cNvSpPr txBox="1"/>
          <p:nvPr/>
        </p:nvSpPr>
        <p:spPr>
          <a:xfrm>
            <a:off x="567159" y="1378045"/>
            <a:ext cx="10150998" cy="4199611"/>
          </a:xfrm>
          <a:prstGeom prst="rect">
            <a:avLst/>
          </a:prstGeom>
          <a:noFill/>
        </p:spPr>
        <p:txBody>
          <a:bodyPr wrap="square">
            <a:spAutoFit/>
          </a:bodyPr>
          <a:lstStyle/>
          <a:p>
            <a:pPr algn="just">
              <a:lnSpc>
                <a:spcPct val="150000"/>
              </a:lnSpc>
            </a:pPr>
            <a:r>
              <a:rPr lang="en-GB" sz="2000" b="1" dirty="0"/>
              <a:t>Summary:</a:t>
            </a:r>
          </a:p>
          <a:p>
            <a:pPr algn="just">
              <a:lnSpc>
                <a:spcPct val="150000"/>
              </a:lnSpc>
            </a:pPr>
            <a:r>
              <a:rPr lang="en-GB" sz="2000" dirty="0"/>
              <a:t>Feature selection ensures that the most relevant variables are fed into the machine learning models, reducing noise and improving performance.</a:t>
            </a:r>
          </a:p>
          <a:p>
            <a:pPr algn="just">
              <a:lnSpc>
                <a:spcPct val="150000"/>
              </a:lnSpc>
            </a:pPr>
            <a:endParaRPr lang="en-GB" sz="2000" dirty="0"/>
          </a:p>
          <a:p>
            <a:pPr algn="just">
              <a:lnSpc>
                <a:spcPct val="150000"/>
              </a:lnSpc>
            </a:pPr>
            <a:r>
              <a:rPr lang="en-GB" sz="2000" b="1" dirty="0"/>
              <a:t>Feature Selection Techniques Used:</a:t>
            </a:r>
          </a:p>
          <a:p>
            <a:pPr marL="285750" indent="-285750" algn="just">
              <a:lnSpc>
                <a:spcPct val="150000"/>
              </a:lnSpc>
              <a:buFont typeface="Arial" panose="020B0604020202020204" pitchFamily="34" charset="0"/>
              <a:buChar char="•"/>
            </a:pPr>
            <a:r>
              <a:rPr lang="en-GB" sz="2000" b="1" dirty="0"/>
              <a:t>Correlation Analysis: </a:t>
            </a:r>
            <a:r>
              <a:rPr lang="en-GB" sz="2000" dirty="0"/>
              <a:t>Removed highly correlated features (e.g., &gt;0.85 threshold).</a:t>
            </a:r>
          </a:p>
          <a:p>
            <a:pPr marL="285750" indent="-285750" algn="just">
              <a:lnSpc>
                <a:spcPct val="150000"/>
              </a:lnSpc>
              <a:buFont typeface="Arial" panose="020B0604020202020204" pitchFamily="34" charset="0"/>
              <a:buChar char="•"/>
            </a:pPr>
            <a:r>
              <a:rPr lang="en-GB" sz="2000" b="1" dirty="0"/>
              <a:t>Mutual Information: </a:t>
            </a:r>
            <a:r>
              <a:rPr lang="en-GB" sz="2000" dirty="0"/>
              <a:t>Selected features most informative for predicting "Persistency".</a:t>
            </a:r>
          </a:p>
          <a:p>
            <a:pPr marL="285750" indent="-285750" algn="just">
              <a:lnSpc>
                <a:spcPct val="150000"/>
              </a:lnSpc>
              <a:buFont typeface="Arial" panose="020B0604020202020204" pitchFamily="34" charset="0"/>
              <a:buChar char="•"/>
            </a:pPr>
            <a:r>
              <a:rPr lang="en-GB" sz="2000" b="1" dirty="0"/>
              <a:t>Recursive Feature Elimination (RFE): </a:t>
            </a:r>
            <a:r>
              <a:rPr lang="en-GB" sz="2000" dirty="0"/>
              <a:t>Selected top features iteratively.</a:t>
            </a:r>
          </a:p>
          <a:p>
            <a:pPr marL="285750" indent="-285750" algn="just">
              <a:lnSpc>
                <a:spcPct val="150000"/>
              </a:lnSpc>
              <a:buFont typeface="Arial" panose="020B0604020202020204" pitchFamily="34" charset="0"/>
              <a:buChar char="•"/>
            </a:pPr>
            <a:r>
              <a:rPr lang="en-GB" sz="2000" b="1" dirty="0"/>
              <a:t>Feature Importance</a:t>
            </a:r>
            <a:r>
              <a:rPr lang="en-GB" sz="2000" dirty="0"/>
              <a:t>: Leveraged Random Forest feature importance scores.</a:t>
            </a:r>
          </a:p>
        </p:txBody>
      </p:sp>
    </p:spTree>
    <p:extLst>
      <p:ext uri="{BB962C8B-B14F-4D97-AF65-F5344CB8AC3E}">
        <p14:creationId xmlns:p14="http://schemas.microsoft.com/office/powerpoint/2010/main" val="3060236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alpha val="0"/>
                <a:lumMod val="0"/>
                <a:lumOff val="10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9200000" scaled="0"/>
          <a:tileRect/>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GB" b="1" dirty="0">
                <a:solidFill>
                  <a:schemeClr val="accent2"/>
                </a:solidFill>
                <a:latin typeface="Calibri" panose="020F0502020204030204" pitchFamily="34" charset="0"/>
                <a:cs typeface="Calibri" panose="020F0502020204030204" pitchFamily="34" charset="0"/>
              </a:rPr>
              <a:t>Problem Description</a:t>
            </a:r>
            <a:endParaRPr lang="en-US" b="1" dirty="0">
              <a:solidFill>
                <a:schemeClr val="accent2"/>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0383356-A93E-6F7D-02E7-C738D4F5D5D2}"/>
              </a:ext>
            </a:extLst>
          </p:cNvPr>
          <p:cNvSpPr>
            <a:spLocks noGrp="1"/>
          </p:cNvSpPr>
          <p:nvPr>
            <p:ph idx="1"/>
          </p:nvPr>
        </p:nvSpPr>
        <p:spPr>
          <a:xfrm>
            <a:off x="274320" y="1371600"/>
            <a:ext cx="11165841" cy="5080000"/>
          </a:xfrm>
        </p:spPr>
        <p:txBody>
          <a:bodyPr>
            <a:normAutofit/>
          </a:bodyPr>
          <a:lstStyle/>
          <a:p>
            <a:endParaRPr lang="en-GB" sz="1500" b="1" dirty="0"/>
          </a:p>
          <a:p>
            <a:pPr marL="0" indent="0">
              <a:buNone/>
            </a:pPr>
            <a:r>
              <a:rPr lang="en-GB" sz="2000" b="1" dirty="0"/>
              <a:t>Problem Overview:</a:t>
            </a:r>
            <a:r>
              <a:rPr lang="en-GB" sz="2000" dirty="0"/>
              <a:t> </a:t>
            </a:r>
          </a:p>
          <a:p>
            <a:pPr marL="0" indent="0" algn="just">
              <a:buNone/>
            </a:pPr>
            <a:r>
              <a:rPr lang="en-GB" sz="2000" dirty="0"/>
              <a:t>Medication adherence is crucial in ensuring the effectiveness of drug treatment and preventing unnecessary hospitalizations. This project aims to automate the identification of drug persistency, which will help healthcare providers understand patient adherence patterns.</a:t>
            </a:r>
          </a:p>
          <a:p>
            <a:pPr marL="0" indent="0">
              <a:buNone/>
            </a:pPr>
            <a:endParaRPr lang="en-GB" sz="2000" b="1" dirty="0"/>
          </a:p>
          <a:p>
            <a:pPr marL="0" indent="0">
              <a:buNone/>
            </a:pPr>
            <a:r>
              <a:rPr lang="en-GB" sz="2000" b="1" dirty="0"/>
              <a:t>Objective:</a:t>
            </a:r>
            <a:endParaRPr lang="en-GB" sz="2000" dirty="0"/>
          </a:p>
          <a:p>
            <a:pPr algn="just">
              <a:buFont typeface="Arial" panose="020B0604020202020204" pitchFamily="34" charset="0"/>
              <a:buChar char="•"/>
            </a:pPr>
            <a:r>
              <a:rPr lang="en-GB" sz="2000" dirty="0"/>
              <a:t>Develop a classification model to predict medication persistency.</a:t>
            </a:r>
          </a:p>
          <a:p>
            <a:pPr algn="just">
              <a:buFont typeface="Arial" panose="020B0604020202020204" pitchFamily="34" charset="0"/>
              <a:buChar char="•"/>
            </a:pPr>
            <a:r>
              <a:rPr lang="en-GB" sz="2000" dirty="0"/>
              <a:t>Provide insights into factors influencing patient adherence, such as demographics, risk indicators, and clinical features.</a:t>
            </a:r>
          </a:p>
          <a:p>
            <a:pPr algn="just">
              <a:buFont typeface="Arial" panose="020B0604020202020204" pitchFamily="34" charset="0"/>
              <a:buChar char="•"/>
            </a:pPr>
            <a:r>
              <a:rPr lang="en-GB" sz="2000" dirty="0"/>
              <a:t>Improve patient adherence through the identification of critical influencing factors.</a:t>
            </a:r>
            <a:endParaRPr lang="en-US" sz="1600" b="1" dirty="0">
              <a:latin typeface="+mj-lt"/>
            </a:endParaRPr>
          </a:p>
        </p:txBody>
      </p:sp>
    </p:spTree>
    <p:extLst>
      <p:ext uri="{BB962C8B-B14F-4D97-AF65-F5344CB8AC3E}">
        <p14:creationId xmlns:p14="http://schemas.microsoft.com/office/powerpoint/2010/main" val="935600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91602">
              <a:schemeClr val="bg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8900000" scaled="1"/>
          <a:tileRect/>
        </a:gradFill>
        <a:effectLst/>
      </p:bgPr>
    </p:bg>
    <p:spTree>
      <p:nvGrpSpPr>
        <p:cNvPr id="1" name="">
          <a:extLst>
            <a:ext uri="{FF2B5EF4-FFF2-40B4-BE49-F238E27FC236}">
              <a16:creationId xmlns:a16="http://schemas.microsoft.com/office/drawing/2014/main" id="{6F438F9C-897C-2C8F-8AC8-ED2621901BB6}"/>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66C11429-2452-4793-B7C7-26E87127F525}"/>
              </a:ext>
            </a:extLst>
          </p:cNvPr>
          <p:cNvSpPr/>
          <p:nvPr/>
        </p:nvSpPr>
        <p:spPr>
          <a:xfrm>
            <a:off x="0" y="0"/>
            <a:ext cx="12192000" cy="1122218"/>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400" b="1" dirty="0">
                <a:solidFill>
                  <a:schemeClr val="accent2"/>
                </a:solidFill>
                <a:latin typeface="+mj-lt"/>
              </a:rPr>
              <a:t> </a:t>
            </a:r>
            <a:r>
              <a:rPr lang="en-GB" sz="4400" dirty="0">
                <a:solidFill>
                  <a:schemeClr val="accent2"/>
                </a:solidFill>
              </a:rPr>
              <a:t>Technical Slide for Feature Selection </a:t>
            </a:r>
          </a:p>
        </p:txBody>
      </p:sp>
      <p:sp>
        <p:nvSpPr>
          <p:cNvPr id="5" name="TextBox 4">
            <a:extLst>
              <a:ext uri="{FF2B5EF4-FFF2-40B4-BE49-F238E27FC236}">
                <a16:creationId xmlns:a16="http://schemas.microsoft.com/office/drawing/2014/main" id="{5428331B-A871-99CD-A156-DDE50EAC6D52}"/>
              </a:ext>
            </a:extLst>
          </p:cNvPr>
          <p:cNvSpPr txBox="1"/>
          <p:nvPr/>
        </p:nvSpPr>
        <p:spPr>
          <a:xfrm>
            <a:off x="266218" y="1111827"/>
            <a:ext cx="11475509" cy="2554545"/>
          </a:xfrm>
          <a:prstGeom prst="rect">
            <a:avLst/>
          </a:prstGeom>
          <a:noFill/>
        </p:spPr>
        <p:txBody>
          <a:bodyPr wrap="square">
            <a:spAutoFit/>
          </a:bodyPr>
          <a:lstStyle/>
          <a:p>
            <a:pPr marL="285750" indent="-285750" algn="just">
              <a:buFont typeface="Arial" panose="020B0604020202020204" pitchFamily="34" charset="0"/>
              <a:buChar char="•"/>
            </a:pPr>
            <a:endParaRPr lang="en-GB" b="1" dirty="0"/>
          </a:p>
          <a:p>
            <a:pPr marL="285750" indent="-285750" algn="just">
              <a:buFont typeface="Wingdings" panose="05000000000000000000" pitchFamily="2" charset="2"/>
              <a:buChar char="q"/>
            </a:pPr>
            <a:r>
              <a:rPr lang="en-GB" b="1" dirty="0"/>
              <a:t> Filter Methods: </a:t>
            </a:r>
            <a:r>
              <a:rPr lang="en-GB" dirty="0"/>
              <a:t>Filter methods evaluate the statistical relationship between features and the target variable. Features that are weakly correlated or irrelevant are removed before training the model.</a:t>
            </a:r>
          </a:p>
          <a:p>
            <a:pPr marL="285750" indent="-285750" algn="just">
              <a:buFont typeface="Arial" panose="020B0604020202020204" pitchFamily="34" charset="0"/>
              <a:buChar char="•"/>
            </a:pPr>
            <a:endParaRPr lang="en-GB" dirty="0"/>
          </a:p>
          <a:p>
            <a:pPr marL="285750" indent="-285750" algn="just">
              <a:buFont typeface="Wingdings" panose="05000000000000000000" pitchFamily="2" charset="2"/>
              <a:buChar char="§"/>
            </a:pPr>
            <a:r>
              <a:rPr lang="en-GB" b="1" dirty="0"/>
              <a:t>Common Techniques</a:t>
            </a:r>
          </a:p>
          <a:p>
            <a:pPr marL="285750" indent="-285750" algn="just">
              <a:buFont typeface="Arial" panose="020B0604020202020204" pitchFamily="34" charset="0"/>
              <a:buChar char="•"/>
            </a:pPr>
            <a:r>
              <a:rPr lang="en-GB" dirty="0"/>
              <a:t>Correlation Matrix (for numerical features)</a:t>
            </a:r>
          </a:p>
          <a:p>
            <a:pPr marL="285750" indent="-285750" algn="just">
              <a:buFont typeface="Arial" panose="020B0604020202020204" pitchFamily="34" charset="0"/>
              <a:buChar char="•"/>
            </a:pPr>
            <a:r>
              <a:rPr lang="en-GB" dirty="0"/>
              <a:t>Chi-Square Test (for categorical features)</a:t>
            </a:r>
          </a:p>
          <a:p>
            <a:pPr marL="285750" indent="-285750" algn="just">
              <a:buFont typeface="Arial" panose="020B0604020202020204" pitchFamily="34" charset="0"/>
              <a:buChar char="•"/>
            </a:pPr>
            <a:r>
              <a:rPr lang="en-GB" dirty="0"/>
              <a:t>Variance Threshold (removes features with low variance)</a:t>
            </a:r>
          </a:p>
          <a:p>
            <a:pPr algn="just"/>
            <a:endParaRPr lang="en-GB" sz="1600" dirty="0">
              <a:latin typeface="+mj-lt"/>
            </a:endParaRPr>
          </a:p>
        </p:txBody>
      </p:sp>
      <p:pic>
        <p:nvPicPr>
          <p:cNvPr id="4" name="Picture 3" descr="A close-up of a graph&#10;&#10;Description automatically generated">
            <a:extLst>
              <a:ext uri="{FF2B5EF4-FFF2-40B4-BE49-F238E27FC236}">
                <a16:creationId xmlns:a16="http://schemas.microsoft.com/office/drawing/2014/main" id="{51B35979-5911-69DB-D1D2-9DABAB68BE27}"/>
              </a:ext>
            </a:extLst>
          </p:cNvPr>
          <p:cNvPicPr>
            <a:picLocks noChangeAspect="1"/>
          </p:cNvPicPr>
          <p:nvPr/>
        </p:nvPicPr>
        <p:blipFill>
          <a:blip r:embed="rId2"/>
          <a:stretch>
            <a:fillRect/>
          </a:stretch>
        </p:blipFill>
        <p:spPr>
          <a:xfrm>
            <a:off x="127322" y="3429000"/>
            <a:ext cx="11915742" cy="3304309"/>
          </a:xfrm>
          <a:prstGeom prst="rect">
            <a:avLst/>
          </a:prstGeom>
        </p:spPr>
      </p:pic>
    </p:spTree>
    <p:extLst>
      <p:ext uri="{BB962C8B-B14F-4D97-AF65-F5344CB8AC3E}">
        <p14:creationId xmlns:p14="http://schemas.microsoft.com/office/powerpoint/2010/main" val="3073712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91602">
              <a:schemeClr val="bg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8900000" scaled="1"/>
          <a:tileRect/>
        </a:gradFill>
        <a:effectLst/>
      </p:bgPr>
    </p:bg>
    <p:spTree>
      <p:nvGrpSpPr>
        <p:cNvPr id="1" name="">
          <a:extLst>
            <a:ext uri="{FF2B5EF4-FFF2-40B4-BE49-F238E27FC236}">
              <a16:creationId xmlns:a16="http://schemas.microsoft.com/office/drawing/2014/main" id="{96246507-480C-BB72-A5C1-C94835E80796}"/>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058DCA94-537D-EB0F-2056-FF23CAE8EBDF}"/>
              </a:ext>
            </a:extLst>
          </p:cNvPr>
          <p:cNvSpPr/>
          <p:nvPr/>
        </p:nvSpPr>
        <p:spPr>
          <a:xfrm>
            <a:off x="0" y="0"/>
            <a:ext cx="12192000" cy="1122218"/>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400" dirty="0">
                <a:solidFill>
                  <a:schemeClr val="accent2"/>
                </a:solidFill>
              </a:rPr>
              <a:t> Feature Importance from Random Forest </a:t>
            </a:r>
          </a:p>
        </p:txBody>
      </p:sp>
      <p:pic>
        <p:nvPicPr>
          <p:cNvPr id="4" name="Picture 3" descr="A graph showing a number of different colored lines&#10;&#10;Description automatically generated with medium confidence">
            <a:extLst>
              <a:ext uri="{FF2B5EF4-FFF2-40B4-BE49-F238E27FC236}">
                <a16:creationId xmlns:a16="http://schemas.microsoft.com/office/drawing/2014/main" id="{84389750-FEE5-04D2-5B9D-5EC1E76F863F}"/>
              </a:ext>
            </a:extLst>
          </p:cNvPr>
          <p:cNvPicPr>
            <a:picLocks noChangeAspect="1"/>
          </p:cNvPicPr>
          <p:nvPr/>
        </p:nvPicPr>
        <p:blipFill>
          <a:blip r:embed="rId2"/>
          <a:stretch>
            <a:fillRect/>
          </a:stretch>
        </p:blipFill>
        <p:spPr>
          <a:xfrm>
            <a:off x="4629873" y="1122218"/>
            <a:ext cx="6335544" cy="2896937"/>
          </a:xfrm>
          <a:prstGeom prst="rect">
            <a:avLst/>
          </a:prstGeom>
        </p:spPr>
      </p:pic>
      <p:pic>
        <p:nvPicPr>
          <p:cNvPr id="7" name="Picture 6" descr="A graph of a number of people&#10;&#10;Description automatically generated with medium confidence">
            <a:extLst>
              <a:ext uri="{FF2B5EF4-FFF2-40B4-BE49-F238E27FC236}">
                <a16:creationId xmlns:a16="http://schemas.microsoft.com/office/drawing/2014/main" id="{27A925FD-A678-9C32-145D-247F94D351D8}"/>
              </a:ext>
            </a:extLst>
          </p:cNvPr>
          <p:cNvPicPr>
            <a:picLocks noChangeAspect="1"/>
          </p:cNvPicPr>
          <p:nvPr/>
        </p:nvPicPr>
        <p:blipFill>
          <a:blip r:embed="rId3"/>
          <a:stretch>
            <a:fillRect/>
          </a:stretch>
        </p:blipFill>
        <p:spPr>
          <a:xfrm>
            <a:off x="5594763" y="4019155"/>
            <a:ext cx="5370654" cy="2838845"/>
          </a:xfrm>
          <a:prstGeom prst="rect">
            <a:avLst/>
          </a:prstGeom>
        </p:spPr>
      </p:pic>
      <p:sp>
        <p:nvSpPr>
          <p:cNvPr id="2" name="TextBox 1">
            <a:extLst>
              <a:ext uri="{FF2B5EF4-FFF2-40B4-BE49-F238E27FC236}">
                <a16:creationId xmlns:a16="http://schemas.microsoft.com/office/drawing/2014/main" id="{83606AAD-FEA7-6AF8-D06B-7B0189042A39}"/>
              </a:ext>
            </a:extLst>
          </p:cNvPr>
          <p:cNvSpPr txBox="1"/>
          <p:nvPr/>
        </p:nvSpPr>
        <p:spPr>
          <a:xfrm>
            <a:off x="127321" y="1396215"/>
            <a:ext cx="4676172" cy="4342856"/>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GB" sz="2000" b="1" dirty="0"/>
              <a:t>Embedded Methods:</a:t>
            </a:r>
          </a:p>
          <a:p>
            <a:pPr marL="342900" indent="-342900">
              <a:lnSpc>
                <a:spcPct val="150000"/>
              </a:lnSpc>
              <a:buFont typeface="Wingdings" panose="05000000000000000000" pitchFamily="2" charset="2"/>
              <a:buChar char="§"/>
            </a:pPr>
            <a:r>
              <a:rPr lang="en-GB" sz="2000" b="1" dirty="0">
                <a:latin typeface="+mj-lt"/>
              </a:rPr>
              <a:t>Feature Importance from Tree-Based Models:</a:t>
            </a:r>
            <a:endParaRPr lang="en-GB" sz="2000" b="1" dirty="0"/>
          </a:p>
          <a:p>
            <a:pPr marL="285750" indent="-285750">
              <a:lnSpc>
                <a:spcPct val="150000"/>
              </a:lnSpc>
              <a:buFont typeface="Arial" panose="020B0604020202020204" pitchFamily="34" charset="0"/>
              <a:buChar char="•"/>
            </a:pPr>
            <a:r>
              <a:rPr lang="en-GB" dirty="0"/>
              <a:t>Random Forest assigns importance scores to features during training.</a:t>
            </a:r>
          </a:p>
          <a:p>
            <a:pPr marL="285750" indent="-285750">
              <a:lnSpc>
                <a:spcPct val="150000"/>
              </a:lnSpc>
              <a:buFont typeface="Arial" panose="020B0604020202020204" pitchFamily="34" charset="0"/>
              <a:buChar char="•"/>
            </a:pPr>
            <a:r>
              <a:rPr lang="en-GB" dirty="0"/>
              <a:t>Random Forest calculates how much each feature contributes to reducing errors (feature importance).</a:t>
            </a:r>
          </a:p>
          <a:p>
            <a:pPr marL="285750" indent="-285750">
              <a:lnSpc>
                <a:spcPct val="150000"/>
              </a:lnSpc>
              <a:buFont typeface="Arial" panose="020B0604020202020204" pitchFamily="34" charset="0"/>
              <a:buChar char="•"/>
            </a:pPr>
            <a:r>
              <a:rPr lang="en-GB" dirty="0"/>
              <a:t>Visualizing feature importance helps identify the most relevant features.</a:t>
            </a:r>
          </a:p>
        </p:txBody>
      </p:sp>
    </p:spTree>
    <p:extLst>
      <p:ext uri="{BB962C8B-B14F-4D97-AF65-F5344CB8AC3E}">
        <p14:creationId xmlns:p14="http://schemas.microsoft.com/office/powerpoint/2010/main" val="725819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91602">
              <a:schemeClr val="bg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8900000" scaled="1"/>
          <a:tileRect/>
        </a:gradFill>
        <a:effectLst/>
      </p:bgPr>
    </p:bg>
    <p:spTree>
      <p:nvGrpSpPr>
        <p:cNvPr id="1" name="">
          <a:extLst>
            <a:ext uri="{FF2B5EF4-FFF2-40B4-BE49-F238E27FC236}">
              <a16:creationId xmlns:a16="http://schemas.microsoft.com/office/drawing/2014/main" id="{B5C0E1C6-82C7-CDA0-D5E2-591639F1001D}"/>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E9222752-67DE-3D6A-3A83-A4CFBAC4F564}"/>
              </a:ext>
            </a:extLst>
          </p:cNvPr>
          <p:cNvSpPr/>
          <p:nvPr/>
        </p:nvSpPr>
        <p:spPr>
          <a:xfrm>
            <a:off x="0" y="0"/>
            <a:ext cx="12192000" cy="121534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400" dirty="0">
                <a:solidFill>
                  <a:schemeClr val="accent2"/>
                </a:solidFill>
              </a:rPr>
              <a:t> Model Recommendations for Persistency Prediction </a:t>
            </a:r>
          </a:p>
        </p:txBody>
      </p:sp>
      <p:sp>
        <p:nvSpPr>
          <p:cNvPr id="8" name="TextBox 7">
            <a:extLst>
              <a:ext uri="{FF2B5EF4-FFF2-40B4-BE49-F238E27FC236}">
                <a16:creationId xmlns:a16="http://schemas.microsoft.com/office/drawing/2014/main" id="{D73B9286-2126-2753-3791-7D585CF26535}"/>
              </a:ext>
            </a:extLst>
          </p:cNvPr>
          <p:cNvSpPr txBox="1"/>
          <p:nvPr/>
        </p:nvSpPr>
        <p:spPr>
          <a:xfrm>
            <a:off x="231493" y="1419564"/>
            <a:ext cx="11729014" cy="2816156"/>
          </a:xfrm>
          <a:prstGeom prst="rect">
            <a:avLst/>
          </a:prstGeom>
          <a:noFill/>
        </p:spPr>
        <p:txBody>
          <a:bodyPr wrap="square" rtlCol="0">
            <a:spAutoFit/>
          </a:bodyPr>
          <a:lstStyle/>
          <a:p>
            <a:r>
              <a:rPr lang="en-GB" b="1" dirty="0"/>
              <a:t>Why Classification Models?</a:t>
            </a:r>
          </a:p>
          <a:p>
            <a:pPr marL="285750" indent="-285750">
              <a:lnSpc>
                <a:spcPct val="150000"/>
              </a:lnSpc>
              <a:buFont typeface="Arial" panose="020B0604020202020204" pitchFamily="34" charset="0"/>
              <a:buChar char="•"/>
            </a:pPr>
            <a:r>
              <a:rPr lang="en-GB" dirty="0"/>
              <a:t>Persistency Prediction is a binary classification problem:  Persistent (1) , Non-Persistent (0)</a:t>
            </a:r>
          </a:p>
          <a:p>
            <a:pPr marL="285750" indent="-285750">
              <a:lnSpc>
                <a:spcPct val="150000"/>
              </a:lnSpc>
              <a:buFont typeface="Arial" panose="020B0604020202020204" pitchFamily="34" charset="0"/>
              <a:buChar char="•"/>
            </a:pPr>
            <a:r>
              <a:rPr lang="en-GB" dirty="0"/>
              <a:t>A classification model determines the probability of a patient being persistent or non-persistent based on input features (e.g., glucose records, risk segments, demographics, etc.).</a:t>
            </a:r>
          </a:p>
          <a:p>
            <a:pPr marL="285750" indent="-285750">
              <a:buFont typeface="Arial" panose="020B0604020202020204" pitchFamily="34" charset="0"/>
              <a:buChar char="•"/>
            </a:pPr>
            <a:endParaRPr lang="en-GB" dirty="0"/>
          </a:p>
          <a:p>
            <a:r>
              <a:rPr lang="en-GB" sz="2000" b="1" dirty="0"/>
              <a:t>Recommended Models:</a:t>
            </a:r>
          </a:p>
          <a:p>
            <a:endParaRPr lang="en-GB" sz="2000" b="1" dirty="0"/>
          </a:p>
          <a:p>
            <a:endParaRPr lang="en-GB" sz="2000" b="1" dirty="0"/>
          </a:p>
        </p:txBody>
      </p:sp>
      <p:graphicFrame>
        <p:nvGraphicFramePr>
          <p:cNvPr id="9" name="Table 8">
            <a:extLst>
              <a:ext uri="{FF2B5EF4-FFF2-40B4-BE49-F238E27FC236}">
                <a16:creationId xmlns:a16="http://schemas.microsoft.com/office/drawing/2014/main" id="{689CA4BF-1A8A-5280-78B7-CF59DE953141}"/>
              </a:ext>
            </a:extLst>
          </p:cNvPr>
          <p:cNvGraphicFramePr>
            <a:graphicFrameLocks noGrp="1"/>
          </p:cNvGraphicFramePr>
          <p:nvPr>
            <p:extLst>
              <p:ext uri="{D42A27DB-BD31-4B8C-83A1-F6EECF244321}">
                <p14:modId xmlns:p14="http://schemas.microsoft.com/office/powerpoint/2010/main" val="476922678"/>
              </p:ext>
            </p:extLst>
          </p:nvPr>
        </p:nvGraphicFramePr>
        <p:xfrm>
          <a:off x="231491" y="3860543"/>
          <a:ext cx="11729016" cy="2817190"/>
        </p:xfrm>
        <a:graphic>
          <a:graphicData uri="http://schemas.openxmlformats.org/drawingml/2006/table">
            <a:tbl>
              <a:tblPr firstRow="1" firstCol="1" lastRow="1" lastCol="1" bandRow="1" bandCol="1">
                <a:tableStyleId>{5940675A-B579-460E-94D1-54222C63F5DA}</a:tableStyleId>
              </a:tblPr>
              <a:tblGrid>
                <a:gridCol w="4062716">
                  <a:extLst>
                    <a:ext uri="{9D8B030D-6E8A-4147-A177-3AD203B41FA5}">
                      <a16:colId xmlns:a16="http://schemas.microsoft.com/office/drawing/2014/main" val="1067473957"/>
                    </a:ext>
                  </a:extLst>
                </a:gridCol>
                <a:gridCol w="2680371">
                  <a:extLst>
                    <a:ext uri="{9D8B030D-6E8A-4147-A177-3AD203B41FA5}">
                      <a16:colId xmlns:a16="http://schemas.microsoft.com/office/drawing/2014/main" val="3883778613"/>
                    </a:ext>
                  </a:extLst>
                </a:gridCol>
                <a:gridCol w="4985929">
                  <a:extLst>
                    <a:ext uri="{9D8B030D-6E8A-4147-A177-3AD203B41FA5}">
                      <a16:colId xmlns:a16="http://schemas.microsoft.com/office/drawing/2014/main" val="808277701"/>
                    </a:ext>
                  </a:extLst>
                </a:gridCol>
              </a:tblGrid>
              <a:tr h="324953">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GB" sz="2000" b="1" dirty="0"/>
                        <a:t>Model</a:t>
                      </a:r>
                    </a:p>
                  </a:txBody>
                  <a:tcPr anchor="ctr">
                    <a:solidFill>
                      <a:schemeClr val="accent1"/>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GB" sz="2000" b="1" dirty="0"/>
                        <a:t>Type</a:t>
                      </a:r>
                    </a:p>
                  </a:txBody>
                  <a:tcPr anchor="ctr">
                    <a:solidFill>
                      <a:schemeClr val="accent1"/>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GB" sz="2000" b="1" dirty="0"/>
                        <a:t>Why It’s Recommended</a:t>
                      </a:r>
                    </a:p>
                  </a:txBody>
                  <a:tcPr anchor="ctr">
                    <a:solidFill>
                      <a:schemeClr val="accent1"/>
                    </a:solidFill>
                  </a:tcPr>
                </a:tc>
                <a:extLst>
                  <a:ext uri="{0D108BD9-81ED-4DB2-BD59-A6C34878D82A}">
                    <a16:rowId xmlns:a16="http://schemas.microsoft.com/office/drawing/2014/main" val="728171350"/>
                  </a:ext>
                </a:extLst>
              </a:tr>
              <a:tr h="484190">
                <a:tc>
                  <a:txBody>
                    <a:bodyPr/>
                    <a:lstStyle/>
                    <a:p>
                      <a:pPr algn="ctr"/>
                      <a:r>
                        <a:rPr lang="en-GB" b="1" dirty="0"/>
                        <a:t>Logistic Regression</a:t>
                      </a:r>
                      <a:endParaRPr lang="en-GB" dirty="0"/>
                    </a:p>
                  </a:txBody>
                  <a:tcPr anchor="ctr"/>
                </a:tc>
                <a:tc>
                  <a:txBody>
                    <a:bodyPr/>
                    <a:lstStyle/>
                    <a:p>
                      <a:pPr algn="ctr"/>
                      <a:r>
                        <a:rPr lang="en-GB" dirty="0"/>
                        <a:t>Linear Model</a:t>
                      </a:r>
                    </a:p>
                  </a:txBody>
                  <a:tcPr anchor="ctr"/>
                </a:tc>
                <a:tc>
                  <a:txBody>
                    <a:bodyPr/>
                    <a:lstStyle/>
                    <a:p>
                      <a:pPr algn="ctr"/>
                      <a:r>
                        <a:rPr lang="en-GB" dirty="0"/>
                        <a:t>Simple, interpretable, and effective.</a:t>
                      </a:r>
                    </a:p>
                  </a:txBody>
                  <a:tcPr anchor="ctr"/>
                </a:tc>
                <a:extLst>
                  <a:ext uri="{0D108BD9-81ED-4DB2-BD59-A6C34878D82A}">
                    <a16:rowId xmlns:a16="http://schemas.microsoft.com/office/drawing/2014/main" val="1546779425"/>
                  </a:ext>
                </a:extLst>
              </a:tr>
              <a:tr h="484190">
                <a:tc>
                  <a:txBody>
                    <a:bodyPr/>
                    <a:lstStyle/>
                    <a:p>
                      <a:pPr algn="ctr"/>
                      <a:r>
                        <a:rPr lang="en-GB" b="1" dirty="0"/>
                        <a:t>Random Forest</a:t>
                      </a:r>
                      <a:endParaRPr lang="en-GB" dirty="0"/>
                    </a:p>
                  </a:txBody>
                  <a:tcPr anchor="ctr"/>
                </a:tc>
                <a:tc>
                  <a:txBody>
                    <a:bodyPr/>
                    <a:lstStyle/>
                    <a:p>
                      <a:pPr algn="ctr"/>
                      <a:r>
                        <a:rPr lang="en-GB" dirty="0"/>
                        <a:t>Ensemble (Bagging)</a:t>
                      </a:r>
                    </a:p>
                  </a:txBody>
                  <a:tcPr anchor="ctr"/>
                </a:tc>
                <a:tc>
                  <a:txBody>
                    <a:bodyPr/>
                    <a:lstStyle/>
                    <a:p>
                      <a:pPr algn="ctr"/>
                      <a:r>
                        <a:rPr lang="en-GB" dirty="0"/>
                        <a:t>Handles non-linearity and feature ranking.</a:t>
                      </a:r>
                    </a:p>
                  </a:txBody>
                  <a:tcPr anchor="ctr"/>
                </a:tc>
                <a:extLst>
                  <a:ext uri="{0D108BD9-81ED-4DB2-BD59-A6C34878D82A}">
                    <a16:rowId xmlns:a16="http://schemas.microsoft.com/office/drawing/2014/main" val="2052676003"/>
                  </a:ext>
                </a:extLst>
              </a:tr>
              <a:tr h="484190">
                <a:tc>
                  <a:txBody>
                    <a:bodyPr/>
                    <a:lstStyle/>
                    <a:p>
                      <a:pPr algn="ctr"/>
                      <a:r>
                        <a:rPr lang="en-GB" b="1" dirty="0"/>
                        <a:t>Gradient Boosting (XGBoost, LightGBM)</a:t>
                      </a:r>
                      <a:endParaRPr lang="en-GB" dirty="0"/>
                    </a:p>
                  </a:txBody>
                  <a:tcPr anchor="ctr"/>
                </a:tc>
                <a:tc>
                  <a:txBody>
                    <a:bodyPr/>
                    <a:lstStyle/>
                    <a:p>
                      <a:pPr algn="ctr"/>
                      <a:r>
                        <a:rPr lang="en-GB" dirty="0"/>
                        <a:t>Ensemble (Boosting)</a:t>
                      </a:r>
                    </a:p>
                  </a:txBody>
                  <a:tcPr anchor="ctr"/>
                </a:tc>
                <a:tc>
                  <a:txBody>
                    <a:bodyPr/>
                    <a:lstStyle/>
                    <a:p>
                      <a:pPr algn="ctr"/>
                      <a:r>
                        <a:rPr lang="en-GB" dirty="0"/>
                        <a:t>High accuracy; manages imbalanced data.</a:t>
                      </a:r>
                    </a:p>
                  </a:txBody>
                  <a:tcPr anchor="ctr"/>
                </a:tc>
                <a:extLst>
                  <a:ext uri="{0D108BD9-81ED-4DB2-BD59-A6C34878D82A}">
                    <a16:rowId xmlns:a16="http://schemas.microsoft.com/office/drawing/2014/main" val="1431780458"/>
                  </a:ext>
                </a:extLst>
              </a:tr>
              <a:tr h="484190">
                <a:tc>
                  <a:txBody>
                    <a:bodyPr/>
                    <a:lstStyle/>
                    <a:p>
                      <a:pPr algn="ctr"/>
                      <a:r>
                        <a:rPr lang="en-GB" b="1" dirty="0"/>
                        <a:t>Support Vector Machines</a:t>
                      </a:r>
                      <a:endParaRPr lang="en-GB" dirty="0"/>
                    </a:p>
                  </a:txBody>
                  <a:tcPr anchor="ctr"/>
                </a:tc>
                <a:tc>
                  <a:txBody>
                    <a:bodyPr/>
                    <a:lstStyle/>
                    <a:p>
                      <a:pPr algn="ctr"/>
                      <a:r>
                        <a:rPr lang="en-GB" dirty="0"/>
                        <a:t>Non-Linear Model</a:t>
                      </a:r>
                    </a:p>
                  </a:txBody>
                  <a:tcPr anchor="ctr"/>
                </a:tc>
                <a:tc>
                  <a:txBody>
                    <a:bodyPr/>
                    <a:lstStyle/>
                    <a:p>
                      <a:pPr algn="ctr"/>
                      <a:r>
                        <a:rPr lang="en-GB" dirty="0"/>
                        <a:t>Effective for complex decision boundaries.</a:t>
                      </a:r>
                    </a:p>
                  </a:txBody>
                  <a:tcPr anchor="ctr"/>
                </a:tc>
                <a:extLst>
                  <a:ext uri="{0D108BD9-81ED-4DB2-BD59-A6C34878D82A}">
                    <a16:rowId xmlns:a16="http://schemas.microsoft.com/office/drawing/2014/main" val="3462148777"/>
                  </a:ext>
                </a:extLst>
              </a:tr>
              <a:tr h="484190">
                <a:tc>
                  <a:txBody>
                    <a:bodyPr/>
                    <a:lstStyle/>
                    <a:p>
                      <a:pPr algn="ctr"/>
                      <a:r>
                        <a:rPr lang="en-GB" b="1" dirty="0"/>
                        <a:t>Neural Networks</a:t>
                      </a:r>
                      <a:endParaRPr lang="en-GB" dirty="0"/>
                    </a:p>
                  </a:txBody>
                  <a:tcPr anchor="ctr"/>
                </a:tc>
                <a:tc>
                  <a:txBody>
                    <a:bodyPr/>
                    <a:lstStyle/>
                    <a:p>
                      <a:pPr algn="ctr"/>
                      <a:r>
                        <a:rPr lang="en-GB"/>
                        <a:t>Deep Learning</a:t>
                      </a:r>
                    </a:p>
                  </a:txBody>
                  <a:tcPr anchor="ctr"/>
                </a:tc>
                <a:tc>
                  <a:txBody>
                    <a:bodyPr/>
                    <a:lstStyle/>
                    <a:p>
                      <a:pPr algn="ctr"/>
                      <a:r>
                        <a:rPr lang="en-GB" dirty="0"/>
                        <a:t>Can capture intricate relationships.</a:t>
                      </a:r>
                    </a:p>
                  </a:txBody>
                  <a:tcPr anchor="ctr"/>
                </a:tc>
                <a:extLst>
                  <a:ext uri="{0D108BD9-81ED-4DB2-BD59-A6C34878D82A}">
                    <a16:rowId xmlns:a16="http://schemas.microsoft.com/office/drawing/2014/main" val="423764264"/>
                  </a:ext>
                </a:extLst>
              </a:tr>
            </a:tbl>
          </a:graphicData>
        </a:graphic>
      </p:graphicFrame>
    </p:spTree>
    <p:extLst>
      <p:ext uri="{BB962C8B-B14F-4D97-AF65-F5344CB8AC3E}">
        <p14:creationId xmlns:p14="http://schemas.microsoft.com/office/powerpoint/2010/main" val="483696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91602">
              <a:schemeClr val="bg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8900000" scaled="1"/>
          <a:tileRect/>
        </a:gradFill>
        <a:effectLst/>
      </p:bgPr>
    </p:bg>
    <p:spTree>
      <p:nvGrpSpPr>
        <p:cNvPr id="1" name="">
          <a:extLst>
            <a:ext uri="{FF2B5EF4-FFF2-40B4-BE49-F238E27FC236}">
              <a16:creationId xmlns:a16="http://schemas.microsoft.com/office/drawing/2014/main" id="{BBD6AA16-4F7E-EF28-9391-5BE14CAA2BA8}"/>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C996947A-C144-3A74-72BB-FB67B73003E4}"/>
              </a:ext>
            </a:extLst>
          </p:cNvPr>
          <p:cNvSpPr/>
          <p:nvPr/>
        </p:nvSpPr>
        <p:spPr>
          <a:xfrm>
            <a:off x="0" y="0"/>
            <a:ext cx="12192000" cy="121534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400" dirty="0">
                <a:solidFill>
                  <a:schemeClr val="accent2"/>
                </a:solidFill>
              </a:rPr>
              <a:t> Evaluation Metrics to Assess Classification Models </a:t>
            </a:r>
          </a:p>
        </p:txBody>
      </p:sp>
      <p:sp>
        <p:nvSpPr>
          <p:cNvPr id="8" name="TextBox 7">
            <a:extLst>
              <a:ext uri="{FF2B5EF4-FFF2-40B4-BE49-F238E27FC236}">
                <a16:creationId xmlns:a16="http://schemas.microsoft.com/office/drawing/2014/main" id="{B9D15965-3259-28E2-0A5D-A3D24E0A4A6A}"/>
              </a:ext>
            </a:extLst>
          </p:cNvPr>
          <p:cNvSpPr txBox="1"/>
          <p:nvPr/>
        </p:nvSpPr>
        <p:spPr>
          <a:xfrm>
            <a:off x="93306" y="1246349"/>
            <a:ext cx="11979090" cy="5594096"/>
          </a:xfrm>
          <a:prstGeom prst="rect">
            <a:avLst/>
          </a:prstGeom>
          <a:noFill/>
        </p:spPr>
        <p:txBody>
          <a:bodyPr wrap="square" rtlCol="0">
            <a:spAutoFit/>
          </a:bodyPr>
          <a:lstStyle/>
          <a:p>
            <a:pPr>
              <a:lnSpc>
                <a:spcPct val="150000"/>
              </a:lnSpc>
            </a:pPr>
            <a:r>
              <a:rPr lang="en-GB" sz="1600" dirty="0"/>
              <a:t>Evaluating a model is critical to understanding its performance. For binary classification tasks like Persistency Prediction, the following metrics are widely used:</a:t>
            </a:r>
          </a:p>
          <a:p>
            <a:pPr marL="342900" indent="-342900">
              <a:lnSpc>
                <a:spcPct val="150000"/>
              </a:lnSpc>
              <a:buFont typeface="Arial" panose="020B0604020202020204" pitchFamily="34" charset="0"/>
              <a:buChar char="•"/>
            </a:pPr>
            <a:r>
              <a:rPr lang="en-GB" sz="1600" b="1" dirty="0"/>
              <a:t>Accuracy: </a:t>
            </a:r>
            <a:r>
              <a:rPr lang="en-GB" sz="1600" dirty="0"/>
              <a:t>Indicates the overall correctness of predictions.</a:t>
            </a:r>
          </a:p>
          <a:p>
            <a:pPr marL="342900" indent="-342900">
              <a:lnSpc>
                <a:spcPct val="150000"/>
              </a:lnSpc>
              <a:buFont typeface="Arial" panose="020B0604020202020204" pitchFamily="34" charset="0"/>
              <a:buChar char="•"/>
            </a:pPr>
            <a:r>
              <a:rPr lang="en-GB" sz="1600" b="1" dirty="0"/>
              <a:t>Precision: </a:t>
            </a:r>
            <a:r>
              <a:rPr lang="en-GB" sz="1600" dirty="0"/>
              <a:t>Reflects how many of the predicted Persistent patients were actually persistent.</a:t>
            </a:r>
          </a:p>
          <a:p>
            <a:pPr marL="342900" indent="-342900">
              <a:lnSpc>
                <a:spcPct val="150000"/>
              </a:lnSpc>
              <a:buFont typeface="Arial" panose="020B0604020202020204" pitchFamily="34" charset="0"/>
              <a:buChar char="•"/>
            </a:pPr>
            <a:r>
              <a:rPr lang="en-GB" sz="1600" b="1" dirty="0"/>
              <a:t>Recall: </a:t>
            </a:r>
            <a:r>
              <a:rPr lang="en-GB" sz="1600" dirty="0"/>
              <a:t>Shows how well the model captured all actual Persistent patients.</a:t>
            </a:r>
          </a:p>
          <a:p>
            <a:pPr marL="342900" indent="-342900">
              <a:lnSpc>
                <a:spcPct val="150000"/>
              </a:lnSpc>
              <a:buFont typeface="Arial" panose="020B0604020202020204" pitchFamily="34" charset="0"/>
              <a:buChar char="•"/>
            </a:pPr>
            <a:r>
              <a:rPr lang="en-GB" sz="1600" b="1" dirty="0"/>
              <a:t>F1-Score: </a:t>
            </a:r>
            <a:r>
              <a:rPr lang="en-GB" sz="1600" dirty="0"/>
              <a:t>Balances Precision and Recall, especially useful if data is imbalanced.</a:t>
            </a:r>
          </a:p>
          <a:p>
            <a:pPr marL="342900" indent="-342900">
              <a:lnSpc>
                <a:spcPct val="150000"/>
              </a:lnSpc>
              <a:buFont typeface="Arial" panose="020B0604020202020204" pitchFamily="34" charset="0"/>
              <a:buChar char="•"/>
            </a:pPr>
            <a:r>
              <a:rPr lang="en-GB" sz="1600" b="1" dirty="0"/>
              <a:t>ROC-AUC Score: </a:t>
            </a:r>
            <a:r>
              <a:rPr lang="en-GB" sz="1600" dirty="0"/>
              <a:t>Evaluates the model's ability to differentiate between classes. </a:t>
            </a:r>
          </a:p>
          <a:p>
            <a:pPr marL="342900" indent="-342900">
              <a:lnSpc>
                <a:spcPct val="150000"/>
              </a:lnSpc>
              <a:buFont typeface="Arial" panose="020B0604020202020204" pitchFamily="34" charset="0"/>
              <a:buChar char="•"/>
            </a:pPr>
            <a:r>
              <a:rPr lang="en-GB" sz="1600" b="1" dirty="0"/>
              <a:t>Why ROC-AUC is Key: </a:t>
            </a:r>
            <a:r>
              <a:rPr lang="en-GB" sz="1600" dirty="0"/>
              <a:t>ROC-AUC provides a threshold-independent evaluation for binary classification. </a:t>
            </a:r>
          </a:p>
          <a:p>
            <a:pPr marL="2171700" lvl="4" indent="-342900">
              <a:lnSpc>
                <a:spcPct val="150000"/>
              </a:lnSpc>
              <a:buFont typeface="Arial" panose="020B0604020202020204" pitchFamily="34" charset="0"/>
              <a:buChar char="•"/>
            </a:pPr>
            <a:r>
              <a:rPr lang="en-GB" sz="1600" dirty="0"/>
              <a:t>High ROC-AUC indicates good class separation.</a:t>
            </a:r>
          </a:p>
          <a:p>
            <a:pPr marL="2171700" lvl="4" indent="-342900">
              <a:lnSpc>
                <a:spcPct val="150000"/>
              </a:lnSpc>
              <a:buFont typeface="Arial" panose="020B0604020202020204" pitchFamily="34" charset="0"/>
              <a:buChar char="•"/>
            </a:pPr>
            <a:r>
              <a:rPr lang="en-GB" sz="1600" dirty="0"/>
              <a:t>Closer to 1.0: Excellent performance</a:t>
            </a:r>
          </a:p>
          <a:p>
            <a:pPr marL="2171700" lvl="4" indent="-342900">
              <a:lnSpc>
                <a:spcPct val="150000"/>
              </a:lnSpc>
              <a:buFont typeface="Arial" panose="020B0604020202020204" pitchFamily="34" charset="0"/>
              <a:buChar char="•"/>
            </a:pPr>
            <a:r>
              <a:rPr lang="en-GB" sz="1600" dirty="0"/>
              <a:t>0.5: Random predictions.</a:t>
            </a:r>
          </a:p>
          <a:p>
            <a:pPr>
              <a:lnSpc>
                <a:spcPct val="150000"/>
              </a:lnSpc>
            </a:pPr>
            <a:r>
              <a:rPr lang="en-GB" sz="1600" b="1" dirty="0"/>
              <a:t>Best Practices for Model:</a:t>
            </a:r>
          </a:p>
          <a:p>
            <a:pPr marL="342900" indent="-342900">
              <a:lnSpc>
                <a:spcPct val="150000"/>
              </a:lnSpc>
              <a:buFont typeface="Arial" panose="020B0604020202020204" pitchFamily="34" charset="0"/>
              <a:buChar char="•"/>
            </a:pPr>
            <a:r>
              <a:rPr lang="en-GB" sz="1600" dirty="0"/>
              <a:t> Evaluation Always consider multiple metrics for a complete picture.</a:t>
            </a:r>
          </a:p>
          <a:p>
            <a:pPr marL="342900" indent="-342900">
              <a:lnSpc>
                <a:spcPct val="150000"/>
              </a:lnSpc>
              <a:buFont typeface="Arial" panose="020B0604020202020204" pitchFamily="34" charset="0"/>
              <a:buChar char="•"/>
            </a:pPr>
            <a:r>
              <a:rPr lang="en-GB" sz="1600" dirty="0"/>
              <a:t>Use Confusion Matrices to identify the types of errors made (e.g., FP, FN).</a:t>
            </a:r>
          </a:p>
          <a:p>
            <a:pPr marL="342900" indent="-342900">
              <a:lnSpc>
                <a:spcPct val="150000"/>
              </a:lnSpc>
              <a:buFont typeface="Arial" panose="020B0604020202020204" pitchFamily="34" charset="0"/>
              <a:buChar char="•"/>
            </a:pPr>
            <a:r>
              <a:rPr lang="en-GB" sz="1600" dirty="0"/>
              <a:t>For imbalanced datasets, focus on Precision, Recall, F1-Score, and ROC-AUC rather than Accuracy.</a:t>
            </a:r>
          </a:p>
        </p:txBody>
      </p:sp>
      <p:pic>
        <p:nvPicPr>
          <p:cNvPr id="10" name="Picture 9">
            <a:extLst>
              <a:ext uri="{FF2B5EF4-FFF2-40B4-BE49-F238E27FC236}">
                <a16:creationId xmlns:a16="http://schemas.microsoft.com/office/drawing/2014/main" id="{8436A181-57C5-B325-09BB-C7C7424DD566}"/>
              </a:ext>
            </a:extLst>
          </p:cNvPr>
          <p:cNvPicPr>
            <a:picLocks noChangeAspect="1"/>
          </p:cNvPicPr>
          <p:nvPr/>
        </p:nvPicPr>
        <p:blipFill>
          <a:blip r:embed="rId2"/>
          <a:stretch>
            <a:fillRect/>
          </a:stretch>
        </p:blipFill>
        <p:spPr>
          <a:xfrm>
            <a:off x="9275564" y="4588535"/>
            <a:ext cx="2654243" cy="2162716"/>
          </a:xfrm>
          <a:prstGeom prst="rect">
            <a:avLst/>
          </a:prstGeom>
        </p:spPr>
      </p:pic>
      <p:pic>
        <p:nvPicPr>
          <p:cNvPr id="12" name="Picture 11">
            <a:extLst>
              <a:ext uri="{FF2B5EF4-FFF2-40B4-BE49-F238E27FC236}">
                <a16:creationId xmlns:a16="http://schemas.microsoft.com/office/drawing/2014/main" id="{A43DE1A8-5633-FF01-F2F5-3B344D68687B}"/>
              </a:ext>
            </a:extLst>
          </p:cNvPr>
          <p:cNvPicPr>
            <a:picLocks noChangeAspect="1"/>
          </p:cNvPicPr>
          <p:nvPr/>
        </p:nvPicPr>
        <p:blipFill>
          <a:blip r:embed="rId3"/>
          <a:stretch>
            <a:fillRect/>
          </a:stretch>
        </p:blipFill>
        <p:spPr>
          <a:xfrm>
            <a:off x="8938727" y="1679510"/>
            <a:ext cx="3133669" cy="2793965"/>
          </a:xfrm>
          <a:prstGeom prst="rect">
            <a:avLst/>
          </a:prstGeom>
        </p:spPr>
      </p:pic>
    </p:spTree>
    <p:extLst>
      <p:ext uri="{BB962C8B-B14F-4D97-AF65-F5344CB8AC3E}">
        <p14:creationId xmlns:p14="http://schemas.microsoft.com/office/powerpoint/2010/main" val="483110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91602">
              <a:schemeClr val="bg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8900000" scaled="1"/>
          <a:tileRect/>
        </a:gradFill>
        <a:effectLst/>
      </p:bgPr>
    </p:bg>
    <p:spTree>
      <p:nvGrpSpPr>
        <p:cNvPr id="1" name="">
          <a:extLst>
            <a:ext uri="{FF2B5EF4-FFF2-40B4-BE49-F238E27FC236}">
              <a16:creationId xmlns:a16="http://schemas.microsoft.com/office/drawing/2014/main" id="{002943E5-817A-072D-D457-08AE35A8FE69}"/>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594E3B23-C8FC-B86E-7C48-9FBD2DBE4C9B}"/>
              </a:ext>
            </a:extLst>
          </p:cNvPr>
          <p:cNvSpPr/>
          <p:nvPr/>
        </p:nvSpPr>
        <p:spPr>
          <a:xfrm>
            <a:off x="0" y="0"/>
            <a:ext cx="12192000" cy="121534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400" dirty="0">
                <a:solidFill>
                  <a:schemeClr val="accent2"/>
                </a:solidFill>
              </a:rPr>
              <a:t> Model Optimization and Improvement</a:t>
            </a:r>
          </a:p>
        </p:txBody>
      </p:sp>
      <p:sp>
        <p:nvSpPr>
          <p:cNvPr id="8" name="TextBox 7">
            <a:extLst>
              <a:ext uri="{FF2B5EF4-FFF2-40B4-BE49-F238E27FC236}">
                <a16:creationId xmlns:a16="http://schemas.microsoft.com/office/drawing/2014/main" id="{9BDF5C69-F023-61BE-B18F-CC8761D76963}"/>
              </a:ext>
            </a:extLst>
          </p:cNvPr>
          <p:cNvSpPr txBox="1"/>
          <p:nvPr/>
        </p:nvSpPr>
        <p:spPr>
          <a:xfrm>
            <a:off x="81024" y="1246349"/>
            <a:ext cx="12002946" cy="568642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GB" b="1" dirty="0"/>
              <a:t>Model Optimization</a:t>
            </a:r>
          </a:p>
          <a:p>
            <a:pPr algn="just">
              <a:lnSpc>
                <a:spcPct val="150000"/>
              </a:lnSpc>
            </a:pPr>
            <a:r>
              <a:rPr lang="en-GB" sz="1600" b="1" dirty="0"/>
              <a:t>Hyperparameter Tuning:</a:t>
            </a:r>
          </a:p>
          <a:p>
            <a:pPr marL="285750" indent="-285750" algn="just">
              <a:lnSpc>
                <a:spcPct val="150000"/>
              </a:lnSpc>
              <a:buFont typeface="Arial" panose="020B0604020202020204" pitchFamily="34" charset="0"/>
              <a:buChar char="•"/>
            </a:pPr>
            <a:r>
              <a:rPr lang="en-GB" sz="1600" dirty="0"/>
              <a:t>Fine-tune model parameters to improve performance.</a:t>
            </a:r>
          </a:p>
          <a:p>
            <a:pPr marL="285750" indent="-285750" algn="just">
              <a:lnSpc>
                <a:spcPct val="150000"/>
              </a:lnSpc>
              <a:buFont typeface="Arial" panose="020B0604020202020204" pitchFamily="34" charset="0"/>
              <a:buChar char="•"/>
            </a:pPr>
            <a:r>
              <a:rPr lang="en-GB" sz="1600" dirty="0"/>
              <a:t>Use GridSearchCV or RandomizedSearchCV for systematic search of optimal hyperparameters.</a:t>
            </a:r>
          </a:p>
          <a:p>
            <a:pPr marL="285750" indent="-285750" algn="just">
              <a:lnSpc>
                <a:spcPct val="150000"/>
              </a:lnSpc>
              <a:buFont typeface="Arial" panose="020B0604020202020204" pitchFamily="34" charset="0"/>
              <a:buChar char="•"/>
            </a:pPr>
            <a:r>
              <a:rPr lang="en-GB" sz="1600" dirty="0"/>
              <a:t>Focus on key parameters such as max_depth, n_estimators, learning_rate, and subsample.</a:t>
            </a:r>
          </a:p>
          <a:p>
            <a:pPr algn="just">
              <a:lnSpc>
                <a:spcPct val="150000"/>
              </a:lnSpc>
            </a:pPr>
            <a:r>
              <a:rPr lang="en-GB" sz="1600" b="1" dirty="0"/>
              <a:t>Ensemble Methods:</a:t>
            </a:r>
          </a:p>
          <a:p>
            <a:pPr marL="285750" indent="-285750" algn="just">
              <a:lnSpc>
                <a:spcPct val="150000"/>
              </a:lnSpc>
              <a:buFont typeface="Arial" panose="020B0604020202020204" pitchFamily="34" charset="0"/>
              <a:buChar char="•"/>
            </a:pPr>
            <a:r>
              <a:rPr lang="en-GB" sz="1600" b="1" dirty="0"/>
              <a:t> </a:t>
            </a:r>
            <a:r>
              <a:rPr lang="en-GB" sz="1600" dirty="0"/>
              <a:t>Combine multiple models to create an ensemble (e.g., VotingClassifier, Stacking).Leverage strengths of different models for improved generalization.</a:t>
            </a:r>
          </a:p>
          <a:p>
            <a:pPr algn="just">
              <a:lnSpc>
                <a:spcPct val="150000"/>
              </a:lnSpc>
            </a:pPr>
            <a:r>
              <a:rPr lang="en-GB" sz="1600" b="1" dirty="0"/>
              <a:t>Cross-Validation: </a:t>
            </a:r>
          </a:p>
          <a:p>
            <a:pPr marL="285750" indent="-285750" algn="just">
              <a:lnSpc>
                <a:spcPct val="150000"/>
              </a:lnSpc>
              <a:buFont typeface="Arial" panose="020B0604020202020204" pitchFamily="34" charset="0"/>
              <a:buChar char="•"/>
            </a:pPr>
            <a:r>
              <a:rPr lang="en-GB" sz="1600" dirty="0"/>
              <a:t>Use K-Fold Cross-Validation to validate model performance on multiple subsets of the data.</a:t>
            </a:r>
          </a:p>
          <a:p>
            <a:pPr marL="285750" indent="-285750" algn="just">
              <a:lnSpc>
                <a:spcPct val="150000"/>
              </a:lnSpc>
              <a:buFont typeface="Arial" panose="020B0604020202020204" pitchFamily="34" charset="0"/>
              <a:buChar char="•"/>
            </a:pPr>
            <a:r>
              <a:rPr lang="en-GB" sz="1600" dirty="0"/>
              <a:t>Ensures the model’s robustness and avoids overfitting.</a:t>
            </a:r>
          </a:p>
          <a:p>
            <a:pPr marL="285750" indent="-285750" algn="just">
              <a:lnSpc>
                <a:spcPct val="150000"/>
              </a:lnSpc>
              <a:buFont typeface="Wingdings" panose="05000000000000000000" pitchFamily="2" charset="2"/>
              <a:buChar char="q"/>
            </a:pPr>
            <a:r>
              <a:rPr lang="en-GB" b="1" dirty="0"/>
              <a:t>Handling Class Imbalance</a:t>
            </a:r>
          </a:p>
          <a:p>
            <a:pPr marL="285750" indent="-285750" algn="just">
              <a:lnSpc>
                <a:spcPct val="150000"/>
              </a:lnSpc>
              <a:buFont typeface="Arial" panose="020B0604020202020204" pitchFamily="34" charset="0"/>
              <a:buChar char="•"/>
            </a:pPr>
            <a:r>
              <a:rPr lang="en-GB" sz="1600" b="1" dirty="0"/>
              <a:t>Oversampling: </a:t>
            </a:r>
            <a:r>
              <a:rPr lang="en-GB" sz="1600" dirty="0"/>
              <a:t>Use techniques like SMOTE (Synthetic Minority Over-sampling Technique) to balance the classes.</a:t>
            </a:r>
          </a:p>
          <a:p>
            <a:pPr marL="285750" indent="-285750" algn="just">
              <a:lnSpc>
                <a:spcPct val="150000"/>
              </a:lnSpc>
              <a:buFont typeface="Arial" panose="020B0604020202020204" pitchFamily="34" charset="0"/>
              <a:buChar char="•"/>
            </a:pPr>
            <a:r>
              <a:rPr lang="en-GB" sz="1600" b="1" dirty="0"/>
              <a:t>Class Weight Adjustment: </a:t>
            </a:r>
            <a:r>
              <a:rPr lang="en-GB" sz="1600" dirty="0"/>
              <a:t>Adjust weights for the minority class in the model’s loss function to reduce bias toward the majority class.</a:t>
            </a:r>
          </a:p>
          <a:p>
            <a:pPr marL="285750" indent="-285750">
              <a:lnSpc>
                <a:spcPct val="150000"/>
              </a:lnSpc>
              <a:buFont typeface="Arial" panose="020B0604020202020204" pitchFamily="34" charset="0"/>
              <a:buChar char="•"/>
            </a:pPr>
            <a:endParaRPr lang="en-GB" sz="1600" dirty="0"/>
          </a:p>
        </p:txBody>
      </p:sp>
    </p:spTree>
    <p:extLst>
      <p:ext uri="{BB962C8B-B14F-4D97-AF65-F5344CB8AC3E}">
        <p14:creationId xmlns:p14="http://schemas.microsoft.com/office/powerpoint/2010/main" val="1720521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91602">
              <a:schemeClr val="bg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8900000" scaled="1"/>
          <a:tileRect/>
        </a:gradFill>
        <a:effectLst/>
      </p:bgPr>
    </p:bg>
    <p:spTree>
      <p:nvGrpSpPr>
        <p:cNvPr id="1" name="">
          <a:extLst>
            <a:ext uri="{FF2B5EF4-FFF2-40B4-BE49-F238E27FC236}">
              <a16:creationId xmlns:a16="http://schemas.microsoft.com/office/drawing/2014/main" id="{FAC5474C-AAAD-3414-52F2-789B15AA5276}"/>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60FC9820-0E61-3EAA-70C8-2EAFF8E88C4C}"/>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4400" dirty="0">
                <a:solidFill>
                  <a:schemeClr val="accent2"/>
                </a:solidFill>
              </a:rPr>
              <a:t>Model Deployment</a:t>
            </a:r>
            <a:endParaRPr lang="en-GB" sz="4400" b="1" dirty="0">
              <a:solidFill>
                <a:schemeClr val="accent2"/>
              </a:solidFill>
              <a:latin typeface="+mj-lt"/>
            </a:endParaRPr>
          </a:p>
        </p:txBody>
      </p:sp>
      <p:sp>
        <p:nvSpPr>
          <p:cNvPr id="5" name="TextBox 4">
            <a:extLst>
              <a:ext uri="{FF2B5EF4-FFF2-40B4-BE49-F238E27FC236}">
                <a16:creationId xmlns:a16="http://schemas.microsoft.com/office/drawing/2014/main" id="{06A5DDA4-741A-AE4D-4932-E696D0DCE162}"/>
              </a:ext>
            </a:extLst>
          </p:cNvPr>
          <p:cNvSpPr txBox="1"/>
          <p:nvPr/>
        </p:nvSpPr>
        <p:spPr>
          <a:xfrm>
            <a:off x="474561" y="1710125"/>
            <a:ext cx="11262167" cy="4609211"/>
          </a:xfrm>
          <a:prstGeom prst="rect">
            <a:avLst/>
          </a:prstGeom>
          <a:noFill/>
        </p:spPr>
        <p:txBody>
          <a:bodyPr wrap="square">
            <a:spAutoFit/>
          </a:bodyPr>
          <a:lstStyle/>
          <a:p>
            <a:pPr marL="285750" indent="-285750" algn="just">
              <a:lnSpc>
                <a:spcPct val="200000"/>
              </a:lnSpc>
              <a:buFont typeface="Wingdings" panose="05000000000000000000" pitchFamily="2" charset="2"/>
              <a:buChar char="q"/>
            </a:pPr>
            <a:r>
              <a:rPr lang="en-GB" sz="2000" b="1" dirty="0"/>
              <a:t>Deployment Preparation</a:t>
            </a:r>
          </a:p>
          <a:p>
            <a:pPr indent="-285750" algn="just">
              <a:lnSpc>
                <a:spcPct val="200000"/>
              </a:lnSpc>
              <a:buFont typeface="Arial" panose="020B0604020202020204" pitchFamily="34" charset="0"/>
              <a:buChar char="•"/>
            </a:pPr>
            <a:r>
              <a:rPr lang="en-GB" sz="1600" b="1" dirty="0"/>
              <a:t>Model Packaging:  </a:t>
            </a:r>
            <a:r>
              <a:rPr lang="en-GB" sz="1600" dirty="0"/>
              <a:t>Save the best-performing model using Pickle or </a:t>
            </a:r>
            <a:r>
              <a:rPr lang="en-GB" sz="1600" dirty="0" err="1"/>
              <a:t>Joblib</a:t>
            </a:r>
            <a:r>
              <a:rPr lang="en-GB" sz="1600" dirty="0"/>
              <a:t> for future use or deployment.</a:t>
            </a:r>
          </a:p>
          <a:p>
            <a:pPr indent="-285750" algn="just">
              <a:lnSpc>
                <a:spcPct val="200000"/>
              </a:lnSpc>
              <a:buFont typeface="Arial" panose="020B0604020202020204" pitchFamily="34" charset="0"/>
              <a:buChar char="•"/>
            </a:pPr>
            <a:r>
              <a:rPr lang="en-GB" sz="1600" b="1" dirty="0"/>
              <a:t>API Integration: </a:t>
            </a:r>
            <a:r>
              <a:rPr lang="en-GB" sz="1600" dirty="0"/>
              <a:t>Prepare model as a REST API using Flask or </a:t>
            </a:r>
            <a:r>
              <a:rPr lang="en-GB" sz="1600" dirty="0" err="1"/>
              <a:t>FastAPI</a:t>
            </a:r>
            <a:r>
              <a:rPr lang="en-GB" sz="1600" dirty="0"/>
              <a:t> for easy integration with other systems.</a:t>
            </a:r>
          </a:p>
          <a:p>
            <a:pPr indent="-285750" algn="just">
              <a:lnSpc>
                <a:spcPct val="200000"/>
              </a:lnSpc>
              <a:buFont typeface="Arial" panose="020B0604020202020204" pitchFamily="34" charset="0"/>
              <a:buChar char="•"/>
            </a:pPr>
            <a:r>
              <a:rPr lang="en-GB" sz="1600" b="1" dirty="0"/>
              <a:t>Cloud Deployment: </a:t>
            </a:r>
            <a:r>
              <a:rPr lang="en-GB" sz="1600" dirty="0"/>
              <a:t>Use cloud platforms like AWS, GCP, or Azure for model deployment and scaling.</a:t>
            </a:r>
          </a:p>
          <a:p>
            <a:pPr algn="just">
              <a:lnSpc>
                <a:spcPct val="200000"/>
              </a:lnSpc>
            </a:pPr>
            <a:endParaRPr lang="en-GB" sz="1600" dirty="0"/>
          </a:p>
          <a:p>
            <a:pPr indent="-285750" algn="just">
              <a:lnSpc>
                <a:spcPct val="200000"/>
              </a:lnSpc>
              <a:buFont typeface="Wingdings" panose="05000000000000000000" pitchFamily="2" charset="2"/>
              <a:buChar char="q"/>
            </a:pPr>
            <a:r>
              <a:rPr lang="en-GB" sz="2000" b="1" dirty="0"/>
              <a:t>Continuous Monitoring and Updates</a:t>
            </a:r>
          </a:p>
          <a:p>
            <a:pPr indent="-285750" algn="just">
              <a:lnSpc>
                <a:spcPct val="200000"/>
              </a:lnSpc>
              <a:buFont typeface="Arial" panose="020B0604020202020204" pitchFamily="34" charset="0"/>
              <a:buChar char="•"/>
            </a:pPr>
            <a:r>
              <a:rPr lang="en-GB" sz="1600" b="1" dirty="0"/>
              <a:t>Model Retraining: </a:t>
            </a:r>
            <a:r>
              <a:rPr lang="en-GB" sz="1600" dirty="0"/>
              <a:t>Periodically retrain the model as new data is collected to keep the predictions accurate and up-to-date.</a:t>
            </a:r>
          </a:p>
          <a:p>
            <a:pPr indent="-285750" algn="just">
              <a:lnSpc>
                <a:spcPct val="200000"/>
              </a:lnSpc>
              <a:buFont typeface="Arial" panose="020B0604020202020204" pitchFamily="34" charset="0"/>
              <a:buChar char="•"/>
            </a:pPr>
            <a:r>
              <a:rPr lang="en-GB" sz="1600" b="1" dirty="0"/>
              <a:t>Model Drift Detection: </a:t>
            </a:r>
            <a:r>
              <a:rPr lang="en-GB" sz="1600" dirty="0"/>
              <a:t>Monitor for performance degradation over time and identify potential causes for retraining.</a:t>
            </a:r>
          </a:p>
          <a:p>
            <a:pPr indent="-285750" algn="just">
              <a:lnSpc>
                <a:spcPct val="150000"/>
              </a:lnSpc>
              <a:buFont typeface="Arial" panose="020B0604020202020204" pitchFamily="34" charset="0"/>
              <a:buChar char="•"/>
            </a:pPr>
            <a:endParaRPr lang="en-GB" sz="1600" dirty="0">
              <a:latin typeface="+mj-lt"/>
            </a:endParaRPr>
          </a:p>
        </p:txBody>
      </p:sp>
    </p:spTree>
    <p:extLst>
      <p:ext uri="{BB962C8B-B14F-4D97-AF65-F5344CB8AC3E}">
        <p14:creationId xmlns:p14="http://schemas.microsoft.com/office/powerpoint/2010/main" val="18969427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91602">
              <a:schemeClr val="bg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8100000" scaled="1"/>
          <a:tileRect/>
        </a:gradFill>
        <a:effectLst/>
      </p:bgPr>
    </p:bg>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3"/>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9"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91602">
              <a:schemeClr val="bg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8900000" scaled="0"/>
          <a:tileRect/>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GB" b="1" dirty="0">
                <a:solidFill>
                  <a:schemeClr val="accent2"/>
                </a:solidFill>
                <a:latin typeface="Calibri" panose="020F0502020204030204" pitchFamily="34" charset="0"/>
                <a:cs typeface="Calibri" panose="020F0502020204030204" pitchFamily="34" charset="0"/>
              </a:rPr>
              <a:t>Data Overview</a:t>
            </a:r>
            <a:endParaRPr lang="en-US" b="1" dirty="0">
              <a:solidFill>
                <a:schemeClr val="accent2"/>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A81FF428-AD5D-3A49-BDD8-3F1438F7290E}"/>
              </a:ext>
            </a:extLst>
          </p:cNvPr>
          <p:cNvSpPr>
            <a:spLocks noGrp="1"/>
          </p:cNvSpPr>
          <p:nvPr>
            <p:ph idx="1"/>
          </p:nvPr>
        </p:nvSpPr>
        <p:spPr>
          <a:xfrm>
            <a:off x="142239" y="1371599"/>
            <a:ext cx="12049761" cy="5440363"/>
          </a:xfrm>
        </p:spPr>
        <p:txBody>
          <a:bodyPr>
            <a:noAutofit/>
          </a:bodyPr>
          <a:lstStyle/>
          <a:p>
            <a:pPr marL="0" indent="0">
              <a:lnSpc>
                <a:spcPct val="150000"/>
              </a:lnSpc>
              <a:buNone/>
            </a:pPr>
            <a:r>
              <a:rPr lang="en-GB" sz="2000" b="1" dirty="0"/>
              <a:t>Dataset Summary:</a:t>
            </a:r>
          </a:p>
          <a:p>
            <a:pPr lvl="1">
              <a:lnSpc>
                <a:spcPct val="100000"/>
              </a:lnSpc>
            </a:pPr>
            <a:r>
              <a:rPr lang="en-GB" sz="2000" b="1" dirty="0"/>
              <a:t>Size: </a:t>
            </a:r>
            <a:r>
              <a:rPr lang="en-GB" sz="2000" dirty="0"/>
              <a:t>3424 rows × 69 columns </a:t>
            </a:r>
          </a:p>
          <a:p>
            <a:pPr lvl="1">
              <a:lnSpc>
                <a:spcPct val="100000"/>
              </a:lnSpc>
            </a:pPr>
            <a:r>
              <a:rPr lang="en-GB" sz="2000" b="1" dirty="0"/>
              <a:t>Data Type: </a:t>
            </a:r>
            <a:r>
              <a:rPr lang="en-GB" sz="2000" dirty="0"/>
              <a:t>Mix of numerical and categorical features</a:t>
            </a:r>
          </a:p>
          <a:p>
            <a:pPr lvl="2">
              <a:lnSpc>
                <a:spcPct val="100000"/>
              </a:lnSpc>
            </a:pPr>
            <a:r>
              <a:rPr lang="en-GB" b="1" dirty="0"/>
              <a:t> Numerical Columns: </a:t>
            </a:r>
            <a:r>
              <a:rPr lang="en-GB" dirty="0"/>
              <a:t>Dexa_Freq_During_Rx, Count_Of_Risks </a:t>
            </a:r>
          </a:p>
          <a:p>
            <a:pPr lvl="2">
              <a:lnSpc>
                <a:spcPct val="100000"/>
              </a:lnSpc>
            </a:pPr>
            <a:r>
              <a:rPr lang="en-GB" b="1" dirty="0"/>
              <a:t>Categorical Columns: </a:t>
            </a:r>
            <a:r>
              <a:rPr lang="en-GB" dirty="0"/>
              <a:t>Gender, Race, Ethnicity, Age_Bucket, Region, and binary risk/comorbidity indicators</a:t>
            </a:r>
          </a:p>
          <a:p>
            <a:pPr marL="0" lvl="2" indent="0">
              <a:lnSpc>
                <a:spcPct val="100000"/>
              </a:lnSpc>
              <a:spcBef>
                <a:spcPts val="1000"/>
              </a:spcBef>
              <a:buNone/>
            </a:pPr>
            <a:r>
              <a:rPr lang="en-GB" b="1" dirty="0"/>
              <a:t>Key Columns:</a:t>
            </a:r>
          </a:p>
          <a:p>
            <a:pPr lvl="1">
              <a:lnSpc>
                <a:spcPct val="100000"/>
              </a:lnSpc>
            </a:pPr>
            <a:r>
              <a:rPr lang="en-GB" sz="2000" b="1" dirty="0"/>
              <a:t>Persistency_Flag: </a:t>
            </a:r>
            <a:r>
              <a:rPr lang="en-GB" sz="2000" dirty="0"/>
              <a:t>Target variable indicating patient adherence (Yes/No)</a:t>
            </a:r>
          </a:p>
          <a:p>
            <a:pPr lvl="1">
              <a:lnSpc>
                <a:spcPct val="100000"/>
              </a:lnSpc>
            </a:pPr>
            <a:r>
              <a:rPr lang="en-GB" sz="2000" b="1" dirty="0"/>
              <a:t>Dexa_Freq_During_Rx: </a:t>
            </a:r>
            <a:r>
              <a:rPr lang="en-GB" sz="2000" dirty="0"/>
              <a:t>Frequency of DEXA scans during treatment</a:t>
            </a:r>
          </a:p>
          <a:p>
            <a:pPr lvl="1">
              <a:lnSpc>
                <a:spcPct val="100000"/>
              </a:lnSpc>
            </a:pPr>
            <a:r>
              <a:rPr lang="en-GB" sz="2000" b="1" dirty="0"/>
              <a:t>Count_Of_Risks: </a:t>
            </a:r>
            <a:r>
              <a:rPr lang="en-GB" sz="2000" dirty="0"/>
              <a:t>Number of associated health risks</a:t>
            </a:r>
          </a:p>
          <a:p>
            <a:pPr lvl="1">
              <a:lnSpc>
                <a:spcPct val="100000"/>
              </a:lnSpc>
            </a:pPr>
            <a:r>
              <a:rPr lang="en-GB" sz="2000" b="1" dirty="0"/>
              <a:t>Demographics: </a:t>
            </a:r>
            <a:r>
              <a:rPr lang="en-GB" sz="2000" dirty="0"/>
              <a:t>Age_Bucket, Gender, Race, Ethnicity, Region</a:t>
            </a:r>
          </a:p>
          <a:p>
            <a:pPr lvl="1">
              <a:lnSpc>
                <a:spcPct val="100000"/>
              </a:lnSpc>
            </a:pPr>
            <a:r>
              <a:rPr lang="en-GB" sz="2000" b="1" dirty="0"/>
              <a:t>Risk and Comorbidity Indicators: </a:t>
            </a:r>
            <a:r>
              <a:rPr lang="en-GB" sz="2000" dirty="0"/>
              <a:t>Various binary health conditions</a:t>
            </a:r>
          </a:p>
        </p:txBody>
      </p:sp>
    </p:spTree>
    <p:extLst>
      <p:ext uri="{BB962C8B-B14F-4D97-AF65-F5344CB8AC3E}">
        <p14:creationId xmlns:p14="http://schemas.microsoft.com/office/powerpoint/2010/main" val="2000864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5" name="Rectangle 2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57F2010A-5AEE-8C18-6954-DA6D04E17816}"/>
              </a:ext>
            </a:extLst>
          </p:cNvPr>
          <p:cNvSpPr>
            <a:spLocks noGrp="1"/>
          </p:cNvSpPr>
          <p:nvPr>
            <p:ph idx="1"/>
          </p:nvPr>
        </p:nvSpPr>
        <p:spPr>
          <a:xfrm>
            <a:off x="590719" y="2330505"/>
            <a:ext cx="4559425" cy="2354631"/>
          </a:xfrm>
        </p:spPr>
        <p:txBody>
          <a:bodyPr anchor="ctr">
            <a:normAutofit/>
          </a:bodyPr>
          <a:lstStyle/>
          <a:p>
            <a:pPr lvl="1"/>
            <a:r>
              <a:rPr lang="en-GB" sz="2000" b="1" dirty="0"/>
              <a:t>Null Values</a:t>
            </a:r>
            <a:r>
              <a:rPr lang="en-GB" sz="2000" dirty="0"/>
              <a:t>: No missing data, reducing preprocessing complexity.</a:t>
            </a:r>
          </a:p>
        </p:txBody>
      </p:sp>
      <p:sp>
        <p:nvSpPr>
          <p:cNvPr id="30" name="Rectangle 2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yellow rectangular object with black text&#10;&#10;Description automatically generated">
            <a:extLst>
              <a:ext uri="{FF2B5EF4-FFF2-40B4-BE49-F238E27FC236}">
                <a16:creationId xmlns:a16="http://schemas.microsoft.com/office/drawing/2014/main" id="{6EF5A081-1E8C-781C-410A-A10A8461C716}"/>
              </a:ext>
            </a:extLst>
          </p:cNvPr>
          <p:cNvPicPr>
            <a:picLocks noChangeAspect="1"/>
          </p:cNvPicPr>
          <p:nvPr/>
        </p:nvPicPr>
        <p:blipFill>
          <a:blip r:embed="rId2"/>
          <a:srcRect t="2031" r="2" b="7091"/>
          <a:stretch/>
        </p:blipFill>
        <p:spPr>
          <a:xfrm>
            <a:off x="5977788" y="799352"/>
            <a:ext cx="5425410" cy="5259296"/>
          </a:xfrm>
          <a:prstGeom prst="rect">
            <a:avLst/>
          </a:prstGeom>
        </p:spPr>
      </p:pic>
      <p:sp>
        <p:nvSpPr>
          <p:cNvPr id="13" name="Rectangle 12">
            <a:extLst>
              <a:ext uri="{FF2B5EF4-FFF2-40B4-BE49-F238E27FC236}">
                <a16:creationId xmlns:a16="http://schemas.microsoft.com/office/drawing/2014/main" id="{C97BAB66-BA59-78D1-3AA1-74485A11CB3C}"/>
              </a:ext>
            </a:extLst>
          </p:cNvPr>
          <p:cNvSpPr/>
          <p:nvPr/>
        </p:nvSpPr>
        <p:spPr>
          <a:xfrm>
            <a:off x="355196" y="-635"/>
            <a:ext cx="5315091" cy="1674137"/>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4400" b="1" dirty="0">
                <a:solidFill>
                  <a:schemeClr val="accent2"/>
                </a:solidFill>
                <a:latin typeface="+mj-lt"/>
              </a:rPr>
              <a:t>Data Cleaning &amp;</a:t>
            </a:r>
          </a:p>
          <a:p>
            <a:pPr lvl="1"/>
            <a:r>
              <a:rPr lang="en-GB" sz="4400" b="1" dirty="0">
                <a:solidFill>
                  <a:schemeClr val="accent2"/>
                </a:solidFill>
                <a:latin typeface="+mj-lt"/>
              </a:rPr>
              <a:t>Preprocessing</a:t>
            </a:r>
            <a:endParaRPr lang="en-US" sz="4400" b="1" dirty="0">
              <a:solidFill>
                <a:schemeClr val="accent2"/>
              </a:solidFill>
              <a:latin typeface="+mj-lt"/>
            </a:endParaRPr>
          </a:p>
        </p:txBody>
      </p:sp>
    </p:spTree>
    <p:extLst>
      <p:ext uri="{BB962C8B-B14F-4D97-AF65-F5344CB8AC3E}">
        <p14:creationId xmlns:p14="http://schemas.microsoft.com/office/powerpoint/2010/main" val="384811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a:extLst>
            <a:ext uri="{FF2B5EF4-FFF2-40B4-BE49-F238E27FC236}">
              <a16:creationId xmlns:a16="http://schemas.microsoft.com/office/drawing/2014/main" id="{16E0887F-DFE8-2905-079B-7BFDC1566856}"/>
            </a:ext>
          </a:extLst>
        </p:cNvPr>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graph&#10;&#10;Description automatically generated">
            <a:extLst>
              <a:ext uri="{FF2B5EF4-FFF2-40B4-BE49-F238E27FC236}">
                <a16:creationId xmlns:a16="http://schemas.microsoft.com/office/drawing/2014/main" id="{AB339F59-8A5D-D1C8-4CE6-AED5FC42868A}"/>
              </a:ext>
            </a:extLst>
          </p:cNvPr>
          <p:cNvPicPr>
            <a:picLocks noChangeAspect="1"/>
          </p:cNvPicPr>
          <p:nvPr/>
        </p:nvPicPr>
        <p:blipFill>
          <a:blip r:embed="rId2"/>
          <a:stretch>
            <a:fillRect/>
          </a:stretch>
        </p:blipFill>
        <p:spPr>
          <a:xfrm>
            <a:off x="191645" y="182695"/>
            <a:ext cx="6068242" cy="4472225"/>
          </a:xfrm>
          <a:prstGeom prst="rect">
            <a:avLst/>
          </a:prstGeom>
        </p:spPr>
      </p:pic>
      <p:sp>
        <p:nvSpPr>
          <p:cNvPr id="42" name="Content Placeholder 2">
            <a:extLst>
              <a:ext uri="{FF2B5EF4-FFF2-40B4-BE49-F238E27FC236}">
                <a16:creationId xmlns:a16="http://schemas.microsoft.com/office/drawing/2014/main" id="{4C2F28DE-8501-CD3A-74B7-245CFE20DEBC}"/>
              </a:ext>
            </a:extLst>
          </p:cNvPr>
          <p:cNvSpPr>
            <a:spLocks noGrp="1"/>
          </p:cNvSpPr>
          <p:nvPr>
            <p:ph idx="1"/>
          </p:nvPr>
        </p:nvSpPr>
        <p:spPr>
          <a:xfrm>
            <a:off x="6490456" y="1998845"/>
            <a:ext cx="4892906" cy="4472226"/>
          </a:xfrm>
        </p:spPr>
        <p:txBody>
          <a:bodyPr vert="horz" lIns="91440" tIns="45720" rIns="91440" bIns="45720" rtlCol="0" anchor="ctr">
            <a:normAutofit/>
          </a:bodyPr>
          <a:lstStyle/>
          <a:p>
            <a:pPr marL="0" indent="0" defTabSz="914400">
              <a:buNone/>
            </a:pPr>
            <a:r>
              <a:rPr lang="en-US" sz="1600" b="1" dirty="0"/>
              <a:t>1. IQR (Interquartile Range) Method:</a:t>
            </a:r>
          </a:p>
          <a:p>
            <a:pPr defTabSz="914400"/>
            <a:r>
              <a:rPr lang="en-US" sz="1400" b="1" dirty="0"/>
              <a:t>Dexa_Freq_During_Rx: </a:t>
            </a:r>
            <a:r>
              <a:rPr lang="en-US" sz="1400" dirty="0"/>
              <a:t>460 outliers identified.</a:t>
            </a:r>
          </a:p>
          <a:p>
            <a:pPr marL="0" indent="-228600" defTabSz="914400"/>
            <a:r>
              <a:rPr lang="en-US" sz="1400" b="1" dirty="0"/>
              <a:t> Count_Of_Risks</a:t>
            </a:r>
            <a:r>
              <a:rPr lang="en-US" sz="1400" dirty="0"/>
              <a:t>: 8 outliers identified. </a:t>
            </a:r>
          </a:p>
          <a:p>
            <a:pPr indent="-228600" algn="just" defTabSz="914400"/>
            <a:r>
              <a:rPr lang="en-US" sz="1400" dirty="0"/>
              <a:t>Outliers detected using the IQR method were extreme data points falling outside the range of Q1 - 1.5IQR or Q3 + 1.5IQR.</a:t>
            </a:r>
          </a:p>
          <a:p>
            <a:pPr marL="0" indent="0" defTabSz="914400">
              <a:buNone/>
            </a:pPr>
            <a:r>
              <a:rPr lang="en-US" sz="1600" b="1" dirty="0"/>
              <a:t>2. Isolation Forest Method:</a:t>
            </a:r>
          </a:p>
          <a:p>
            <a:pPr defTabSz="914400"/>
            <a:r>
              <a:rPr lang="en-US" sz="1400" dirty="0"/>
              <a:t>Total Outliers: 172 records identified as outliers across all numerical columns.</a:t>
            </a:r>
          </a:p>
          <a:p>
            <a:pPr defTabSz="914400"/>
            <a:r>
              <a:rPr lang="en-US" sz="1400" dirty="0"/>
              <a:t>This method flagged fewer outliers compared to the IQR method for Dexa_Freq_During_Rx, which had 460 outliers.</a:t>
            </a:r>
          </a:p>
          <a:p>
            <a:pPr marL="0" indent="0" defTabSz="914400">
              <a:buNone/>
            </a:pPr>
            <a:r>
              <a:rPr lang="en-US" sz="1600" b="1" dirty="0"/>
              <a:t>3. Descriptive Statistics: </a:t>
            </a:r>
          </a:p>
          <a:p>
            <a:pPr marL="0" indent="-228600" algn="just" defTabSz="914400"/>
            <a:r>
              <a:rPr lang="en-US" sz="1400" b="1" dirty="0"/>
              <a:t>Dexa_Freq_During_Rx: </a:t>
            </a:r>
            <a:r>
              <a:rPr lang="en-US" sz="1400" dirty="0"/>
              <a:t>High skewness (6.81) with values ranging from 0 to 146. </a:t>
            </a:r>
          </a:p>
          <a:p>
            <a:pPr marL="0" indent="-228600" algn="just" defTabSz="914400"/>
            <a:r>
              <a:rPr lang="en-US" sz="1400" b="1" dirty="0"/>
              <a:t>Count_Of_Risks: </a:t>
            </a:r>
            <a:r>
              <a:rPr lang="en-US" sz="1400" dirty="0"/>
              <a:t>Mild skewness (0.88) with values ranging from 0 to 7.</a:t>
            </a:r>
          </a:p>
        </p:txBody>
      </p:sp>
      <p:sp>
        <p:nvSpPr>
          <p:cNvPr id="53" name="Rectangle 52">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3C419BE-C820-0FFF-9058-737A306DFF44}"/>
              </a:ext>
            </a:extLst>
          </p:cNvPr>
          <p:cNvSpPr/>
          <p:nvPr/>
        </p:nvSpPr>
        <p:spPr>
          <a:xfrm>
            <a:off x="6259887" y="9074"/>
            <a:ext cx="5932112" cy="180771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4400" b="1" dirty="0">
              <a:solidFill>
                <a:schemeClr val="accent2"/>
              </a:solidFill>
              <a:latin typeface="+mj-lt"/>
            </a:endParaRPr>
          </a:p>
          <a:p>
            <a:pPr lvl="1"/>
            <a:r>
              <a:rPr lang="en-GB" sz="4400" b="1" dirty="0">
                <a:solidFill>
                  <a:schemeClr val="accent2"/>
                </a:solidFill>
                <a:latin typeface="+mj-lt"/>
              </a:rPr>
              <a:t>Data Cleaning &amp;  Preprocessing</a:t>
            </a:r>
          </a:p>
          <a:p>
            <a:pPr lvl="1"/>
            <a:r>
              <a:rPr lang="en-US" sz="2500" b="1" dirty="0">
                <a:solidFill>
                  <a:schemeClr val="accent2"/>
                </a:solidFill>
                <a:latin typeface="+mj-lt"/>
              </a:rPr>
              <a:t>Outlier Detection:</a:t>
            </a:r>
          </a:p>
          <a:p>
            <a:endParaRPr lang="en-US" sz="4400" b="1" dirty="0">
              <a:solidFill>
                <a:schemeClr val="accent2"/>
              </a:solidFill>
              <a:latin typeface="+mj-lt"/>
            </a:endParaRPr>
          </a:p>
        </p:txBody>
      </p:sp>
      <p:pic>
        <p:nvPicPr>
          <p:cNvPr id="7" name="Picture 6">
            <a:extLst>
              <a:ext uri="{FF2B5EF4-FFF2-40B4-BE49-F238E27FC236}">
                <a16:creationId xmlns:a16="http://schemas.microsoft.com/office/drawing/2014/main" id="{CC631A9A-DB04-5CDF-F243-D64AD422C237}"/>
              </a:ext>
            </a:extLst>
          </p:cNvPr>
          <p:cNvPicPr>
            <a:picLocks noChangeAspect="1"/>
          </p:cNvPicPr>
          <p:nvPr/>
        </p:nvPicPr>
        <p:blipFill>
          <a:blip r:embed="rId3"/>
          <a:stretch>
            <a:fillRect/>
          </a:stretch>
        </p:blipFill>
        <p:spPr>
          <a:xfrm>
            <a:off x="103542" y="4859154"/>
            <a:ext cx="6227577" cy="1094606"/>
          </a:xfrm>
          <a:prstGeom prst="rect">
            <a:avLst/>
          </a:prstGeom>
        </p:spPr>
      </p:pic>
    </p:spTree>
    <p:extLst>
      <p:ext uri="{BB962C8B-B14F-4D97-AF65-F5344CB8AC3E}">
        <p14:creationId xmlns:p14="http://schemas.microsoft.com/office/powerpoint/2010/main" val="1870828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8900000" scaled="1"/>
          <a:tileRect/>
        </a:gradFill>
        <a:effectLst/>
      </p:bgPr>
    </p:bg>
    <p:spTree>
      <p:nvGrpSpPr>
        <p:cNvPr id="1" name="">
          <a:extLst>
            <a:ext uri="{FF2B5EF4-FFF2-40B4-BE49-F238E27FC236}">
              <a16:creationId xmlns:a16="http://schemas.microsoft.com/office/drawing/2014/main" id="{AD0CDC49-FE93-F395-A209-8004C444F7B5}"/>
            </a:ext>
          </a:extLst>
        </p:cNvPr>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44BC18A-2170-2462-74CD-BDF52E707EDC}"/>
              </a:ext>
            </a:extLst>
          </p:cNvPr>
          <p:cNvSpPr/>
          <p:nvPr/>
        </p:nvSpPr>
        <p:spPr>
          <a:xfrm>
            <a:off x="0" y="-8128"/>
            <a:ext cx="12188952" cy="1457811"/>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chorCtr="0">
            <a:normAutofit fontScale="92500" lnSpcReduction="10000"/>
          </a:bodyPr>
          <a:lstStyle/>
          <a:p>
            <a:pPr>
              <a:lnSpc>
                <a:spcPct val="90000"/>
              </a:lnSpc>
              <a:spcBef>
                <a:spcPct val="0"/>
              </a:spcBef>
              <a:spcAft>
                <a:spcPts val="600"/>
              </a:spcAft>
            </a:pPr>
            <a:endParaRPr lang="en-US" sz="2600" b="1" dirty="0">
              <a:solidFill>
                <a:schemeClr val="tx1"/>
              </a:solidFill>
              <a:latin typeface="+mj-lt"/>
              <a:ea typeface="+mj-ea"/>
              <a:cs typeface="+mj-cs"/>
            </a:endParaRPr>
          </a:p>
          <a:p>
            <a:pPr>
              <a:lnSpc>
                <a:spcPct val="90000"/>
              </a:lnSpc>
              <a:spcBef>
                <a:spcPct val="0"/>
              </a:spcBef>
              <a:spcAft>
                <a:spcPts val="600"/>
              </a:spcAft>
            </a:pPr>
            <a:r>
              <a:rPr lang="en-US" sz="4400" b="1" dirty="0">
                <a:solidFill>
                  <a:schemeClr val="accent2"/>
                </a:solidFill>
                <a:latin typeface="+mj-lt"/>
                <a:ea typeface="+mj-ea"/>
                <a:cs typeface="+mj-cs"/>
              </a:rPr>
              <a:t>  Data Cleaning &amp;  Preprocessing</a:t>
            </a:r>
          </a:p>
          <a:p>
            <a:pPr>
              <a:lnSpc>
                <a:spcPct val="90000"/>
              </a:lnSpc>
              <a:spcBef>
                <a:spcPct val="0"/>
              </a:spcBef>
              <a:spcAft>
                <a:spcPts val="600"/>
              </a:spcAft>
            </a:pPr>
            <a:r>
              <a:rPr lang="en-US" sz="2700" b="1" dirty="0">
                <a:solidFill>
                  <a:schemeClr val="accent2"/>
                </a:solidFill>
                <a:latin typeface="+mj-lt"/>
                <a:ea typeface="+mj-ea"/>
                <a:cs typeface="+mj-cs"/>
              </a:rPr>
              <a:t>    Handling Outlier &amp; Skewness:</a:t>
            </a:r>
          </a:p>
          <a:p>
            <a:pPr>
              <a:lnSpc>
                <a:spcPct val="90000"/>
              </a:lnSpc>
              <a:spcBef>
                <a:spcPct val="0"/>
              </a:spcBef>
              <a:spcAft>
                <a:spcPts val="600"/>
              </a:spcAft>
            </a:pPr>
            <a:endParaRPr lang="en-US" sz="2600" b="1" dirty="0">
              <a:solidFill>
                <a:schemeClr val="tx1"/>
              </a:solidFill>
              <a:latin typeface="+mj-lt"/>
              <a:ea typeface="+mj-ea"/>
              <a:cs typeface="+mj-cs"/>
            </a:endParaRPr>
          </a:p>
        </p:txBody>
      </p:sp>
      <p:sp>
        <p:nvSpPr>
          <p:cNvPr id="60"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ontent Placeholder 2">
            <a:extLst>
              <a:ext uri="{FF2B5EF4-FFF2-40B4-BE49-F238E27FC236}">
                <a16:creationId xmlns:a16="http://schemas.microsoft.com/office/drawing/2014/main" id="{EFD66914-FA16-FDE5-D3E6-EF374AFD71FE}"/>
              </a:ext>
            </a:extLst>
          </p:cNvPr>
          <p:cNvSpPr>
            <a:spLocks noGrp="1"/>
          </p:cNvSpPr>
          <p:nvPr>
            <p:ph idx="1"/>
          </p:nvPr>
        </p:nvSpPr>
        <p:spPr>
          <a:xfrm>
            <a:off x="148905" y="1778128"/>
            <a:ext cx="5635630" cy="5079872"/>
          </a:xfrm>
        </p:spPr>
        <p:txBody>
          <a:bodyPr vert="horz" lIns="91440" tIns="45720" rIns="91440" bIns="45720" rtlCol="0" anchor="t">
            <a:noAutofit/>
          </a:bodyPr>
          <a:lstStyle/>
          <a:p>
            <a:pPr marL="0" indent="0" defTabSz="914400">
              <a:buNone/>
            </a:pPr>
            <a:r>
              <a:rPr lang="en-US" sz="1400" b="1" dirty="0"/>
              <a:t>Handling Outliers:</a:t>
            </a:r>
          </a:p>
          <a:p>
            <a:pPr indent="-228600" defTabSz="914400"/>
            <a:r>
              <a:rPr lang="en-US" sz="1400" b="1" dirty="0"/>
              <a:t>Z-score Method: </a:t>
            </a:r>
            <a:r>
              <a:rPr lang="en-US" sz="1400" dirty="0"/>
              <a:t>Identifies data points far from the mean (Z &gt; 3 or Z &lt; -3) and marks them as outliers.</a:t>
            </a:r>
          </a:p>
          <a:p>
            <a:pPr indent="-228600" defTabSz="914400"/>
            <a:r>
              <a:rPr lang="en-US" sz="1400" b="1" dirty="0"/>
              <a:t>IQR Method: </a:t>
            </a:r>
            <a:r>
              <a:rPr lang="en-US" sz="1400" dirty="0"/>
              <a:t>Data points outside the IQR thresholds (Q1 - 1.5IQR or Q3 + 1.5IQR) were treated as outliers.</a:t>
            </a:r>
          </a:p>
          <a:p>
            <a:pPr marL="0" indent="0" defTabSz="914400">
              <a:buNone/>
            </a:pPr>
            <a:r>
              <a:rPr lang="en-US" sz="1400" b="1" dirty="0"/>
              <a:t>Handling Approach: </a:t>
            </a:r>
          </a:p>
          <a:p>
            <a:pPr indent="-228600" defTabSz="914400"/>
            <a:r>
              <a:rPr lang="en-US" sz="1400" dirty="0"/>
              <a:t>For critical features, outliers were capped at specific thresholds.</a:t>
            </a:r>
          </a:p>
          <a:p>
            <a:pPr indent="-228600" defTabSz="914400"/>
            <a:r>
              <a:rPr lang="en-US" sz="1400" dirty="0"/>
              <a:t>For non-critical features, outliers were removed to reduce distortion in the model.</a:t>
            </a:r>
          </a:p>
          <a:p>
            <a:pPr marL="0" indent="0" defTabSz="914400">
              <a:buNone/>
            </a:pPr>
            <a:r>
              <a:rPr lang="en-US" sz="1400" b="1" dirty="0"/>
              <a:t>Handling Skewness:</a:t>
            </a:r>
          </a:p>
          <a:p>
            <a:pPr indent="-228600" defTabSz="914400"/>
            <a:r>
              <a:rPr lang="en-US" sz="1400" b="1" dirty="0"/>
              <a:t>Log Transformation: </a:t>
            </a:r>
            <a:r>
              <a:rPr lang="en-US" sz="1400" dirty="0"/>
              <a:t>Applied to Dexa_Freq_During_Rx to reduce positive skewness.</a:t>
            </a:r>
          </a:p>
          <a:p>
            <a:pPr indent="-228600" defTabSz="914400"/>
            <a:r>
              <a:rPr lang="en-US" sz="1400" dirty="0"/>
              <a:t>Resulted in a decrease in skewness from 6.81 to 1.33 and removed 42 outliers.</a:t>
            </a:r>
          </a:p>
          <a:p>
            <a:pPr marL="0" indent="0" defTabSz="914400">
              <a:buNone/>
            </a:pPr>
            <a:r>
              <a:rPr lang="en-US" sz="1400" b="1" dirty="0"/>
              <a:t>Square Root Transformation:</a:t>
            </a:r>
          </a:p>
          <a:p>
            <a:pPr indent="-228600" defTabSz="914400"/>
            <a:r>
              <a:rPr lang="en-US" sz="1400" dirty="0"/>
              <a:t>Applied to Count_Of_Risks to reduce mild skewness.</a:t>
            </a:r>
          </a:p>
          <a:p>
            <a:pPr indent="-228600" defTabSz="914400"/>
            <a:r>
              <a:rPr lang="en-US" sz="1400" dirty="0"/>
              <a:t>Resulted in a skewness of -0.33, indicating a more normal distribution with no extreme outliers.</a:t>
            </a:r>
          </a:p>
        </p:txBody>
      </p:sp>
      <p:pic>
        <p:nvPicPr>
          <p:cNvPr id="8" name="Picture 7" descr="A screenshot of a graph&#10;&#10;Description automatically generated">
            <a:extLst>
              <a:ext uri="{FF2B5EF4-FFF2-40B4-BE49-F238E27FC236}">
                <a16:creationId xmlns:a16="http://schemas.microsoft.com/office/drawing/2014/main" id="{93900C9F-6998-6558-69F7-0E59B3E79FAE}"/>
              </a:ext>
            </a:extLst>
          </p:cNvPr>
          <p:cNvPicPr>
            <a:picLocks noChangeAspect="1"/>
          </p:cNvPicPr>
          <p:nvPr/>
        </p:nvPicPr>
        <p:blipFill>
          <a:blip r:embed="rId2"/>
          <a:stretch>
            <a:fillRect/>
          </a:stretch>
        </p:blipFill>
        <p:spPr>
          <a:xfrm>
            <a:off x="5784535" y="1772984"/>
            <a:ext cx="6258560" cy="4922456"/>
          </a:xfrm>
          <a:prstGeom prst="rect">
            <a:avLst/>
          </a:prstGeom>
        </p:spPr>
      </p:pic>
    </p:spTree>
    <p:extLst>
      <p:ext uri="{BB962C8B-B14F-4D97-AF65-F5344CB8AC3E}">
        <p14:creationId xmlns:p14="http://schemas.microsoft.com/office/powerpoint/2010/main" val="3165732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effectLst/>
      </p:bgPr>
    </p:bg>
    <p:spTree>
      <p:nvGrpSpPr>
        <p:cNvPr id="1" name="">
          <a:extLst>
            <a:ext uri="{FF2B5EF4-FFF2-40B4-BE49-F238E27FC236}">
              <a16:creationId xmlns:a16="http://schemas.microsoft.com/office/drawing/2014/main" id="{B01B3AB2-3651-FB0A-7150-25B1FF54CD1F}"/>
            </a:ext>
          </a:extLst>
        </p:cNvPr>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3" name="Arc 9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86" name="Freeform: Shape 8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0" name="Picture 59" descr="Financial graphs on a dark display">
            <a:extLst>
              <a:ext uri="{FF2B5EF4-FFF2-40B4-BE49-F238E27FC236}">
                <a16:creationId xmlns:a16="http://schemas.microsoft.com/office/drawing/2014/main" id="{F6B5275C-87B2-2D5A-8D58-52E21FE51037}"/>
              </a:ext>
            </a:extLst>
          </p:cNvPr>
          <p:cNvPicPr>
            <a:picLocks noChangeAspect="1"/>
          </p:cNvPicPr>
          <p:nvPr/>
        </p:nvPicPr>
        <p:blipFill>
          <a:blip r:embed="rId2"/>
          <a:srcRect l="17389" r="20112" b="1"/>
          <a:stretch/>
        </p:blipFill>
        <p:spPr>
          <a:xfrm>
            <a:off x="553726" y="2303362"/>
            <a:ext cx="4302753" cy="432893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8" name="Content Placeholder 2">
            <a:extLst>
              <a:ext uri="{FF2B5EF4-FFF2-40B4-BE49-F238E27FC236}">
                <a16:creationId xmlns:a16="http://schemas.microsoft.com/office/drawing/2014/main" id="{6EEBCFE6-59AA-B812-9BBE-39A65C70EC21}"/>
              </a:ext>
            </a:extLst>
          </p:cNvPr>
          <p:cNvSpPr>
            <a:spLocks noGrp="1"/>
          </p:cNvSpPr>
          <p:nvPr>
            <p:ph idx="1"/>
          </p:nvPr>
        </p:nvSpPr>
        <p:spPr>
          <a:xfrm>
            <a:off x="5139160" y="13597"/>
            <a:ext cx="7052840" cy="6858000"/>
          </a:xfrm>
        </p:spPr>
        <p:txBody>
          <a:bodyPr>
            <a:noAutofit/>
          </a:bodyPr>
          <a:lstStyle/>
          <a:p>
            <a:pPr marL="0" indent="0" algn="just">
              <a:buNone/>
            </a:pPr>
            <a:r>
              <a:rPr lang="en-GB" sz="1600" b="1" dirty="0"/>
              <a:t>1. Transformations Applied:</a:t>
            </a:r>
          </a:p>
          <a:p>
            <a:pPr marL="457189" lvl="1" indent="0" algn="just">
              <a:buNone/>
            </a:pPr>
            <a:r>
              <a:rPr lang="en-GB" sz="1400" b="1" dirty="0"/>
              <a:t>Log Transformation: </a:t>
            </a:r>
          </a:p>
          <a:p>
            <a:pPr lvl="1" algn="just"/>
            <a:r>
              <a:rPr lang="en-GB" sz="1300" dirty="0"/>
              <a:t>Applied to Dexa_Freq_During_Rx to reduce extreme positive skewness.</a:t>
            </a:r>
          </a:p>
          <a:p>
            <a:pPr lvl="1" algn="just"/>
            <a:r>
              <a:rPr lang="en-GB" sz="1300" dirty="0"/>
              <a:t>Helped normalize the data, but skewness remained moderate after transformation.</a:t>
            </a:r>
          </a:p>
          <a:p>
            <a:pPr marL="457189" lvl="1" indent="0" algn="just">
              <a:buNone/>
            </a:pPr>
            <a:r>
              <a:rPr lang="en-GB" sz="1400" b="1" dirty="0"/>
              <a:t>Square Root Transformation:</a:t>
            </a:r>
          </a:p>
          <a:p>
            <a:pPr lvl="1" algn="just"/>
            <a:r>
              <a:rPr lang="en-GB" sz="1300" dirty="0"/>
              <a:t>Applied to Count_Of_Risks to reduce mild skewness.</a:t>
            </a:r>
          </a:p>
          <a:p>
            <a:pPr lvl="1" algn="just"/>
            <a:r>
              <a:rPr lang="en-GB" sz="1300" dirty="0"/>
              <a:t>Resulted in a more symmetric distribution with reduced skewness.</a:t>
            </a:r>
          </a:p>
          <a:p>
            <a:pPr marL="457189" lvl="1" indent="0" algn="just">
              <a:buNone/>
            </a:pPr>
            <a:r>
              <a:rPr lang="en-GB" sz="1400" b="1" dirty="0"/>
              <a:t>Box-Cox Transformation:</a:t>
            </a:r>
          </a:p>
          <a:p>
            <a:pPr lvl="1" algn="just"/>
            <a:r>
              <a:rPr lang="en-GB" sz="1300" dirty="0"/>
              <a:t>Applied to Dexa_Freq_During_Rx for further reduction of skewness.</a:t>
            </a:r>
          </a:p>
          <a:p>
            <a:pPr lvl="1" algn="just"/>
            <a:r>
              <a:rPr lang="en-GB" sz="1300" dirty="0"/>
              <a:t>Skewness After Box-Cox: 1.02 (still moderate).</a:t>
            </a:r>
          </a:p>
          <a:p>
            <a:pPr lvl="1" algn="just"/>
            <a:r>
              <a:rPr lang="en-GB" sz="1300" dirty="0"/>
              <a:t>Box-Cox was chosen for its ability to handle skewed data when other transformations were not enough.</a:t>
            </a:r>
          </a:p>
          <a:p>
            <a:pPr marL="0" indent="0" algn="just">
              <a:buNone/>
            </a:pPr>
            <a:r>
              <a:rPr lang="en-GB" sz="1600" b="1" dirty="0"/>
              <a:t>2. Skewness Assessment:</a:t>
            </a:r>
          </a:p>
          <a:p>
            <a:pPr marL="457189" lvl="1" indent="0" algn="just">
              <a:buNone/>
            </a:pPr>
            <a:r>
              <a:rPr lang="en-GB" sz="1400" b="1" dirty="0"/>
              <a:t>Threshold for Symmetry: </a:t>
            </a:r>
          </a:p>
          <a:p>
            <a:pPr lvl="1" algn="just"/>
            <a:r>
              <a:rPr lang="en-GB" sz="1300" dirty="0"/>
              <a:t>Skewness between -0.5 and 0.5: considered approximately symmetric.</a:t>
            </a:r>
          </a:p>
          <a:p>
            <a:pPr lvl="1" algn="just"/>
            <a:r>
              <a:rPr lang="en-GB" sz="1300" dirty="0"/>
              <a:t>Skewness of 1.02 indicates moderate skewness, which may be tolerable for tree-based models like Random Forest or Gradient Boosting.</a:t>
            </a:r>
          </a:p>
          <a:p>
            <a:pPr lvl="1" algn="just"/>
            <a:r>
              <a:rPr lang="en-GB" sz="1300" dirty="0"/>
              <a:t>For models sensitive to skewed data (e.g., Linear Regression or SVM), further transformation may be needed.</a:t>
            </a:r>
          </a:p>
          <a:p>
            <a:pPr marL="0" indent="0" algn="just">
              <a:buNone/>
            </a:pPr>
            <a:r>
              <a:rPr lang="en-GB" sz="1600" b="1" dirty="0"/>
              <a:t>3. Further Transformations </a:t>
            </a:r>
            <a:r>
              <a:rPr lang="en-GB" sz="1600" dirty="0"/>
              <a:t> </a:t>
            </a:r>
          </a:p>
          <a:p>
            <a:pPr marL="457189" lvl="1" indent="0" algn="just">
              <a:buNone/>
            </a:pPr>
            <a:r>
              <a:rPr lang="en-GB" sz="1400" b="1" dirty="0"/>
              <a:t>Winsorization:</a:t>
            </a:r>
          </a:p>
          <a:p>
            <a:pPr lvl="1" algn="just"/>
            <a:r>
              <a:rPr lang="en-GB" sz="1300" dirty="0"/>
              <a:t>Purpose: Caps outliers contributing to skewness.</a:t>
            </a:r>
          </a:p>
          <a:p>
            <a:pPr lvl="1" algn="just"/>
            <a:r>
              <a:rPr lang="en-GB" sz="1300" dirty="0"/>
              <a:t>Skewness After Winsorization: 1.22 (slightly higher than Box-Cox).</a:t>
            </a:r>
          </a:p>
          <a:p>
            <a:pPr lvl="1" algn="just"/>
            <a:r>
              <a:rPr lang="en-GB" sz="1300" dirty="0"/>
              <a:t>Despite multiple transformations, the Dexa_Freq_During_Rx_Log feature still retains moderate skewness (1.02).</a:t>
            </a:r>
          </a:p>
          <a:p>
            <a:pPr marL="0" indent="0" algn="just">
              <a:buNone/>
            </a:pPr>
            <a:r>
              <a:rPr lang="en-GB" sz="1600" b="1" dirty="0"/>
              <a:t>4. Model Considerations:</a:t>
            </a:r>
          </a:p>
          <a:p>
            <a:pPr lvl="1" algn="just"/>
            <a:r>
              <a:rPr lang="en-GB" sz="1300" dirty="0"/>
              <a:t>Since the model is robust to skewed distributions (tree-based models), the untransformed Dexa_Freq_During_Rx will be used for analysis despite moderate skewness.</a:t>
            </a:r>
          </a:p>
        </p:txBody>
      </p:sp>
      <p:sp>
        <p:nvSpPr>
          <p:cNvPr id="3" name="Title 1">
            <a:extLst>
              <a:ext uri="{FF2B5EF4-FFF2-40B4-BE49-F238E27FC236}">
                <a16:creationId xmlns:a16="http://schemas.microsoft.com/office/drawing/2014/main" id="{233C3F49-D24E-65A6-7390-5AA12DDEB940}"/>
              </a:ext>
            </a:extLst>
          </p:cNvPr>
          <p:cNvSpPr txBox="1">
            <a:spLocks/>
          </p:cNvSpPr>
          <p:nvPr/>
        </p:nvSpPr>
        <p:spPr>
          <a:xfrm>
            <a:off x="0" y="13596"/>
            <a:ext cx="5139159" cy="2011973"/>
          </a:xfrm>
          <a:prstGeom prst="rect">
            <a:avLst/>
          </a:prstGeom>
          <a:solidFill>
            <a:schemeClr val="bg2">
              <a:lumMod val="25000"/>
            </a:schemeClr>
          </a:solidFill>
        </p:spPr>
        <p:txBody>
          <a:bodyPr vert="horz" lIns="91440" tIns="45720" rIns="91440" bIns="45720" rtlCol="0" anchor="b">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a:solidFill>
                  <a:schemeClr val="accent2"/>
                </a:solidFill>
              </a:rPr>
              <a:t>Normalizing / Transforming</a:t>
            </a:r>
          </a:p>
          <a:p>
            <a:pPr algn="ctr"/>
            <a:r>
              <a:rPr lang="en-GB" b="1" dirty="0">
                <a:solidFill>
                  <a:schemeClr val="accent2"/>
                </a:solidFill>
              </a:rPr>
              <a:t>Data</a:t>
            </a:r>
            <a:endParaRPr lang="en-US" b="1" dirty="0">
              <a:solidFill>
                <a:schemeClr val="accent2"/>
              </a:solidFill>
            </a:endParaRPr>
          </a:p>
        </p:txBody>
      </p:sp>
    </p:spTree>
    <p:extLst>
      <p:ext uri="{BB962C8B-B14F-4D97-AF65-F5344CB8AC3E}">
        <p14:creationId xmlns:p14="http://schemas.microsoft.com/office/powerpoint/2010/main" val="1808480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a:extLst>
            <a:ext uri="{FF2B5EF4-FFF2-40B4-BE49-F238E27FC236}">
              <a16:creationId xmlns:a16="http://schemas.microsoft.com/office/drawing/2014/main" id="{5F88F414-C74F-0BC2-E25F-4639511A73D2}"/>
            </a:ext>
          </a:extLst>
        </p:cNvPr>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86C96E4-98DC-7788-862C-66295E8BD3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D0FBCB6F-099F-37C7-D66D-76DDF673ADA2}"/>
              </a:ext>
            </a:extLst>
          </p:cNvPr>
          <p:cNvSpPr/>
          <p:nvPr/>
        </p:nvSpPr>
        <p:spPr>
          <a:xfrm>
            <a:off x="1" y="0"/>
            <a:ext cx="12191998" cy="1685378"/>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chorCtr="0">
            <a:normAutofit/>
          </a:bodyPr>
          <a:lstStyle/>
          <a:p>
            <a:pPr lvl="1">
              <a:lnSpc>
                <a:spcPct val="90000"/>
              </a:lnSpc>
              <a:spcBef>
                <a:spcPct val="0"/>
              </a:spcBef>
              <a:spcAft>
                <a:spcPts val="600"/>
              </a:spcAft>
            </a:pPr>
            <a:r>
              <a:rPr lang="en-US" sz="4800" b="1" kern="1200" dirty="0">
                <a:solidFill>
                  <a:schemeClr val="accent2"/>
                </a:solidFill>
                <a:latin typeface="+mj-lt"/>
                <a:ea typeface="+mj-ea"/>
                <a:cs typeface="+mj-cs"/>
              </a:rPr>
              <a:t>Distribution of Key Features</a:t>
            </a:r>
          </a:p>
        </p:txBody>
      </p:sp>
      <p:sp>
        <p:nvSpPr>
          <p:cNvPr id="73" name="Rectangle 72">
            <a:extLst>
              <a:ext uri="{FF2B5EF4-FFF2-40B4-BE49-F238E27FC236}">
                <a16:creationId xmlns:a16="http://schemas.microsoft.com/office/drawing/2014/main" id="{13579FBF-FB32-34AD-499C-DED5C6DB0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CD100C05-3D74-BB71-9EE0-9AD22FE86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9856BB2-5EC8-964F-9E58-DFCA12F78FC1}"/>
              </a:ext>
            </a:extLst>
          </p:cNvPr>
          <p:cNvSpPr txBox="1"/>
          <p:nvPr/>
        </p:nvSpPr>
        <p:spPr>
          <a:xfrm>
            <a:off x="266218" y="2296159"/>
            <a:ext cx="5331831" cy="3942800"/>
          </a:xfrm>
          <a:prstGeom prst="rect">
            <a:avLst/>
          </a:prstGeom>
          <a:noFill/>
        </p:spPr>
        <p:txBody>
          <a:bodyPr vert="horz" lIns="91440" tIns="45720" rIns="91440" bIns="45720" rtlCol="0" anchor="ctr">
            <a:normAutofit/>
          </a:bodyPr>
          <a:lstStyle/>
          <a:p>
            <a:pPr>
              <a:lnSpc>
                <a:spcPct val="150000"/>
              </a:lnSpc>
              <a:spcAft>
                <a:spcPts val="600"/>
              </a:spcAft>
            </a:pPr>
            <a:r>
              <a:rPr lang="en-US" sz="2200" b="1" u="sng" dirty="0"/>
              <a:t>Distribution of Persistency Flag:</a:t>
            </a:r>
          </a:p>
          <a:p>
            <a:pPr>
              <a:lnSpc>
                <a:spcPct val="90000"/>
              </a:lnSpc>
              <a:spcAft>
                <a:spcPts val="600"/>
              </a:spcAft>
            </a:pPr>
            <a:r>
              <a:rPr lang="en-US" sz="2000" dirty="0"/>
              <a:t>Non-Persistent instances (2,135) outnumber Persistent instances (1,289).</a:t>
            </a:r>
          </a:p>
          <a:p>
            <a:pPr>
              <a:lnSpc>
                <a:spcPct val="90000"/>
              </a:lnSpc>
              <a:spcAft>
                <a:spcPts val="600"/>
              </a:spcAft>
            </a:pPr>
            <a:r>
              <a:rPr lang="en-US" sz="2000" b="1" dirty="0"/>
              <a:t>Hypothesis:</a:t>
            </a:r>
          </a:p>
          <a:p>
            <a:pPr>
              <a:lnSpc>
                <a:spcPct val="90000"/>
              </a:lnSpc>
              <a:spcAft>
                <a:spcPts val="600"/>
              </a:spcAft>
            </a:pPr>
            <a:r>
              <a:rPr lang="en-US" sz="2000" dirty="0"/>
              <a:t>The dataset shows a higher prevalence of non-adherence, indicating potential issues in long-term medication adherence or irregularity in persistency.</a:t>
            </a:r>
          </a:p>
        </p:txBody>
      </p:sp>
      <p:sp>
        <p:nvSpPr>
          <p:cNvPr id="77" name="Rectangle 76">
            <a:extLst>
              <a:ext uri="{FF2B5EF4-FFF2-40B4-BE49-F238E27FC236}">
                <a16:creationId xmlns:a16="http://schemas.microsoft.com/office/drawing/2014/main" id="{1ACCA948-5FB7-17AB-94D1-47E68884B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showing the distribution of persistence flag&#10;&#10;Description automatically generated">
            <a:extLst>
              <a:ext uri="{FF2B5EF4-FFF2-40B4-BE49-F238E27FC236}">
                <a16:creationId xmlns:a16="http://schemas.microsoft.com/office/drawing/2014/main" id="{D02FC06D-9C47-0BE2-5851-555A7195F506}"/>
              </a:ext>
            </a:extLst>
          </p:cNvPr>
          <p:cNvPicPr>
            <a:picLocks noChangeAspect="1"/>
          </p:cNvPicPr>
          <p:nvPr/>
        </p:nvPicPr>
        <p:blipFill>
          <a:blip r:embed="rId2"/>
          <a:stretch>
            <a:fillRect/>
          </a:stretch>
        </p:blipFill>
        <p:spPr>
          <a:xfrm>
            <a:off x="5669280" y="2296159"/>
            <a:ext cx="5714082" cy="4174911"/>
          </a:xfrm>
          <a:prstGeom prst="rect">
            <a:avLst/>
          </a:prstGeom>
        </p:spPr>
      </p:pic>
    </p:spTree>
    <p:extLst>
      <p:ext uri="{BB962C8B-B14F-4D97-AF65-F5344CB8AC3E}">
        <p14:creationId xmlns:p14="http://schemas.microsoft.com/office/powerpoint/2010/main" val="3281095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gradFill>
        <a:effectLst/>
      </p:bgPr>
    </p:bg>
    <p:spTree>
      <p:nvGrpSpPr>
        <p:cNvPr id="1" name="">
          <a:extLst>
            <a:ext uri="{FF2B5EF4-FFF2-40B4-BE49-F238E27FC236}">
              <a16:creationId xmlns:a16="http://schemas.microsoft.com/office/drawing/2014/main" id="{A7D1961D-B857-3154-18EC-FFACA2FA61B4}"/>
            </a:ext>
          </a:extLst>
        </p:cNvPr>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511AEA40-DCB3-A2AD-0280-5A1ECA6936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a:extLst>
              <a:ext uri="{FF2B5EF4-FFF2-40B4-BE49-F238E27FC236}">
                <a16:creationId xmlns:a16="http://schemas.microsoft.com/office/drawing/2014/main" id="{21D41328-D934-E28D-F98C-1F64C658548A}"/>
              </a:ext>
            </a:extLst>
          </p:cNvPr>
          <p:cNvSpPr/>
          <p:nvPr/>
        </p:nvSpPr>
        <p:spPr>
          <a:xfrm>
            <a:off x="14247" y="0"/>
            <a:ext cx="7111998" cy="16764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nSpc>
                <a:spcPct val="90000"/>
              </a:lnSpc>
              <a:spcBef>
                <a:spcPct val="0"/>
              </a:spcBef>
              <a:spcAft>
                <a:spcPts val="600"/>
              </a:spcAft>
            </a:pPr>
            <a:r>
              <a:rPr lang="en-US" sz="3700" b="1" kern="1200" dirty="0">
                <a:solidFill>
                  <a:schemeClr val="accent2"/>
                </a:solidFill>
                <a:latin typeface="+mj-lt"/>
                <a:ea typeface="+mj-ea"/>
                <a:cs typeface="+mj-cs"/>
              </a:rPr>
              <a:t>  </a:t>
            </a:r>
            <a:r>
              <a:rPr lang="en-US" sz="4400" b="1" kern="1200" dirty="0">
                <a:solidFill>
                  <a:schemeClr val="accent2"/>
                </a:solidFill>
                <a:latin typeface="+mj-lt"/>
                <a:ea typeface="+mj-ea"/>
                <a:cs typeface="+mj-cs"/>
              </a:rPr>
              <a:t>Distribution of Key Features</a:t>
            </a:r>
          </a:p>
        </p:txBody>
      </p:sp>
      <p:pic>
        <p:nvPicPr>
          <p:cNvPr id="6" name="Picture 5" descr="A close-up of a graph&#10;&#10;Description automatically generated">
            <a:extLst>
              <a:ext uri="{FF2B5EF4-FFF2-40B4-BE49-F238E27FC236}">
                <a16:creationId xmlns:a16="http://schemas.microsoft.com/office/drawing/2014/main" id="{C9978503-4278-0BFB-F1C7-6BE599228BB7}"/>
              </a:ext>
            </a:extLst>
          </p:cNvPr>
          <p:cNvPicPr>
            <a:picLocks noChangeAspect="1"/>
          </p:cNvPicPr>
          <p:nvPr/>
        </p:nvPicPr>
        <p:blipFill>
          <a:blip r:embed="rId2"/>
          <a:stretch>
            <a:fillRect/>
          </a:stretch>
        </p:blipFill>
        <p:spPr>
          <a:xfrm>
            <a:off x="81280" y="1951443"/>
            <a:ext cx="6977932" cy="3058160"/>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36" name="Arc 35">
            <a:extLst>
              <a:ext uri="{FF2B5EF4-FFF2-40B4-BE49-F238E27FC236}">
                <a16:creationId xmlns:a16="http://schemas.microsoft.com/office/drawing/2014/main" id="{1EFCD5AA-9604-CE02-1F07-60AA55628F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CE03BAA8-4163-76DD-2503-5865BE6CB1FA}"/>
              </a:ext>
            </a:extLst>
          </p:cNvPr>
          <p:cNvSpPr txBox="1"/>
          <p:nvPr/>
        </p:nvSpPr>
        <p:spPr>
          <a:xfrm>
            <a:off x="7111999" y="74645"/>
            <a:ext cx="4998721" cy="6783354"/>
          </a:xfrm>
          <a:prstGeom prst="rect">
            <a:avLst/>
          </a:prstGeom>
        </p:spPr>
        <p:txBody>
          <a:bodyPr vert="horz" lIns="91440" tIns="45720" rIns="91440" bIns="45720" rtlCol="0">
            <a:noAutofit/>
          </a:bodyPr>
          <a:lstStyle/>
          <a:p>
            <a:pPr algn="just">
              <a:lnSpc>
                <a:spcPct val="90000"/>
              </a:lnSpc>
              <a:spcAft>
                <a:spcPts val="600"/>
              </a:spcAft>
            </a:pPr>
            <a:r>
              <a:rPr lang="en-US" sz="1400" dirty="0"/>
              <a:t>The charts show the distributions of Gender, Race, Ethnicity, and Region in the dataset. Key observations are:</a:t>
            </a:r>
          </a:p>
          <a:p>
            <a:pPr marL="285750" indent="-285750" algn="just">
              <a:lnSpc>
                <a:spcPct val="90000"/>
              </a:lnSpc>
              <a:spcAft>
                <a:spcPts val="600"/>
              </a:spcAft>
              <a:buFont typeface="Wingdings" panose="05000000000000000000" pitchFamily="2" charset="2"/>
              <a:buChar char="Ø"/>
            </a:pPr>
            <a:r>
              <a:rPr lang="en-US" sz="1500" b="1" dirty="0"/>
              <a:t>Gender </a:t>
            </a:r>
            <a:r>
              <a:rPr lang="en-GB" sz="1500" b="1" dirty="0"/>
              <a:t>Distribution: </a:t>
            </a:r>
            <a:r>
              <a:rPr lang="en-GB" sz="1400" dirty="0"/>
              <a:t>Predominantly Female (3,230) compared to Male (194), with more Non-Persistent cases across both genders.</a:t>
            </a:r>
          </a:p>
          <a:p>
            <a:pPr indent="-228600" algn="just">
              <a:lnSpc>
                <a:spcPct val="90000"/>
              </a:lnSpc>
              <a:spcAft>
                <a:spcPts val="600"/>
              </a:spcAft>
              <a:buFont typeface="Arial" panose="020B0604020202020204" pitchFamily="34" charset="0"/>
              <a:buChar char="•"/>
            </a:pPr>
            <a:r>
              <a:rPr lang="en-GB" sz="1400" b="1" dirty="0"/>
              <a:t>Hypothesis: </a:t>
            </a:r>
            <a:r>
              <a:rPr lang="en-GB" sz="1400" dirty="0"/>
              <a:t>Gender-specific healthcare-seeking behaviour may explain this disparity. Women may face challenges maintaining adherence due to caregiving responsibilities, medication side effects, or systemic healthcare access barriers.</a:t>
            </a:r>
          </a:p>
          <a:p>
            <a:pPr marL="285750" indent="-285750" algn="just">
              <a:lnSpc>
                <a:spcPct val="90000"/>
              </a:lnSpc>
              <a:spcAft>
                <a:spcPts val="600"/>
              </a:spcAft>
              <a:buFont typeface="Wingdings" panose="05000000000000000000" pitchFamily="2" charset="2"/>
              <a:buChar char="Ø"/>
            </a:pPr>
            <a:r>
              <a:rPr lang="en-GB" sz="1500" b="1" dirty="0"/>
              <a:t>Race Distribution:</a:t>
            </a:r>
            <a:r>
              <a:rPr lang="en-GB" sz="1500" dirty="0"/>
              <a:t> </a:t>
            </a:r>
            <a:r>
              <a:rPr lang="en-GB" sz="1400" dirty="0"/>
              <a:t>Caucasians (3,148) represent the majority, followed by smaller groups: Asian (84), Other/Unknown (97), and African American (95). </a:t>
            </a:r>
            <a:r>
              <a:rPr lang="en-GB" sz="1400" b="0" i="0" dirty="0">
                <a:effectLst/>
                <a:latin typeface="system-ui"/>
              </a:rPr>
              <a:t>Race distribution is heavily skewed towards Caucasians, which may limit insights into other racial groups.</a:t>
            </a:r>
            <a:endParaRPr lang="en-GB" sz="1400" dirty="0"/>
          </a:p>
          <a:p>
            <a:pPr indent="-228600" algn="just">
              <a:lnSpc>
                <a:spcPct val="90000"/>
              </a:lnSpc>
              <a:spcAft>
                <a:spcPts val="600"/>
              </a:spcAft>
              <a:buFont typeface="Arial" panose="020B0604020202020204" pitchFamily="34" charset="0"/>
              <a:buChar char="•"/>
            </a:pPr>
            <a:r>
              <a:rPr lang="en-GB" sz="1400" b="1" dirty="0"/>
              <a:t>Hypothesis: </a:t>
            </a:r>
            <a:r>
              <a:rPr lang="en-GB" sz="1400" dirty="0"/>
              <a:t>Racial disparities in healthcare delivery and medication adherence may influence persistency, with systemic inequities and cultural perceptions impacting adherence rates.</a:t>
            </a:r>
          </a:p>
          <a:p>
            <a:pPr marL="285750" indent="-285750" algn="just">
              <a:lnSpc>
                <a:spcPct val="90000"/>
              </a:lnSpc>
              <a:spcAft>
                <a:spcPts val="600"/>
              </a:spcAft>
              <a:buFont typeface="Wingdings" panose="05000000000000000000" pitchFamily="2" charset="2"/>
              <a:buChar char="Ø"/>
            </a:pPr>
            <a:r>
              <a:rPr lang="en-GB" sz="1500" b="1" dirty="0"/>
              <a:t>Ethnicity Distribution: </a:t>
            </a:r>
            <a:r>
              <a:rPr lang="en-GB" sz="1400" dirty="0"/>
              <a:t>Majority are Non-Hispanic (3,235), with few Hispanic (98) and Unknown (91).</a:t>
            </a:r>
          </a:p>
          <a:p>
            <a:pPr indent="-228600" algn="just">
              <a:lnSpc>
                <a:spcPct val="90000"/>
              </a:lnSpc>
              <a:spcAft>
                <a:spcPts val="600"/>
              </a:spcAft>
              <a:buFont typeface="Arial" panose="020B0604020202020204" pitchFamily="34" charset="0"/>
              <a:buChar char="•"/>
            </a:pPr>
            <a:r>
              <a:rPr lang="en-GB" sz="1400" b="1" dirty="0"/>
              <a:t>Hypothesis: </a:t>
            </a:r>
            <a:r>
              <a:rPr lang="en-GB" sz="1400" dirty="0"/>
              <a:t>Ethnic factors like cultural, social, or access-related challenges could influence adherence. Non-Hispanic individuals may face barriers to continued adherence due to healthcare accessibility and socioeconomic factors.</a:t>
            </a:r>
          </a:p>
          <a:p>
            <a:pPr marL="285750" indent="-285750" algn="just">
              <a:lnSpc>
                <a:spcPct val="90000"/>
              </a:lnSpc>
              <a:spcAft>
                <a:spcPts val="600"/>
              </a:spcAft>
              <a:buFont typeface="Wingdings" panose="05000000000000000000" pitchFamily="2" charset="2"/>
              <a:buChar char="Ø"/>
            </a:pPr>
            <a:r>
              <a:rPr lang="en-GB" sz="1500" b="1" dirty="0"/>
              <a:t>Region Distribution: </a:t>
            </a:r>
            <a:r>
              <a:rPr lang="en-GB" sz="1400" dirty="0"/>
              <a:t>The largest groups are from the Midwest (1383) and South (1247), followed by West (502), Northeast (232), and Other/Unknown (60). Regional trends are more likely to reflect data from the Midwest and South, given their larger representation.</a:t>
            </a:r>
          </a:p>
          <a:p>
            <a:pPr indent="-228600" algn="just">
              <a:lnSpc>
                <a:spcPct val="90000"/>
              </a:lnSpc>
              <a:spcAft>
                <a:spcPts val="600"/>
              </a:spcAft>
              <a:buFont typeface="Arial" panose="020B0604020202020204" pitchFamily="34" charset="0"/>
              <a:buChar char="•"/>
            </a:pPr>
            <a:r>
              <a:rPr lang="en-GB" sz="1400" b="1" dirty="0"/>
              <a:t>Hypothesis: </a:t>
            </a:r>
            <a:r>
              <a:rPr lang="en-GB" sz="1400" dirty="0"/>
              <a:t>Regional healthcare access, socioeconomic differences, and regional healthcare policies may affect persistency. </a:t>
            </a:r>
            <a:endParaRPr lang="en-US" sz="1400" dirty="0"/>
          </a:p>
        </p:txBody>
      </p:sp>
    </p:spTree>
    <p:extLst>
      <p:ext uri="{BB962C8B-B14F-4D97-AF65-F5344CB8AC3E}">
        <p14:creationId xmlns:p14="http://schemas.microsoft.com/office/powerpoint/2010/main" val="224199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5678</TotalTime>
  <Words>3955</Words>
  <Application>Microsoft Office PowerPoint</Application>
  <PresentationFormat>Widescreen</PresentationFormat>
  <Paragraphs>298</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system-ui</vt:lpstr>
      <vt:lpstr>Wingdings</vt:lpstr>
      <vt:lpstr>Office Theme</vt:lpstr>
      <vt:lpstr>PowerPoint Presentation</vt:lpstr>
      <vt:lpstr>Problem Description</vt:lpstr>
      <vt:lpstr>Data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AMRIN SHAIKH</cp:lastModifiedBy>
  <cp:revision>168</cp:revision>
  <cp:lastPrinted>2019-08-24T08:13:50Z</cp:lastPrinted>
  <dcterms:created xsi:type="dcterms:W3CDTF">2019-08-19T15:39:24Z</dcterms:created>
  <dcterms:modified xsi:type="dcterms:W3CDTF">2024-12-17T12:57:09Z</dcterms:modified>
</cp:coreProperties>
</file>