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1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2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0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Operation-aware Neural Networks for User Response Prediction</a:t>
            </a:r>
            <a:endParaRPr/>
          </a:p>
        </p:txBody>
      </p:sp>
      <p:sp>
        <p:nvSpPr>
          <p:cNvPr id="85" name="Google Shape;85;p13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>
                <a:solidFill>
                  <a:srgbClr val="888888"/>
                </a:solidFill>
              </a:rPr>
              <a:t>Presented by: Shaikh Azan Asim and Nabeel Uddin, FAST-NU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rPr lang="en-US">
                <a:solidFill>
                  <a:srgbClr val="888888"/>
                </a:solidFill>
              </a:rPr>
              <a:t>Authors: Yi Yang, Baile Xu, Furao Shen, Jian Zhao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Operation Analysis (Tables 5–6)</a:t>
            </a:r>
            <a:endParaRPr/>
          </a:p>
        </p:txBody>
      </p:sp>
      <p:sp>
        <p:nvSpPr>
          <p:cNvPr id="143" name="Google Shape;143;p2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Evaluate individual operations: copy vs. inner-product vs. combined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Inner-product yields largest single-op gain; combined ops best overall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70438" y="3713224"/>
            <a:ext cx="4620463" cy="3144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We Learned</a:t>
            </a:r>
            <a:endParaRPr/>
          </a:p>
        </p:txBody>
      </p:sp>
      <p:sp>
        <p:nvSpPr>
          <p:cNvPr id="150" name="Google Shape;150;p2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048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Disentangled embeddings per operation unlock richer feature interactions</a:t>
            </a:r>
            <a:endParaRPr sz="2600"/>
          </a:p>
          <a:p>
            <a:pPr indent="-3048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Modular design facilitates extension to new operations</a:t>
            </a:r>
            <a:endParaRPr sz="2600"/>
          </a:p>
          <a:p>
            <a:pPr indent="-3048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Multi-sense embedding concept from NLP applies effectively to recommender systems</a:t>
            </a:r>
            <a:endParaRPr sz="2600"/>
          </a:p>
          <a:p>
            <a:pPr indent="-3048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Batch normalization proved more stable than dropout in large-scale CTR models</a:t>
            </a:r>
            <a:endParaRPr sz="2600"/>
          </a:p>
          <a:p>
            <a:pPr indent="-3048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600"/>
              <a:buChar char="•"/>
            </a:pPr>
            <a:r>
              <a:rPr lang="en-US" sz="2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Operation-aware embeddings improve expressiveness; Architectural modularity supports rapid prototyping; Transfer of NLP embedding ideas to CTR prediction</a:t>
            </a:r>
            <a:endParaRPr sz="26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 &amp; Future Work</a:t>
            </a:r>
            <a:endParaRPr/>
          </a:p>
        </p:txBody>
      </p:sp>
      <p:sp>
        <p:nvSpPr>
          <p:cNvPr id="156" name="Google Shape;156;p2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ONN achieves state-of-the-art offline and online performance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Future directions: Operation-aware sub-networks, adaptive embedding dimensions, dynamic weighting of operations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Thank you! Questions?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Motivation &amp; Challenge</a:t>
            </a:r>
            <a:endParaRPr/>
          </a:p>
        </p:txBody>
      </p:sp>
      <p:sp>
        <p:nvSpPr>
          <p:cNvPr id="91" name="Google Shape;91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Importance of accurate CTR/CVR in online advertising and recommender systems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High-dimensional, sparse categorical features make interaction modeling difficult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Need for deep models that automatically learn feature interactions at scale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Limitations of Existing Models</a:t>
            </a:r>
            <a:endParaRPr/>
          </a:p>
        </p:txBody>
      </p:sp>
      <p:sp>
        <p:nvSpPr>
          <p:cNvPr id="97" name="Google Shape;97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FM/FFM: Shallow pairwise interactions, limited expressiveness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Deep Models (PNN, DeepFM): Capture higher-order patterns but share a single embedding per feature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issue: Shared embeddings force a compromise across operations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 Idea of ONN</a:t>
            </a:r>
            <a:endParaRPr/>
          </a:p>
        </p:txBody>
      </p:sp>
      <p:sp>
        <p:nvSpPr>
          <p:cNvPr id="103" name="Google Shape;103;p1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Operation-aware Embeddings: Learn distinct embeddings for each feature-operation pair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Allows features to adapt representation based on the operation (copy, inner-product, etc.)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Analogy to multi-sense word embeddings in NLP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ONN Architecture Overview (Figure 1)</a:t>
            </a:r>
            <a:endParaRPr/>
          </a:p>
        </p:txBody>
      </p:sp>
      <p:sp>
        <p:nvSpPr>
          <p:cNvPr id="109" name="Google Shape;109;p17"/>
          <p:cNvSpPr txBox="1"/>
          <p:nvPr>
            <p:ph idx="1" type="body"/>
          </p:nvPr>
        </p:nvSpPr>
        <p:spPr>
          <a:xfrm>
            <a:off x="457200" y="1588625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Three main components: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Operation-aware Embedding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Incipient Feature Extraction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MLP Prediction Head</a:t>
            </a:r>
            <a:endParaRPr/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03100" y="3932825"/>
            <a:ext cx="4737800" cy="279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Operation-aware Embedding (Figure 2)</a:t>
            </a:r>
            <a:endParaRPr/>
          </a:p>
        </p:txBody>
      </p:sp>
      <p:sp>
        <p:nvSpPr>
          <p:cNvPr id="116" name="Google Shape;116;p1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each feature i and operation o, learn sub-embedding V_{i,o}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Mapping Γ(o,i) selects correct vector during interaction</a:t>
            </a:r>
            <a:endParaRPr/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4200" y="3771713"/>
            <a:ext cx="7296150" cy="303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Theoretical Connections (Figures 3–5)</a:t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FM as single-op inner-product on shared embeddings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FFM as field-aware inner-products (operation-aware FM)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PNN as deep FM with shared embeddings</a:t>
            </a:r>
            <a:endParaRPr/>
          </a:p>
        </p:txBody>
      </p:sp>
      <p:pic>
        <p:nvPicPr>
          <p:cNvPr id="124" name="Google Shape;12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3957" y="4521344"/>
            <a:ext cx="4056076" cy="2121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Offline Experiment Results (Tables 1–2)</a:t>
            </a:r>
            <a:endParaRPr/>
          </a:p>
        </p:txBody>
      </p:sp>
      <p:sp>
        <p:nvSpPr>
          <p:cNvPr id="130" name="Google Shape;130;p2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Datasets: Criteo (45M), Tencent Ads (24M)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Metrics: Logloss, AUC, RMSE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ONN vs. FM, FFM, DNN, PNN, DeepFM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ONN achieves top AUC (e.g., 0.8123 vs. 0.8113) on Criteo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Online A/B Test Results (Figure 7)</a:t>
            </a:r>
            <a:endParaRPr/>
          </a:p>
        </p:txBody>
      </p:sp>
      <p:sp>
        <p:nvSpPr>
          <p:cNvPr id="136" name="Google Shape;136;p2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Deployment in production streaming ads environment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ONN converges fastest, yields highest live CTR improvements</a:t>
            </a:r>
            <a:endParaRPr/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7" name="Google Shape;137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63682" y="4020200"/>
            <a:ext cx="4216625" cy="2590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