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 id="2147483721" r:id="rId2"/>
  </p:sldMasterIdLst>
  <p:notesMasterIdLst>
    <p:notesMasterId r:id="rId25"/>
  </p:notesMasterIdLst>
  <p:sldIdLst>
    <p:sldId id="257" r:id="rId3"/>
    <p:sldId id="258" r:id="rId4"/>
    <p:sldId id="430" r:id="rId5"/>
    <p:sldId id="259" r:id="rId6"/>
    <p:sldId id="432" r:id="rId7"/>
    <p:sldId id="433" r:id="rId8"/>
    <p:sldId id="447" r:id="rId9"/>
    <p:sldId id="429" r:id="rId10"/>
    <p:sldId id="448" r:id="rId11"/>
    <p:sldId id="449" r:id="rId12"/>
    <p:sldId id="450" r:id="rId13"/>
    <p:sldId id="451" r:id="rId14"/>
    <p:sldId id="452" r:id="rId15"/>
    <p:sldId id="456" r:id="rId16"/>
    <p:sldId id="422" r:id="rId17"/>
    <p:sldId id="425" r:id="rId18"/>
    <p:sldId id="453" r:id="rId19"/>
    <p:sldId id="454" r:id="rId20"/>
    <p:sldId id="455" r:id="rId21"/>
    <p:sldId id="458" r:id="rId22"/>
    <p:sldId id="457" r:id="rId23"/>
    <p:sldId id="427" r:id="rId24"/>
  </p:sldIdLst>
  <p:sldSz cx="12192000" cy="6858000"/>
  <p:notesSz cx="6858000" cy="9144000"/>
  <p:custDataLst>
    <p:tags r:id="rId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C9B8E47-C0D3-4F0F-AA41-1669BA8757C2}">
          <p14:sldIdLst>
            <p14:sldId id="257"/>
            <p14:sldId id="258"/>
            <p14:sldId id="430"/>
            <p14:sldId id="259"/>
            <p14:sldId id="432"/>
            <p14:sldId id="433"/>
            <p14:sldId id="447"/>
            <p14:sldId id="429"/>
            <p14:sldId id="448"/>
            <p14:sldId id="449"/>
            <p14:sldId id="450"/>
            <p14:sldId id="451"/>
            <p14:sldId id="452"/>
            <p14:sldId id="456"/>
            <p14:sldId id="422"/>
            <p14:sldId id="425"/>
            <p14:sldId id="453"/>
            <p14:sldId id="454"/>
            <p14:sldId id="455"/>
            <p14:sldId id="458"/>
            <p14:sldId id="457"/>
            <p14:sldId id="427"/>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account" initials="Ma" lastIdx="0" clrIdx="0">
    <p:extLst>
      <p:ext uri="{19B8F6BF-5375-455C-9EA6-DF929625EA0E}">
        <p15:presenceInfo xmlns:p15="http://schemas.microsoft.com/office/powerpoint/2012/main" userId="1a60ac4859aa229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F6F8"/>
    <a:srgbClr val="CCFF99"/>
    <a:srgbClr val="1C1A5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69" d="100"/>
          <a:sy n="69" d="100"/>
        </p:scale>
        <p:origin x="48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gs" Target="tags/tag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6A5C36-AE8D-4DA0-B3A4-B84766BD1052}" type="datetimeFigureOut">
              <a:rPr lang="en-IN" smtClean="0"/>
              <a:t>15-06-2025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79C4A7-E4EF-4571-9029-E2D9AC0E3C90}" type="slidenum">
              <a:rPr lang="en-IN" smtClean="0"/>
              <a:t>‹#›</a:t>
            </a:fld>
            <a:endParaRPr lang="en-IN"/>
          </a:p>
        </p:txBody>
      </p:sp>
    </p:spTree>
    <p:extLst>
      <p:ext uri="{BB962C8B-B14F-4D97-AF65-F5344CB8AC3E}">
        <p14:creationId xmlns:p14="http://schemas.microsoft.com/office/powerpoint/2010/main" val="3652042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79C4A7-E4EF-4571-9029-E2D9AC0E3C90}" type="slidenum">
              <a:rPr lang="en-IN" smtClean="0"/>
              <a:t>5</a:t>
            </a:fld>
            <a:endParaRPr lang="en-IN"/>
          </a:p>
        </p:txBody>
      </p:sp>
    </p:spTree>
    <p:extLst>
      <p:ext uri="{BB962C8B-B14F-4D97-AF65-F5344CB8AC3E}">
        <p14:creationId xmlns:p14="http://schemas.microsoft.com/office/powerpoint/2010/main" val="653060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79C4A7-E4EF-4571-9029-E2D9AC0E3C90}" type="slidenum">
              <a:rPr lang="en-IN" smtClean="0"/>
              <a:t>6</a:t>
            </a:fld>
            <a:endParaRPr lang="en-IN"/>
          </a:p>
        </p:txBody>
      </p:sp>
    </p:spTree>
    <p:extLst>
      <p:ext uri="{BB962C8B-B14F-4D97-AF65-F5344CB8AC3E}">
        <p14:creationId xmlns:p14="http://schemas.microsoft.com/office/powerpoint/2010/main" val="2184094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79C4A7-E4EF-4571-9029-E2D9AC0E3C90}" type="slidenum">
              <a:rPr lang="en-IN" smtClean="0"/>
              <a:t>14</a:t>
            </a:fld>
            <a:endParaRPr lang="en-IN"/>
          </a:p>
        </p:txBody>
      </p:sp>
    </p:spTree>
    <p:extLst>
      <p:ext uri="{BB962C8B-B14F-4D97-AF65-F5344CB8AC3E}">
        <p14:creationId xmlns:p14="http://schemas.microsoft.com/office/powerpoint/2010/main" val="4578546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9B3E37B-AE0B-F4F6-1F57-72BA8211EF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BD27D430-9E4D-12E2-B4AF-32DACF896A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D6C38668-E30C-288F-34B6-E6FA908B7CA6}"/>
              </a:ext>
            </a:extLst>
          </p:cNvPr>
          <p:cNvSpPr>
            <a:spLocks noGrp="1"/>
          </p:cNvSpPr>
          <p:nvPr>
            <p:ph type="dt" sz="half" idx="10"/>
          </p:nvPr>
        </p:nvSpPr>
        <p:spPr/>
        <p:txBody>
          <a:bodyPr/>
          <a:lstStyle/>
          <a:p>
            <a:fld id="{DE3951B7-5837-40D7-A284-C287FC16DA88}" type="datetimeFigureOut">
              <a:rPr lang="en-IN" smtClean="0"/>
              <a:t>15-06-2025</a:t>
            </a:fld>
            <a:endParaRPr lang="en-IN"/>
          </a:p>
        </p:txBody>
      </p:sp>
      <p:sp>
        <p:nvSpPr>
          <p:cNvPr id="5" name="Footer Placeholder 4">
            <a:extLst>
              <a:ext uri="{FF2B5EF4-FFF2-40B4-BE49-F238E27FC236}">
                <a16:creationId xmlns="" xmlns:a16="http://schemas.microsoft.com/office/drawing/2014/main" id="{5B68AEBC-EDF6-63AC-4CFA-1BE1B029BC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23BCECBF-E139-8E1C-01BB-61F2B96E391D}"/>
              </a:ext>
            </a:extLst>
          </p:cNvPr>
          <p:cNvSpPr>
            <a:spLocks noGrp="1"/>
          </p:cNvSpPr>
          <p:nvPr>
            <p:ph type="sldNum" sz="quarter" idx="12"/>
          </p:nvPr>
        </p:nvSpPr>
        <p:spPr/>
        <p:txBody>
          <a:bodyPr/>
          <a:lstStyle/>
          <a:p>
            <a:fld id="{FEFB1823-63EE-423F-9C0B-A09E9E56188F}" type="slidenum">
              <a:rPr lang="en-IN" smtClean="0"/>
              <a:t>‹#›</a:t>
            </a:fld>
            <a:endParaRPr lang="en-IN"/>
          </a:p>
        </p:txBody>
      </p:sp>
    </p:spTree>
    <p:extLst>
      <p:ext uri="{BB962C8B-B14F-4D97-AF65-F5344CB8AC3E}">
        <p14:creationId xmlns:p14="http://schemas.microsoft.com/office/powerpoint/2010/main" val="2968142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8CB0EB8-E414-9BC7-48BE-1776C9384A5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604AD3B2-18EE-9656-EAE6-BE7753A19B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95F19176-4931-37D5-9EEC-F07117BA9B24}"/>
              </a:ext>
            </a:extLst>
          </p:cNvPr>
          <p:cNvSpPr>
            <a:spLocks noGrp="1"/>
          </p:cNvSpPr>
          <p:nvPr>
            <p:ph type="dt" sz="half" idx="10"/>
          </p:nvPr>
        </p:nvSpPr>
        <p:spPr/>
        <p:txBody>
          <a:bodyPr/>
          <a:lstStyle/>
          <a:p>
            <a:fld id="{DE3951B7-5837-40D7-A284-C287FC16DA88}" type="datetimeFigureOut">
              <a:rPr lang="en-IN" smtClean="0"/>
              <a:t>15-06-2025</a:t>
            </a:fld>
            <a:endParaRPr lang="en-IN"/>
          </a:p>
        </p:txBody>
      </p:sp>
      <p:sp>
        <p:nvSpPr>
          <p:cNvPr id="5" name="Footer Placeholder 4">
            <a:extLst>
              <a:ext uri="{FF2B5EF4-FFF2-40B4-BE49-F238E27FC236}">
                <a16:creationId xmlns="" xmlns:a16="http://schemas.microsoft.com/office/drawing/2014/main" id="{31553CDB-9B73-D22B-D6E5-5874702FDC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CFE93564-CC18-A893-3A96-B70983C338CB}"/>
              </a:ext>
            </a:extLst>
          </p:cNvPr>
          <p:cNvSpPr>
            <a:spLocks noGrp="1"/>
          </p:cNvSpPr>
          <p:nvPr>
            <p:ph type="sldNum" sz="quarter" idx="12"/>
          </p:nvPr>
        </p:nvSpPr>
        <p:spPr/>
        <p:txBody>
          <a:bodyPr/>
          <a:lstStyle/>
          <a:p>
            <a:fld id="{FEFB1823-63EE-423F-9C0B-A09E9E56188F}" type="slidenum">
              <a:rPr lang="en-IN" smtClean="0"/>
              <a:t>‹#›</a:t>
            </a:fld>
            <a:endParaRPr lang="en-IN"/>
          </a:p>
        </p:txBody>
      </p:sp>
    </p:spTree>
    <p:extLst>
      <p:ext uri="{BB962C8B-B14F-4D97-AF65-F5344CB8AC3E}">
        <p14:creationId xmlns:p14="http://schemas.microsoft.com/office/powerpoint/2010/main" val="3873487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9F879067-8136-6E57-521F-988B646B03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75ED5EE2-5762-8094-1C4D-A130F6422C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9B14964D-7E8D-F152-81DB-B173DBA1F3D9}"/>
              </a:ext>
            </a:extLst>
          </p:cNvPr>
          <p:cNvSpPr>
            <a:spLocks noGrp="1"/>
          </p:cNvSpPr>
          <p:nvPr>
            <p:ph type="dt" sz="half" idx="10"/>
          </p:nvPr>
        </p:nvSpPr>
        <p:spPr/>
        <p:txBody>
          <a:bodyPr/>
          <a:lstStyle/>
          <a:p>
            <a:fld id="{DE3951B7-5837-40D7-A284-C287FC16DA88}" type="datetimeFigureOut">
              <a:rPr lang="en-IN" smtClean="0"/>
              <a:t>15-06-2025</a:t>
            </a:fld>
            <a:endParaRPr lang="en-IN"/>
          </a:p>
        </p:txBody>
      </p:sp>
      <p:sp>
        <p:nvSpPr>
          <p:cNvPr id="5" name="Footer Placeholder 4">
            <a:extLst>
              <a:ext uri="{FF2B5EF4-FFF2-40B4-BE49-F238E27FC236}">
                <a16:creationId xmlns="" xmlns:a16="http://schemas.microsoft.com/office/drawing/2014/main" id="{8DFBCC3E-FF27-2B0A-82BD-F20AD505E5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7CCE67CF-BCE8-6D8D-5682-6C99ACB7361A}"/>
              </a:ext>
            </a:extLst>
          </p:cNvPr>
          <p:cNvSpPr>
            <a:spLocks noGrp="1"/>
          </p:cNvSpPr>
          <p:nvPr>
            <p:ph type="sldNum" sz="quarter" idx="12"/>
          </p:nvPr>
        </p:nvSpPr>
        <p:spPr/>
        <p:txBody>
          <a:bodyPr/>
          <a:lstStyle/>
          <a:p>
            <a:fld id="{FEFB1823-63EE-423F-9C0B-A09E9E56188F}" type="slidenum">
              <a:rPr lang="en-IN" smtClean="0"/>
              <a:t>‹#›</a:t>
            </a:fld>
            <a:endParaRPr lang="en-IN"/>
          </a:p>
        </p:txBody>
      </p:sp>
    </p:spTree>
    <p:extLst>
      <p:ext uri="{BB962C8B-B14F-4D97-AF65-F5344CB8AC3E}">
        <p14:creationId xmlns:p14="http://schemas.microsoft.com/office/powerpoint/2010/main" val="14695494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E2A4A77-C0EC-E90C-087A-E71757299BE7}"/>
              </a:ext>
            </a:extLst>
          </p:cNvPr>
          <p:cNvSpPr>
            <a:spLocks noGrp="1"/>
          </p:cNvSpPr>
          <p:nvPr>
            <p:ph type="ctrTitle"/>
          </p:nvPr>
        </p:nvSpPr>
        <p:spPr>
          <a:xfrm>
            <a:off x="609600" y="3926541"/>
            <a:ext cx="10972800" cy="1663044"/>
          </a:xfrm>
          <a:prstGeom prst="rect">
            <a:avLst/>
          </a:prstGeom>
        </p:spPr>
        <p:txBody>
          <a:bodyPr anchor="b"/>
          <a:lstStyle>
            <a:lvl1pPr algn="l">
              <a:defRPr sz="6000"/>
            </a:lvl1pPr>
          </a:lstStyle>
          <a:p>
            <a:r>
              <a:rPr lang="en-US" dirty="0"/>
              <a:t>Click to edit Master title style</a:t>
            </a:r>
          </a:p>
        </p:txBody>
      </p:sp>
      <p:sp>
        <p:nvSpPr>
          <p:cNvPr id="3" name="Subtitle 2">
            <a:extLst>
              <a:ext uri="{FF2B5EF4-FFF2-40B4-BE49-F238E27FC236}">
                <a16:creationId xmlns="" xmlns:a16="http://schemas.microsoft.com/office/drawing/2014/main" id="{C65AB453-76B0-1DBA-9EE3-645CA98047EC}"/>
              </a:ext>
            </a:extLst>
          </p:cNvPr>
          <p:cNvSpPr>
            <a:spLocks noGrp="1"/>
          </p:cNvSpPr>
          <p:nvPr>
            <p:ph type="subTitle" idx="1"/>
          </p:nvPr>
        </p:nvSpPr>
        <p:spPr>
          <a:xfrm>
            <a:off x="609600" y="5735636"/>
            <a:ext cx="10972800" cy="474663"/>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ru-RU" dirty="0"/>
          </a:p>
        </p:txBody>
      </p:sp>
      <p:sp>
        <p:nvSpPr>
          <p:cNvPr id="4" name="Date Placeholder 3">
            <a:extLst>
              <a:ext uri="{FF2B5EF4-FFF2-40B4-BE49-F238E27FC236}">
                <a16:creationId xmlns="" xmlns:a16="http://schemas.microsoft.com/office/drawing/2014/main" id="{F6729D4B-20DA-C5A9-370C-5C556DC7C209}"/>
              </a:ext>
            </a:extLst>
          </p:cNvPr>
          <p:cNvSpPr>
            <a:spLocks noGrp="1"/>
          </p:cNvSpPr>
          <p:nvPr>
            <p:ph type="dt" sz="half" idx="10"/>
          </p:nvPr>
        </p:nvSpPr>
        <p:spPr/>
        <p:txBody>
          <a:bodyPr/>
          <a:lstStyle/>
          <a:p>
            <a:fld id="{AA8A0EC6-5648-844A-8827-911B00959032}" type="datetimeFigureOut">
              <a:rPr lang="en-US" smtClean="0"/>
              <a:t>6/15/2025</a:t>
            </a:fld>
            <a:endParaRPr lang="en-US"/>
          </a:p>
        </p:txBody>
      </p:sp>
      <p:sp>
        <p:nvSpPr>
          <p:cNvPr id="5" name="Footer Placeholder 4">
            <a:extLst>
              <a:ext uri="{FF2B5EF4-FFF2-40B4-BE49-F238E27FC236}">
                <a16:creationId xmlns="" xmlns:a16="http://schemas.microsoft.com/office/drawing/2014/main" id="{ACC23F1A-779F-4295-3160-E943DBC045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Picture Placeholder 8">
            <a:extLst>
              <a:ext uri="{FF2B5EF4-FFF2-40B4-BE49-F238E27FC236}">
                <a16:creationId xmlns="" xmlns:a16="http://schemas.microsoft.com/office/drawing/2014/main" id="{0849934F-55C5-A548-E041-1CB8C42DF0E6}"/>
              </a:ext>
            </a:extLst>
          </p:cNvPr>
          <p:cNvSpPr>
            <a:spLocks noGrp="1"/>
          </p:cNvSpPr>
          <p:nvPr>
            <p:ph type="pic" sz="quarter" idx="13"/>
          </p:nvPr>
        </p:nvSpPr>
        <p:spPr>
          <a:xfrm>
            <a:off x="0" y="0"/>
            <a:ext cx="12192000" cy="3926541"/>
          </a:xfrm>
        </p:spPr>
        <p:txBody>
          <a:bodyPr/>
          <a:lstStyle/>
          <a:p>
            <a:r>
              <a:rPr lang="en-US" dirty="0"/>
              <a:t>Click icon to add picture</a:t>
            </a:r>
          </a:p>
        </p:txBody>
      </p:sp>
    </p:spTree>
    <p:extLst>
      <p:ext uri="{BB962C8B-B14F-4D97-AF65-F5344CB8AC3E}">
        <p14:creationId xmlns:p14="http://schemas.microsoft.com/office/powerpoint/2010/main" val="12502343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ontent 1">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lstStyle/>
          <a:p>
            <a:r>
              <a:rPr lang="en-US" dirty="0"/>
              <a:t>Click to edit Master title style</a:t>
            </a:r>
          </a:p>
        </p:txBody>
      </p:sp>
      <p:sp>
        <p:nvSpPr>
          <p:cNvPr id="14" name="Text Placeholder 2">
            <a:extLst>
              <a:ext uri="{FF2B5EF4-FFF2-40B4-BE49-F238E27FC236}">
                <a16:creationId xmlns="" xmlns:a16="http://schemas.microsoft.com/office/drawing/2014/main" id="{121325FB-E0FE-AAA4-853C-618899B58156}"/>
              </a:ext>
            </a:extLst>
          </p:cNvPr>
          <p:cNvSpPr>
            <a:spLocks noGrp="1"/>
          </p:cNvSpPr>
          <p:nvPr>
            <p:ph type="body" idx="1"/>
          </p:nvPr>
        </p:nvSpPr>
        <p:spPr>
          <a:xfrm>
            <a:off x="960665" y="1610518"/>
            <a:ext cx="5157787" cy="593840"/>
          </a:xfrm>
        </p:spPr>
        <p:txBody>
          <a:bodyPr anchor="b">
            <a:norm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 xmlns:a16="http://schemas.microsoft.com/office/drawing/2014/main" id="{D2B210CD-96D1-D9FB-6DF0-62266CCB6FFD}"/>
              </a:ext>
            </a:extLst>
          </p:cNvPr>
          <p:cNvSpPr>
            <a:spLocks noGrp="1"/>
          </p:cNvSpPr>
          <p:nvPr>
            <p:ph type="body" sz="half" idx="2"/>
          </p:nvPr>
        </p:nvSpPr>
        <p:spPr>
          <a:xfrm>
            <a:off x="960665" y="2222065"/>
            <a:ext cx="5157786" cy="70295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9" name="Text Placeholder 2">
            <a:extLst>
              <a:ext uri="{FF2B5EF4-FFF2-40B4-BE49-F238E27FC236}">
                <a16:creationId xmlns="" xmlns:a16="http://schemas.microsoft.com/office/drawing/2014/main" id="{D7745948-92EA-3E8A-1DBC-45422E918504}"/>
              </a:ext>
            </a:extLst>
          </p:cNvPr>
          <p:cNvSpPr>
            <a:spLocks noGrp="1"/>
          </p:cNvSpPr>
          <p:nvPr>
            <p:ph type="body" idx="13"/>
          </p:nvPr>
        </p:nvSpPr>
        <p:spPr>
          <a:xfrm>
            <a:off x="2209800" y="3262768"/>
            <a:ext cx="5157787" cy="593840"/>
          </a:xfrm>
        </p:spPr>
        <p:txBody>
          <a:bodyPr anchor="b">
            <a:norm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a:extLst>
              <a:ext uri="{FF2B5EF4-FFF2-40B4-BE49-F238E27FC236}">
                <a16:creationId xmlns="" xmlns:a16="http://schemas.microsoft.com/office/drawing/2014/main" id="{87155554-9334-F8D5-FA7F-80CF2FB3BC78}"/>
              </a:ext>
            </a:extLst>
          </p:cNvPr>
          <p:cNvSpPr>
            <a:spLocks noGrp="1"/>
          </p:cNvSpPr>
          <p:nvPr>
            <p:ph type="body" sz="half" idx="14"/>
          </p:nvPr>
        </p:nvSpPr>
        <p:spPr>
          <a:xfrm>
            <a:off x="2209800" y="3874315"/>
            <a:ext cx="5157786" cy="70295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21" name="Text Placeholder 2">
            <a:extLst>
              <a:ext uri="{FF2B5EF4-FFF2-40B4-BE49-F238E27FC236}">
                <a16:creationId xmlns="" xmlns:a16="http://schemas.microsoft.com/office/drawing/2014/main" id="{A44C718E-DBD5-B640-39D2-7860AFE27FFB}"/>
              </a:ext>
            </a:extLst>
          </p:cNvPr>
          <p:cNvSpPr>
            <a:spLocks noGrp="1"/>
          </p:cNvSpPr>
          <p:nvPr>
            <p:ph type="body" idx="15"/>
          </p:nvPr>
        </p:nvSpPr>
        <p:spPr>
          <a:xfrm>
            <a:off x="960666" y="4884397"/>
            <a:ext cx="5157787" cy="593840"/>
          </a:xfrm>
        </p:spPr>
        <p:txBody>
          <a:bodyPr anchor="b">
            <a:norm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2" name="Text Placeholder 3">
            <a:extLst>
              <a:ext uri="{FF2B5EF4-FFF2-40B4-BE49-F238E27FC236}">
                <a16:creationId xmlns="" xmlns:a16="http://schemas.microsoft.com/office/drawing/2014/main" id="{BB073C5F-2FFF-4B6A-E630-E112FB5B952B}"/>
              </a:ext>
            </a:extLst>
          </p:cNvPr>
          <p:cNvSpPr>
            <a:spLocks noGrp="1"/>
          </p:cNvSpPr>
          <p:nvPr>
            <p:ph type="body" sz="half" idx="16"/>
          </p:nvPr>
        </p:nvSpPr>
        <p:spPr>
          <a:xfrm>
            <a:off x="960666" y="5495944"/>
            <a:ext cx="5157786" cy="70295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24" name="Picture Placeholder 23">
            <a:extLst>
              <a:ext uri="{FF2B5EF4-FFF2-40B4-BE49-F238E27FC236}">
                <a16:creationId xmlns="" xmlns:a16="http://schemas.microsoft.com/office/drawing/2014/main" id="{D9276F28-A527-C906-EE7C-5440E0C56B86}"/>
              </a:ext>
            </a:extLst>
          </p:cNvPr>
          <p:cNvSpPr>
            <a:spLocks noGrp="1"/>
          </p:cNvSpPr>
          <p:nvPr>
            <p:ph type="pic" sz="quarter" idx="17"/>
          </p:nvPr>
        </p:nvSpPr>
        <p:spPr>
          <a:xfrm>
            <a:off x="7931490" y="2031153"/>
            <a:ext cx="3650910" cy="3650910"/>
          </a:xfrm>
          <a:prstGeom prst="ellipse">
            <a:avLst/>
          </a:prstGeom>
        </p:spPr>
        <p:txBody>
          <a:bodyPr/>
          <a:lstStyle/>
          <a:p>
            <a:r>
              <a:rPr lang="en-US" dirty="0"/>
              <a:t>Click icon to add picture</a:t>
            </a:r>
          </a:p>
        </p:txBody>
      </p:sp>
      <p:sp>
        <p:nvSpPr>
          <p:cNvPr id="16" name="Date Placeholder 15">
            <a:extLst>
              <a:ext uri="{FF2B5EF4-FFF2-40B4-BE49-F238E27FC236}">
                <a16:creationId xmlns="" xmlns:a16="http://schemas.microsoft.com/office/drawing/2014/main" id="{30843267-C01A-455A-D8A3-E8A7C6CFB0F6}"/>
              </a:ext>
            </a:extLst>
          </p:cNvPr>
          <p:cNvSpPr>
            <a:spLocks noGrp="1"/>
          </p:cNvSpPr>
          <p:nvPr>
            <p:ph type="dt" sz="half" idx="18"/>
          </p:nvPr>
        </p:nvSpPr>
        <p:spPr/>
        <p:txBody>
          <a:bodyPr/>
          <a:lstStyle/>
          <a:p>
            <a:fld id="{AA8A0EC6-5648-844A-8827-911B00959032}" type="datetimeFigureOut">
              <a:rPr lang="en-US" smtClean="0"/>
              <a:t>6/15/2025</a:t>
            </a:fld>
            <a:endParaRPr lang="en-US"/>
          </a:p>
        </p:txBody>
      </p:sp>
      <p:sp>
        <p:nvSpPr>
          <p:cNvPr id="17" name="Footer Placeholder 16">
            <a:extLst>
              <a:ext uri="{FF2B5EF4-FFF2-40B4-BE49-F238E27FC236}">
                <a16:creationId xmlns="" xmlns:a16="http://schemas.microsoft.com/office/drawing/2014/main" id="{1DAE6A71-9FA2-20A0-D992-DEBF7FF3301E}"/>
              </a:ext>
            </a:extLst>
          </p:cNvPr>
          <p:cNvSpPr>
            <a:spLocks noGrp="1"/>
          </p:cNvSpPr>
          <p:nvPr>
            <p:ph type="ftr" sz="quarter" idx="19"/>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39691855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ontent 2">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lstStyle/>
          <a:p>
            <a:r>
              <a:rPr lang="en-US" dirty="0"/>
              <a:t>Click to edit Master title style</a:t>
            </a:r>
          </a:p>
        </p:txBody>
      </p:sp>
      <p:sp>
        <p:nvSpPr>
          <p:cNvPr id="4" name="Date Placeholder 3">
            <a:extLst>
              <a:ext uri="{FF2B5EF4-FFF2-40B4-BE49-F238E27FC236}">
                <a16:creationId xmlns=""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6/15/2025</a:t>
            </a:fld>
            <a:endParaRPr lang="en-US"/>
          </a:p>
        </p:txBody>
      </p:sp>
      <p:sp>
        <p:nvSpPr>
          <p:cNvPr id="5" name="Footer Placeholder 4">
            <a:extLst>
              <a:ext uri="{FF2B5EF4-FFF2-40B4-BE49-F238E27FC236}">
                <a16:creationId xmlns=""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24" name="Picture Placeholder 23">
            <a:extLst>
              <a:ext uri="{FF2B5EF4-FFF2-40B4-BE49-F238E27FC236}">
                <a16:creationId xmlns="" xmlns:a16="http://schemas.microsoft.com/office/drawing/2014/main" id="{D9276F28-A527-C906-EE7C-5440E0C56B86}"/>
              </a:ext>
            </a:extLst>
          </p:cNvPr>
          <p:cNvSpPr>
            <a:spLocks noGrp="1"/>
          </p:cNvSpPr>
          <p:nvPr>
            <p:ph type="pic" sz="quarter" idx="17"/>
          </p:nvPr>
        </p:nvSpPr>
        <p:spPr>
          <a:xfrm>
            <a:off x="4722823" y="2004053"/>
            <a:ext cx="2746354" cy="2746354"/>
          </a:xfrm>
          <a:prstGeom prst="ellipse">
            <a:avLst/>
          </a:prstGeom>
        </p:spPr>
        <p:txBody>
          <a:bodyPr/>
          <a:lstStyle/>
          <a:p>
            <a:r>
              <a:rPr lang="en-US" dirty="0"/>
              <a:t>Click icon to add picture</a:t>
            </a:r>
          </a:p>
        </p:txBody>
      </p:sp>
      <p:sp>
        <p:nvSpPr>
          <p:cNvPr id="3" name="Text Placeholder 2">
            <a:extLst>
              <a:ext uri="{FF2B5EF4-FFF2-40B4-BE49-F238E27FC236}">
                <a16:creationId xmlns="" xmlns:a16="http://schemas.microsoft.com/office/drawing/2014/main" id="{0ED2C780-6C1C-A81B-5B9E-735DFD6F43D1}"/>
              </a:ext>
            </a:extLst>
          </p:cNvPr>
          <p:cNvSpPr>
            <a:spLocks noGrp="1"/>
          </p:cNvSpPr>
          <p:nvPr>
            <p:ph type="body" idx="18"/>
          </p:nvPr>
        </p:nvSpPr>
        <p:spPr>
          <a:xfrm>
            <a:off x="4369902" y="4768114"/>
            <a:ext cx="3452196" cy="593840"/>
          </a:xfrm>
        </p:spPr>
        <p:txBody>
          <a:bodyPr anchor="b">
            <a:normAutofit/>
          </a:bodyPr>
          <a:lstStyle>
            <a:lvl1pPr marL="0" indent="0" algn="ctr">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7" name="Text Placeholder 3">
            <a:extLst>
              <a:ext uri="{FF2B5EF4-FFF2-40B4-BE49-F238E27FC236}">
                <a16:creationId xmlns="" xmlns:a16="http://schemas.microsoft.com/office/drawing/2014/main" id="{F29AB7CE-949B-41D7-A673-06B30968CD01}"/>
              </a:ext>
            </a:extLst>
          </p:cNvPr>
          <p:cNvSpPr>
            <a:spLocks noGrp="1"/>
          </p:cNvSpPr>
          <p:nvPr>
            <p:ph type="body" sz="half" idx="19"/>
          </p:nvPr>
        </p:nvSpPr>
        <p:spPr>
          <a:xfrm>
            <a:off x="4369902" y="5379661"/>
            <a:ext cx="3452194" cy="83063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1" name="Picture Placeholder 23">
            <a:extLst>
              <a:ext uri="{FF2B5EF4-FFF2-40B4-BE49-F238E27FC236}">
                <a16:creationId xmlns="" xmlns:a16="http://schemas.microsoft.com/office/drawing/2014/main" id="{DF95759B-DFBD-52FF-4B1E-1EFF531D300E}"/>
              </a:ext>
            </a:extLst>
          </p:cNvPr>
          <p:cNvSpPr>
            <a:spLocks noGrp="1"/>
          </p:cNvSpPr>
          <p:nvPr>
            <p:ph type="pic" sz="quarter" idx="20"/>
          </p:nvPr>
        </p:nvSpPr>
        <p:spPr>
          <a:xfrm>
            <a:off x="8340666" y="2004053"/>
            <a:ext cx="2746354" cy="2746354"/>
          </a:xfrm>
          <a:prstGeom prst="ellipse">
            <a:avLst/>
          </a:prstGeom>
        </p:spPr>
        <p:txBody>
          <a:bodyPr/>
          <a:lstStyle/>
          <a:p>
            <a:r>
              <a:rPr lang="en-US" dirty="0"/>
              <a:t>Click icon to add picture</a:t>
            </a:r>
          </a:p>
        </p:txBody>
      </p:sp>
      <p:sp>
        <p:nvSpPr>
          <p:cNvPr id="12" name="Text Placeholder 2">
            <a:extLst>
              <a:ext uri="{FF2B5EF4-FFF2-40B4-BE49-F238E27FC236}">
                <a16:creationId xmlns="" xmlns:a16="http://schemas.microsoft.com/office/drawing/2014/main" id="{AC6C789A-7FB2-432A-6019-3F62E5386F29}"/>
              </a:ext>
            </a:extLst>
          </p:cNvPr>
          <p:cNvSpPr>
            <a:spLocks noGrp="1"/>
          </p:cNvSpPr>
          <p:nvPr>
            <p:ph type="body" idx="21"/>
          </p:nvPr>
        </p:nvSpPr>
        <p:spPr>
          <a:xfrm>
            <a:off x="7987745" y="4768114"/>
            <a:ext cx="3452196" cy="593840"/>
          </a:xfrm>
        </p:spPr>
        <p:txBody>
          <a:bodyPr anchor="b">
            <a:normAutofit/>
          </a:bodyPr>
          <a:lstStyle>
            <a:lvl1pPr marL="0" indent="0" algn="ctr">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13" name="Text Placeholder 3">
            <a:extLst>
              <a:ext uri="{FF2B5EF4-FFF2-40B4-BE49-F238E27FC236}">
                <a16:creationId xmlns="" xmlns:a16="http://schemas.microsoft.com/office/drawing/2014/main" id="{F672CBAF-4BDE-95E9-99A1-9EDDBDEF84DC}"/>
              </a:ext>
            </a:extLst>
          </p:cNvPr>
          <p:cNvSpPr>
            <a:spLocks noGrp="1"/>
          </p:cNvSpPr>
          <p:nvPr>
            <p:ph type="body" sz="half" idx="22"/>
          </p:nvPr>
        </p:nvSpPr>
        <p:spPr>
          <a:xfrm>
            <a:off x="7987745" y="5379661"/>
            <a:ext cx="3452194" cy="83063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6" name="Picture Placeholder 23">
            <a:extLst>
              <a:ext uri="{FF2B5EF4-FFF2-40B4-BE49-F238E27FC236}">
                <a16:creationId xmlns="" xmlns:a16="http://schemas.microsoft.com/office/drawing/2014/main" id="{17E0D596-964B-B199-1020-9CA46C3669D9}"/>
              </a:ext>
            </a:extLst>
          </p:cNvPr>
          <p:cNvSpPr>
            <a:spLocks noGrp="1"/>
          </p:cNvSpPr>
          <p:nvPr>
            <p:ph type="pic" sz="quarter" idx="23"/>
          </p:nvPr>
        </p:nvSpPr>
        <p:spPr>
          <a:xfrm>
            <a:off x="1114918" y="2004052"/>
            <a:ext cx="2746354" cy="2746354"/>
          </a:xfrm>
          <a:prstGeom prst="ellipse">
            <a:avLst/>
          </a:prstGeom>
        </p:spPr>
        <p:txBody>
          <a:bodyPr/>
          <a:lstStyle/>
          <a:p>
            <a:r>
              <a:rPr lang="en-US" dirty="0"/>
              <a:t>Click icon to add picture</a:t>
            </a:r>
          </a:p>
        </p:txBody>
      </p:sp>
      <p:sp>
        <p:nvSpPr>
          <p:cNvPr id="17" name="Text Placeholder 2">
            <a:extLst>
              <a:ext uri="{FF2B5EF4-FFF2-40B4-BE49-F238E27FC236}">
                <a16:creationId xmlns="" xmlns:a16="http://schemas.microsoft.com/office/drawing/2014/main" id="{1F48CE7A-5E89-3480-B862-44BFAC429981}"/>
              </a:ext>
            </a:extLst>
          </p:cNvPr>
          <p:cNvSpPr>
            <a:spLocks noGrp="1"/>
          </p:cNvSpPr>
          <p:nvPr>
            <p:ph type="body" idx="24"/>
          </p:nvPr>
        </p:nvSpPr>
        <p:spPr>
          <a:xfrm>
            <a:off x="761997" y="4768113"/>
            <a:ext cx="3452196" cy="593840"/>
          </a:xfrm>
        </p:spPr>
        <p:txBody>
          <a:bodyPr anchor="b">
            <a:normAutofit/>
          </a:bodyPr>
          <a:lstStyle>
            <a:lvl1pPr marL="0" indent="0" algn="ctr">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18" name="Text Placeholder 3">
            <a:extLst>
              <a:ext uri="{FF2B5EF4-FFF2-40B4-BE49-F238E27FC236}">
                <a16:creationId xmlns="" xmlns:a16="http://schemas.microsoft.com/office/drawing/2014/main" id="{78CF0CF5-EF6E-47A1-80D2-088122A0E64F}"/>
              </a:ext>
            </a:extLst>
          </p:cNvPr>
          <p:cNvSpPr>
            <a:spLocks noGrp="1"/>
          </p:cNvSpPr>
          <p:nvPr>
            <p:ph type="body" sz="half" idx="25"/>
          </p:nvPr>
        </p:nvSpPr>
        <p:spPr>
          <a:xfrm>
            <a:off x="761997" y="5379660"/>
            <a:ext cx="3452194" cy="83063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Tree>
    <p:extLst>
      <p:ext uri="{BB962C8B-B14F-4D97-AF65-F5344CB8AC3E}">
        <p14:creationId xmlns:p14="http://schemas.microsoft.com/office/powerpoint/2010/main" val="5463355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Content 3">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lstStyle/>
          <a:p>
            <a:r>
              <a:rPr lang="en-US"/>
              <a:t>Click to edit Master title style</a:t>
            </a:r>
          </a:p>
        </p:txBody>
      </p:sp>
      <p:sp>
        <p:nvSpPr>
          <p:cNvPr id="4" name="Date Placeholder 3">
            <a:extLst>
              <a:ext uri="{FF2B5EF4-FFF2-40B4-BE49-F238E27FC236}">
                <a16:creationId xmlns=""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6/15/2025</a:t>
            </a:fld>
            <a:endParaRPr lang="en-US"/>
          </a:p>
        </p:txBody>
      </p:sp>
      <p:sp>
        <p:nvSpPr>
          <p:cNvPr id="5" name="Footer Placeholder 4">
            <a:extLst>
              <a:ext uri="{FF2B5EF4-FFF2-40B4-BE49-F238E27FC236}">
                <a16:creationId xmlns=""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3" name="Text Placeholder 2">
            <a:extLst>
              <a:ext uri="{FF2B5EF4-FFF2-40B4-BE49-F238E27FC236}">
                <a16:creationId xmlns="" xmlns:a16="http://schemas.microsoft.com/office/drawing/2014/main" id="{0ED2C780-6C1C-A81B-5B9E-735DFD6F43D1}"/>
              </a:ext>
            </a:extLst>
          </p:cNvPr>
          <p:cNvSpPr>
            <a:spLocks noGrp="1"/>
          </p:cNvSpPr>
          <p:nvPr>
            <p:ph type="body" idx="18"/>
          </p:nvPr>
        </p:nvSpPr>
        <p:spPr>
          <a:xfrm>
            <a:off x="4369902" y="2660252"/>
            <a:ext cx="3452196"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7" name="Text Placeholder 3">
            <a:extLst>
              <a:ext uri="{FF2B5EF4-FFF2-40B4-BE49-F238E27FC236}">
                <a16:creationId xmlns="" xmlns:a16="http://schemas.microsoft.com/office/drawing/2014/main" id="{F29AB7CE-949B-41D7-A673-06B30968CD01}"/>
              </a:ext>
            </a:extLst>
          </p:cNvPr>
          <p:cNvSpPr>
            <a:spLocks noGrp="1"/>
          </p:cNvSpPr>
          <p:nvPr>
            <p:ph type="body" sz="half" idx="19"/>
          </p:nvPr>
        </p:nvSpPr>
        <p:spPr>
          <a:xfrm>
            <a:off x="4369902" y="3271799"/>
            <a:ext cx="3452194" cy="83063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2" name="Text Placeholder 2">
            <a:extLst>
              <a:ext uri="{FF2B5EF4-FFF2-40B4-BE49-F238E27FC236}">
                <a16:creationId xmlns="" xmlns:a16="http://schemas.microsoft.com/office/drawing/2014/main" id="{AC6C789A-7FB2-432A-6019-3F62E5386F29}"/>
              </a:ext>
            </a:extLst>
          </p:cNvPr>
          <p:cNvSpPr>
            <a:spLocks noGrp="1"/>
          </p:cNvSpPr>
          <p:nvPr>
            <p:ph type="body" idx="21"/>
          </p:nvPr>
        </p:nvSpPr>
        <p:spPr>
          <a:xfrm>
            <a:off x="7987745" y="2660252"/>
            <a:ext cx="3452196"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13" name="Text Placeholder 3">
            <a:extLst>
              <a:ext uri="{FF2B5EF4-FFF2-40B4-BE49-F238E27FC236}">
                <a16:creationId xmlns="" xmlns:a16="http://schemas.microsoft.com/office/drawing/2014/main" id="{F672CBAF-4BDE-95E9-99A1-9EDDBDEF84DC}"/>
              </a:ext>
            </a:extLst>
          </p:cNvPr>
          <p:cNvSpPr>
            <a:spLocks noGrp="1"/>
          </p:cNvSpPr>
          <p:nvPr>
            <p:ph type="body" sz="half" idx="22"/>
          </p:nvPr>
        </p:nvSpPr>
        <p:spPr>
          <a:xfrm>
            <a:off x="7987745" y="3271799"/>
            <a:ext cx="3452194" cy="83063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7" name="Text Placeholder 2">
            <a:extLst>
              <a:ext uri="{FF2B5EF4-FFF2-40B4-BE49-F238E27FC236}">
                <a16:creationId xmlns="" xmlns:a16="http://schemas.microsoft.com/office/drawing/2014/main" id="{1F48CE7A-5E89-3480-B862-44BFAC429981}"/>
              </a:ext>
            </a:extLst>
          </p:cNvPr>
          <p:cNvSpPr>
            <a:spLocks noGrp="1"/>
          </p:cNvSpPr>
          <p:nvPr>
            <p:ph type="body" idx="24"/>
          </p:nvPr>
        </p:nvSpPr>
        <p:spPr>
          <a:xfrm>
            <a:off x="761997" y="2660251"/>
            <a:ext cx="3452196"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18" name="Text Placeholder 3">
            <a:extLst>
              <a:ext uri="{FF2B5EF4-FFF2-40B4-BE49-F238E27FC236}">
                <a16:creationId xmlns="" xmlns:a16="http://schemas.microsoft.com/office/drawing/2014/main" id="{78CF0CF5-EF6E-47A1-80D2-088122A0E64F}"/>
              </a:ext>
            </a:extLst>
          </p:cNvPr>
          <p:cNvSpPr>
            <a:spLocks noGrp="1"/>
          </p:cNvSpPr>
          <p:nvPr>
            <p:ph type="body" sz="half" idx="25"/>
          </p:nvPr>
        </p:nvSpPr>
        <p:spPr>
          <a:xfrm>
            <a:off x="761997" y="3271798"/>
            <a:ext cx="3452194" cy="83063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5" name="Picture Placeholder 14">
            <a:extLst>
              <a:ext uri="{FF2B5EF4-FFF2-40B4-BE49-F238E27FC236}">
                <a16:creationId xmlns="" xmlns:a16="http://schemas.microsoft.com/office/drawing/2014/main" id="{9EA2C811-2433-C4B8-E818-972740C49603}"/>
              </a:ext>
            </a:extLst>
          </p:cNvPr>
          <p:cNvSpPr>
            <a:spLocks noGrp="1"/>
          </p:cNvSpPr>
          <p:nvPr>
            <p:ph type="pic" sz="quarter" idx="26"/>
          </p:nvPr>
        </p:nvSpPr>
        <p:spPr>
          <a:xfrm>
            <a:off x="609600" y="5692875"/>
            <a:ext cx="10972800" cy="539496"/>
          </a:xfrm>
        </p:spPr>
        <p:txBody>
          <a:bodyPr/>
          <a:lstStyle/>
          <a:p>
            <a:endParaRPr lang="en-US"/>
          </a:p>
        </p:txBody>
      </p:sp>
    </p:spTree>
    <p:extLst>
      <p:ext uri="{BB962C8B-B14F-4D97-AF65-F5344CB8AC3E}">
        <p14:creationId xmlns:p14="http://schemas.microsoft.com/office/powerpoint/2010/main" val="7331031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Content 4">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lstStyle/>
          <a:p>
            <a:r>
              <a:rPr lang="en-US"/>
              <a:t>Click to edit Master title style</a:t>
            </a:r>
          </a:p>
        </p:txBody>
      </p:sp>
      <p:sp>
        <p:nvSpPr>
          <p:cNvPr id="4" name="Date Placeholder 3">
            <a:extLst>
              <a:ext uri="{FF2B5EF4-FFF2-40B4-BE49-F238E27FC236}">
                <a16:creationId xmlns=""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6/15/2025</a:t>
            </a:fld>
            <a:endParaRPr lang="en-US"/>
          </a:p>
        </p:txBody>
      </p:sp>
      <p:sp>
        <p:nvSpPr>
          <p:cNvPr id="5" name="Footer Placeholder 4">
            <a:extLst>
              <a:ext uri="{FF2B5EF4-FFF2-40B4-BE49-F238E27FC236}">
                <a16:creationId xmlns=""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4" name="Text Placeholder 2">
            <a:extLst>
              <a:ext uri="{FF2B5EF4-FFF2-40B4-BE49-F238E27FC236}">
                <a16:creationId xmlns="" xmlns:a16="http://schemas.microsoft.com/office/drawing/2014/main" id="{121325FB-E0FE-AAA4-853C-618899B58156}"/>
              </a:ext>
            </a:extLst>
          </p:cNvPr>
          <p:cNvSpPr>
            <a:spLocks noGrp="1"/>
          </p:cNvSpPr>
          <p:nvPr>
            <p:ph type="body" idx="1"/>
          </p:nvPr>
        </p:nvSpPr>
        <p:spPr>
          <a:xfrm>
            <a:off x="960665" y="1610518"/>
            <a:ext cx="5157787"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 xmlns:a16="http://schemas.microsoft.com/office/drawing/2014/main" id="{D2B210CD-96D1-D9FB-6DF0-62266CCB6FFD}"/>
              </a:ext>
            </a:extLst>
          </p:cNvPr>
          <p:cNvSpPr>
            <a:spLocks noGrp="1"/>
          </p:cNvSpPr>
          <p:nvPr>
            <p:ph type="body" sz="half" idx="2"/>
          </p:nvPr>
        </p:nvSpPr>
        <p:spPr>
          <a:xfrm>
            <a:off x="960665" y="2222065"/>
            <a:ext cx="5157786" cy="88325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24" name="Picture Placeholder 23">
            <a:extLst>
              <a:ext uri="{FF2B5EF4-FFF2-40B4-BE49-F238E27FC236}">
                <a16:creationId xmlns="" xmlns:a16="http://schemas.microsoft.com/office/drawing/2014/main" id="{D9276F28-A527-C906-EE7C-5440E0C56B86}"/>
              </a:ext>
            </a:extLst>
          </p:cNvPr>
          <p:cNvSpPr>
            <a:spLocks noGrp="1"/>
          </p:cNvSpPr>
          <p:nvPr>
            <p:ph type="pic" sz="quarter" idx="17"/>
          </p:nvPr>
        </p:nvSpPr>
        <p:spPr>
          <a:xfrm>
            <a:off x="7931490" y="2031153"/>
            <a:ext cx="3650910" cy="3650910"/>
          </a:xfrm>
          <a:prstGeom prst="ellipse">
            <a:avLst/>
          </a:prstGeom>
        </p:spPr>
        <p:txBody>
          <a:bodyPr/>
          <a:lstStyle/>
          <a:p>
            <a:r>
              <a:rPr lang="en-US" dirty="0"/>
              <a:t>Click icon to add picture</a:t>
            </a:r>
          </a:p>
        </p:txBody>
      </p:sp>
      <p:sp>
        <p:nvSpPr>
          <p:cNvPr id="3" name="Text Placeholder 2">
            <a:extLst>
              <a:ext uri="{FF2B5EF4-FFF2-40B4-BE49-F238E27FC236}">
                <a16:creationId xmlns="" xmlns:a16="http://schemas.microsoft.com/office/drawing/2014/main" id="{0B92E382-FE6E-A17E-2B3A-9F3E4C7A7D21}"/>
              </a:ext>
            </a:extLst>
          </p:cNvPr>
          <p:cNvSpPr>
            <a:spLocks noGrp="1"/>
          </p:cNvSpPr>
          <p:nvPr>
            <p:ph type="body" idx="18"/>
          </p:nvPr>
        </p:nvSpPr>
        <p:spPr>
          <a:xfrm>
            <a:off x="1517256" y="3121266"/>
            <a:ext cx="5157787" cy="593840"/>
          </a:xfrm>
        </p:spPr>
        <p:txBody>
          <a:bodyPr anchor="b">
            <a:norm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Text Placeholder 3">
            <a:extLst>
              <a:ext uri="{FF2B5EF4-FFF2-40B4-BE49-F238E27FC236}">
                <a16:creationId xmlns="" xmlns:a16="http://schemas.microsoft.com/office/drawing/2014/main" id="{618A7E81-D817-3ABE-B656-52FF60EF0205}"/>
              </a:ext>
            </a:extLst>
          </p:cNvPr>
          <p:cNvSpPr>
            <a:spLocks noGrp="1"/>
          </p:cNvSpPr>
          <p:nvPr>
            <p:ph type="body" sz="half" idx="19"/>
          </p:nvPr>
        </p:nvSpPr>
        <p:spPr>
          <a:xfrm>
            <a:off x="1517256" y="3732813"/>
            <a:ext cx="5157786" cy="88325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8" name="Text Placeholder 2">
            <a:extLst>
              <a:ext uri="{FF2B5EF4-FFF2-40B4-BE49-F238E27FC236}">
                <a16:creationId xmlns="" xmlns:a16="http://schemas.microsoft.com/office/drawing/2014/main" id="{E8347DD8-16D7-B434-07E6-BD26F45B6DEE}"/>
              </a:ext>
            </a:extLst>
          </p:cNvPr>
          <p:cNvSpPr>
            <a:spLocks noGrp="1"/>
          </p:cNvSpPr>
          <p:nvPr>
            <p:ph type="body" idx="20"/>
          </p:nvPr>
        </p:nvSpPr>
        <p:spPr>
          <a:xfrm>
            <a:off x="2073847" y="4638571"/>
            <a:ext cx="5157787"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ext Placeholder 3">
            <a:extLst>
              <a:ext uri="{FF2B5EF4-FFF2-40B4-BE49-F238E27FC236}">
                <a16:creationId xmlns="" xmlns:a16="http://schemas.microsoft.com/office/drawing/2014/main" id="{C7114E8C-EF4A-11ED-19FB-2D8B5FEC3A69}"/>
              </a:ext>
            </a:extLst>
          </p:cNvPr>
          <p:cNvSpPr>
            <a:spLocks noGrp="1"/>
          </p:cNvSpPr>
          <p:nvPr>
            <p:ph type="body" sz="half" idx="21"/>
          </p:nvPr>
        </p:nvSpPr>
        <p:spPr>
          <a:xfrm>
            <a:off x="2073847" y="5250118"/>
            <a:ext cx="5157786" cy="88325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40203077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Content 5">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lstStyle/>
          <a:p>
            <a:r>
              <a:rPr lang="en-US"/>
              <a:t>Click to edit Master title style</a:t>
            </a:r>
          </a:p>
        </p:txBody>
      </p:sp>
      <p:sp>
        <p:nvSpPr>
          <p:cNvPr id="4" name="Date Placeholder 3">
            <a:extLst>
              <a:ext uri="{FF2B5EF4-FFF2-40B4-BE49-F238E27FC236}">
                <a16:creationId xmlns=""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6/15/2025</a:t>
            </a:fld>
            <a:endParaRPr lang="en-US"/>
          </a:p>
        </p:txBody>
      </p:sp>
      <p:sp>
        <p:nvSpPr>
          <p:cNvPr id="5" name="Footer Placeholder 4">
            <a:extLst>
              <a:ext uri="{FF2B5EF4-FFF2-40B4-BE49-F238E27FC236}">
                <a16:creationId xmlns=""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4" name="Text Placeholder 2">
            <a:extLst>
              <a:ext uri="{FF2B5EF4-FFF2-40B4-BE49-F238E27FC236}">
                <a16:creationId xmlns="" xmlns:a16="http://schemas.microsoft.com/office/drawing/2014/main" id="{121325FB-E0FE-AAA4-853C-618899B58156}"/>
              </a:ext>
            </a:extLst>
          </p:cNvPr>
          <p:cNvSpPr>
            <a:spLocks noGrp="1"/>
          </p:cNvSpPr>
          <p:nvPr>
            <p:ph type="body" idx="1"/>
          </p:nvPr>
        </p:nvSpPr>
        <p:spPr>
          <a:xfrm>
            <a:off x="962439" y="1925949"/>
            <a:ext cx="5157787"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 xmlns:a16="http://schemas.microsoft.com/office/drawing/2014/main" id="{D2B210CD-96D1-D9FB-6DF0-62266CCB6FFD}"/>
              </a:ext>
            </a:extLst>
          </p:cNvPr>
          <p:cNvSpPr>
            <a:spLocks noGrp="1"/>
          </p:cNvSpPr>
          <p:nvPr>
            <p:ph type="body" sz="half" idx="2"/>
          </p:nvPr>
        </p:nvSpPr>
        <p:spPr>
          <a:xfrm>
            <a:off x="962439" y="2537496"/>
            <a:ext cx="5157786" cy="88325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3" name="Text Placeholder 2">
            <a:extLst>
              <a:ext uri="{FF2B5EF4-FFF2-40B4-BE49-F238E27FC236}">
                <a16:creationId xmlns="" xmlns:a16="http://schemas.microsoft.com/office/drawing/2014/main" id="{0B92E382-FE6E-A17E-2B3A-9F3E4C7A7D21}"/>
              </a:ext>
            </a:extLst>
          </p:cNvPr>
          <p:cNvSpPr>
            <a:spLocks noGrp="1"/>
          </p:cNvSpPr>
          <p:nvPr>
            <p:ph type="body" idx="18"/>
          </p:nvPr>
        </p:nvSpPr>
        <p:spPr>
          <a:xfrm>
            <a:off x="6426387" y="1925949"/>
            <a:ext cx="5157787"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Text Placeholder 3">
            <a:extLst>
              <a:ext uri="{FF2B5EF4-FFF2-40B4-BE49-F238E27FC236}">
                <a16:creationId xmlns="" xmlns:a16="http://schemas.microsoft.com/office/drawing/2014/main" id="{618A7E81-D817-3ABE-B656-52FF60EF0205}"/>
              </a:ext>
            </a:extLst>
          </p:cNvPr>
          <p:cNvSpPr>
            <a:spLocks noGrp="1"/>
          </p:cNvSpPr>
          <p:nvPr>
            <p:ph type="body" sz="half" idx="19"/>
          </p:nvPr>
        </p:nvSpPr>
        <p:spPr>
          <a:xfrm>
            <a:off x="6426387" y="2537496"/>
            <a:ext cx="5157786" cy="88325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8" name="Text Placeholder 2">
            <a:extLst>
              <a:ext uri="{FF2B5EF4-FFF2-40B4-BE49-F238E27FC236}">
                <a16:creationId xmlns="" xmlns:a16="http://schemas.microsoft.com/office/drawing/2014/main" id="{E8347DD8-16D7-B434-07E6-BD26F45B6DEE}"/>
              </a:ext>
            </a:extLst>
          </p:cNvPr>
          <p:cNvSpPr>
            <a:spLocks noGrp="1"/>
          </p:cNvSpPr>
          <p:nvPr>
            <p:ph type="body" idx="20"/>
          </p:nvPr>
        </p:nvSpPr>
        <p:spPr>
          <a:xfrm>
            <a:off x="960665" y="3752680"/>
            <a:ext cx="5157787"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ext Placeholder 3">
            <a:extLst>
              <a:ext uri="{FF2B5EF4-FFF2-40B4-BE49-F238E27FC236}">
                <a16:creationId xmlns="" xmlns:a16="http://schemas.microsoft.com/office/drawing/2014/main" id="{C7114E8C-EF4A-11ED-19FB-2D8B5FEC3A69}"/>
              </a:ext>
            </a:extLst>
          </p:cNvPr>
          <p:cNvSpPr>
            <a:spLocks noGrp="1"/>
          </p:cNvSpPr>
          <p:nvPr>
            <p:ph type="body" sz="half" idx="21"/>
          </p:nvPr>
        </p:nvSpPr>
        <p:spPr>
          <a:xfrm>
            <a:off x="960665" y="4364227"/>
            <a:ext cx="5157786" cy="88325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2" name="Picture Placeholder 11">
            <a:extLst>
              <a:ext uri="{FF2B5EF4-FFF2-40B4-BE49-F238E27FC236}">
                <a16:creationId xmlns="" xmlns:a16="http://schemas.microsoft.com/office/drawing/2014/main" id="{61C98F61-9164-7CDA-F0A4-B90327F23F7A}"/>
              </a:ext>
            </a:extLst>
          </p:cNvPr>
          <p:cNvSpPr>
            <a:spLocks noGrp="1"/>
          </p:cNvSpPr>
          <p:nvPr>
            <p:ph type="pic" sz="quarter" idx="22"/>
          </p:nvPr>
        </p:nvSpPr>
        <p:spPr>
          <a:xfrm>
            <a:off x="6426200" y="3752850"/>
            <a:ext cx="5156200" cy="2457450"/>
          </a:xfrm>
        </p:spPr>
        <p:txBody>
          <a:bodyPr/>
          <a:lstStyle/>
          <a:p>
            <a:endParaRPr lang="en-US"/>
          </a:p>
        </p:txBody>
      </p:sp>
    </p:spTree>
    <p:extLst>
      <p:ext uri="{BB962C8B-B14F-4D97-AF65-F5344CB8AC3E}">
        <p14:creationId xmlns:p14="http://schemas.microsoft.com/office/powerpoint/2010/main" val="25006903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Conclus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lstStyle/>
          <a:p>
            <a:r>
              <a:rPr lang="en-US"/>
              <a:t>Click to edit Master title style</a:t>
            </a:r>
          </a:p>
        </p:txBody>
      </p:sp>
      <p:sp>
        <p:nvSpPr>
          <p:cNvPr id="4" name="Date Placeholder 3">
            <a:extLst>
              <a:ext uri="{FF2B5EF4-FFF2-40B4-BE49-F238E27FC236}">
                <a16:creationId xmlns=""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6/15/2025</a:t>
            </a:fld>
            <a:endParaRPr lang="en-US"/>
          </a:p>
        </p:txBody>
      </p:sp>
      <p:sp>
        <p:nvSpPr>
          <p:cNvPr id="5" name="Footer Placeholder 4">
            <a:extLst>
              <a:ext uri="{FF2B5EF4-FFF2-40B4-BE49-F238E27FC236}">
                <a16:creationId xmlns=""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4" name="Text Placeholder 2">
            <a:extLst>
              <a:ext uri="{FF2B5EF4-FFF2-40B4-BE49-F238E27FC236}">
                <a16:creationId xmlns="" xmlns:a16="http://schemas.microsoft.com/office/drawing/2014/main" id="{121325FB-E0FE-AAA4-853C-618899B58156}"/>
              </a:ext>
            </a:extLst>
          </p:cNvPr>
          <p:cNvSpPr>
            <a:spLocks noGrp="1"/>
          </p:cNvSpPr>
          <p:nvPr>
            <p:ph type="body" idx="1"/>
          </p:nvPr>
        </p:nvSpPr>
        <p:spPr>
          <a:xfrm>
            <a:off x="960665" y="1925949"/>
            <a:ext cx="3259182"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 xmlns:a16="http://schemas.microsoft.com/office/drawing/2014/main" id="{D2B210CD-96D1-D9FB-6DF0-62266CCB6FFD}"/>
              </a:ext>
            </a:extLst>
          </p:cNvPr>
          <p:cNvSpPr>
            <a:spLocks noGrp="1"/>
          </p:cNvSpPr>
          <p:nvPr>
            <p:ph type="body" sz="half" idx="2"/>
          </p:nvPr>
        </p:nvSpPr>
        <p:spPr>
          <a:xfrm>
            <a:off x="960665" y="2537496"/>
            <a:ext cx="3259180" cy="121518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3" name="Text Placeholder 2">
            <a:extLst>
              <a:ext uri="{FF2B5EF4-FFF2-40B4-BE49-F238E27FC236}">
                <a16:creationId xmlns="" xmlns:a16="http://schemas.microsoft.com/office/drawing/2014/main" id="{0B92E382-FE6E-A17E-2B3A-9F3E4C7A7D21}"/>
              </a:ext>
            </a:extLst>
          </p:cNvPr>
          <p:cNvSpPr>
            <a:spLocks noGrp="1"/>
          </p:cNvSpPr>
          <p:nvPr>
            <p:ph type="body" idx="18"/>
          </p:nvPr>
        </p:nvSpPr>
        <p:spPr>
          <a:xfrm>
            <a:off x="4712973" y="1925949"/>
            <a:ext cx="3259182"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Text Placeholder 3">
            <a:extLst>
              <a:ext uri="{FF2B5EF4-FFF2-40B4-BE49-F238E27FC236}">
                <a16:creationId xmlns="" xmlns:a16="http://schemas.microsoft.com/office/drawing/2014/main" id="{618A7E81-D817-3ABE-B656-52FF60EF0205}"/>
              </a:ext>
            </a:extLst>
          </p:cNvPr>
          <p:cNvSpPr>
            <a:spLocks noGrp="1"/>
          </p:cNvSpPr>
          <p:nvPr>
            <p:ph type="body" sz="half" idx="19"/>
          </p:nvPr>
        </p:nvSpPr>
        <p:spPr>
          <a:xfrm>
            <a:off x="4712973" y="2537495"/>
            <a:ext cx="3259180" cy="119747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8" name="Text Placeholder 2">
            <a:extLst>
              <a:ext uri="{FF2B5EF4-FFF2-40B4-BE49-F238E27FC236}">
                <a16:creationId xmlns="" xmlns:a16="http://schemas.microsoft.com/office/drawing/2014/main" id="{E8347DD8-16D7-B434-07E6-BD26F45B6DEE}"/>
              </a:ext>
            </a:extLst>
          </p:cNvPr>
          <p:cNvSpPr>
            <a:spLocks noGrp="1"/>
          </p:cNvSpPr>
          <p:nvPr>
            <p:ph type="body" idx="20"/>
          </p:nvPr>
        </p:nvSpPr>
        <p:spPr>
          <a:xfrm>
            <a:off x="960665" y="3752680"/>
            <a:ext cx="7011488"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ext Placeholder 3">
            <a:extLst>
              <a:ext uri="{FF2B5EF4-FFF2-40B4-BE49-F238E27FC236}">
                <a16:creationId xmlns="" xmlns:a16="http://schemas.microsoft.com/office/drawing/2014/main" id="{C7114E8C-EF4A-11ED-19FB-2D8B5FEC3A69}"/>
              </a:ext>
            </a:extLst>
          </p:cNvPr>
          <p:cNvSpPr>
            <a:spLocks noGrp="1"/>
          </p:cNvSpPr>
          <p:nvPr>
            <p:ph type="body" sz="half" idx="21"/>
          </p:nvPr>
        </p:nvSpPr>
        <p:spPr>
          <a:xfrm>
            <a:off x="960665" y="4364227"/>
            <a:ext cx="7011488" cy="88325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2" name="Picture Placeholder 11">
            <a:extLst>
              <a:ext uri="{FF2B5EF4-FFF2-40B4-BE49-F238E27FC236}">
                <a16:creationId xmlns="" xmlns:a16="http://schemas.microsoft.com/office/drawing/2014/main" id="{BBB6EDE2-F53E-7B97-FF80-7764EECA4CCF}"/>
              </a:ext>
            </a:extLst>
          </p:cNvPr>
          <p:cNvSpPr>
            <a:spLocks noGrp="1"/>
          </p:cNvSpPr>
          <p:nvPr>
            <p:ph type="pic" sz="quarter" idx="22"/>
          </p:nvPr>
        </p:nvSpPr>
        <p:spPr>
          <a:xfrm>
            <a:off x="8485188" y="1925638"/>
            <a:ext cx="3097212" cy="4284662"/>
          </a:xfrm>
        </p:spPr>
        <p:txBody>
          <a:bodyPr/>
          <a:lstStyle/>
          <a:p>
            <a:endParaRPr lang="en-US"/>
          </a:p>
        </p:txBody>
      </p:sp>
    </p:spTree>
    <p:extLst>
      <p:ext uri="{BB962C8B-B14F-4D97-AF65-F5344CB8AC3E}">
        <p14:creationId xmlns:p14="http://schemas.microsoft.com/office/powerpoint/2010/main" val="15000723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C681E5-DE3E-1E52-3179-344AB5B2A570}"/>
              </a:ext>
            </a:extLst>
          </p:cNvPr>
          <p:cNvSpPr>
            <a:spLocks noGrp="1"/>
          </p:cNvSpPr>
          <p:nvPr>
            <p:ph type="title"/>
          </p:nvPr>
        </p:nvSpPr>
        <p:spPr>
          <a:xfrm>
            <a:off x="609600" y="363537"/>
            <a:ext cx="10972800" cy="1230485"/>
          </a:xfrm>
          <a:prstGeom prst="rect">
            <a:avLst/>
          </a:prstGeom>
        </p:spPr>
        <p:txBody>
          <a:bodyPr/>
          <a:lstStyle/>
          <a:p>
            <a:r>
              <a:rPr lang="en-US"/>
              <a:t>Click to edit Master title style</a:t>
            </a:r>
          </a:p>
        </p:txBody>
      </p:sp>
      <p:sp>
        <p:nvSpPr>
          <p:cNvPr id="3" name="Date Placeholder 2">
            <a:extLst>
              <a:ext uri="{FF2B5EF4-FFF2-40B4-BE49-F238E27FC236}">
                <a16:creationId xmlns="" xmlns:a16="http://schemas.microsoft.com/office/drawing/2014/main" id="{689A41B8-CF99-8A7C-E16D-CFEF1E099C4C}"/>
              </a:ext>
            </a:extLst>
          </p:cNvPr>
          <p:cNvSpPr>
            <a:spLocks noGrp="1"/>
          </p:cNvSpPr>
          <p:nvPr>
            <p:ph type="dt" sz="half" idx="10"/>
          </p:nvPr>
        </p:nvSpPr>
        <p:spPr/>
        <p:txBody>
          <a:bodyPr/>
          <a:lstStyle/>
          <a:p>
            <a:fld id="{AA8A0EC6-5648-844A-8827-911B00959032}" type="datetimeFigureOut">
              <a:rPr lang="en-US" smtClean="0"/>
              <a:t>6/15/2025</a:t>
            </a:fld>
            <a:endParaRPr lang="en-US"/>
          </a:p>
        </p:txBody>
      </p:sp>
      <p:sp>
        <p:nvSpPr>
          <p:cNvPr id="4" name="Footer Placeholder 3">
            <a:extLst>
              <a:ext uri="{FF2B5EF4-FFF2-40B4-BE49-F238E27FC236}">
                <a16:creationId xmlns="" xmlns:a16="http://schemas.microsoft.com/office/drawing/2014/main" id="{F9989524-6BA7-0F2E-1749-175C6928696B}"/>
              </a:ext>
            </a:extLst>
          </p:cNvPr>
          <p:cNvSpPr>
            <a:spLocks noGrp="1"/>
          </p:cNvSpPr>
          <p:nvPr>
            <p:ph type="ftr" sz="quarter" idx="11"/>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3524593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705C3C-E5CB-E1AC-5075-6598E357D6B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1DA4FAD7-3990-E3C2-5AC1-8986E97AF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D7242DD7-08B1-B94E-2ABD-678AAA4939A7}"/>
              </a:ext>
            </a:extLst>
          </p:cNvPr>
          <p:cNvSpPr>
            <a:spLocks noGrp="1"/>
          </p:cNvSpPr>
          <p:nvPr>
            <p:ph type="dt" sz="half" idx="10"/>
          </p:nvPr>
        </p:nvSpPr>
        <p:spPr/>
        <p:txBody>
          <a:bodyPr/>
          <a:lstStyle/>
          <a:p>
            <a:fld id="{DE3951B7-5837-40D7-A284-C287FC16DA88}" type="datetimeFigureOut">
              <a:rPr lang="en-IN" smtClean="0"/>
              <a:t>15-06-2025</a:t>
            </a:fld>
            <a:endParaRPr lang="en-IN"/>
          </a:p>
        </p:txBody>
      </p:sp>
      <p:sp>
        <p:nvSpPr>
          <p:cNvPr id="5" name="Footer Placeholder 4">
            <a:extLst>
              <a:ext uri="{FF2B5EF4-FFF2-40B4-BE49-F238E27FC236}">
                <a16:creationId xmlns="" xmlns:a16="http://schemas.microsoft.com/office/drawing/2014/main" id="{F9DFD87B-2F6F-D3F4-9F94-66BF64FBFC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BF6CC31F-3E1B-7885-AD43-EA282AAC88E9}"/>
              </a:ext>
            </a:extLst>
          </p:cNvPr>
          <p:cNvSpPr>
            <a:spLocks noGrp="1"/>
          </p:cNvSpPr>
          <p:nvPr>
            <p:ph type="sldNum" sz="quarter" idx="12"/>
          </p:nvPr>
        </p:nvSpPr>
        <p:spPr/>
        <p:txBody>
          <a:bodyPr/>
          <a:lstStyle/>
          <a:p>
            <a:fld id="{FEFB1823-63EE-423F-9C0B-A09E9E56188F}" type="slidenum">
              <a:rPr lang="en-IN" smtClean="0"/>
              <a:t>‹#›</a:t>
            </a:fld>
            <a:endParaRPr lang="en-IN"/>
          </a:p>
        </p:txBody>
      </p:sp>
    </p:spTree>
    <p:extLst>
      <p:ext uri="{BB962C8B-B14F-4D97-AF65-F5344CB8AC3E}">
        <p14:creationId xmlns:p14="http://schemas.microsoft.com/office/powerpoint/2010/main" val="12436894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8BE6759F-66EA-8EE3-A2F4-F15BA2F9B5C8}"/>
              </a:ext>
            </a:extLst>
          </p:cNvPr>
          <p:cNvSpPr>
            <a:spLocks noGrp="1"/>
          </p:cNvSpPr>
          <p:nvPr>
            <p:ph type="dt" sz="half" idx="10"/>
          </p:nvPr>
        </p:nvSpPr>
        <p:spPr/>
        <p:txBody>
          <a:bodyPr/>
          <a:lstStyle/>
          <a:p>
            <a:fld id="{AA8A0EC6-5648-844A-8827-911B00959032}" type="datetimeFigureOut">
              <a:rPr lang="en-US" smtClean="0"/>
              <a:t>6/15/2025</a:t>
            </a:fld>
            <a:endParaRPr lang="en-US"/>
          </a:p>
        </p:txBody>
      </p:sp>
      <p:sp>
        <p:nvSpPr>
          <p:cNvPr id="3" name="Footer Placeholder 2">
            <a:extLst>
              <a:ext uri="{FF2B5EF4-FFF2-40B4-BE49-F238E27FC236}">
                <a16:creationId xmlns="" xmlns:a16="http://schemas.microsoft.com/office/drawing/2014/main" id="{46548357-3F2C-483C-C0FC-FD9FB673CEB7}"/>
              </a:ext>
            </a:extLst>
          </p:cNvPr>
          <p:cNvSpPr>
            <a:spLocks noGrp="1"/>
          </p:cNvSpPr>
          <p:nvPr>
            <p:ph type="ftr" sz="quarter" idx="11"/>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1466452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E2A4A77-C0EC-E90C-087A-E71757299BE7}"/>
              </a:ext>
            </a:extLst>
          </p:cNvPr>
          <p:cNvSpPr>
            <a:spLocks noGrp="1"/>
          </p:cNvSpPr>
          <p:nvPr>
            <p:ph type="ctrTitle"/>
          </p:nvPr>
        </p:nvSpPr>
        <p:spPr>
          <a:xfrm>
            <a:off x="609600" y="3926541"/>
            <a:ext cx="10972800" cy="1663044"/>
          </a:xfrm>
          <a:prstGeom prst="rect">
            <a:avLst/>
          </a:prstGeom>
        </p:spPr>
        <p:txBody>
          <a:bodyPr anchor="b"/>
          <a:lstStyle>
            <a:lvl1pPr algn="l">
              <a:defRPr sz="6000"/>
            </a:lvl1pPr>
          </a:lstStyle>
          <a:p>
            <a:r>
              <a:rPr lang="en-US" dirty="0"/>
              <a:t>Click to edit Master title style</a:t>
            </a:r>
          </a:p>
        </p:txBody>
      </p:sp>
      <p:sp>
        <p:nvSpPr>
          <p:cNvPr id="3" name="Subtitle 2">
            <a:extLst>
              <a:ext uri="{FF2B5EF4-FFF2-40B4-BE49-F238E27FC236}">
                <a16:creationId xmlns="" xmlns:a16="http://schemas.microsoft.com/office/drawing/2014/main" id="{C65AB453-76B0-1DBA-9EE3-645CA98047EC}"/>
              </a:ext>
            </a:extLst>
          </p:cNvPr>
          <p:cNvSpPr>
            <a:spLocks noGrp="1"/>
          </p:cNvSpPr>
          <p:nvPr>
            <p:ph type="subTitle" idx="1"/>
          </p:nvPr>
        </p:nvSpPr>
        <p:spPr>
          <a:xfrm>
            <a:off x="609600" y="5735636"/>
            <a:ext cx="10972800" cy="474663"/>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ru-RU" dirty="0"/>
          </a:p>
        </p:txBody>
      </p:sp>
      <p:sp>
        <p:nvSpPr>
          <p:cNvPr id="4" name="Date Placeholder 3">
            <a:extLst>
              <a:ext uri="{FF2B5EF4-FFF2-40B4-BE49-F238E27FC236}">
                <a16:creationId xmlns="" xmlns:a16="http://schemas.microsoft.com/office/drawing/2014/main" id="{F6729D4B-20DA-C5A9-370C-5C556DC7C209}"/>
              </a:ext>
            </a:extLst>
          </p:cNvPr>
          <p:cNvSpPr>
            <a:spLocks noGrp="1"/>
          </p:cNvSpPr>
          <p:nvPr>
            <p:ph type="dt" sz="half" idx="10"/>
          </p:nvPr>
        </p:nvSpPr>
        <p:spPr/>
        <p:txBody>
          <a:bodyPr/>
          <a:lstStyle/>
          <a:p>
            <a:fld id="{AA8A0EC6-5648-844A-8827-911B00959032}" type="datetimeFigureOut">
              <a:rPr lang="en-US" smtClean="0"/>
              <a:t>6/15/2025</a:t>
            </a:fld>
            <a:endParaRPr lang="en-US"/>
          </a:p>
        </p:txBody>
      </p:sp>
      <p:sp>
        <p:nvSpPr>
          <p:cNvPr id="5" name="Footer Placeholder 4">
            <a:extLst>
              <a:ext uri="{FF2B5EF4-FFF2-40B4-BE49-F238E27FC236}">
                <a16:creationId xmlns="" xmlns:a16="http://schemas.microsoft.com/office/drawing/2014/main" id="{ACC23F1A-779F-4295-3160-E943DBC045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Picture Placeholder 8">
            <a:extLst>
              <a:ext uri="{FF2B5EF4-FFF2-40B4-BE49-F238E27FC236}">
                <a16:creationId xmlns="" xmlns:a16="http://schemas.microsoft.com/office/drawing/2014/main" id="{0849934F-55C5-A548-E041-1CB8C42DF0E6}"/>
              </a:ext>
            </a:extLst>
          </p:cNvPr>
          <p:cNvSpPr>
            <a:spLocks noGrp="1"/>
          </p:cNvSpPr>
          <p:nvPr>
            <p:ph type="pic" sz="quarter" idx="13"/>
          </p:nvPr>
        </p:nvSpPr>
        <p:spPr>
          <a:xfrm>
            <a:off x="0" y="0"/>
            <a:ext cx="12192000" cy="3926541"/>
          </a:xfrm>
        </p:spPr>
        <p:txBody>
          <a:bodyPr/>
          <a:lstStyle/>
          <a:p>
            <a:r>
              <a:rPr lang="en-US" dirty="0"/>
              <a:t>Click icon to add picture</a:t>
            </a:r>
          </a:p>
        </p:txBody>
      </p:sp>
    </p:spTree>
    <p:extLst>
      <p:ext uri="{BB962C8B-B14F-4D97-AF65-F5344CB8AC3E}">
        <p14:creationId xmlns:p14="http://schemas.microsoft.com/office/powerpoint/2010/main" val="3071502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F8E088-C259-1B15-24DD-48B86E8D5B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F2488D6F-7CB0-2865-F95B-6AA4088376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30126398-B9F7-E889-ABC4-F87D634A8BD4}"/>
              </a:ext>
            </a:extLst>
          </p:cNvPr>
          <p:cNvSpPr>
            <a:spLocks noGrp="1"/>
          </p:cNvSpPr>
          <p:nvPr>
            <p:ph type="dt" sz="half" idx="10"/>
          </p:nvPr>
        </p:nvSpPr>
        <p:spPr/>
        <p:txBody>
          <a:bodyPr/>
          <a:lstStyle/>
          <a:p>
            <a:fld id="{DE3951B7-5837-40D7-A284-C287FC16DA88}" type="datetimeFigureOut">
              <a:rPr lang="en-IN" smtClean="0"/>
              <a:t>15-06-2025</a:t>
            </a:fld>
            <a:endParaRPr lang="en-IN"/>
          </a:p>
        </p:txBody>
      </p:sp>
      <p:sp>
        <p:nvSpPr>
          <p:cNvPr id="5" name="Footer Placeholder 4">
            <a:extLst>
              <a:ext uri="{FF2B5EF4-FFF2-40B4-BE49-F238E27FC236}">
                <a16:creationId xmlns="" xmlns:a16="http://schemas.microsoft.com/office/drawing/2014/main" id="{85F8AB88-7BFD-433F-C460-0FAB5FB996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211390A4-BACD-2B53-F233-CB069A309719}"/>
              </a:ext>
            </a:extLst>
          </p:cNvPr>
          <p:cNvSpPr>
            <a:spLocks noGrp="1"/>
          </p:cNvSpPr>
          <p:nvPr>
            <p:ph type="sldNum" sz="quarter" idx="12"/>
          </p:nvPr>
        </p:nvSpPr>
        <p:spPr/>
        <p:txBody>
          <a:bodyPr/>
          <a:lstStyle/>
          <a:p>
            <a:fld id="{FEFB1823-63EE-423F-9C0B-A09E9E56188F}" type="slidenum">
              <a:rPr lang="en-IN" smtClean="0"/>
              <a:t>‹#›</a:t>
            </a:fld>
            <a:endParaRPr lang="en-IN"/>
          </a:p>
        </p:txBody>
      </p:sp>
    </p:spTree>
    <p:extLst>
      <p:ext uri="{BB962C8B-B14F-4D97-AF65-F5344CB8AC3E}">
        <p14:creationId xmlns:p14="http://schemas.microsoft.com/office/powerpoint/2010/main" val="2855419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BD82A9-321F-E0A1-32AE-C65401AEF15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EBA53D1C-F74D-DC94-1252-10E99679BF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EDD82A62-47B5-F991-A193-EAEA999277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1972645D-29CE-B9CE-6538-E556E664769C}"/>
              </a:ext>
            </a:extLst>
          </p:cNvPr>
          <p:cNvSpPr>
            <a:spLocks noGrp="1"/>
          </p:cNvSpPr>
          <p:nvPr>
            <p:ph type="dt" sz="half" idx="10"/>
          </p:nvPr>
        </p:nvSpPr>
        <p:spPr/>
        <p:txBody>
          <a:bodyPr/>
          <a:lstStyle/>
          <a:p>
            <a:fld id="{DE3951B7-5837-40D7-A284-C287FC16DA88}" type="datetimeFigureOut">
              <a:rPr lang="en-IN" smtClean="0"/>
              <a:t>15-06-2025</a:t>
            </a:fld>
            <a:endParaRPr lang="en-IN"/>
          </a:p>
        </p:txBody>
      </p:sp>
      <p:sp>
        <p:nvSpPr>
          <p:cNvPr id="6" name="Footer Placeholder 5">
            <a:extLst>
              <a:ext uri="{FF2B5EF4-FFF2-40B4-BE49-F238E27FC236}">
                <a16:creationId xmlns="" xmlns:a16="http://schemas.microsoft.com/office/drawing/2014/main" id="{9DF01852-0898-A685-8F66-0160DE6CF7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B9D64B9E-1CCE-D116-E634-AC97DEF94585}"/>
              </a:ext>
            </a:extLst>
          </p:cNvPr>
          <p:cNvSpPr>
            <a:spLocks noGrp="1"/>
          </p:cNvSpPr>
          <p:nvPr>
            <p:ph type="sldNum" sz="quarter" idx="12"/>
          </p:nvPr>
        </p:nvSpPr>
        <p:spPr/>
        <p:txBody>
          <a:bodyPr/>
          <a:lstStyle/>
          <a:p>
            <a:fld id="{FEFB1823-63EE-423F-9C0B-A09E9E56188F}" type="slidenum">
              <a:rPr lang="en-IN" smtClean="0"/>
              <a:t>‹#›</a:t>
            </a:fld>
            <a:endParaRPr lang="en-IN"/>
          </a:p>
        </p:txBody>
      </p:sp>
    </p:spTree>
    <p:extLst>
      <p:ext uri="{BB962C8B-B14F-4D97-AF65-F5344CB8AC3E}">
        <p14:creationId xmlns:p14="http://schemas.microsoft.com/office/powerpoint/2010/main" val="2704700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48DF0C4-56D7-97D8-B65A-32DC4CD6F09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F5F0A92B-5101-242C-B7A9-D4D6347300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DACAA1FF-B705-F5E5-039A-7D3D3EBC94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21B7B87A-D0E8-5AB0-6422-323CAF9506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B934ACD4-C1AF-810E-8452-C21904BF7E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8839F5C8-5AB8-9C8E-66C3-A3EEEEA4BBEE}"/>
              </a:ext>
            </a:extLst>
          </p:cNvPr>
          <p:cNvSpPr>
            <a:spLocks noGrp="1"/>
          </p:cNvSpPr>
          <p:nvPr>
            <p:ph type="dt" sz="half" idx="10"/>
          </p:nvPr>
        </p:nvSpPr>
        <p:spPr/>
        <p:txBody>
          <a:bodyPr/>
          <a:lstStyle/>
          <a:p>
            <a:fld id="{DE3951B7-5837-40D7-A284-C287FC16DA88}" type="datetimeFigureOut">
              <a:rPr lang="en-IN" smtClean="0"/>
              <a:t>15-06-2025</a:t>
            </a:fld>
            <a:endParaRPr lang="en-IN"/>
          </a:p>
        </p:txBody>
      </p:sp>
      <p:sp>
        <p:nvSpPr>
          <p:cNvPr id="8" name="Footer Placeholder 7">
            <a:extLst>
              <a:ext uri="{FF2B5EF4-FFF2-40B4-BE49-F238E27FC236}">
                <a16:creationId xmlns="" xmlns:a16="http://schemas.microsoft.com/office/drawing/2014/main" id="{5C8E9F62-A62B-A38C-261D-6D5C8E05ABE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70C15F34-AFB0-AAB5-1261-FD33BD15EB6B}"/>
              </a:ext>
            </a:extLst>
          </p:cNvPr>
          <p:cNvSpPr>
            <a:spLocks noGrp="1"/>
          </p:cNvSpPr>
          <p:nvPr>
            <p:ph type="sldNum" sz="quarter" idx="12"/>
          </p:nvPr>
        </p:nvSpPr>
        <p:spPr/>
        <p:txBody>
          <a:bodyPr/>
          <a:lstStyle/>
          <a:p>
            <a:fld id="{FEFB1823-63EE-423F-9C0B-A09E9E56188F}" type="slidenum">
              <a:rPr lang="en-IN" smtClean="0"/>
              <a:t>‹#›</a:t>
            </a:fld>
            <a:endParaRPr lang="en-IN"/>
          </a:p>
        </p:txBody>
      </p:sp>
    </p:spTree>
    <p:extLst>
      <p:ext uri="{BB962C8B-B14F-4D97-AF65-F5344CB8AC3E}">
        <p14:creationId xmlns:p14="http://schemas.microsoft.com/office/powerpoint/2010/main" val="4112015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CE85D56-D3BE-701B-1214-7E5D651C7AB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581D6B9F-9BD1-103F-ABCA-DF4DCCA2E4B8}"/>
              </a:ext>
            </a:extLst>
          </p:cNvPr>
          <p:cNvSpPr>
            <a:spLocks noGrp="1"/>
          </p:cNvSpPr>
          <p:nvPr>
            <p:ph type="dt" sz="half" idx="10"/>
          </p:nvPr>
        </p:nvSpPr>
        <p:spPr/>
        <p:txBody>
          <a:bodyPr/>
          <a:lstStyle/>
          <a:p>
            <a:fld id="{DE3951B7-5837-40D7-A284-C287FC16DA88}" type="datetimeFigureOut">
              <a:rPr lang="en-IN" smtClean="0"/>
              <a:t>15-06-2025</a:t>
            </a:fld>
            <a:endParaRPr lang="en-IN"/>
          </a:p>
        </p:txBody>
      </p:sp>
      <p:sp>
        <p:nvSpPr>
          <p:cNvPr id="4" name="Footer Placeholder 3">
            <a:extLst>
              <a:ext uri="{FF2B5EF4-FFF2-40B4-BE49-F238E27FC236}">
                <a16:creationId xmlns="" xmlns:a16="http://schemas.microsoft.com/office/drawing/2014/main" id="{E2FBD1A5-7978-8CC4-F4AD-86F85F4FD30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CFE34CBB-E71E-B716-8314-EE88D6AA7F6F}"/>
              </a:ext>
            </a:extLst>
          </p:cNvPr>
          <p:cNvSpPr>
            <a:spLocks noGrp="1"/>
          </p:cNvSpPr>
          <p:nvPr>
            <p:ph type="sldNum" sz="quarter" idx="12"/>
          </p:nvPr>
        </p:nvSpPr>
        <p:spPr/>
        <p:txBody>
          <a:bodyPr/>
          <a:lstStyle/>
          <a:p>
            <a:fld id="{FEFB1823-63EE-423F-9C0B-A09E9E56188F}" type="slidenum">
              <a:rPr lang="en-IN" smtClean="0"/>
              <a:t>‹#›</a:t>
            </a:fld>
            <a:endParaRPr lang="en-IN"/>
          </a:p>
        </p:txBody>
      </p:sp>
    </p:spTree>
    <p:extLst>
      <p:ext uri="{BB962C8B-B14F-4D97-AF65-F5344CB8AC3E}">
        <p14:creationId xmlns:p14="http://schemas.microsoft.com/office/powerpoint/2010/main" val="1434995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1BC5688E-AB59-8DAE-2884-E5EF629A4270}"/>
              </a:ext>
            </a:extLst>
          </p:cNvPr>
          <p:cNvSpPr>
            <a:spLocks noGrp="1"/>
          </p:cNvSpPr>
          <p:nvPr>
            <p:ph type="dt" sz="half" idx="10"/>
          </p:nvPr>
        </p:nvSpPr>
        <p:spPr/>
        <p:txBody>
          <a:bodyPr/>
          <a:lstStyle/>
          <a:p>
            <a:fld id="{DE3951B7-5837-40D7-A284-C287FC16DA88}" type="datetimeFigureOut">
              <a:rPr lang="en-IN" smtClean="0"/>
              <a:t>15-06-2025</a:t>
            </a:fld>
            <a:endParaRPr lang="en-IN"/>
          </a:p>
        </p:txBody>
      </p:sp>
      <p:sp>
        <p:nvSpPr>
          <p:cNvPr id="3" name="Footer Placeholder 2">
            <a:extLst>
              <a:ext uri="{FF2B5EF4-FFF2-40B4-BE49-F238E27FC236}">
                <a16:creationId xmlns="" xmlns:a16="http://schemas.microsoft.com/office/drawing/2014/main" id="{041768F9-268D-1E21-05D9-7901D4E1F18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838CE354-DFC3-EA2B-05DA-B7154B671742}"/>
              </a:ext>
            </a:extLst>
          </p:cNvPr>
          <p:cNvSpPr>
            <a:spLocks noGrp="1"/>
          </p:cNvSpPr>
          <p:nvPr>
            <p:ph type="sldNum" sz="quarter" idx="12"/>
          </p:nvPr>
        </p:nvSpPr>
        <p:spPr/>
        <p:txBody>
          <a:bodyPr/>
          <a:lstStyle/>
          <a:p>
            <a:fld id="{FEFB1823-63EE-423F-9C0B-A09E9E56188F}" type="slidenum">
              <a:rPr lang="en-IN" smtClean="0"/>
              <a:t>‹#›</a:t>
            </a:fld>
            <a:endParaRPr lang="en-IN"/>
          </a:p>
        </p:txBody>
      </p:sp>
    </p:spTree>
    <p:extLst>
      <p:ext uri="{BB962C8B-B14F-4D97-AF65-F5344CB8AC3E}">
        <p14:creationId xmlns:p14="http://schemas.microsoft.com/office/powerpoint/2010/main" val="4001660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3689D5-7CAB-6DAD-6135-F199207384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154C5F0A-FFDB-1DC2-DFF8-0170175F4A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3880B083-D805-128F-1AD0-3EDB6BDA9C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F38B8BB7-5843-D4B9-B866-B8FA5FEB9414}"/>
              </a:ext>
            </a:extLst>
          </p:cNvPr>
          <p:cNvSpPr>
            <a:spLocks noGrp="1"/>
          </p:cNvSpPr>
          <p:nvPr>
            <p:ph type="dt" sz="half" idx="10"/>
          </p:nvPr>
        </p:nvSpPr>
        <p:spPr/>
        <p:txBody>
          <a:bodyPr/>
          <a:lstStyle/>
          <a:p>
            <a:fld id="{DE3951B7-5837-40D7-A284-C287FC16DA88}" type="datetimeFigureOut">
              <a:rPr lang="en-IN" smtClean="0"/>
              <a:t>15-06-2025</a:t>
            </a:fld>
            <a:endParaRPr lang="en-IN"/>
          </a:p>
        </p:txBody>
      </p:sp>
      <p:sp>
        <p:nvSpPr>
          <p:cNvPr id="6" name="Footer Placeholder 5">
            <a:extLst>
              <a:ext uri="{FF2B5EF4-FFF2-40B4-BE49-F238E27FC236}">
                <a16:creationId xmlns="" xmlns:a16="http://schemas.microsoft.com/office/drawing/2014/main" id="{392E135F-BAC6-0E3E-177C-32D8BDDC36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ABC0EA9F-2F5B-1AF1-D4F7-6D323EB31555}"/>
              </a:ext>
            </a:extLst>
          </p:cNvPr>
          <p:cNvSpPr>
            <a:spLocks noGrp="1"/>
          </p:cNvSpPr>
          <p:nvPr>
            <p:ph type="sldNum" sz="quarter" idx="12"/>
          </p:nvPr>
        </p:nvSpPr>
        <p:spPr/>
        <p:txBody>
          <a:bodyPr/>
          <a:lstStyle/>
          <a:p>
            <a:fld id="{FEFB1823-63EE-423F-9C0B-A09E9E56188F}" type="slidenum">
              <a:rPr lang="en-IN" smtClean="0"/>
              <a:t>‹#›</a:t>
            </a:fld>
            <a:endParaRPr lang="en-IN"/>
          </a:p>
        </p:txBody>
      </p:sp>
    </p:spTree>
    <p:extLst>
      <p:ext uri="{BB962C8B-B14F-4D97-AF65-F5344CB8AC3E}">
        <p14:creationId xmlns:p14="http://schemas.microsoft.com/office/powerpoint/2010/main" val="193480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4BBF40-4204-64E8-7276-9B517739B8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8B697FF5-D6D5-724B-CEFD-BD7215B333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 xmlns:a16="http://schemas.microsoft.com/office/drawing/2014/main" id="{1C3A8281-B8F7-1828-ACEA-CF423F1AC5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69F86139-531D-1AE6-86D9-3716715F7B9E}"/>
              </a:ext>
            </a:extLst>
          </p:cNvPr>
          <p:cNvSpPr>
            <a:spLocks noGrp="1"/>
          </p:cNvSpPr>
          <p:nvPr>
            <p:ph type="dt" sz="half" idx="10"/>
          </p:nvPr>
        </p:nvSpPr>
        <p:spPr/>
        <p:txBody>
          <a:bodyPr/>
          <a:lstStyle/>
          <a:p>
            <a:fld id="{DE3951B7-5837-40D7-A284-C287FC16DA88}" type="datetimeFigureOut">
              <a:rPr lang="en-IN" smtClean="0"/>
              <a:t>15-06-2025</a:t>
            </a:fld>
            <a:endParaRPr lang="en-IN"/>
          </a:p>
        </p:txBody>
      </p:sp>
      <p:sp>
        <p:nvSpPr>
          <p:cNvPr id="6" name="Footer Placeholder 5">
            <a:extLst>
              <a:ext uri="{FF2B5EF4-FFF2-40B4-BE49-F238E27FC236}">
                <a16:creationId xmlns="" xmlns:a16="http://schemas.microsoft.com/office/drawing/2014/main" id="{8C61E5B8-500B-26D0-0210-C0E211F0EF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F528B9F0-D9E6-03EB-7D80-963CCE769687}"/>
              </a:ext>
            </a:extLst>
          </p:cNvPr>
          <p:cNvSpPr>
            <a:spLocks noGrp="1"/>
          </p:cNvSpPr>
          <p:nvPr>
            <p:ph type="sldNum" sz="quarter" idx="12"/>
          </p:nvPr>
        </p:nvSpPr>
        <p:spPr/>
        <p:txBody>
          <a:bodyPr/>
          <a:lstStyle/>
          <a:p>
            <a:fld id="{FEFB1823-63EE-423F-9C0B-A09E9E56188F}" type="slidenum">
              <a:rPr lang="en-IN" smtClean="0"/>
              <a:t>‹#›</a:t>
            </a:fld>
            <a:endParaRPr lang="en-IN"/>
          </a:p>
        </p:txBody>
      </p:sp>
    </p:spTree>
    <p:extLst>
      <p:ext uri="{BB962C8B-B14F-4D97-AF65-F5344CB8AC3E}">
        <p14:creationId xmlns:p14="http://schemas.microsoft.com/office/powerpoint/2010/main" val="1269949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40B4A5C1-4667-C673-0B1E-82E8D8402E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792FBE24-F29F-7673-80FA-9A489A32EC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9D3CE9FB-92F1-0727-218E-6B709EB2C0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3951B7-5837-40D7-A284-C287FC16DA88}" type="datetimeFigureOut">
              <a:rPr lang="en-IN" smtClean="0"/>
              <a:t>15-06-2025</a:t>
            </a:fld>
            <a:endParaRPr lang="en-IN"/>
          </a:p>
        </p:txBody>
      </p:sp>
      <p:sp>
        <p:nvSpPr>
          <p:cNvPr id="5" name="Footer Placeholder 4">
            <a:extLst>
              <a:ext uri="{FF2B5EF4-FFF2-40B4-BE49-F238E27FC236}">
                <a16:creationId xmlns="" xmlns:a16="http://schemas.microsoft.com/office/drawing/2014/main" id="{65BC5414-D89D-9D80-D7FC-2675B10DAE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465CAF68-9170-504C-97A3-980630F1BB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FB1823-63EE-423F-9C0B-A09E9E56188F}" type="slidenum">
              <a:rPr lang="en-IN" smtClean="0"/>
              <a:t>‹#›</a:t>
            </a:fld>
            <a:endParaRPr lang="en-IN"/>
          </a:p>
        </p:txBody>
      </p:sp>
    </p:spTree>
    <p:extLst>
      <p:ext uri="{BB962C8B-B14F-4D97-AF65-F5344CB8AC3E}">
        <p14:creationId xmlns:p14="http://schemas.microsoft.com/office/powerpoint/2010/main" val="2461105346"/>
      </p:ext>
    </p:extLst>
  </p:cSld>
  <p:clrMap bg1="lt1" tx1="dk1" bg2="lt2" tx2="dk2" accent1="accent1" accent2="accent2" accent3="accent3" accent4="accent4" accent5="accent5" accent6="accent6" hlink="hlink" folHlink="folHlink"/>
  <p:sldLayoutIdLst>
    <p:sldLayoutId id="2147483732"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38357E25-C674-3745-6594-912F15B9826E}"/>
              </a:ext>
            </a:extLst>
          </p:cNvPr>
          <p:cNvSpPr>
            <a:spLocks noGrp="1"/>
          </p:cNvSpPr>
          <p:nvPr>
            <p:ph type="body" idx="1"/>
          </p:nvPr>
        </p:nvSpPr>
        <p:spPr>
          <a:xfrm>
            <a:off x="952500" y="1847056"/>
            <a:ext cx="106299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 xmlns:a16="http://schemas.microsoft.com/office/drawing/2014/main" id="{6FF64DF9-DAEC-F283-848F-16438F855A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8A0EC6-5648-844A-8827-911B00959032}" type="datetimeFigureOut">
              <a:rPr lang="en-US" smtClean="0"/>
              <a:t>6/15/2025</a:t>
            </a:fld>
            <a:endParaRPr lang="en-US"/>
          </a:p>
        </p:txBody>
      </p:sp>
      <p:sp>
        <p:nvSpPr>
          <p:cNvPr id="10" name="Title Placeholder 9">
            <a:extLst>
              <a:ext uri="{FF2B5EF4-FFF2-40B4-BE49-F238E27FC236}">
                <a16:creationId xmlns="" xmlns:a16="http://schemas.microsoft.com/office/drawing/2014/main" id="{2390A06B-2D1F-A145-446B-BF268052479A}"/>
              </a:ext>
            </a:extLst>
          </p:cNvPr>
          <p:cNvSpPr>
            <a:spLocks noGrp="1"/>
          </p:cNvSpPr>
          <p:nvPr>
            <p:ph type="title"/>
          </p:nvPr>
        </p:nvSpPr>
        <p:spPr>
          <a:xfrm>
            <a:off x="952500" y="363537"/>
            <a:ext cx="10629900" cy="1236663"/>
          </a:xfrm>
          <a:prstGeom prst="rect">
            <a:avLst/>
          </a:prstGeom>
        </p:spPr>
        <p:txBody>
          <a:bodyPr vert="horz" lIns="91440" tIns="45720" rIns="91440" bIns="45720" rtlCol="0" anchor="ctr">
            <a:normAutofit/>
          </a:bodyPr>
          <a:lstStyle/>
          <a:p>
            <a:r>
              <a:rPr lang="en-US" dirty="0"/>
              <a:t>Click to edit Master title style</a:t>
            </a:r>
          </a:p>
        </p:txBody>
      </p:sp>
      <p:sp>
        <p:nvSpPr>
          <p:cNvPr id="13" name="Footer Placeholder 12">
            <a:extLst>
              <a:ext uri="{FF2B5EF4-FFF2-40B4-BE49-F238E27FC236}">
                <a16:creationId xmlns="" xmlns:a16="http://schemas.microsoft.com/office/drawing/2014/main" id="{2D227A9A-BF27-C878-C29C-004A9358CE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4" name="TextBox 13">
            <a:extLst>
              <a:ext uri="{FF2B5EF4-FFF2-40B4-BE49-F238E27FC236}">
                <a16:creationId xmlns="" xmlns:a16="http://schemas.microsoft.com/office/drawing/2014/main" id="{7269396F-CFCA-FDCB-4DCE-DD40BD52D5F3}"/>
              </a:ext>
            </a:extLst>
          </p:cNvPr>
          <p:cNvSpPr txBox="1"/>
          <p:nvPr userDrawn="1"/>
        </p:nvSpPr>
        <p:spPr>
          <a:xfrm>
            <a:off x="8444753" y="6505221"/>
            <a:ext cx="3137647" cy="246221"/>
          </a:xfrm>
          <a:prstGeom prst="rect">
            <a:avLst/>
          </a:prstGeom>
          <a:noFill/>
        </p:spPr>
        <p:txBody>
          <a:bodyPr wrap="square" rtlCol="0">
            <a:spAutoFit/>
          </a:bodyPr>
          <a:lstStyle/>
          <a:p>
            <a:pPr algn="r"/>
            <a:r>
              <a:rPr lang="en-US" sz="1000" dirty="0">
                <a:solidFill>
                  <a:schemeClr val="bg1">
                    <a:lumMod val="65000"/>
                  </a:schemeClr>
                </a:solidFill>
              </a:rPr>
              <a:t>Photos provided by </a:t>
            </a:r>
            <a:r>
              <a:rPr lang="en-US" sz="1000" dirty="0" err="1">
                <a:solidFill>
                  <a:schemeClr val="bg1">
                    <a:lumMod val="65000"/>
                  </a:schemeClr>
                </a:solidFill>
              </a:rPr>
              <a:t>Pexels</a:t>
            </a:r>
            <a:endParaRPr lang="en-US" sz="1000" dirty="0">
              <a:solidFill>
                <a:schemeClr val="bg1">
                  <a:lumMod val="65000"/>
                </a:schemeClr>
              </a:solidFill>
            </a:endParaRPr>
          </a:p>
        </p:txBody>
      </p:sp>
    </p:spTree>
    <p:extLst>
      <p:ext uri="{BB962C8B-B14F-4D97-AF65-F5344CB8AC3E}">
        <p14:creationId xmlns:p14="http://schemas.microsoft.com/office/powerpoint/2010/main" val="3695551797"/>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20" r:id="rId10"/>
  </p:sldLayoutIdLst>
  <p:txStyles>
    <p:titleStyle>
      <a:lvl1pPr algn="l" defTabSz="914400" rtl="0" eaLnBrk="1" latinLnBrk="0" hangingPunct="1">
        <a:lnSpc>
          <a:spcPct val="90000"/>
        </a:lnSpc>
        <a:spcBef>
          <a:spcPct val="0"/>
        </a:spcBef>
        <a:buNone/>
        <a:defRPr sz="4400" kern="1200">
          <a:solidFill>
            <a:schemeClr val="tx1">
              <a:lumMod val="75000"/>
              <a:lumOff val="25000"/>
            </a:schemeClr>
          </a:solidFill>
          <a:latin typeface="+mn-lt"/>
          <a:ea typeface="+mj-ea"/>
          <a:cs typeface="MV Boli" panose="02000500030200090000"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
          <p15:clr>
            <a:srgbClr val="F26B43"/>
          </p15:clr>
        </p15:guide>
        <p15:guide id="2" pos="384">
          <p15:clr>
            <a:srgbClr val="F26B43"/>
          </p15:clr>
        </p15:guide>
        <p15:guide id="3" pos="600">
          <p15:clr>
            <a:srgbClr val="F26B43"/>
          </p15:clr>
        </p15:guide>
        <p15:guide id="4" pos="7296">
          <p15:clr>
            <a:srgbClr val="F26B43"/>
          </p15:clr>
        </p15:guide>
        <p15:guide id="5" orient="horz" pos="3912">
          <p15:clr>
            <a:srgbClr val="F26B43"/>
          </p15:clr>
        </p15:guide>
        <p15:guide id="6" orient="horz" pos="100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5.png"/><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39.png"/><Relationship Id="rId5" Type="http://schemas.openxmlformats.org/officeDocument/2006/relationships/image" Target="../media/image3.png"/><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41.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8" Type="http://schemas.openxmlformats.org/officeDocument/2006/relationships/image" Target="../media/image45.png"/><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42.png"/><Relationship Id="rId1" Type="http://schemas.openxmlformats.org/officeDocument/2006/relationships/slideLayout" Target="../slideLayouts/slideLayout7.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2.png"/><Relationship Id="rId9" Type="http://schemas.openxmlformats.org/officeDocument/2006/relationships/image" Target="../media/image46.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 Id="rId4" Type="http://schemas.openxmlformats.org/officeDocument/2006/relationships/image" Target="../media/image49.png"/></Relationships>
</file>

<file path=ppt/slides/_rels/slide2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52.jp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14.png"/><Relationship Id="rId12"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7.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3.pn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42A4FC2C-047E-45A5-965D-8E1E3BF09BC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a:extLst>
              <a:ext uri="{FF2B5EF4-FFF2-40B4-BE49-F238E27FC236}">
                <a16:creationId xmlns="" xmlns:a16="http://schemas.microsoft.com/office/drawing/2014/main" id="{9DF61CB4-EFD8-4FB2-AC1D-5731103B6470}"/>
              </a:ext>
            </a:extLst>
          </p:cNvPr>
          <p:cNvPicPr>
            <a:picLocks noChangeAspect="1"/>
          </p:cNvPicPr>
          <p:nvPr/>
        </p:nvPicPr>
        <p:blipFill rotWithShape="1">
          <a:blip r:embed="rId2">
            <a:extLst>
              <a:ext uri="{28A0092B-C50C-407E-A947-70E740481C1C}">
                <a14:useLocalDpi xmlns:a14="http://schemas.microsoft.com/office/drawing/2010/main" val="0"/>
              </a:ext>
            </a:extLst>
          </a:blip>
          <a:srcRect b="19"/>
          <a:stretch/>
        </p:blipFill>
        <p:spPr>
          <a:xfrm>
            <a:off x="20" y="1282"/>
            <a:ext cx="12191980" cy="6856718"/>
          </a:xfrm>
          <a:prstGeom prst="rect">
            <a:avLst/>
          </a:prstGeom>
        </p:spPr>
      </p:pic>
      <p:sp>
        <p:nvSpPr>
          <p:cNvPr id="2" name="TextBox 1">
            <a:extLst>
              <a:ext uri="{FF2B5EF4-FFF2-40B4-BE49-F238E27FC236}">
                <a16:creationId xmlns="" xmlns:a16="http://schemas.microsoft.com/office/drawing/2014/main" id="{C85AB3DA-940A-D577-FA37-54817ADD156C}"/>
              </a:ext>
            </a:extLst>
          </p:cNvPr>
          <p:cNvSpPr txBox="1"/>
          <p:nvPr/>
        </p:nvSpPr>
        <p:spPr>
          <a:xfrm>
            <a:off x="3514045" y="1531573"/>
            <a:ext cx="4255633"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4400">
              <a:solidFill>
                <a:srgbClr val="ED7D31"/>
              </a:solidFill>
              <a:latin typeface="Calibri"/>
              <a:ea typeface="Calibri"/>
              <a:cs typeface="Calibri"/>
            </a:endParaRPr>
          </a:p>
        </p:txBody>
      </p:sp>
    </p:spTree>
    <p:extLst>
      <p:ext uri="{BB962C8B-B14F-4D97-AF65-F5344CB8AC3E}">
        <p14:creationId xmlns:p14="http://schemas.microsoft.com/office/powerpoint/2010/main" val="5033243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6845975" y="68796"/>
            <a:ext cx="5222200" cy="4216539"/>
          </a:xfrm>
          <a:prstGeom prst="rect">
            <a:avLst/>
          </a:prstGeom>
          <a:noFill/>
        </p:spPr>
        <p:txBody>
          <a:bodyPr wrap="square" rtlCol="0">
            <a:spAutoFit/>
          </a:bodyPr>
          <a:lstStyle/>
          <a:p>
            <a:r>
              <a:rPr lang="en-US" sz="1600" dirty="0"/>
              <a:t>📦 2. CONTINUOUS VARIABLE vs TARGET (</a:t>
            </a:r>
            <a:r>
              <a:rPr lang="en-US" sz="1600" dirty="0" smtClean="0"/>
              <a:t>isFraud)</a:t>
            </a:r>
          </a:p>
          <a:p>
            <a:r>
              <a:rPr lang="en-US" sz="1200" dirty="0" smtClean="0"/>
              <a:t> These </a:t>
            </a:r>
            <a:r>
              <a:rPr lang="en-US" sz="1200" dirty="0"/>
              <a:t>boxplots show the distribution of each numeric feature split by fraud status (isFraud: 0 or 1</a:t>
            </a:r>
            <a:r>
              <a:rPr lang="en-US" sz="1200" dirty="0" smtClean="0"/>
              <a:t>).</a:t>
            </a:r>
          </a:p>
          <a:p>
            <a:endParaRPr lang="en-US" sz="1200" dirty="0" smtClean="0"/>
          </a:p>
          <a:p>
            <a:r>
              <a:rPr lang="en-US" sz="1200" dirty="0" smtClean="0"/>
              <a:t>✅ </a:t>
            </a:r>
            <a:r>
              <a:rPr lang="en-US" sz="1200" dirty="0"/>
              <a:t>step vs isFraudInsight: Fraud tends to occur later in the simulation — most non-fraud are in early steps</a:t>
            </a:r>
            <a:r>
              <a:rPr lang="en-US" sz="1200" dirty="0" smtClean="0"/>
              <a:t>.</a:t>
            </a:r>
          </a:p>
          <a:p>
            <a:endParaRPr lang="en-US" sz="1200" dirty="0" smtClean="0"/>
          </a:p>
          <a:p>
            <a:r>
              <a:rPr lang="en-US" sz="1200" dirty="0" smtClean="0"/>
              <a:t>✅ </a:t>
            </a:r>
            <a:r>
              <a:rPr lang="en-US" sz="1200" dirty="0"/>
              <a:t>amount vs isFraudInsight: Fraudulent transactions tend to involve much higher amounts on average</a:t>
            </a:r>
            <a:r>
              <a:rPr lang="en-US" sz="1200" dirty="0" smtClean="0"/>
              <a:t>.</a:t>
            </a:r>
          </a:p>
          <a:p>
            <a:endParaRPr lang="en-US" sz="1200" dirty="0" smtClean="0"/>
          </a:p>
          <a:p>
            <a:r>
              <a:rPr lang="en-US" sz="1200" dirty="0" smtClean="0"/>
              <a:t>✅ </a:t>
            </a:r>
            <a:r>
              <a:rPr lang="en-US" sz="1200" dirty="0"/>
              <a:t>oldbalanceOrg vs isFraudInsight: Fraudulent cases often involve origin accounts with higher balances</a:t>
            </a:r>
            <a:r>
              <a:rPr lang="en-US" sz="1200" dirty="0" smtClean="0"/>
              <a:t>.</a:t>
            </a:r>
          </a:p>
          <a:p>
            <a:endParaRPr lang="en-US" sz="1200" dirty="0" smtClean="0"/>
          </a:p>
          <a:p>
            <a:r>
              <a:rPr lang="en-US" sz="1200" dirty="0" smtClean="0"/>
              <a:t>✅ </a:t>
            </a:r>
            <a:r>
              <a:rPr lang="en-US" sz="1200" dirty="0"/>
              <a:t>newbalanceOrig vs isFraudInsight: After fraudulent transactions, balances often drop significantly, sometimes to zero</a:t>
            </a:r>
            <a:r>
              <a:rPr lang="en-US" sz="1200" dirty="0" smtClean="0"/>
              <a:t>.</a:t>
            </a:r>
          </a:p>
          <a:p>
            <a:endParaRPr lang="en-US" sz="1200" dirty="0" smtClean="0"/>
          </a:p>
          <a:p>
            <a:r>
              <a:rPr lang="en-US" sz="1200" dirty="0" smtClean="0"/>
              <a:t>✅ </a:t>
            </a:r>
            <a:r>
              <a:rPr lang="en-US" sz="1200" dirty="0"/>
              <a:t>oldbalanceDest vs isFraudInsight: Similar distribution for fraud/non-fraud, but there may be some very high-valued spikes in fraudulent cases</a:t>
            </a:r>
            <a:r>
              <a:rPr lang="en-US" sz="1200" dirty="0" smtClean="0"/>
              <a:t>.</a:t>
            </a:r>
          </a:p>
          <a:p>
            <a:endParaRPr lang="en-US" sz="1200" dirty="0" smtClean="0"/>
          </a:p>
          <a:p>
            <a:r>
              <a:rPr lang="en-US" sz="1200" dirty="0"/>
              <a:t>✅ newbalanceDest vs isFraudInsight: Again, many high-value frauds result in a huge balance increase for the destination account</a:t>
            </a:r>
            <a:r>
              <a:rPr lang="en-US" sz="1200" dirty="0" smtClean="0"/>
              <a:t>.</a:t>
            </a:r>
          </a:p>
          <a:p>
            <a:r>
              <a:rPr lang="en-US" sz="1200" dirty="0"/>
              <a:t>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309" y="147782"/>
            <a:ext cx="6615066" cy="6578215"/>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2410828211"/>
              </p:ext>
            </p:extLst>
          </p:nvPr>
        </p:nvGraphicFramePr>
        <p:xfrm>
          <a:off x="6984998" y="4567766"/>
          <a:ext cx="4994566" cy="2103120"/>
        </p:xfrm>
        <a:graphic>
          <a:graphicData uri="http://schemas.openxmlformats.org/drawingml/2006/table">
            <a:tbl>
              <a:tblPr firstRow="1" bandRow="1">
                <a:tableStyleId>{5C22544A-7EE6-4342-B048-85BDC9FD1C3A}</a:tableStyleId>
              </a:tblPr>
              <a:tblGrid>
                <a:gridCol w="1868472"/>
                <a:gridCol w="3126094"/>
              </a:tblGrid>
              <a:tr h="413447">
                <a:tc>
                  <a:txBody>
                    <a:bodyPr/>
                    <a:lstStyle/>
                    <a:p>
                      <a:r>
                        <a:rPr lang="en-US" sz="1200" dirty="0" smtClean="0"/>
                        <a:t>Feature</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Fraud Signal</a:t>
                      </a:r>
                    </a:p>
                    <a:p>
                      <a:endParaRPr lang="en-US" sz="1200" dirty="0"/>
                    </a:p>
                  </a:txBody>
                  <a:tcPr/>
                </a:tc>
              </a:tr>
              <a:tr h="248579">
                <a:tc>
                  <a:txBody>
                    <a:bodyPr/>
                    <a:lstStyle/>
                    <a:p>
                      <a:r>
                        <a:rPr lang="en-US" sz="1200" dirty="0" smtClean="0"/>
                        <a:t>step</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Frauds happen later in time.</a:t>
                      </a:r>
                    </a:p>
                  </a:txBody>
                  <a:tcPr/>
                </a:tc>
              </a:tr>
              <a:tr h="248579">
                <a:tc>
                  <a:txBody>
                    <a:bodyPr/>
                    <a:lstStyle/>
                    <a:p>
                      <a:r>
                        <a:rPr lang="en-US" sz="1200" dirty="0" smtClean="0"/>
                        <a:t>amount</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Frauds have higher transaction amounts.</a:t>
                      </a:r>
                    </a:p>
                  </a:txBody>
                  <a:tcPr/>
                </a:tc>
              </a:tr>
              <a:tr h="248579">
                <a:tc>
                  <a:txBody>
                    <a:bodyPr/>
                    <a:lstStyle/>
                    <a:p>
                      <a:r>
                        <a:rPr lang="en-US" sz="1200" dirty="0" smtClean="0"/>
                        <a:t>oldbalanceOrg </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Origin accounts in frauds have high balances.</a:t>
                      </a:r>
                    </a:p>
                  </a:txBody>
                  <a:tcPr/>
                </a:tc>
              </a:tr>
              <a:tr h="248579">
                <a:tc>
                  <a:txBody>
                    <a:bodyPr/>
                    <a:lstStyle/>
                    <a:p>
                      <a:r>
                        <a:rPr lang="en-US" sz="1200" dirty="0" smtClean="0"/>
                        <a:t>newbalanceOrig</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Drops significantly after fraud.</a:t>
                      </a:r>
                    </a:p>
                  </a:txBody>
                  <a:tcPr/>
                </a:tc>
              </a:tr>
              <a:tr h="248579">
                <a:tc>
                  <a:txBody>
                    <a:bodyPr/>
                    <a:lstStyle/>
                    <a:p>
                      <a:r>
                        <a:rPr lang="en-US" sz="1200" dirty="0" smtClean="0"/>
                        <a:t>oldbalanceDest</a:t>
                      </a:r>
                      <a:endParaRPr lang="en-US" sz="1200" dirty="0"/>
                    </a:p>
                  </a:txBody>
                  <a:tcPr/>
                </a:tc>
                <a:tc>
                  <a:txBody>
                    <a:bodyPr/>
                    <a:lstStyle/>
                    <a:p>
                      <a:r>
                        <a:rPr lang="en-US" sz="1200" dirty="0" smtClean="0"/>
                        <a:t>Less clear, but some high values.</a:t>
                      </a:r>
                      <a:endParaRPr lang="en-US" sz="1200" dirty="0"/>
                    </a:p>
                  </a:txBody>
                  <a:tcPr/>
                </a:tc>
              </a:tr>
              <a:tr h="248579">
                <a:tc>
                  <a:txBody>
                    <a:bodyPr/>
                    <a:lstStyle/>
                    <a:p>
                      <a:r>
                        <a:rPr lang="en-US" sz="1200" dirty="0" smtClean="0"/>
                        <a:t>newbalanceDest</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Big spikes → sudden credit → fraud.</a:t>
                      </a:r>
                    </a:p>
                  </a:txBody>
                  <a:tcPr/>
                </a:tc>
              </a:tr>
            </a:tbl>
          </a:graphicData>
        </a:graphic>
      </p:graphicFrame>
      <p:sp>
        <p:nvSpPr>
          <p:cNvPr id="5" name="TextBox 4"/>
          <p:cNvSpPr txBox="1"/>
          <p:nvPr/>
        </p:nvSpPr>
        <p:spPr>
          <a:xfrm>
            <a:off x="7439025" y="4100669"/>
            <a:ext cx="5210175" cy="369332"/>
          </a:xfrm>
          <a:prstGeom prst="rect">
            <a:avLst/>
          </a:prstGeom>
          <a:noFill/>
        </p:spPr>
        <p:txBody>
          <a:bodyPr wrap="square" rtlCol="0">
            <a:spAutoFit/>
          </a:bodyPr>
          <a:lstStyle/>
          <a:p>
            <a:r>
              <a:rPr lang="en-US" dirty="0"/>
              <a:t>📋 Summary of What These Plots Suggest</a:t>
            </a:r>
            <a:r>
              <a:rPr lang="en-US" dirty="0" smtClean="0"/>
              <a:t>:</a:t>
            </a:r>
            <a:endParaRPr lang="en-US" dirty="0"/>
          </a:p>
        </p:txBody>
      </p:sp>
    </p:spTree>
    <p:extLst>
      <p:ext uri="{BB962C8B-B14F-4D97-AF65-F5344CB8AC3E}">
        <p14:creationId xmlns:p14="http://schemas.microsoft.com/office/powerpoint/2010/main" val="34264045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device&#10;&#10;Description automatically generated">
            <a:extLst>
              <a:ext uri="{FF2B5EF4-FFF2-40B4-BE49-F238E27FC236}">
                <a16:creationId xmlns="" xmlns:a16="http://schemas.microsoft.com/office/drawing/2014/main" id="{0500559F-AB2E-CF37-CDC4-BFF3EE903035}"/>
              </a:ext>
            </a:extLst>
          </p:cNvPr>
          <p:cNvPicPr>
            <a:picLocks noChangeAspect="1"/>
          </p:cNvPicPr>
          <p:nvPr/>
        </p:nvPicPr>
        <p:blipFill rotWithShape="1">
          <a:blip r:embed="rId2">
            <a:duotone>
              <a:prstClr val="black"/>
              <a:schemeClr val="accent3">
                <a:lumMod val="20000"/>
                <a:lumOff val="80000"/>
                <a:tint val="45000"/>
                <a:satMod val="400000"/>
              </a:schemeClr>
            </a:duotone>
            <a:extLst>
              <a:ext uri="{28A0092B-C50C-407E-A947-70E740481C1C}">
                <a14:useLocalDpi xmlns:a14="http://schemas.microsoft.com/office/drawing/2010/main" val="0"/>
              </a:ext>
            </a:extLst>
          </a:blip>
          <a:srcRect l="28821" r="28864"/>
          <a:stretch/>
        </p:blipFill>
        <p:spPr>
          <a:xfrm>
            <a:off x="4752681" y="0"/>
            <a:ext cx="7439319" cy="7680743"/>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6619"/>
            <a:ext cx="5458979" cy="4960762"/>
          </a:xfrm>
          <a:prstGeom prst="rect">
            <a:avLst/>
          </a:prstGeom>
        </p:spPr>
      </p:pic>
      <p:sp>
        <p:nvSpPr>
          <p:cNvPr id="3" name="TextBox 2"/>
          <p:cNvSpPr txBox="1"/>
          <p:nvPr/>
        </p:nvSpPr>
        <p:spPr>
          <a:xfrm>
            <a:off x="5661891" y="1231781"/>
            <a:ext cx="6594764" cy="1600438"/>
          </a:xfrm>
          <a:prstGeom prst="rect">
            <a:avLst/>
          </a:prstGeom>
          <a:noFill/>
        </p:spPr>
        <p:txBody>
          <a:bodyPr wrap="square" rtlCol="0">
            <a:spAutoFit/>
          </a:bodyPr>
          <a:lstStyle/>
          <a:p>
            <a:r>
              <a:rPr lang="en-US" sz="1400" dirty="0"/>
              <a:t>Creates a bar plot showing the average transaction amount for each transaction type.</a:t>
            </a:r>
          </a:p>
          <a:p>
            <a:r>
              <a:rPr lang="en-US" sz="1400" dirty="0"/>
              <a:t/>
            </a:r>
            <a:br>
              <a:rPr lang="en-US" sz="1400" dirty="0"/>
            </a:br>
            <a:r>
              <a:rPr lang="en-US" sz="1400" dirty="0"/>
              <a:t>The x-axis shows different transaction types (like ‘PAYMENT’, ‘TRANSFER’, etc.).</a:t>
            </a:r>
          </a:p>
          <a:p>
            <a:r>
              <a:rPr lang="en-US" sz="1400" dirty="0"/>
              <a:t/>
            </a:r>
            <a:br>
              <a:rPr lang="en-US" sz="1400" dirty="0"/>
            </a:br>
            <a:r>
              <a:rPr lang="en-US" sz="1400" dirty="0"/>
              <a:t>The y-axis shows the average amount of money for each type.</a:t>
            </a:r>
          </a:p>
          <a:p>
            <a:r>
              <a:rPr lang="en-US" sz="1400" dirty="0"/>
              <a:t/>
            </a:r>
            <a:br>
              <a:rPr lang="en-US" sz="1400" dirty="0"/>
            </a:br>
            <a:r>
              <a:rPr lang="en-US" sz="1400" dirty="0"/>
              <a:t>Helps compare how much money is usually involved in each type of transaction</a:t>
            </a:r>
            <a:r>
              <a:rPr lang="en-US" sz="1400" dirty="0" smtClean="0"/>
              <a:t>.</a:t>
            </a:r>
            <a:endParaRPr lang="en-US" sz="1400" dirty="0"/>
          </a:p>
        </p:txBody>
      </p:sp>
      <p:sp>
        <p:nvSpPr>
          <p:cNvPr id="4" name="TextBox 3"/>
          <p:cNvSpPr txBox="1"/>
          <p:nvPr/>
        </p:nvSpPr>
        <p:spPr>
          <a:xfrm>
            <a:off x="5828145" y="3980874"/>
            <a:ext cx="5975927" cy="2523768"/>
          </a:xfrm>
          <a:prstGeom prst="rect">
            <a:avLst/>
          </a:prstGeom>
          <a:noFill/>
        </p:spPr>
        <p:txBody>
          <a:bodyPr wrap="square" rtlCol="0">
            <a:spAutoFit/>
          </a:bodyPr>
          <a:lstStyle/>
          <a:p>
            <a:r>
              <a:rPr lang="en-US" dirty="0"/>
              <a:t>📌Bar Plot Explanation:</a:t>
            </a:r>
          </a:p>
          <a:p>
            <a:r>
              <a:rPr lang="en-US" sz="1400" dirty="0"/>
              <a:t/>
            </a:r>
            <a:br>
              <a:rPr lang="en-US" sz="1400" dirty="0"/>
            </a:br>
            <a:r>
              <a:rPr lang="en-US" sz="1400" dirty="0"/>
              <a:t>This bar chart shows the total transaction amount for each transaction type.</a:t>
            </a:r>
          </a:p>
          <a:p>
            <a:r>
              <a:rPr lang="en-US" sz="1400" dirty="0"/>
              <a:t/>
            </a:r>
            <a:br>
              <a:rPr lang="en-US" sz="1400" dirty="0"/>
            </a:br>
            <a:r>
              <a:rPr lang="en-US" sz="1400" dirty="0"/>
              <a:t>TRANSFER and CASH_OUT have the highest amounts.</a:t>
            </a:r>
          </a:p>
          <a:p>
            <a:r>
              <a:rPr lang="en-US" sz="1400" dirty="0"/>
              <a:t/>
            </a:r>
            <a:br>
              <a:rPr lang="en-US" sz="1400" dirty="0"/>
            </a:br>
            <a:r>
              <a:rPr lang="en-US" sz="1400" dirty="0"/>
              <a:t>CASH_IN also has a large total.</a:t>
            </a:r>
          </a:p>
          <a:p>
            <a:r>
              <a:rPr lang="en-US" sz="1400" dirty="0"/>
              <a:t/>
            </a:r>
            <a:br>
              <a:rPr lang="en-US" sz="1400" dirty="0"/>
            </a:br>
            <a:r>
              <a:rPr lang="en-US" sz="1400" dirty="0"/>
              <a:t>PAYMENT and DEBIT have the lowest totals.</a:t>
            </a:r>
          </a:p>
          <a:p>
            <a:r>
              <a:rPr lang="en-US" sz="1400" dirty="0"/>
              <a:t>The small lines on top of the bars show how much the amounts vary.</a:t>
            </a:r>
          </a:p>
          <a:p>
            <a:endParaRPr lang="en-US" sz="1400" dirty="0"/>
          </a:p>
        </p:txBody>
      </p:sp>
      <p:pic>
        <p:nvPicPr>
          <p:cNvPr id="6" name="Picture 5">
            <a:extLst>
              <a:ext uri="{FF2B5EF4-FFF2-40B4-BE49-F238E27FC236}">
                <a16:creationId xmlns="" xmlns:a16="http://schemas.microsoft.com/office/drawing/2014/main" id="{D4E6C047-5885-D0BC-273F-A5DD1EE584B4}"/>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Tree>
    <p:extLst>
      <p:ext uri="{BB962C8B-B14F-4D97-AF65-F5344CB8AC3E}">
        <p14:creationId xmlns:p14="http://schemas.microsoft.com/office/powerpoint/2010/main" val="23332081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device&#10;&#10;Description automatically generated">
            <a:extLst>
              <a:ext uri="{FF2B5EF4-FFF2-40B4-BE49-F238E27FC236}">
                <a16:creationId xmlns="" xmlns:a16="http://schemas.microsoft.com/office/drawing/2014/main" id="{0500559F-AB2E-CF37-CDC4-BFF3EE903035}"/>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rot="5400000">
            <a:off x="4631969" y="-120712"/>
            <a:ext cx="7439319" cy="7680743"/>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01184"/>
            <a:ext cx="5303531" cy="4160528"/>
          </a:xfrm>
          <a:prstGeom prst="rect">
            <a:avLst/>
          </a:prstGeom>
        </p:spPr>
      </p:pic>
      <p:sp>
        <p:nvSpPr>
          <p:cNvPr id="3" name="TextBox 2"/>
          <p:cNvSpPr txBox="1"/>
          <p:nvPr/>
        </p:nvSpPr>
        <p:spPr>
          <a:xfrm>
            <a:off x="5662820" y="498947"/>
            <a:ext cx="6363854" cy="5909310"/>
          </a:xfrm>
          <a:prstGeom prst="rect">
            <a:avLst/>
          </a:prstGeom>
          <a:noFill/>
        </p:spPr>
        <p:txBody>
          <a:bodyPr wrap="square" rtlCol="0">
            <a:spAutoFit/>
          </a:bodyPr>
          <a:lstStyle/>
          <a:p>
            <a:r>
              <a:rPr lang="en-US" b="1" dirty="0" smtClean="0"/>
              <a:t>Bar </a:t>
            </a:r>
            <a:r>
              <a:rPr lang="en-US" b="1" dirty="0"/>
              <a:t>Plot: Fraud Distribution in Transfer &amp; Cash_Out</a:t>
            </a:r>
            <a:endParaRPr lang="en-US" dirty="0"/>
          </a:p>
          <a:p>
            <a:r>
              <a:rPr lang="en-US" dirty="0"/>
              <a:t/>
            </a:r>
            <a:br>
              <a:rPr lang="en-US" dirty="0"/>
            </a:br>
            <a:r>
              <a:rPr lang="en-US" dirty="0"/>
              <a:t>This chart shows how fraud is distributed across two transaction types: </a:t>
            </a:r>
            <a:r>
              <a:rPr lang="en-US" i="1" dirty="0"/>
              <a:t>*TRANSFER*</a:t>
            </a:r>
            <a:r>
              <a:rPr lang="en-US" dirty="0"/>
              <a:t> and </a:t>
            </a:r>
            <a:r>
              <a:rPr lang="en-US" i="1" dirty="0"/>
              <a:t>*CASH_OUT*</a:t>
            </a:r>
            <a:r>
              <a:rPr lang="en-US" dirty="0"/>
              <a:t>.</a:t>
            </a:r>
          </a:p>
          <a:p>
            <a:r>
              <a:rPr lang="en-US" dirty="0"/>
              <a:t/>
            </a:r>
            <a:br>
              <a:rPr lang="en-US" dirty="0"/>
            </a:br>
            <a:r>
              <a:rPr lang="en-US" i="1" dirty="0"/>
              <a:t>*What it shows:*</a:t>
            </a:r>
            <a:endParaRPr lang="en-US" dirty="0"/>
          </a:p>
          <a:p>
            <a:r>
              <a:rPr lang="en-US" dirty="0"/>
              <a:t>- Each transaction type has two bars:</a:t>
            </a:r>
          </a:p>
          <a:p>
            <a:r>
              <a:rPr lang="en-US" dirty="0" smtClean="0"/>
              <a:t>- Blue </a:t>
            </a:r>
            <a:r>
              <a:rPr lang="en-US" dirty="0"/>
              <a:t>(0) = Not </a:t>
            </a:r>
            <a:r>
              <a:rPr lang="en-US" dirty="0" smtClean="0"/>
              <a:t>Fraud</a:t>
            </a:r>
          </a:p>
          <a:p>
            <a:r>
              <a:rPr lang="en-US" dirty="0" smtClean="0"/>
              <a:t>- Orange </a:t>
            </a:r>
            <a:r>
              <a:rPr lang="en-US" dirty="0"/>
              <a:t>(1) = </a:t>
            </a:r>
            <a:r>
              <a:rPr lang="en-US" dirty="0" smtClean="0"/>
              <a:t>Fraud</a:t>
            </a:r>
          </a:p>
          <a:p>
            <a:endParaRPr lang="en-US" dirty="0"/>
          </a:p>
          <a:p>
            <a:r>
              <a:rPr lang="en-US" dirty="0" smtClean="0"/>
              <a:t>In </a:t>
            </a:r>
            <a:r>
              <a:rPr lang="en-US" dirty="0"/>
              <a:t>both TRANSFER and CASH_OUT, there are a significant number of </a:t>
            </a:r>
            <a:r>
              <a:rPr lang="en-US" i="1" dirty="0"/>
              <a:t>*fraudulent transactions</a:t>
            </a:r>
            <a:r>
              <a:rPr lang="en-US" i="1" dirty="0" smtClean="0"/>
              <a:t>*</a:t>
            </a:r>
            <a:r>
              <a:rPr lang="en-US" dirty="0" smtClean="0"/>
              <a:t>.</a:t>
            </a:r>
          </a:p>
          <a:p>
            <a:endParaRPr lang="en-US" dirty="0"/>
          </a:p>
          <a:p>
            <a:r>
              <a:rPr lang="en-US" dirty="0"/>
              <a:t>- CASH_OUT has more non-fraud cases than TRANSFER, but both have </a:t>
            </a:r>
            <a:r>
              <a:rPr lang="en-US" i="1" dirty="0"/>
              <a:t>*comparable numbers of frauds*</a:t>
            </a:r>
            <a:r>
              <a:rPr lang="en-US" dirty="0"/>
              <a:t> (orange bars).</a:t>
            </a:r>
          </a:p>
          <a:p>
            <a:r>
              <a:rPr lang="en-US" dirty="0"/>
              <a:t/>
            </a:r>
            <a:br>
              <a:rPr lang="en-US" dirty="0"/>
            </a:br>
            <a:r>
              <a:rPr lang="en-US" i="1" dirty="0"/>
              <a:t>*Conclusion:*</a:t>
            </a:r>
            <a:endParaRPr lang="en-US" dirty="0"/>
          </a:p>
          <a:p>
            <a:r>
              <a:rPr lang="en-US" dirty="0"/>
              <a:t>Frauds are more common in TRANSFER and CASH_OUT types compared to others, and need special attention in fraud detection models.</a:t>
            </a:r>
          </a:p>
          <a:p>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35613" y="2107257"/>
            <a:ext cx="1346345" cy="1346345"/>
          </a:xfrm>
          <a:prstGeom prst="rect">
            <a:avLst/>
          </a:prstGeom>
        </p:spPr>
      </p:pic>
      <p:pic>
        <p:nvPicPr>
          <p:cNvPr id="6" name="Picture 5">
            <a:extLst>
              <a:ext uri="{FF2B5EF4-FFF2-40B4-BE49-F238E27FC236}">
                <a16:creationId xmlns="" xmlns:a16="http://schemas.microsoft.com/office/drawing/2014/main" id="{D4E6C047-5885-D0BC-273F-A5DD1EE584B4}"/>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Tree>
    <p:extLst>
      <p:ext uri="{BB962C8B-B14F-4D97-AF65-F5344CB8AC3E}">
        <p14:creationId xmlns:p14="http://schemas.microsoft.com/office/powerpoint/2010/main" val="28154757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device&#10;&#10;Description automatically generated">
            <a:extLst>
              <a:ext uri="{FF2B5EF4-FFF2-40B4-BE49-F238E27FC236}">
                <a16:creationId xmlns="" xmlns:a16="http://schemas.microsoft.com/office/drawing/2014/main" id="{0500559F-AB2E-CF37-CDC4-BFF3EE903035}"/>
              </a:ext>
            </a:extLst>
          </p:cNvPr>
          <p:cNvPicPr>
            <a:picLocks noChangeAspect="1"/>
          </p:cNvPicPr>
          <p:nvPr/>
        </p:nvPicPr>
        <p:blipFill rotWithShape="1">
          <a:blip r:embed="rId2">
            <a:duotone>
              <a:prstClr val="black"/>
              <a:schemeClr val="accent3">
                <a:lumMod val="20000"/>
                <a:lumOff val="80000"/>
                <a:tint val="45000"/>
                <a:satMod val="400000"/>
              </a:schemeClr>
            </a:duotone>
            <a:extLst>
              <a:ext uri="{28A0092B-C50C-407E-A947-70E740481C1C}">
                <a14:useLocalDpi xmlns:a14="http://schemas.microsoft.com/office/drawing/2010/main" val="0"/>
              </a:ext>
            </a:extLst>
          </a:blip>
          <a:srcRect l="28821" r="28864"/>
          <a:stretch/>
        </p:blipFill>
        <p:spPr>
          <a:xfrm rot="12758041">
            <a:off x="-4360924" y="-3132636"/>
            <a:ext cx="7439319" cy="7680743"/>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pic>
        <p:nvPicPr>
          <p:cNvPr id="5" name="Picture 4" descr="A close up of a device&#10;&#10;Description automatically generated">
            <a:extLst>
              <a:ext uri="{FF2B5EF4-FFF2-40B4-BE49-F238E27FC236}">
                <a16:creationId xmlns="" xmlns:a16="http://schemas.microsoft.com/office/drawing/2014/main" id="{0500559F-AB2E-CF37-CDC4-BFF3EE903035}"/>
              </a:ext>
            </a:extLst>
          </p:cNvPr>
          <p:cNvPicPr>
            <a:picLocks noChangeAspect="1"/>
          </p:cNvPicPr>
          <p:nvPr/>
        </p:nvPicPr>
        <p:blipFill rotWithShape="1">
          <a:blip r:embed="rId2">
            <a:duotone>
              <a:prstClr val="black"/>
              <a:schemeClr val="accent3">
                <a:lumMod val="20000"/>
                <a:lumOff val="80000"/>
                <a:tint val="45000"/>
                <a:satMod val="400000"/>
              </a:schemeClr>
            </a:duotone>
            <a:extLst>
              <a:ext uri="{28A0092B-C50C-407E-A947-70E740481C1C}">
                <a14:useLocalDpi xmlns:a14="http://schemas.microsoft.com/office/drawing/2010/main" val="0"/>
              </a:ext>
            </a:extLst>
          </a:blip>
          <a:srcRect l="28821" r="28864"/>
          <a:stretch/>
        </p:blipFill>
        <p:spPr>
          <a:xfrm>
            <a:off x="4752681" y="-822743"/>
            <a:ext cx="7439319" cy="7680743"/>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01" y="2743201"/>
            <a:ext cx="5495635" cy="4031672"/>
          </a:xfrm>
          <a:prstGeom prst="rect">
            <a:avLst/>
          </a:prstGeom>
        </p:spPr>
      </p:pic>
      <p:sp>
        <p:nvSpPr>
          <p:cNvPr id="3" name="TextBox 2"/>
          <p:cNvSpPr txBox="1"/>
          <p:nvPr/>
        </p:nvSpPr>
        <p:spPr>
          <a:xfrm flipH="1">
            <a:off x="0" y="54852"/>
            <a:ext cx="5809673" cy="2839239"/>
          </a:xfrm>
          <a:prstGeom prst="rect">
            <a:avLst/>
          </a:prstGeom>
          <a:noFill/>
        </p:spPr>
        <p:txBody>
          <a:bodyPr wrap="square" rtlCol="0">
            <a:spAutoFit/>
          </a:bodyPr>
          <a:lstStyle/>
          <a:p>
            <a:r>
              <a:rPr lang="en-US" sz="1050" b="1" dirty="0"/>
              <a:t>## 🔍 Correlation Heatmap Analysis (After Factorization)</a:t>
            </a:r>
            <a:endParaRPr lang="en-US" sz="1050" dirty="0"/>
          </a:p>
          <a:p>
            <a:r>
              <a:rPr lang="en-US" sz="1050" dirty="0"/>
              <a:t/>
            </a:r>
            <a:br>
              <a:rPr lang="en-US" sz="1050" dirty="0"/>
            </a:br>
            <a:r>
              <a:rPr lang="en-US" sz="1050" dirty="0"/>
              <a:t>This heatmap shows the correlation between all numerical and factorized categorical variables in the dataset. Each cell contains the </a:t>
            </a:r>
            <a:r>
              <a:rPr lang="en-US" sz="1050" i="1" dirty="0"/>
              <a:t>*Pearson correlation coefficient*</a:t>
            </a:r>
            <a:r>
              <a:rPr lang="en-US" sz="1050" dirty="0"/>
              <a:t>, which measures the strength and direction of the linear relationship between two variables.</a:t>
            </a:r>
          </a:p>
          <a:p>
            <a:r>
              <a:rPr lang="en-US" sz="1050" dirty="0"/>
              <a:t/>
            </a:r>
            <a:br>
              <a:rPr lang="en-US" sz="1050" dirty="0"/>
            </a:br>
            <a:r>
              <a:rPr lang="en-US" sz="1050" b="1" dirty="0"/>
              <a:t>### 🎨 Understanding the Heatmap:</a:t>
            </a:r>
            <a:endParaRPr lang="en-US" sz="1050" dirty="0"/>
          </a:p>
          <a:p>
            <a:r>
              <a:rPr lang="en-US" sz="1050" dirty="0"/>
              <a:t>- </a:t>
            </a:r>
            <a:r>
              <a:rPr lang="en-US" sz="1050" i="1" dirty="0"/>
              <a:t>*Correlation values range from -1 to 1*</a:t>
            </a:r>
            <a:r>
              <a:rPr lang="en-US" sz="1050" dirty="0"/>
              <a:t>:</a:t>
            </a:r>
          </a:p>
          <a:p>
            <a:r>
              <a:rPr lang="en-US" sz="1050" dirty="0"/>
              <a:t>  - </a:t>
            </a:r>
            <a:r>
              <a:rPr lang="en-US" sz="1050" i="1" dirty="0"/>
              <a:t>*+1.00*</a:t>
            </a:r>
            <a:r>
              <a:rPr lang="en-US" sz="1050" dirty="0"/>
              <a:t> → Perfect positive correlation</a:t>
            </a:r>
          </a:p>
          <a:p>
            <a:r>
              <a:rPr lang="en-US" sz="1050" dirty="0"/>
              <a:t>  - </a:t>
            </a:r>
            <a:r>
              <a:rPr lang="en-US" sz="1050" i="1" dirty="0"/>
              <a:t>*-1.00*</a:t>
            </a:r>
            <a:r>
              <a:rPr lang="en-US" sz="1050" dirty="0"/>
              <a:t> → Perfect negative correlation</a:t>
            </a:r>
          </a:p>
          <a:p>
            <a:r>
              <a:rPr lang="en-US" sz="1050" dirty="0"/>
              <a:t>  - </a:t>
            </a:r>
            <a:r>
              <a:rPr lang="en-US" sz="1050" i="1" dirty="0"/>
              <a:t>*0.00*</a:t>
            </a:r>
            <a:r>
              <a:rPr lang="en-US" sz="1050" dirty="0"/>
              <a:t> → No linear relationship</a:t>
            </a:r>
          </a:p>
          <a:p>
            <a:r>
              <a:rPr lang="en-US" sz="1050" dirty="0"/>
              <a:t>- </a:t>
            </a:r>
            <a:r>
              <a:rPr lang="en-US" sz="1050" i="1" dirty="0"/>
              <a:t>*Color Scheme </a:t>
            </a:r>
            <a:r>
              <a:rPr lang="en-US" sz="1050" dirty="0" smtClean="0"/>
              <a:t>:</a:t>
            </a:r>
            <a:endParaRPr lang="en-US" sz="1050" dirty="0"/>
          </a:p>
          <a:p>
            <a:r>
              <a:rPr lang="en-US" sz="1050" dirty="0"/>
              <a:t>  - </a:t>
            </a:r>
            <a:r>
              <a:rPr lang="en-US" sz="1050" i="1" dirty="0"/>
              <a:t>*Dark green*</a:t>
            </a:r>
            <a:r>
              <a:rPr lang="en-US" sz="1050" dirty="0"/>
              <a:t> indicates strong positive correlation.</a:t>
            </a:r>
          </a:p>
          <a:p>
            <a:r>
              <a:rPr lang="en-US" sz="1050" dirty="0"/>
              <a:t>  - </a:t>
            </a:r>
            <a:r>
              <a:rPr lang="en-US" sz="1050" i="1" dirty="0"/>
              <a:t>*Brown shades*</a:t>
            </a:r>
            <a:r>
              <a:rPr lang="en-US" sz="1050" dirty="0"/>
              <a:t> indicate negative correlation.</a:t>
            </a:r>
          </a:p>
          <a:p>
            <a:r>
              <a:rPr lang="en-US" sz="1050" dirty="0"/>
              <a:t>  - </a:t>
            </a:r>
            <a:r>
              <a:rPr lang="en-US" sz="1050" i="1" dirty="0"/>
              <a:t>*White or light colors*</a:t>
            </a:r>
            <a:r>
              <a:rPr lang="en-US" sz="1050" dirty="0"/>
              <a:t> indicate weak or no correlation.</a:t>
            </a:r>
          </a:p>
          <a:p>
            <a:r>
              <a:rPr lang="en-US" sz="1050" dirty="0"/>
              <a:t/>
            </a:r>
            <a:br>
              <a:rPr lang="en-US" sz="1050" dirty="0"/>
            </a:br>
            <a:endParaRPr lang="en-US" sz="1050" dirty="0"/>
          </a:p>
        </p:txBody>
      </p:sp>
      <p:sp>
        <p:nvSpPr>
          <p:cNvPr id="4" name="TextBox 3"/>
          <p:cNvSpPr txBox="1"/>
          <p:nvPr/>
        </p:nvSpPr>
        <p:spPr>
          <a:xfrm flipH="1">
            <a:off x="5698837" y="120071"/>
            <a:ext cx="6493162" cy="6717223"/>
          </a:xfrm>
          <a:prstGeom prst="rect">
            <a:avLst/>
          </a:prstGeom>
          <a:noFill/>
        </p:spPr>
        <p:txBody>
          <a:bodyPr wrap="square" rtlCol="0">
            <a:spAutoFit/>
          </a:bodyPr>
          <a:lstStyle/>
          <a:p>
            <a:r>
              <a:rPr lang="en-US" sz="1050" b="1" dirty="0"/>
              <a:t>### 🔑 Key Observations:</a:t>
            </a:r>
            <a:endParaRPr lang="en-US" sz="1050" dirty="0"/>
          </a:p>
          <a:p>
            <a:r>
              <a:rPr lang="en-US" sz="1050" dirty="0"/>
              <a:t/>
            </a:r>
            <a:br>
              <a:rPr lang="en-US" sz="1050" dirty="0"/>
            </a:br>
            <a:r>
              <a:rPr lang="en-US" sz="1050" b="1" dirty="0"/>
              <a:t>#### 1. </a:t>
            </a:r>
            <a:r>
              <a:rPr lang="en-US" sz="1050" i="1" dirty="0"/>
              <a:t>*High Positive Correlations:*</a:t>
            </a:r>
            <a:endParaRPr lang="en-US" sz="1050" dirty="0"/>
          </a:p>
          <a:p>
            <a:r>
              <a:rPr lang="en-US" sz="1050" dirty="0"/>
              <a:t>- oldbalanceOrg vs. balanceDifOrig → </a:t>
            </a:r>
            <a:r>
              <a:rPr lang="en-US" sz="1050" i="1" dirty="0"/>
              <a:t>*0.99*</a:t>
            </a:r>
            <a:r>
              <a:rPr lang="en-US" sz="1050" dirty="0"/>
              <a:t>  </a:t>
            </a:r>
          </a:p>
          <a:p>
            <a:r>
              <a:rPr lang="en-US" sz="1050" dirty="0"/>
              <a:t>  ⤷ These are almost perfectly correlated, as the balance difference is derived from the original balance and transaction amount.</a:t>
            </a:r>
          </a:p>
          <a:p>
            <a:r>
              <a:rPr lang="en-US" sz="1050" dirty="0"/>
              <a:t/>
            </a:r>
            <a:br>
              <a:rPr lang="en-US" sz="1050" dirty="0"/>
            </a:br>
            <a:r>
              <a:rPr lang="en-US" sz="1050" dirty="0"/>
              <a:t>- error_balance_orig vs. nameOrig, oldbalanceOrg → </a:t>
            </a:r>
            <a:r>
              <a:rPr lang="en-US" sz="1050" i="1" dirty="0"/>
              <a:t>*0.90+*</a:t>
            </a:r>
            <a:r>
              <a:rPr lang="en-US" sz="1050" dirty="0"/>
              <a:t>  </a:t>
            </a:r>
          </a:p>
          <a:p>
            <a:r>
              <a:rPr lang="en-US" sz="1050" dirty="0"/>
              <a:t>  ⤷ Indicates that original balance errors are closely tied to sender ID and their previous balance.</a:t>
            </a:r>
          </a:p>
          <a:p>
            <a:r>
              <a:rPr lang="en-US" sz="1050" dirty="0"/>
              <a:t/>
            </a:r>
            <a:br>
              <a:rPr lang="en-US" sz="1050" dirty="0"/>
            </a:br>
            <a:r>
              <a:rPr lang="en-US" sz="1050" dirty="0"/>
              <a:t>- newbalanceDest vs. oldbalanceDest → </a:t>
            </a:r>
            <a:r>
              <a:rPr lang="en-US" sz="1050" i="1" dirty="0"/>
              <a:t>*0.88*</a:t>
            </a:r>
            <a:r>
              <a:rPr lang="en-US" sz="1050" dirty="0"/>
              <a:t>  </a:t>
            </a:r>
          </a:p>
          <a:p>
            <a:r>
              <a:rPr lang="en-US" sz="1050" dirty="0"/>
              <a:t>  ⤷ Shows a strong linear relationship between starting and ending destination balances.</a:t>
            </a:r>
          </a:p>
          <a:p>
            <a:r>
              <a:rPr lang="en-US" sz="1050" dirty="0"/>
              <a:t/>
            </a:r>
            <a:br>
              <a:rPr lang="en-US" sz="1050" dirty="0"/>
            </a:br>
            <a:r>
              <a:rPr lang="en-US" sz="1050" b="1" dirty="0"/>
              <a:t>#### 2. </a:t>
            </a:r>
            <a:r>
              <a:rPr lang="en-US" sz="1050" i="1" dirty="0"/>
              <a:t>*Fraud-Related Correlations:*</a:t>
            </a:r>
            <a:endParaRPr lang="en-US" sz="1050" dirty="0"/>
          </a:p>
          <a:p>
            <a:r>
              <a:rPr lang="en-US" sz="1050" dirty="0"/>
              <a:t>- isFraud vs. amount → </a:t>
            </a:r>
            <a:r>
              <a:rPr lang="en-US" sz="1050" i="1" dirty="0"/>
              <a:t>*0.53*</a:t>
            </a:r>
            <a:r>
              <a:rPr lang="en-US" sz="1050" dirty="0"/>
              <a:t>  </a:t>
            </a:r>
          </a:p>
          <a:p>
            <a:r>
              <a:rPr lang="en-US" sz="1050" dirty="0"/>
              <a:t>  ⤷ Strong positive correlation: higher transaction amounts are more likely to be fraudulent.</a:t>
            </a:r>
          </a:p>
          <a:p>
            <a:r>
              <a:rPr lang="en-US" sz="1050" dirty="0"/>
              <a:t/>
            </a:r>
            <a:br>
              <a:rPr lang="en-US" sz="1050" dirty="0"/>
            </a:br>
            <a:r>
              <a:rPr lang="en-US" sz="1050" dirty="0"/>
              <a:t>- isFraud vs. error_balance_orig → </a:t>
            </a:r>
            <a:r>
              <a:rPr lang="en-US" sz="1050" i="1" dirty="0"/>
              <a:t>*0.32*</a:t>
            </a:r>
            <a:r>
              <a:rPr lang="en-US" sz="1050" dirty="0"/>
              <a:t>  </a:t>
            </a:r>
          </a:p>
          <a:p>
            <a:r>
              <a:rPr lang="en-US" sz="1050" dirty="0"/>
              <a:t>  ⤷ Indicates that larger discrepancies in original balances may be associated with fraud.</a:t>
            </a:r>
          </a:p>
          <a:p>
            <a:r>
              <a:rPr lang="en-US" sz="1050" dirty="0"/>
              <a:t/>
            </a:r>
            <a:br>
              <a:rPr lang="en-US" sz="1050" dirty="0"/>
            </a:br>
            <a:r>
              <a:rPr lang="en-US" sz="1050" dirty="0"/>
              <a:t>- isFraud vs. balanceDifOrig → </a:t>
            </a:r>
            <a:r>
              <a:rPr lang="en-US" sz="1050" i="1" dirty="0"/>
              <a:t>*0.34*</a:t>
            </a:r>
            <a:r>
              <a:rPr lang="en-US" sz="1050" dirty="0"/>
              <a:t>  </a:t>
            </a:r>
          </a:p>
          <a:p>
            <a:r>
              <a:rPr lang="en-US" sz="1050" dirty="0"/>
              <a:t>  ⤷ Moderate correlation suggests that unusual changes in sender balance might signal fraud.</a:t>
            </a:r>
          </a:p>
          <a:p>
            <a:r>
              <a:rPr lang="en-US" sz="1050" dirty="0"/>
              <a:t/>
            </a:r>
            <a:br>
              <a:rPr lang="en-US" sz="1050" dirty="0"/>
            </a:br>
            <a:r>
              <a:rPr lang="en-US" sz="1050" b="1" dirty="0"/>
              <a:t>#### 3. </a:t>
            </a:r>
            <a:r>
              <a:rPr lang="en-US" sz="1050" i="1" dirty="0"/>
              <a:t>*Low or No Correlations:*</a:t>
            </a:r>
            <a:endParaRPr lang="en-US" sz="1050" dirty="0"/>
          </a:p>
          <a:p>
            <a:r>
              <a:rPr lang="en-US" sz="1050" dirty="0"/>
              <a:t>- type (transaction type) shows low correlation with most features.  </a:t>
            </a:r>
          </a:p>
          <a:p>
            <a:r>
              <a:rPr lang="en-US" sz="1050" dirty="0"/>
              <a:t>- nameDest and nameOrig have some positive correlation with error balances but not with isFraud.</a:t>
            </a:r>
          </a:p>
          <a:p>
            <a:r>
              <a:rPr lang="en-US" sz="1050" dirty="0"/>
              <a:t/>
            </a:r>
            <a:br>
              <a:rPr lang="en-US" sz="1050" dirty="0"/>
            </a:br>
            <a:r>
              <a:rPr lang="en-US" sz="1050" b="1" dirty="0"/>
              <a:t>### 💡 Implications for Feature Engineering:</a:t>
            </a:r>
            <a:endParaRPr lang="en-US" sz="1050" dirty="0"/>
          </a:p>
          <a:p>
            <a:r>
              <a:rPr lang="en-US" sz="1050" dirty="0"/>
              <a:t>- Features like amount, balanceDifOrig, and error_balance_orig may be valuable predictors in fraud detection models.</a:t>
            </a:r>
          </a:p>
          <a:p>
            <a:r>
              <a:rPr lang="en-US" sz="1050" dirty="0"/>
              <a:t>- Highly correlated pairs (like oldbalanceOrg and balanceDifOrig) may lead to </a:t>
            </a:r>
            <a:r>
              <a:rPr lang="en-US" sz="1050" i="1" dirty="0"/>
              <a:t>*</a:t>
            </a:r>
            <a:r>
              <a:rPr lang="en-US" sz="1050" i="1" dirty="0" err="1"/>
              <a:t>multicollinearity</a:t>
            </a:r>
            <a:r>
              <a:rPr lang="en-US" sz="1050" i="1" dirty="0"/>
              <a:t>*</a:t>
            </a:r>
            <a:r>
              <a:rPr lang="en-US" sz="1050" dirty="0"/>
              <a:t>. Consider dimensionality reduction or feature elimination.</a:t>
            </a:r>
          </a:p>
          <a:p>
            <a:r>
              <a:rPr lang="en-US" sz="1050" dirty="0"/>
              <a:t>- Some features (e.g., nameOrig, nameDest) may not add value unless transformed or encoded more effectively.</a:t>
            </a:r>
          </a:p>
          <a:p>
            <a:r>
              <a:rPr lang="en-US" sz="1050" dirty="0"/>
              <a:t/>
            </a:r>
            <a:br>
              <a:rPr lang="en-US" sz="1050" dirty="0"/>
            </a:br>
            <a:r>
              <a:rPr lang="en-US" sz="1050" b="1" dirty="0"/>
              <a:t>### ✅ Conclusion:</a:t>
            </a:r>
            <a:endParaRPr lang="en-US" sz="1050" dirty="0"/>
          </a:p>
          <a:p>
            <a:r>
              <a:rPr lang="en-US" sz="1050" dirty="0"/>
              <a:t>This correlation heatmap is a crucial diagnostic tool for understanding relationships between variables. It helps:</a:t>
            </a:r>
          </a:p>
          <a:p>
            <a:r>
              <a:rPr lang="en-US" sz="1050" dirty="0"/>
              <a:t>- Identify which features might be redundant.</a:t>
            </a:r>
          </a:p>
          <a:p>
            <a:r>
              <a:rPr lang="en-US" sz="1050" dirty="0"/>
              <a:t>- Select the most informative features for modeling fraud.</a:t>
            </a:r>
          </a:p>
          <a:p>
            <a:r>
              <a:rPr lang="en-US" sz="1050" dirty="0"/>
              <a:t>- Ensure better data preprocessing and model performance.</a:t>
            </a:r>
          </a:p>
          <a:p>
            <a:endParaRPr lang="en-US" sz="1050" dirty="0"/>
          </a:p>
          <a:p>
            <a:endParaRPr lang="en-US" sz="1050" dirty="0"/>
          </a:p>
        </p:txBody>
      </p:sp>
      <p:pic>
        <p:nvPicPr>
          <p:cNvPr id="7" name="Picture 6">
            <a:extLst>
              <a:ext uri="{FF2B5EF4-FFF2-40B4-BE49-F238E27FC236}">
                <a16:creationId xmlns="" xmlns:a16="http://schemas.microsoft.com/office/drawing/2014/main" id="{D4E6C047-5885-D0BC-273F-A5DD1EE584B4}"/>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Tree>
    <p:extLst>
      <p:ext uri="{BB962C8B-B14F-4D97-AF65-F5344CB8AC3E}">
        <p14:creationId xmlns:p14="http://schemas.microsoft.com/office/powerpoint/2010/main" val="40381060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descr="A close up of a device&#10;&#10;Description automatically generated">
            <a:extLst>
              <a:ext uri="{FF2B5EF4-FFF2-40B4-BE49-F238E27FC236}">
                <a16:creationId xmlns="" xmlns:a16="http://schemas.microsoft.com/office/drawing/2014/main" id="{0500559F-AB2E-CF37-CDC4-BFF3EE903035}"/>
              </a:ext>
            </a:extLst>
          </p:cNvPr>
          <p:cNvPicPr>
            <a:picLocks noChangeAspect="1"/>
          </p:cNvPicPr>
          <p:nvPr/>
        </p:nvPicPr>
        <p:blipFill rotWithShape="1">
          <a:blip r:embed="rId3">
            <a:extLst>
              <a:ext uri="{28A0092B-C50C-407E-A947-70E740481C1C}">
                <a14:useLocalDpi xmlns:a14="http://schemas.microsoft.com/office/drawing/2010/main" val="0"/>
              </a:ext>
            </a:extLst>
          </a:blip>
          <a:srcRect l="28821" r="28864"/>
          <a:stretch/>
        </p:blipFill>
        <p:spPr>
          <a:xfrm rot="10514629">
            <a:off x="1148528" y="2897095"/>
            <a:ext cx="7439319" cy="7680743"/>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30" name="TextBox 29"/>
          <p:cNvSpPr txBox="1"/>
          <p:nvPr/>
        </p:nvSpPr>
        <p:spPr>
          <a:xfrm>
            <a:off x="104775" y="1847850"/>
            <a:ext cx="7548861" cy="1508105"/>
          </a:xfrm>
          <a:prstGeom prst="rect">
            <a:avLst/>
          </a:prstGeom>
          <a:noFill/>
        </p:spPr>
        <p:txBody>
          <a:bodyPr wrap="none" rtlCol="0">
            <a:spAutoFit/>
          </a:bodyPr>
          <a:lstStyle/>
          <a:p>
            <a:r>
              <a:rPr lang="en-US" sz="1600" b="1" dirty="0" smtClean="0">
                <a:latin typeface="Arial" panose="020B0604020202020204" pitchFamily="34" charset="0"/>
                <a:cs typeface="Arial" panose="020B0604020202020204" pitchFamily="34" charset="0"/>
              </a:rPr>
              <a:t>Irrelevant </a:t>
            </a:r>
            <a:r>
              <a:rPr lang="en-US" sz="1600" b="1" dirty="0">
                <a:latin typeface="Arial" panose="020B0604020202020204" pitchFamily="34" charset="0"/>
                <a:cs typeface="Arial" panose="020B0604020202020204" pitchFamily="34" charset="0"/>
              </a:rPr>
              <a:t>Feature Removal</a:t>
            </a:r>
            <a:r>
              <a:rPr lang="en-US" sz="1200" dirty="0">
                <a:latin typeface="Arial" panose="020B0604020202020204" pitchFamily="34" charset="0"/>
                <a:cs typeface="Arial" panose="020B0604020202020204" pitchFamily="34" charset="0"/>
              </a:rPr>
              <a:t/>
            </a:r>
            <a:br>
              <a:rPr lang="en-US" sz="1200" dirty="0">
                <a:latin typeface="Arial" panose="020B0604020202020204" pitchFamily="34" charset="0"/>
                <a:cs typeface="Arial" panose="020B0604020202020204" pitchFamily="34" charset="0"/>
              </a:rPr>
            </a:br>
            <a:r>
              <a:rPr lang="en-US" sz="1200" dirty="0">
                <a:latin typeface="Arial" panose="020B0604020202020204" pitchFamily="34" charset="0"/>
                <a:cs typeface="Arial" panose="020B0604020202020204" pitchFamily="34" charset="0"/>
              </a:rPr>
              <a:t>Based on EDA, all features in the dataset appear to be relevant.</a:t>
            </a:r>
            <a:br>
              <a:rPr lang="en-US" sz="1200" dirty="0">
                <a:latin typeface="Arial" panose="020B0604020202020204" pitchFamily="34" charset="0"/>
                <a:cs typeface="Arial" panose="020B0604020202020204" pitchFamily="34" charset="0"/>
              </a:rPr>
            </a:br>
            <a:r>
              <a:rPr lang="en-US" sz="1200" dirty="0">
                <a:latin typeface="Arial" panose="020B0604020202020204" pitchFamily="34" charset="0"/>
                <a:cs typeface="Arial" panose="020B0604020202020204" pitchFamily="34" charset="0"/>
              </a:rPr>
              <a:t>➡️ No columns were removed to avoid losing valuable information, especially due to the small dataset size</a:t>
            </a:r>
            <a:r>
              <a:rPr lang="en-US" sz="1200" dirty="0" smtClean="0">
                <a:latin typeface="Arial" panose="020B0604020202020204" pitchFamily="34" charset="0"/>
                <a:cs typeface="Arial" panose="020B0604020202020204" pitchFamily="34" charset="0"/>
              </a:rPr>
              <a:t>.</a:t>
            </a:r>
          </a:p>
          <a:p>
            <a:endParaRPr lang="en-US" sz="1200" dirty="0" smtClean="0">
              <a:latin typeface="Arial" panose="020B0604020202020204" pitchFamily="34" charset="0"/>
              <a:cs typeface="Arial" panose="020B0604020202020204" pitchFamily="34" charset="0"/>
            </a:endParaRPr>
          </a:p>
          <a:p>
            <a:r>
              <a:rPr lang="en-US" sz="1600" b="1" dirty="0" smtClean="0">
                <a:latin typeface="Arial" panose="020B0604020202020204" pitchFamily="34" charset="0"/>
                <a:cs typeface="Arial" panose="020B0604020202020204" pitchFamily="34" charset="0"/>
              </a:rPr>
              <a:t>Missing </a:t>
            </a:r>
            <a:r>
              <a:rPr lang="en-US" sz="1600" b="1" dirty="0">
                <a:latin typeface="Arial" panose="020B0604020202020204" pitchFamily="34" charset="0"/>
                <a:cs typeface="Arial" panose="020B0604020202020204" pitchFamily="34" charset="0"/>
              </a:rPr>
              <a:t>Value </a:t>
            </a:r>
            <a:r>
              <a:rPr lang="en-US" sz="1600" b="1" dirty="0" smtClean="0">
                <a:latin typeface="Arial" panose="020B0604020202020204" pitchFamily="34" charset="0"/>
                <a:cs typeface="Arial" panose="020B0604020202020204" pitchFamily="34" charset="0"/>
              </a:rPr>
              <a:t>Treatment</a:t>
            </a:r>
            <a:endParaRPr lang="en-US" sz="1600" dirty="0">
              <a:latin typeface="Arial" panose="020B0604020202020204" pitchFamily="34" charset="0"/>
              <a:cs typeface="Arial" panose="020B0604020202020204" pitchFamily="34" charset="0"/>
            </a:endParaRPr>
          </a:p>
          <a:p>
            <a:r>
              <a:rPr lang="en-US" sz="1200" dirty="0" smtClean="0">
                <a:latin typeface="Arial" panose="020B0604020202020204" pitchFamily="34" charset="0"/>
                <a:cs typeface="Arial" panose="020B0604020202020204" pitchFamily="34" charset="0"/>
              </a:rPr>
              <a:t>The </a:t>
            </a:r>
            <a:r>
              <a:rPr lang="en-US" sz="1200" dirty="0">
                <a:latin typeface="Arial" panose="020B0604020202020204" pitchFamily="34" charset="0"/>
                <a:cs typeface="Arial" panose="020B0604020202020204" pitchFamily="34" charset="0"/>
              </a:rPr>
              <a:t>dataset was checked for missing values</a:t>
            </a:r>
            <a:r>
              <a:rPr lang="en-US" sz="1200" dirty="0" smtClean="0">
                <a:latin typeface="Arial" panose="020B0604020202020204" pitchFamily="34" charset="0"/>
                <a:cs typeface="Arial" panose="020B0604020202020204" pitchFamily="34" charset="0"/>
              </a:rPr>
              <a:t>.</a:t>
            </a:r>
          </a:p>
          <a:p>
            <a:r>
              <a:rPr lang="en-US" sz="1200" dirty="0" smtClean="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No missing values were found. No imputation was necessary</a:t>
            </a:r>
            <a:r>
              <a:rPr lang="en-US" sz="1200" dirty="0" smtClean="0">
                <a:latin typeface="Arial" panose="020B0604020202020204" pitchFamily="34" charset="0"/>
                <a:cs typeface="Arial" panose="020B0604020202020204" pitchFamily="34" charset="0"/>
              </a:rPr>
              <a:t>.</a:t>
            </a:r>
          </a:p>
        </p:txBody>
      </p:sp>
      <p:sp>
        <p:nvSpPr>
          <p:cNvPr id="34" name="Rectangle 30"/>
          <p:cNvSpPr>
            <a:spLocks noChangeArrowheads="1"/>
          </p:cNvSpPr>
          <p:nvPr/>
        </p:nvSpPr>
        <p:spPr bwMode="auto">
          <a:xfrm>
            <a:off x="104775" y="3309671"/>
            <a:ext cx="8496237"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Outlier Treatment</a:t>
            </a:r>
            <a:r>
              <a:rPr kumimoji="0" lang="en-US" sz="12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r>
            <a:br>
              <a:rPr kumimoji="0" lang="en-US" sz="12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br>
            <a:r>
              <a:rPr kumimoji="0" lang="en-US" sz="12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Outliers were detected using the IQR method on continuous features like </a:t>
            </a:r>
            <a:r>
              <a:rPr kumimoji="0" lang="en-US" sz="12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amount</a:t>
            </a:r>
            <a:r>
              <a:rPr kumimoji="0" lang="en-US" sz="11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r>
              <a:rPr kumimoji="0" lang="en-US" sz="12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oldbalanceOrg</a:t>
            </a:r>
            <a:r>
              <a:rPr kumimoji="0" lang="en-US" sz="11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r>
              <a:rPr kumimoji="0" lang="en-US" sz="12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and newbalanceDest</a:t>
            </a:r>
            <a:r>
              <a:rPr kumimoji="0" lang="en-US" sz="5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Although outliers exist, they were </a:t>
            </a:r>
            <a:r>
              <a:rPr kumimoji="0" lang="en-US" sz="12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not removed</a:t>
            </a:r>
            <a:r>
              <a:rPr kumimoji="0" lang="en-US" sz="12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to preserve data integrity due to:</a:t>
            </a:r>
          </a:p>
          <a:p>
            <a:pPr marL="0" marR="0" lvl="0" indent="0" algn="l" defTabSz="914400" rtl="0" eaLnBrk="0" fontAlgn="base" latinLnBrk="0" hangingPunct="0">
              <a:lnSpc>
                <a:spcPct val="100000"/>
              </a:lnSpc>
              <a:spcBef>
                <a:spcPct val="0"/>
              </a:spcBef>
              <a:spcAft>
                <a:spcPct val="0"/>
              </a:spcAft>
              <a:buClrTx/>
              <a:buSzTx/>
              <a:tabLst/>
            </a:pPr>
            <a:r>
              <a:rPr kumimoji="0" lang="en-US" sz="12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Small dataset size</a:t>
            </a:r>
          </a:p>
          <a:p>
            <a:pPr marL="0" marR="0" lvl="0" indent="0" algn="l" defTabSz="914400" rtl="0" eaLnBrk="0" fontAlgn="base" latinLnBrk="0" hangingPunct="0">
              <a:lnSpc>
                <a:spcPct val="100000"/>
              </a:lnSpc>
              <a:spcBef>
                <a:spcPct val="0"/>
              </a:spcBef>
              <a:spcAft>
                <a:spcPct val="0"/>
              </a:spcAft>
              <a:buClrTx/>
              <a:buSzTx/>
              <a:tabLst/>
            </a:pPr>
            <a:r>
              <a:rPr kumimoji="0" lang="en-US" sz="12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The fact that some models (e.g., tree-based models) can handle outliers</a:t>
            </a:r>
          </a:p>
        </p:txBody>
      </p:sp>
      <p:sp>
        <p:nvSpPr>
          <p:cNvPr id="37" name="Rectangle 32"/>
          <p:cNvSpPr>
            <a:spLocks noChangeArrowheads="1"/>
          </p:cNvSpPr>
          <p:nvPr/>
        </p:nvSpPr>
        <p:spPr bwMode="auto">
          <a:xfrm>
            <a:off x="104775" y="4358241"/>
            <a:ext cx="694497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panose="020B0604020202020204" pitchFamily="34" charset="0"/>
              </a:rPr>
              <a:t>Categorical Feature Encoding</a:t>
            </a:r>
            <a:r>
              <a:rPr kumimoji="0" lang="en-US" sz="1200" b="0" i="0" u="none" strike="noStrike" cap="none" normalizeH="0" baseline="0" dirty="0" smtClean="0">
                <a:ln>
                  <a:noFill/>
                </a:ln>
                <a:solidFill>
                  <a:schemeClr val="tx1"/>
                </a:solidFill>
                <a:effectLst/>
                <a:latin typeface="Arial" panose="020B0604020202020204" pitchFamily="34" charset="0"/>
              </a:rPr>
              <a:t/>
            </a:r>
            <a:br>
              <a:rPr kumimoji="0" lang="en-US" sz="1200" b="0" i="0" u="none" strike="noStrike" cap="none" normalizeH="0" baseline="0" dirty="0" smtClean="0">
                <a:ln>
                  <a:noFill/>
                </a:ln>
                <a:solidFill>
                  <a:schemeClr val="tx1"/>
                </a:solidFill>
                <a:effectLst/>
                <a:latin typeface="Arial" panose="020B0604020202020204" pitchFamily="34" charset="0"/>
              </a:rPr>
            </a:br>
            <a:r>
              <a:rPr kumimoji="0" lang="en-US" sz="1200" b="0" i="0" u="none" strike="noStrike" cap="none" normalizeH="0" baseline="0" dirty="0" smtClean="0">
                <a:ln>
                  <a:noFill/>
                </a:ln>
                <a:solidFill>
                  <a:schemeClr val="tx1"/>
                </a:solidFill>
                <a:effectLst/>
                <a:latin typeface="Arial" panose="020B0604020202020204" pitchFamily="34" charset="0"/>
              </a:rPr>
              <a:t>The column </a:t>
            </a:r>
            <a:r>
              <a:rPr kumimoji="0" lang="en-US" sz="12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type</a:t>
            </a:r>
            <a:r>
              <a:rPr kumimoji="0" lang="en-US" sz="105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r>
              <a:rPr kumimoji="0" lang="en-US" sz="11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was encoded using One-Hot Encoding.</a:t>
            </a:r>
            <a:r>
              <a:rPr kumimoji="0" lang="en-US" sz="1200" b="0" i="0" u="none" strike="noStrike" cap="none" normalizeH="0" baseline="0" dirty="0" smtClean="0">
                <a:ln>
                  <a:noFill/>
                </a:ln>
                <a:solidFill>
                  <a:schemeClr val="tx1"/>
                </a:solidFill>
                <a:effectLst/>
                <a:latin typeface="Arial" panose="020B0604020202020204" pitchFamily="34" charset="0"/>
              </a:rPr>
              <a:t/>
            </a:r>
            <a:br>
              <a:rPr kumimoji="0" lang="en-US" sz="1200" b="0" i="0" u="none" strike="noStrike" cap="none" normalizeH="0" baseline="0" dirty="0" smtClean="0">
                <a:ln>
                  <a:noFill/>
                </a:ln>
                <a:solidFill>
                  <a:schemeClr val="tx1"/>
                </a:solidFill>
                <a:effectLst/>
                <a:latin typeface="Arial" panose="020B0604020202020204" pitchFamily="34" charset="0"/>
              </a:rPr>
            </a:br>
            <a:r>
              <a:rPr kumimoji="0" lang="en-US" sz="1200" b="0" i="0" u="none" strike="noStrike" cap="none" normalizeH="0" baseline="0" dirty="0" smtClean="0">
                <a:ln>
                  <a:noFill/>
                </a:ln>
                <a:solidFill>
                  <a:schemeClr val="tx1"/>
                </a:solidFill>
                <a:effectLst/>
                <a:latin typeface="Arial" panose="020B0604020202020204" pitchFamily="34" charset="0"/>
              </a:rPr>
              <a:t>➡️ This was done to convert categorical values into a numerical format suitable for model training. </a:t>
            </a:r>
          </a:p>
        </p:txBody>
      </p:sp>
      <p:sp>
        <p:nvSpPr>
          <p:cNvPr id="38" name="TextBox 37"/>
          <p:cNvSpPr txBox="1"/>
          <p:nvPr/>
        </p:nvSpPr>
        <p:spPr>
          <a:xfrm>
            <a:off x="104775" y="5066127"/>
            <a:ext cx="10582187" cy="1077218"/>
          </a:xfrm>
          <a:prstGeom prst="rect">
            <a:avLst/>
          </a:prstGeom>
          <a:noFill/>
        </p:spPr>
        <p:txBody>
          <a:bodyPr wrap="square" rtlCol="0">
            <a:spAutoFit/>
          </a:bodyPr>
          <a:lstStyle/>
          <a:p>
            <a:r>
              <a:rPr lang="en-US" sz="1600" b="1" dirty="0" smtClean="0">
                <a:latin typeface="Arial" panose="020B0604020202020204" pitchFamily="34" charset="0"/>
                <a:cs typeface="Arial" panose="020B0604020202020204" pitchFamily="34" charset="0"/>
              </a:rPr>
              <a:t>Feature </a:t>
            </a:r>
            <a:r>
              <a:rPr lang="en-US" sz="1600" b="1" dirty="0">
                <a:latin typeface="Arial" panose="020B0604020202020204" pitchFamily="34" charset="0"/>
                <a:cs typeface="Arial" panose="020B0604020202020204" pitchFamily="34" charset="0"/>
              </a:rPr>
              <a:t>Scaling</a:t>
            </a:r>
            <a:r>
              <a:rPr lang="en-US" sz="1200" dirty="0">
                <a:latin typeface="Arial" panose="020B0604020202020204" pitchFamily="34" charset="0"/>
                <a:cs typeface="Arial" panose="020B0604020202020204" pitchFamily="34" charset="0"/>
              </a:rPr>
              <a:t/>
            </a:r>
            <a:br>
              <a:rPr lang="en-US" sz="1200" dirty="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Scaling </a:t>
            </a:r>
            <a:r>
              <a:rPr lang="en-US" sz="1200" dirty="0">
                <a:latin typeface="Arial" panose="020B0604020202020204" pitchFamily="34" charset="0"/>
                <a:cs typeface="Arial" panose="020B0604020202020204" pitchFamily="34" charset="0"/>
              </a:rPr>
              <a:t>is important for models that are sensitive to feature magnitude (e.g., Logistic Regression, XGBoost).</a:t>
            </a:r>
            <a:br>
              <a:rPr lang="en-US" sz="1200" dirty="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Tree-based models like Random Forest are scale-invariant.</a:t>
            </a:r>
            <a:br>
              <a:rPr lang="en-US" sz="1200" dirty="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Feature scaling was handled </a:t>
            </a:r>
            <a:r>
              <a:rPr lang="en-US" sz="1200" b="1" dirty="0">
                <a:latin typeface="Arial" panose="020B0604020202020204" pitchFamily="34" charset="0"/>
                <a:cs typeface="Arial" panose="020B0604020202020204" pitchFamily="34" charset="0"/>
              </a:rPr>
              <a:t>within pipelines</a:t>
            </a:r>
            <a:r>
              <a:rPr lang="en-US" sz="1200" dirty="0">
                <a:latin typeface="Arial" panose="020B0604020202020204" pitchFamily="34" charset="0"/>
                <a:cs typeface="Arial" panose="020B0604020202020204" pitchFamily="34" charset="0"/>
              </a:rPr>
              <a:t> to support a mix of models.</a:t>
            </a:r>
          </a:p>
          <a:p>
            <a:endParaRPr lang="en-US" sz="1200" dirty="0">
              <a:latin typeface="Arial" panose="020B0604020202020204" pitchFamily="34" charset="0"/>
              <a:cs typeface="Arial" panose="020B0604020202020204" pitchFamily="34" charset="0"/>
            </a:endParaRPr>
          </a:p>
        </p:txBody>
      </p:sp>
      <p:pic>
        <p:nvPicPr>
          <p:cNvPr id="40" name="Picture 39" descr="A hand pointing at a group of people&#10;&#10;Description automatically generated">
            <a:extLst>
              <a:ext uri="{FF2B5EF4-FFF2-40B4-BE49-F238E27FC236}">
                <a16:creationId xmlns="" xmlns:a16="http://schemas.microsoft.com/office/drawing/2014/main" id="{40A84B47-4A6A-0687-0FCB-DD218228D6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53661" y="117144"/>
            <a:ext cx="3657558" cy="3461411"/>
          </a:xfrm>
          <a:prstGeom prst="rect">
            <a:avLst/>
          </a:prstGeom>
        </p:spPr>
      </p:pic>
      <p:sp>
        <p:nvSpPr>
          <p:cNvPr id="41" name="TextBox 40">
            <a:extLst>
              <a:ext uri="{FF2B5EF4-FFF2-40B4-BE49-F238E27FC236}">
                <a16:creationId xmlns="" xmlns:a16="http://schemas.microsoft.com/office/drawing/2014/main" id="{649B6FBC-6B00-19F8-CB15-00471022FEAB}"/>
              </a:ext>
            </a:extLst>
          </p:cNvPr>
          <p:cNvSpPr txBox="1"/>
          <p:nvPr/>
        </p:nvSpPr>
        <p:spPr>
          <a:xfrm>
            <a:off x="597229" y="524528"/>
            <a:ext cx="4627983" cy="584775"/>
          </a:xfrm>
          <a:prstGeom prst="rect">
            <a:avLst/>
          </a:prstGeom>
          <a:noFill/>
        </p:spPr>
        <p:txBody>
          <a:bodyPr wrap="square" rtlCol="0">
            <a:spAutoFit/>
          </a:bodyPr>
          <a:lstStyle/>
          <a:p>
            <a:r>
              <a:rPr lang="en-US" sz="3200" dirty="0">
                <a:latin typeface="Rockwell" panose="02060603020205020403" pitchFamily="18" charset="0"/>
              </a:rPr>
              <a:t>PREPROCESSSING</a:t>
            </a:r>
            <a:endParaRPr lang="en-IN" sz="3200" dirty="0">
              <a:latin typeface="Rockwell" panose="02060603020205020403" pitchFamily="18" charset="0"/>
            </a:endParaRPr>
          </a:p>
        </p:txBody>
      </p:sp>
      <p:pic>
        <p:nvPicPr>
          <p:cNvPr id="42" name="Picture 41">
            <a:extLst>
              <a:ext uri="{FF2B5EF4-FFF2-40B4-BE49-F238E27FC236}">
                <a16:creationId xmlns="" xmlns:a16="http://schemas.microsoft.com/office/drawing/2014/main" id="{D4E6C047-5885-D0BC-273F-A5DD1EE584B4}"/>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Tree>
    <p:extLst>
      <p:ext uri="{BB962C8B-B14F-4D97-AF65-F5344CB8AC3E}">
        <p14:creationId xmlns:p14="http://schemas.microsoft.com/office/powerpoint/2010/main" val="38385953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 up of a device&#10;&#10;Description automatically generated">
            <a:extLst>
              <a:ext uri="{FF2B5EF4-FFF2-40B4-BE49-F238E27FC236}">
                <a16:creationId xmlns="" xmlns:a16="http://schemas.microsoft.com/office/drawing/2014/main" id="{0500559F-AB2E-CF37-CDC4-BFF3EE903035}"/>
              </a:ext>
            </a:extLst>
          </p:cNvPr>
          <p:cNvPicPr>
            <a:picLocks noChangeAspect="1"/>
          </p:cNvPicPr>
          <p:nvPr/>
        </p:nvPicPr>
        <p:blipFill rotWithShape="1">
          <a:blip r:embed="rId2">
            <a:duotone>
              <a:prstClr val="black"/>
              <a:schemeClr val="accent3">
                <a:lumMod val="20000"/>
                <a:lumOff val="80000"/>
                <a:tint val="45000"/>
                <a:satMod val="400000"/>
              </a:schemeClr>
            </a:duotone>
            <a:extLst>
              <a:ext uri="{28A0092B-C50C-407E-A947-70E740481C1C}">
                <a14:useLocalDpi xmlns:a14="http://schemas.microsoft.com/office/drawing/2010/main" val="0"/>
              </a:ext>
            </a:extLst>
          </a:blip>
          <a:srcRect l="28821" r="28864"/>
          <a:stretch/>
        </p:blipFill>
        <p:spPr>
          <a:xfrm rot="12758041">
            <a:off x="-2243506" y="-1354636"/>
            <a:ext cx="7439319" cy="7680743"/>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pic>
        <p:nvPicPr>
          <p:cNvPr id="5" name="Picture 4">
            <a:extLst>
              <a:ext uri="{FF2B5EF4-FFF2-40B4-BE49-F238E27FC236}">
                <a16:creationId xmlns="" xmlns:a16="http://schemas.microsoft.com/office/drawing/2014/main" id="{D4E6C047-5885-D0BC-273F-A5DD1EE584B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
        <p:nvSpPr>
          <p:cNvPr id="3" name="TextBox 2">
            <a:extLst>
              <a:ext uri="{FF2B5EF4-FFF2-40B4-BE49-F238E27FC236}">
                <a16:creationId xmlns="" xmlns:a16="http://schemas.microsoft.com/office/drawing/2014/main" id="{1CEA2B29-CB5C-DC70-5A77-16871489F668}"/>
              </a:ext>
            </a:extLst>
          </p:cNvPr>
          <p:cNvSpPr txBox="1"/>
          <p:nvPr/>
        </p:nvSpPr>
        <p:spPr>
          <a:xfrm>
            <a:off x="472363" y="675804"/>
            <a:ext cx="4646645" cy="523220"/>
          </a:xfrm>
          <a:prstGeom prst="rect">
            <a:avLst/>
          </a:prstGeom>
          <a:noFill/>
        </p:spPr>
        <p:txBody>
          <a:bodyPr wrap="square" rtlCol="0">
            <a:spAutoFit/>
          </a:bodyPr>
          <a:lstStyle/>
          <a:p>
            <a:r>
              <a:rPr lang="en-US" sz="2800" dirty="0">
                <a:latin typeface="Rockwell" panose="02060603020205020403" pitchFamily="18" charset="0"/>
              </a:rPr>
              <a:t>TRAIN TEST SPLIT</a:t>
            </a:r>
            <a:endParaRPr lang="en-IN" sz="2800" dirty="0">
              <a:latin typeface="Rockwell" panose="02060603020205020403" pitchFamily="18" charset="0"/>
            </a:endParaRPr>
          </a:p>
        </p:txBody>
      </p:sp>
      <p:sp>
        <p:nvSpPr>
          <p:cNvPr id="6" name="TextBox 5">
            <a:extLst>
              <a:ext uri="{FF2B5EF4-FFF2-40B4-BE49-F238E27FC236}">
                <a16:creationId xmlns="" xmlns:a16="http://schemas.microsoft.com/office/drawing/2014/main" id="{4E00191F-63B8-A092-89E4-D4238B119007}"/>
              </a:ext>
            </a:extLst>
          </p:cNvPr>
          <p:cNvSpPr txBox="1"/>
          <p:nvPr/>
        </p:nvSpPr>
        <p:spPr>
          <a:xfrm>
            <a:off x="285750" y="1402908"/>
            <a:ext cx="6596743" cy="1323439"/>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effectLst/>
                <a:latin typeface="Rockwell" panose="02060603020205020403" pitchFamily="18" charset="0"/>
              </a:rPr>
              <a:t>We divided the data into training (</a:t>
            </a:r>
            <a:r>
              <a:rPr lang="en-US" sz="1600" b="1" i="0" dirty="0">
                <a:effectLst/>
                <a:latin typeface="Rockwell" panose="02060603020205020403" pitchFamily="18" charset="0"/>
              </a:rPr>
              <a:t>80%)</a:t>
            </a:r>
            <a:r>
              <a:rPr lang="en-US" sz="1600" b="0" i="0" dirty="0">
                <a:effectLst/>
                <a:latin typeface="Rockwell" panose="02060603020205020403" pitchFamily="18" charset="0"/>
              </a:rPr>
              <a:t> and testing (</a:t>
            </a:r>
            <a:r>
              <a:rPr lang="en-US" sz="1600" b="1" i="0" dirty="0">
                <a:effectLst/>
                <a:latin typeface="Rockwell" panose="02060603020205020403" pitchFamily="18" charset="0"/>
              </a:rPr>
              <a:t>20%)</a:t>
            </a:r>
            <a:r>
              <a:rPr lang="en-US" sz="1600" b="0" i="0" dirty="0">
                <a:effectLst/>
                <a:latin typeface="Rockwell" panose="02060603020205020403" pitchFamily="18" charset="0"/>
              </a:rPr>
              <a:t> sets.</a:t>
            </a:r>
          </a:p>
          <a:p>
            <a:endParaRPr lang="en-US" sz="1600" b="0" i="0" dirty="0">
              <a:effectLst/>
              <a:latin typeface="Rockwell" panose="02060603020205020403" pitchFamily="18" charset="0"/>
            </a:endParaRPr>
          </a:p>
          <a:p>
            <a:pPr marL="285750" indent="-285750">
              <a:buFont typeface="Arial" panose="020B0604020202020204" pitchFamily="34" charset="0"/>
              <a:buChar char="•"/>
            </a:pPr>
            <a:r>
              <a:rPr lang="en-US" sz="1600" b="0" i="0" dirty="0">
                <a:effectLst/>
                <a:latin typeface="Rockwell" panose="02060603020205020403" pitchFamily="18" charset="0"/>
              </a:rPr>
              <a:t>Setting a random state ensures </a:t>
            </a:r>
            <a:r>
              <a:rPr lang="en-US" sz="1600" b="1" i="0" dirty="0">
                <a:effectLst/>
                <a:latin typeface="Rockwell" panose="02060603020205020403" pitchFamily="18" charset="0"/>
              </a:rPr>
              <a:t>consistent</a:t>
            </a:r>
            <a:r>
              <a:rPr lang="en-US" sz="1600" b="0" i="0" dirty="0">
                <a:effectLst/>
                <a:latin typeface="Rockwell" panose="02060603020205020403" pitchFamily="18" charset="0"/>
              </a:rPr>
              <a:t> </a:t>
            </a:r>
            <a:r>
              <a:rPr lang="en-US" sz="1600" b="1" i="0" dirty="0">
                <a:effectLst/>
                <a:latin typeface="Rockwell" panose="02060603020205020403" pitchFamily="18" charset="0"/>
              </a:rPr>
              <a:t>results and</a:t>
            </a:r>
            <a:r>
              <a:rPr lang="en-US" sz="1600" b="0" i="0" dirty="0">
                <a:effectLst/>
                <a:latin typeface="Rockwell" panose="02060603020205020403" pitchFamily="18" charset="0"/>
              </a:rPr>
              <a:t> using stratify=</a:t>
            </a:r>
            <a:r>
              <a:rPr lang="en-US" sz="1600" b="1" i="0" dirty="0">
                <a:effectLst/>
                <a:latin typeface="Rockwell" panose="02060603020205020403" pitchFamily="18" charset="0"/>
              </a:rPr>
              <a:t>y</a:t>
            </a:r>
            <a:r>
              <a:rPr lang="en-US" sz="1600" b="0" i="0" dirty="0">
                <a:effectLst/>
                <a:latin typeface="Rockwell" panose="02060603020205020403" pitchFamily="18" charset="0"/>
              </a:rPr>
              <a:t> maintains a proportional </a:t>
            </a:r>
            <a:r>
              <a:rPr lang="en-US" sz="1600" b="1" i="0" dirty="0">
                <a:effectLst/>
                <a:latin typeface="Rockwell" panose="02060603020205020403" pitchFamily="18" charset="0"/>
              </a:rPr>
              <a:t>distribution</a:t>
            </a:r>
            <a:r>
              <a:rPr lang="en-US" sz="1600" b="0" i="0" dirty="0">
                <a:effectLst/>
                <a:latin typeface="Rockwell" panose="02060603020205020403" pitchFamily="18" charset="0"/>
              </a:rPr>
              <a:t> of the </a:t>
            </a:r>
            <a:r>
              <a:rPr lang="en-US" sz="1600" b="1" i="0" dirty="0">
                <a:effectLst/>
                <a:latin typeface="Rockwell" panose="02060603020205020403" pitchFamily="18" charset="0"/>
              </a:rPr>
              <a:t>target</a:t>
            </a:r>
            <a:r>
              <a:rPr lang="en-US" sz="1600" b="0" i="0" dirty="0">
                <a:effectLst/>
                <a:latin typeface="Rockwell" panose="02060603020205020403" pitchFamily="18" charset="0"/>
              </a:rPr>
              <a:t> </a:t>
            </a:r>
            <a:r>
              <a:rPr lang="en-US" sz="1600" b="1" i="0" dirty="0">
                <a:effectLst/>
                <a:latin typeface="Rockwell" panose="02060603020205020403" pitchFamily="18" charset="0"/>
              </a:rPr>
              <a:t>variable</a:t>
            </a:r>
            <a:r>
              <a:rPr lang="en-US" sz="1600" b="0" i="0" dirty="0">
                <a:effectLst/>
                <a:latin typeface="Rockwell" panose="02060603020205020403" pitchFamily="18" charset="0"/>
              </a:rPr>
              <a:t> in both sets.</a:t>
            </a:r>
            <a:endParaRPr lang="en-IN" sz="1600" dirty="0">
              <a:latin typeface="Rockwell" panose="02060603020205020403" pitchFamily="18" charset="0"/>
            </a:endParaRPr>
          </a:p>
        </p:txBody>
      </p:sp>
      <p:sp>
        <p:nvSpPr>
          <p:cNvPr id="2" name="TextBox 1">
            <a:extLst>
              <a:ext uri="{FF2B5EF4-FFF2-40B4-BE49-F238E27FC236}">
                <a16:creationId xmlns="" xmlns:a16="http://schemas.microsoft.com/office/drawing/2014/main" id="{3F732A14-69C6-71DE-FA9D-1CB38EA3B64B}"/>
              </a:ext>
            </a:extLst>
          </p:cNvPr>
          <p:cNvSpPr txBox="1"/>
          <p:nvPr/>
        </p:nvSpPr>
        <p:spPr>
          <a:xfrm>
            <a:off x="370308" y="4070316"/>
            <a:ext cx="5868956" cy="1323439"/>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effectLst/>
                <a:latin typeface="Rockwell" panose="02060603020205020403" pitchFamily="18" charset="0"/>
              </a:rPr>
              <a:t>We divided the dataset into two parts: X and y.</a:t>
            </a:r>
          </a:p>
          <a:p>
            <a:endParaRPr lang="en-US" sz="1600" b="0" i="0" dirty="0">
              <a:effectLst/>
              <a:latin typeface="Rockwell" panose="02060603020205020403" pitchFamily="18" charset="0"/>
            </a:endParaRPr>
          </a:p>
          <a:p>
            <a:pPr marL="285750" indent="-285750">
              <a:buFont typeface="Arial" panose="020B0604020202020204" pitchFamily="34" charset="0"/>
              <a:buChar char="•"/>
            </a:pPr>
            <a:r>
              <a:rPr lang="en-US" sz="1600" b="0" i="0" dirty="0">
                <a:effectLst/>
                <a:latin typeface="Rockwell" panose="02060603020205020403" pitchFamily="18" charset="0"/>
              </a:rPr>
              <a:t>"</a:t>
            </a:r>
            <a:r>
              <a:rPr lang="en-US" sz="1600" b="1" i="0" dirty="0">
                <a:effectLst/>
                <a:latin typeface="Rockwell" panose="02060603020205020403" pitchFamily="18" charset="0"/>
              </a:rPr>
              <a:t>X</a:t>
            </a:r>
            <a:r>
              <a:rPr lang="en-US" sz="1600" b="0" i="0" dirty="0">
                <a:effectLst/>
                <a:latin typeface="Rockwell" panose="02060603020205020403" pitchFamily="18" charset="0"/>
              </a:rPr>
              <a:t>" typically represents the </a:t>
            </a:r>
            <a:r>
              <a:rPr lang="en-US" sz="1600" b="1" i="0" dirty="0">
                <a:effectLst/>
                <a:latin typeface="Rockwell" panose="02060603020205020403" pitchFamily="18" charset="0"/>
              </a:rPr>
              <a:t>independent</a:t>
            </a:r>
            <a:r>
              <a:rPr lang="en-US" sz="1600" b="0" i="0" dirty="0">
                <a:effectLst/>
                <a:latin typeface="Rockwell" panose="02060603020205020403" pitchFamily="18" charset="0"/>
              </a:rPr>
              <a:t> Variables, and "</a:t>
            </a:r>
            <a:r>
              <a:rPr lang="en-US" sz="1600" b="1" i="0" dirty="0">
                <a:effectLst/>
                <a:latin typeface="Rockwell" panose="02060603020205020403" pitchFamily="18" charset="0"/>
              </a:rPr>
              <a:t>y</a:t>
            </a:r>
            <a:r>
              <a:rPr lang="en-US" sz="1600" b="0" i="0" dirty="0">
                <a:effectLst/>
                <a:latin typeface="Rockwell" panose="02060603020205020403" pitchFamily="18" charset="0"/>
              </a:rPr>
              <a:t>" represents the </a:t>
            </a:r>
            <a:r>
              <a:rPr lang="en-US" sz="1600" b="1" i="0" dirty="0">
                <a:effectLst/>
                <a:latin typeface="Rockwell" panose="02060603020205020403" pitchFamily="18" charset="0"/>
              </a:rPr>
              <a:t>Dependent</a:t>
            </a:r>
            <a:r>
              <a:rPr lang="en-US" sz="1600" b="0" i="0" dirty="0">
                <a:effectLst/>
                <a:latin typeface="Rockwell" panose="02060603020205020403" pitchFamily="18" charset="0"/>
              </a:rPr>
              <a:t> (</a:t>
            </a:r>
            <a:r>
              <a:rPr lang="en-US" sz="1600" b="1" i="0" dirty="0">
                <a:effectLst/>
                <a:latin typeface="Rockwell" panose="02060603020205020403" pitchFamily="18" charset="0"/>
              </a:rPr>
              <a:t>target</a:t>
            </a:r>
            <a:r>
              <a:rPr lang="en-US" sz="1600" b="0" i="0" dirty="0">
                <a:effectLst/>
                <a:latin typeface="Rockwell" panose="02060603020205020403" pitchFamily="18" charset="0"/>
              </a:rPr>
              <a:t> </a:t>
            </a:r>
            <a:r>
              <a:rPr lang="en-US" sz="1600" b="1" i="0" dirty="0">
                <a:effectLst/>
                <a:latin typeface="Rockwell" panose="02060603020205020403" pitchFamily="18" charset="0"/>
              </a:rPr>
              <a:t>variable</a:t>
            </a:r>
            <a:r>
              <a:rPr lang="en-US" sz="1600" b="0" i="0" dirty="0">
                <a:effectLst/>
                <a:latin typeface="Rockwell" panose="02060603020205020403" pitchFamily="18" charset="0"/>
              </a:rPr>
              <a:t>) that we want to predict or understand.</a:t>
            </a:r>
            <a:endParaRPr lang="en-IN" sz="1600" dirty="0">
              <a:latin typeface="Rockwell" panose="02060603020205020403" pitchFamily="18" charset="0"/>
            </a:endParaRPr>
          </a:p>
        </p:txBody>
      </p:sp>
      <p:sp>
        <p:nvSpPr>
          <p:cNvPr id="9" name="TextBox 8">
            <a:extLst>
              <a:ext uri="{FF2B5EF4-FFF2-40B4-BE49-F238E27FC236}">
                <a16:creationId xmlns="" xmlns:a16="http://schemas.microsoft.com/office/drawing/2014/main" id="{D21AB351-E3B3-1E54-48BE-8FC8C80200F0}"/>
              </a:ext>
            </a:extLst>
          </p:cNvPr>
          <p:cNvSpPr txBox="1"/>
          <p:nvPr/>
        </p:nvSpPr>
        <p:spPr>
          <a:xfrm>
            <a:off x="385470" y="3453451"/>
            <a:ext cx="6424125" cy="523220"/>
          </a:xfrm>
          <a:prstGeom prst="rect">
            <a:avLst/>
          </a:prstGeom>
          <a:noFill/>
        </p:spPr>
        <p:txBody>
          <a:bodyPr wrap="square" rtlCol="0">
            <a:spAutoFit/>
          </a:bodyPr>
          <a:lstStyle/>
          <a:p>
            <a:r>
              <a:rPr lang="en-US" sz="2800" dirty="0">
                <a:latin typeface="Rockwell" panose="02060603020205020403" pitchFamily="18" charset="0"/>
              </a:rPr>
              <a:t>SPLITING THE DATA INTO X &amp; Y</a:t>
            </a:r>
            <a:endParaRPr lang="en-IN" sz="2800" dirty="0">
              <a:latin typeface="Rockwell" panose="02060603020205020403" pitchFamily="18" charset="0"/>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19937" y="526001"/>
            <a:ext cx="4400691" cy="4400691"/>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02112" y="2248612"/>
            <a:ext cx="4441436" cy="4441436"/>
          </a:xfrm>
          <a:prstGeom prst="rect">
            <a:avLst/>
          </a:prstGeom>
        </p:spPr>
      </p:pic>
    </p:spTree>
    <p:extLst>
      <p:ext uri="{BB962C8B-B14F-4D97-AF65-F5344CB8AC3E}">
        <p14:creationId xmlns:p14="http://schemas.microsoft.com/office/powerpoint/2010/main" val="6709275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1135638" y="-1573359"/>
            <a:ext cx="8431359" cy="8431359"/>
          </a:xfrm>
          <a:prstGeom prst="rect">
            <a:avLst/>
          </a:prstGeom>
        </p:spPr>
      </p:pic>
      <p:pic>
        <p:nvPicPr>
          <p:cNvPr id="9" name="Picture 8" descr="A close up of a device&#10;&#10;Description automatically generated">
            <a:extLst>
              <a:ext uri="{FF2B5EF4-FFF2-40B4-BE49-F238E27FC236}">
                <a16:creationId xmlns="" xmlns:a16="http://schemas.microsoft.com/office/drawing/2014/main" id="{0500559F-AB2E-CF37-CDC4-BFF3EE903035}"/>
              </a:ext>
            </a:extLst>
          </p:cNvPr>
          <p:cNvPicPr>
            <a:picLocks noChangeAspect="1"/>
          </p:cNvPicPr>
          <p:nvPr/>
        </p:nvPicPr>
        <p:blipFill rotWithShape="1">
          <a:blip r:embed="rId3">
            <a:extLst>
              <a:ext uri="{28A0092B-C50C-407E-A947-70E740481C1C}">
                <a14:useLocalDpi xmlns:a14="http://schemas.microsoft.com/office/drawing/2010/main" val="0"/>
              </a:ext>
            </a:extLst>
          </a:blip>
          <a:srcRect l="28821" r="28864"/>
          <a:stretch/>
        </p:blipFill>
        <p:spPr>
          <a:xfrm rot="10514629">
            <a:off x="-2744870" y="2749488"/>
            <a:ext cx="7439319" cy="7680743"/>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pic>
        <p:nvPicPr>
          <p:cNvPr id="8" name="Picture 7" descr="A close up of a device&#10;&#10;Description automatically generated">
            <a:extLst>
              <a:ext uri="{FF2B5EF4-FFF2-40B4-BE49-F238E27FC236}">
                <a16:creationId xmlns="" xmlns:a16="http://schemas.microsoft.com/office/drawing/2014/main" id="{0500559F-AB2E-CF37-CDC4-BFF3EE903035}"/>
              </a:ext>
            </a:extLst>
          </p:cNvPr>
          <p:cNvPicPr>
            <a:picLocks noChangeAspect="1"/>
          </p:cNvPicPr>
          <p:nvPr/>
        </p:nvPicPr>
        <p:blipFill rotWithShape="1">
          <a:blip r:embed="rId3">
            <a:extLst>
              <a:ext uri="{28A0092B-C50C-407E-A947-70E740481C1C}">
                <a14:useLocalDpi xmlns:a14="http://schemas.microsoft.com/office/drawing/2010/main" val="0"/>
              </a:ext>
            </a:extLst>
          </a:blip>
          <a:srcRect l="28821" r="28864"/>
          <a:stretch/>
        </p:blipFill>
        <p:spPr>
          <a:xfrm rot="5400000">
            <a:off x="6488028" y="-702031"/>
            <a:ext cx="7439319" cy="7680743"/>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pic>
        <p:nvPicPr>
          <p:cNvPr id="5" name="Picture 4">
            <a:extLst>
              <a:ext uri="{FF2B5EF4-FFF2-40B4-BE49-F238E27FC236}">
                <a16:creationId xmlns="" xmlns:a16="http://schemas.microsoft.com/office/drawing/2014/main" id="{D4E6C047-5885-D0BC-273F-A5DD1EE584B4}"/>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
        <p:nvSpPr>
          <p:cNvPr id="2" name="TextBox 1">
            <a:extLst>
              <a:ext uri="{FF2B5EF4-FFF2-40B4-BE49-F238E27FC236}">
                <a16:creationId xmlns="" xmlns:a16="http://schemas.microsoft.com/office/drawing/2014/main" id="{052E2FA6-E90D-0FA7-03B2-ECEA30EDCDF0}"/>
              </a:ext>
            </a:extLst>
          </p:cNvPr>
          <p:cNvSpPr txBox="1"/>
          <p:nvPr/>
        </p:nvSpPr>
        <p:spPr>
          <a:xfrm>
            <a:off x="363894" y="324598"/>
            <a:ext cx="4805266" cy="523220"/>
          </a:xfrm>
          <a:prstGeom prst="rect">
            <a:avLst/>
          </a:prstGeom>
          <a:noFill/>
        </p:spPr>
        <p:txBody>
          <a:bodyPr wrap="square" rtlCol="0">
            <a:spAutoFit/>
          </a:bodyPr>
          <a:lstStyle/>
          <a:p>
            <a:r>
              <a:rPr lang="en-US" sz="2800" dirty="0">
                <a:latin typeface="Rockwell" panose="02060603020205020403" pitchFamily="18" charset="0"/>
              </a:rPr>
              <a:t>MODEL SELECTION</a:t>
            </a:r>
            <a:endParaRPr lang="en-IN" sz="2800" dirty="0">
              <a:latin typeface="Rockwell" panose="02060603020205020403" pitchFamily="18" charset="0"/>
            </a:endParaRPr>
          </a:p>
        </p:txBody>
      </p:sp>
      <p:sp>
        <p:nvSpPr>
          <p:cNvPr id="6" name="TextBox 5">
            <a:extLst>
              <a:ext uri="{FF2B5EF4-FFF2-40B4-BE49-F238E27FC236}">
                <a16:creationId xmlns="" xmlns:a16="http://schemas.microsoft.com/office/drawing/2014/main" id="{65CE26E7-A1D5-1AC8-11BF-F4D4FBCDD193}"/>
              </a:ext>
            </a:extLst>
          </p:cNvPr>
          <p:cNvSpPr txBox="1"/>
          <p:nvPr/>
        </p:nvSpPr>
        <p:spPr>
          <a:xfrm>
            <a:off x="363894" y="961498"/>
            <a:ext cx="2248677" cy="369332"/>
          </a:xfrm>
          <a:prstGeom prst="rect">
            <a:avLst/>
          </a:prstGeom>
          <a:noFill/>
        </p:spPr>
        <p:txBody>
          <a:bodyPr wrap="square" rtlCol="0">
            <a:spAutoFit/>
          </a:bodyPr>
          <a:lstStyle/>
          <a:p>
            <a:pPr marL="285750" indent="-285750">
              <a:buFont typeface="Wingdings" panose="05000000000000000000" pitchFamily="2" charset="2"/>
              <a:buChar char="v"/>
            </a:pPr>
            <a:r>
              <a:rPr lang="en-US" dirty="0">
                <a:latin typeface="Rockwell" panose="02060603020205020403" pitchFamily="18" charset="0"/>
              </a:rPr>
              <a:t> Models used:</a:t>
            </a:r>
            <a:endParaRPr lang="en-IN" dirty="0">
              <a:latin typeface="Rockwell" panose="02060603020205020403" pitchFamily="18" charset="0"/>
            </a:endParaRPr>
          </a:p>
        </p:txBody>
      </p:sp>
      <p:sp>
        <p:nvSpPr>
          <p:cNvPr id="10" name="TextBox 9">
            <a:extLst>
              <a:ext uri="{FF2B5EF4-FFF2-40B4-BE49-F238E27FC236}">
                <a16:creationId xmlns="" xmlns:a16="http://schemas.microsoft.com/office/drawing/2014/main" id="{A0EED9CC-3135-FE10-E34D-6F609066E8D5}"/>
              </a:ext>
            </a:extLst>
          </p:cNvPr>
          <p:cNvSpPr txBox="1"/>
          <p:nvPr/>
        </p:nvSpPr>
        <p:spPr>
          <a:xfrm>
            <a:off x="363894" y="1444510"/>
            <a:ext cx="8714792" cy="3293209"/>
          </a:xfrm>
          <a:prstGeom prst="rect">
            <a:avLst/>
          </a:prstGeom>
          <a:noFill/>
        </p:spPr>
        <p:txBody>
          <a:bodyPr wrap="square" rtlCol="0">
            <a:spAutoFit/>
          </a:bodyPr>
          <a:lstStyle/>
          <a:p>
            <a:pPr marL="285750" indent="-285750" algn="just">
              <a:buFont typeface="Arial" panose="020B0604020202020204" pitchFamily="34" charset="0"/>
              <a:buChar char="•"/>
            </a:pPr>
            <a:r>
              <a:rPr lang="en-US" sz="1600" b="1" u="sng" dirty="0">
                <a:latin typeface="Rockwell" panose="02060603020205020403" pitchFamily="18" charset="0"/>
              </a:rPr>
              <a:t>Logistic Regression</a:t>
            </a:r>
            <a:r>
              <a:rPr lang="en-US" sz="1600" b="1" dirty="0">
                <a:latin typeface="Rockwell" panose="02060603020205020403" pitchFamily="18" charset="0"/>
              </a:rPr>
              <a:t>: </a:t>
            </a:r>
            <a:r>
              <a:rPr lang="en-US" sz="1600" dirty="0" smtClean="0">
                <a:latin typeface="Rockwell" panose="02060603020205020403" pitchFamily="18" charset="0"/>
              </a:rPr>
              <a:t>logistic </a:t>
            </a:r>
            <a:r>
              <a:rPr lang="en-US" sz="1600" dirty="0">
                <a:latin typeface="Rockwell" panose="02060603020205020403" pitchFamily="18" charset="0"/>
              </a:rPr>
              <a:t>Regression is commonly used for binary classification problems. it's preferred because it provides a simple an efficient way to model the relationship between the independent variables and the probability of a certain outcome.</a:t>
            </a:r>
          </a:p>
          <a:p>
            <a:pPr marL="285750" indent="-285750" algn="just">
              <a:buFont typeface="Arial" panose="020B0604020202020204" pitchFamily="34" charset="0"/>
              <a:buChar char="•"/>
            </a:pPr>
            <a:endParaRPr lang="en-US" sz="1600" dirty="0">
              <a:latin typeface="Rockwell" panose="02060603020205020403" pitchFamily="18" charset="0"/>
            </a:endParaRPr>
          </a:p>
          <a:p>
            <a:pPr marL="285750" indent="-285750" algn="just">
              <a:buFont typeface="Arial" panose="020B0604020202020204" pitchFamily="34" charset="0"/>
              <a:buChar char="•"/>
            </a:pPr>
            <a:endParaRPr lang="en-US" sz="1600" dirty="0">
              <a:latin typeface="Rockwell" panose="02060603020205020403" pitchFamily="18" charset="0"/>
            </a:endParaRPr>
          </a:p>
          <a:p>
            <a:pPr marL="285750" indent="-285750">
              <a:buFont typeface="Arial" panose="020B0604020202020204" pitchFamily="34" charset="0"/>
              <a:buChar char="•"/>
            </a:pPr>
            <a:r>
              <a:rPr lang="en-US" sz="1600" b="1" u="sng" dirty="0" smtClean="0">
                <a:latin typeface="Rockwell" panose="02060603020205020403" pitchFamily="18" charset="0"/>
              </a:rPr>
              <a:t>XGBClassifier</a:t>
            </a:r>
            <a:r>
              <a:rPr lang="en-US" sz="1600" b="1" dirty="0" smtClean="0">
                <a:latin typeface="Rockwell" panose="02060603020205020403" pitchFamily="18" charset="0"/>
              </a:rPr>
              <a:t>:</a:t>
            </a:r>
            <a:r>
              <a:rPr lang="en-US" sz="1600" dirty="0" smtClean="0">
                <a:latin typeface="Rockwell" panose="02060603020205020403" pitchFamily="18" charset="0"/>
              </a:rPr>
              <a:t> XGBClassifier </a:t>
            </a:r>
            <a:r>
              <a:rPr lang="en-US" sz="1600" dirty="0">
                <a:latin typeface="Rockwell" panose="02060603020205020403" pitchFamily="18" charset="0"/>
              </a:rPr>
              <a:t>is commonly used for classification problems. It's preferred because it builds an ensemble of decision trees that correct each other’s errors, resulting in high accuracy, especially on complex datasets</a:t>
            </a:r>
            <a:r>
              <a:rPr lang="en-US" sz="1600" dirty="0" smtClean="0">
                <a:latin typeface="Rockwell" panose="02060603020205020403" pitchFamily="18" charset="0"/>
              </a:rPr>
              <a:t>.</a:t>
            </a:r>
            <a:endParaRPr lang="en-US" sz="1600" dirty="0">
              <a:latin typeface="Rockwell" panose="02060603020205020403" pitchFamily="18" charset="0"/>
            </a:endParaRPr>
          </a:p>
          <a:p>
            <a:pPr marL="285750" indent="-285750">
              <a:buFont typeface="Arial" panose="020B0604020202020204" pitchFamily="34" charset="0"/>
              <a:buChar char="•"/>
            </a:pPr>
            <a:endParaRPr lang="en-US" sz="1600" dirty="0">
              <a:latin typeface="Rockwell" panose="02060603020205020403" pitchFamily="18" charset="0"/>
            </a:endParaRPr>
          </a:p>
          <a:p>
            <a:endParaRPr lang="en-US" sz="1600" b="1" dirty="0">
              <a:latin typeface="Rockwell" panose="02060603020205020403" pitchFamily="18" charset="0"/>
            </a:endParaRPr>
          </a:p>
          <a:p>
            <a:pPr marL="285750" indent="-285750">
              <a:buFont typeface="Arial" panose="020B0604020202020204" pitchFamily="34" charset="0"/>
              <a:buChar char="•"/>
            </a:pPr>
            <a:r>
              <a:rPr lang="en-US" sz="1600" b="1" u="sng" dirty="0">
                <a:latin typeface="Rockwell" panose="02060603020205020403" pitchFamily="18" charset="0"/>
              </a:rPr>
              <a:t>Random Forest Algorithm</a:t>
            </a:r>
            <a:r>
              <a:rPr lang="en-US" sz="1600" b="1" dirty="0">
                <a:latin typeface="Rockwell" panose="02060603020205020403" pitchFamily="18" charset="0"/>
              </a:rPr>
              <a:t>: </a:t>
            </a:r>
            <a:r>
              <a:rPr lang="en-US" sz="1600" dirty="0">
                <a:latin typeface="Rockwell" panose="02060603020205020403" pitchFamily="18" charset="0"/>
              </a:rPr>
              <a:t>Random Forest: Random Forest is a robust supervised algorithm suitable for both regression and classification tasks.</a:t>
            </a:r>
            <a:endParaRPr lang="en-IN" sz="1600" dirty="0">
              <a:latin typeface="Rockwell" panose="02060603020205020403" pitchFamily="18" charset="0"/>
            </a:endParaRP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28126" y="2384863"/>
            <a:ext cx="2143125" cy="2143125"/>
          </a:xfrm>
          <a:prstGeom prst="rect">
            <a:avLst/>
          </a:prstGeom>
        </p:spPr>
      </p:pic>
    </p:spTree>
    <p:extLst>
      <p:ext uri="{BB962C8B-B14F-4D97-AF65-F5344CB8AC3E}">
        <p14:creationId xmlns:p14="http://schemas.microsoft.com/office/powerpoint/2010/main" val="891964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descr="A close up of a device&#10;&#10;Description automatically generated">
            <a:extLst>
              <a:ext uri="{FF2B5EF4-FFF2-40B4-BE49-F238E27FC236}">
                <a16:creationId xmlns="" xmlns:a16="http://schemas.microsoft.com/office/drawing/2014/main" id="{0500559F-AB2E-CF37-CDC4-BFF3EE903035}"/>
              </a:ext>
            </a:extLst>
          </p:cNvPr>
          <p:cNvPicPr>
            <a:picLocks noChangeAspect="1"/>
          </p:cNvPicPr>
          <p:nvPr/>
        </p:nvPicPr>
        <p:blipFill rotWithShape="1">
          <a:blip r:embed="rId2">
            <a:duotone>
              <a:prstClr val="black"/>
              <a:schemeClr val="accent3">
                <a:lumMod val="20000"/>
                <a:lumOff val="80000"/>
                <a:tint val="45000"/>
                <a:satMod val="400000"/>
              </a:schemeClr>
            </a:duotone>
            <a:extLst>
              <a:ext uri="{28A0092B-C50C-407E-A947-70E740481C1C}">
                <a14:useLocalDpi xmlns:a14="http://schemas.microsoft.com/office/drawing/2010/main" val="0"/>
              </a:ext>
            </a:extLst>
          </a:blip>
          <a:srcRect l="28821" r="28864"/>
          <a:stretch/>
        </p:blipFill>
        <p:spPr>
          <a:xfrm rot="12758041">
            <a:off x="3962817" y="-468811"/>
            <a:ext cx="7439319" cy="7680743"/>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7" name="TextBox 6">
            <a:extLst>
              <a:ext uri="{FF2B5EF4-FFF2-40B4-BE49-F238E27FC236}">
                <a16:creationId xmlns="" xmlns:a16="http://schemas.microsoft.com/office/drawing/2014/main" id="{8880AF09-C685-21A6-30E8-804C63DE644C}"/>
              </a:ext>
            </a:extLst>
          </p:cNvPr>
          <p:cNvSpPr txBox="1"/>
          <p:nvPr/>
        </p:nvSpPr>
        <p:spPr>
          <a:xfrm>
            <a:off x="6694550" y="328017"/>
            <a:ext cx="657332" cy="369332"/>
          </a:xfrm>
          <a:prstGeom prst="rect">
            <a:avLst/>
          </a:prstGeom>
          <a:noFill/>
        </p:spPr>
        <p:txBody>
          <a:bodyPr wrap="square" rtlCol="0">
            <a:spAutoFit/>
          </a:bodyPr>
          <a:lstStyle/>
          <a:p>
            <a:pPr algn="ctr"/>
            <a:endParaRPr lang="en-IN" dirty="0">
              <a:solidFill>
                <a:schemeClr val="tx2">
                  <a:lumMod val="50000"/>
                </a:schemeClr>
              </a:solidFill>
              <a:latin typeface="Futura BdCn BT"/>
            </a:endParaRPr>
          </a:p>
        </p:txBody>
      </p:sp>
      <p:sp>
        <p:nvSpPr>
          <p:cNvPr id="9" name="TextBox 8">
            <a:extLst>
              <a:ext uri="{FF2B5EF4-FFF2-40B4-BE49-F238E27FC236}">
                <a16:creationId xmlns="" xmlns:a16="http://schemas.microsoft.com/office/drawing/2014/main" id="{D518D8BA-1058-59B7-96B8-E0486B037606}"/>
              </a:ext>
            </a:extLst>
          </p:cNvPr>
          <p:cNvSpPr txBox="1"/>
          <p:nvPr/>
        </p:nvSpPr>
        <p:spPr>
          <a:xfrm rot="20622025">
            <a:off x="4724037" y="66928"/>
            <a:ext cx="1454782" cy="338554"/>
          </a:xfrm>
          <a:prstGeom prst="rect">
            <a:avLst/>
          </a:prstGeom>
          <a:noFill/>
        </p:spPr>
        <p:txBody>
          <a:bodyPr wrap="square" lIns="91440" tIns="45720" rIns="91440" bIns="45720" rtlCol="0" anchor="t">
            <a:spAutoFit/>
          </a:bodyPr>
          <a:lstStyle/>
          <a:p>
            <a:pPr algn="ctr"/>
            <a:r>
              <a:rPr lang="en-US" sz="1600" dirty="0">
                <a:solidFill>
                  <a:schemeClr val="bg1">
                    <a:lumMod val="95000"/>
                  </a:schemeClr>
                </a:solidFill>
                <a:latin typeface="Futura BdCn BT"/>
              </a:rPr>
              <a:t>Recall</a:t>
            </a:r>
            <a:endParaRPr lang="en-US" sz="1600" dirty="0">
              <a:solidFill>
                <a:schemeClr val="bg1">
                  <a:lumMod val="95000"/>
                </a:schemeClr>
              </a:solidFill>
              <a:latin typeface="Futura BdCn BT" panose="020B0706020204020204" pitchFamily="34" charset="0"/>
            </a:endParaRPr>
          </a:p>
        </p:txBody>
      </p:sp>
      <p:sp>
        <p:nvSpPr>
          <p:cNvPr id="13" name="TextBox 12">
            <a:extLst>
              <a:ext uri="{FF2B5EF4-FFF2-40B4-BE49-F238E27FC236}">
                <a16:creationId xmlns="" xmlns:a16="http://schemas.microsoft.com/office/drawing/2014/main" id="{A9EC5AB5-7F39-661B-ED9B-AF061C84CC9A}"/>
              </a:ext>
            </a:extLst>
          </p:cNvPr>
          <p:cNvSpPr txBox="1"/>
          <p:nvPr/>
        </p:nvSpPr>
        <p:spPr>
          <a:xfrm rot="20622025">
            <a:off x="2408945" y="63262"/>
            <a:ext cx="1454782" cy="307777"/>
          </a:xfrm>
          <a:prstGeom prst="rect">
            <a:avLst/>
          </a:prstGeom>
          <a:noFill/>
        </p:spPr>
        <p:txBody>
          <a:bodyPr wrap="square" lIns="91440" tIns="45720" rIns="91440" bIns="45720" rtlCol="0" anchor="t">
            <a:spAutoFit/>
          </a:bodyPr>
          <a:lstStyle/>
          <a:p>
            <a:pPr algn="ctr"/>
            <a:r>
              <a:rPr lang="en-US" sz="1400" dirty="0">
                <a:solidFill>
                  <a:schemeClr val="bg1"/>
                </a:solidFill>
                <a:latin typeface="Futura BdCn BT"/>
              </a:rPr>
              <a:t>Accuracy</a:t>
            </a:r>
            <a:endParaRPr lang="en-US" sz="1400" dirty="0">
              <a:solidFill>
                <a:schemeClr val="bg1"/>
              </a:solidFill>
              <a:latin typeface="Futura BdCn BT" panose="020B0706020204020204" pitchFamily="34" charset="0"/>
            </a:endParaRPr>
          </a:p>
        </p:txBody>
      </p:sp>
      <p:sp>
        <p:nvSpPr>
          <p:cNvPr id="14" name="TextBox 13">
            <a:extLst>
              <a:ext uri="{FF2B5EF4-FFF2-40B4-BE49-F238E27FC236}">
                <a16:creationId xmlns="" xmlns:a16="http://schemas.microsoft.com/office/drawing/2014/main" id="{2EB1AD50-F1C5-4D35-A79A-8AB52C829E3B}"/>
              </a:ext>
            </a:extLst>
          </p:cNvPr>
          <p:cNvSpPr txBox="1"/>
          <p:nvPr/>
        </p:nvSpPr>
        <p:spPr>
          <a:xfrm>
            <a:off x="8499796" y="142036"/>
            <a:ext cx="1752641" cy="307777"/>
          </a:xfrm>
          <a:prstGeom prst="rect">
            <a:avLst/>
          </a:prstGeom>
          <a:solidFill>
            <a:schemeClr val="bg1">
              <a:lumMod val="85000"/>
            </a:schemeClr>
          </a:solidFill>
          <a:ln w="28575">
            <a:solidFill>
              <a:schemeClr val="accent1">
                <a:lumMod val="60000"/>
                <a:lumOff val="40000"/>
              </a:schemeClr>
            </a:solidFill>
            <a:prstDash val="dash"/>
            <a:extLst>
              <a:ext uri="{C807C97D-BFC1-408E-A445-0C87EB9F89A2}">
                <ask:lineSketchStyleProps xmlns="" xmlns:ask="http://schemas.microsoft.com/office/drawing/2018/sketchyshapes" sd="1219033472">
                  <a:custGeom>
                    <a:avLst/>
                    <a:gdLst>
                      <a:gd name="connsiteX0" fmla="*/ 0 w 1508948"/>
                      <a:gd name="connsiteY0" fmla="*/ 0 h 323165"/>
                      <a:gd name="connsiteX1" fmla="*/ 533162 w 1508948"/>
                      <a:gd name="connsiteY1" fmla="*/ 0 h 323165"/>
                      <a:gd name="connsiteX2" fmla="*/ 1051234 w 1508948"/>
                      <a:gd name="connsiteY2" fmla="*/ 0 h 323165"/>
                      <a:gd name="connsiteX3" fmla="*/ 1508948 w 1508948"/>
                      <a:gd name="connsiteY3" fmla="*/ 0 h 323165"/>
                      <a:gd name="connsiteX4" fmla="*/ 1508948 w 1508948"/>
                      <a:gd name="connsiteY4" fmla="*/ 323165 h 323165"/>
                      <a:gd name="connsiteX5" fmla="*/ 1036144 w 1508948"/>
                      <a:gd name="connsiteY5" fmla="*/ 323165 h 323165"/>
                      <a:gd name="connsiteX6" fmla="*/ 533162 w 1508948"/>
                      <a:gd name="connsiteY6" fmla="*/ 323165 h 323165"/>
                      <a:gd name="connsiteX7" fmla="*/ 0 w 1508948"/>
                      <a:gd name="connsiteY7" fmla="*/ 323165 h 323165"/>
                      <a:gd name="connsiteX8" fmla="*/ 0 w 1508948"/>
                      <a:gd name="connsiteY8"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8948" h="323165" fill="none" extrusionOk="0">
                        <a:moveTo>
                          <a:pt x="0" y="0"/>
                        </a:moveTo>
                        <a:cubicBezTo>
                          <a:pt x="163708" y="21949"/>
                          <a:pt x="316819" y="1798"/>
                          <a:pt x="533162" y="0"/>
                        </a:cubicBezTo>
                        <a:cubicBezTo>
                          <a:pt x="749505" y="-1798"/>
                          <a:pt x="808834" y="14525"/>
                          <a:pt x="1051234" y="0"/>
                        </a:cubicBezTo>
                        <a:cubicBezTo>
                          <a:pt x="1293634" y="-14525"/>
                          <a:pt x="1291922" y="-22054"/>
                          <a:pt x="1508948" y="0"/>
                        </a:cubicBezTo>
                        <a:cubicBezTo>
                          <a:pt x="1515147" y="135464"/>
                          <a:pt x="1498995" y="197515"/>
                          <a:pt x="1508948" y="323165"/>
                        </a:cubicBezTo>
                        <a:cubicBezTo>
                          <a:pt x="1327579" y="326297"/>
                          <a:pt x="1250993" y="333350"/>
                          <a:pt x="1036144" y="323165"/>
                        </a:cubicBezTo>
                        <a:cubicBezTo>
                          <a:pt x="821295" y="312980"/>
                          <a:pt x="774635" y="313687"/>
                          <a:pt x="533162" y="323165"/>
                        </a:cubicBezTo>
                        <a:cubicBezTo>
                          <a:pt x="291689" y="332643"/>
                          <a:pt x="245310" y="312282"/>
                          <a:pt x="0" y="323165"/>
                        </a:cubicBezTo>
                        <a:cubicBezTo>
                          <a:pt x="-11474" y="256534"/>
                          <a:pt x="-2140" y="77286"/>
                          <a:pt x="0" y="0"/>
                        </a:cubicBezTo>
                        <a:close/>
                      </a:path>
                      <a:path w="1508948" h="323165" stroke="0" extrusionOk="0">
                        <a:moveTo>
                          <a:pt x="0" y="0"/>
                        </a:moveTo>
                        <a:cubicBezTo>
                          <a:pt x="197720" y="-7680"/>
                          <a:pt x="335400" y="-22815"/>
                          <a:pt x="487893" y="0"/>
                        </a:cubicBezTo>
                        <a:cubicBezTo>
                          <a:pt x="640386" y="22815"/>
                          <a:pt x="762981" y="15977"/>
                          <a:pt x="945607" y="0"/>
                        </a:cubicBezTo>
                        <a:cubicBezTo>
                          <a:pt x="1128233" y="-15977"/>
                          <a:pt x="1279789" y="14052"/>
                          <a:pt x="1508948" y="0"/>
                        </a:cubicBezTo>
                        <a:cubicBezTo>
                          <a:pt x="1499738" y="104630"/>
                          <a:pt x="1510569" y="188380"/>
                          <a:pt x="1508948" y="323165"/>
                        </a:cubicBezTo>
                        <a:cubicBezTo>
                          <a:pt x="1375968" y="316727"/>
                          <a:pt x="1198521" y="322809"/>
                          <a:pt x="1036144" y="323165"/>
                        </a:cubicBezTo>
                        <a:cubicBezTo>
                          <a:pt x="873767" y="323521"/>
                          <a:pt x="629731" y="345716"/>
                          <a:pt x="502983" y="323165"/>
                        </a:cubicBezTo>
                        <a:cubicBezTo>
                          <a:pt x="376235" y="300614"/>
                          <a:pt x="244548" y="315036"/>
                          <a:pt x="0" y="323165"/>
                        </a:cubicBezTo>
                        <a:cubicBezTo>
                          <a:pt x="-13108" y="243965"/>
                          <a:pt x="11679" y="148460"/>
                          <a:pt x="0" y="0"/>
                        </a:cubicBezTo>
                        <a:close/>
                      </a:path>
                    </a:pathLst>
                  </a:custGeom>
                  <ask:type>
                    <ask:lineSketchNone/>
                  </ask:type>
                </ask:lineSketchStyleProps>
              </a:ext>
            </a:extLst>
          </a:ln>
          <a:effectLst/>
        </p:spPr>
        <p:txBody>
          <a:bodyPr wrap="square" rtlCol="0">
            <a:spAutoFit/>
          </a:bodyPr>
          <a:lstStyle>
            <a:defPPr>
              <a:defRPr lang="en-US"/>
            </a:defPPr>
            <a:lvl1pPr algn="ctr">
              <a:defRPr sz="1500" b="1">
                <a:solidFill>
                  <a:srgbClr val="002060"/>
                </a:solidFill>
                <a:effectLst>
                  <a:outerShdw blurRad="38100" dist="38100" dir="2700000" algn="tl">
                    <a:srgbClr val="000000">
                      <a:alpha val="43137"/>
                    </a:srgbClr>
                  </a:outerShdw>
                </a:effectLst>
                <a:latin typeface="Copperplate Gothic Bold" panose="020E0705020206020404" pitchFamily="34" charset="0"/>
              </a:defRPr>
            </a:lvl1pPr>
          </a:lstStyle>
          <a:p>
            <a:r>
              <a:rPr lang="en-US" sz="1400" dirty="0">
                <a:solidFill>
                  <a:schemeClr val="accent1">
                    <a:lumMod val="75000"/>
                  </a:schemeClr>
                </a:solidFill>
                <a:latin typeface="Century Gothic" panose="020B0502020202020204" pitchFamily="34" charset="0"/>
              </a:rPr>
              <a:t>Understanding</a:t>
            </a:r>
          </a:p>
        </p:txBody>
      </p:sp>
      <p:pic>
        <p:nvPicPr>
          <p:cNvPr id="15" name="Picture 14">
            <a:extLst>
              <a:ext uri="{FF2B5EF4-FFF2-40B4-BE49-F238E27FC236}">
                <a16:creationId xmlns="" xmlns:a16="http://schemas.microsoft.com/office/drawing/2014/main" id="{298881E9-7B48-4330-BBD2-DAC7949806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74816" y="87703"/>
            <a:ext cx="424980" cy="424980"/>
          </a:xfrm>
          <a:prstGeom prst="rect">
            <a:avLst/>
          </a:prstGeom>
        </p:spPr>
      </p:pic>
      <p:sp>
        <p:nvSpPr>
          <p:cNvPr id="16" name="Rectangle: Single Corner Rounded 45">
            <a:extLst>
              <a:ext uri="{FF2B5EF4-FFF2-40B4-BE49-F238E27FC236}">
                <a16:creationId xmlns="" xmlns:a16="http://schemas.microsoft.com/office/drawing/2014/main" id="{A30664B2-8809-B4E3-D215-B8F578B56C7B}"/>
              </a:ext>
            </a:extLst>
          </p:cNvPr>
          <p:cNvSpPr/>
          <p:nvPr/>
        </p:nvSpPr>
        <p:spPr>
          <a:xfrm>
            <a:off x="7608851" y="665257"/>
            <a:ext cx="4471172" cy="1584176"/>
          </a:xfrm>
          <a:prstGeom prst="round1Rect">
            <a:avLst/>
          </a:prstGeom>
          <a:solidFill>
            <a:schemeClr val="bg1">
              <a:lumMod val="85000"/>
            </a:schemeClr>
          </a:solidFill>
          <a:ln w="19050">
            <a:solidFill>
              <a:srgbClr val="8FAADC"/>
            </a:solidFill>
            <a:prstDash val="lgDash"/>
            <a:roun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a:extLst>
              <a:ext uri="{FF2B5EF4-FFF2-40B4-BE49-F238E27FC236}">
                <a16:creationId xmlns="" xmlns:a16="http://schemas.microsoft.com/office/drawing/2014/main" id="{53BC8DA9-C267-8857-248F-F3DA9CAF2417}"/>
              </a:ext>
            </a:extLst>
          </p:cNvPr>
          <p:cNvSpPr txBox="1"/>
          <p:nvPr/>
        </p:nvSpPr>
        <p:spPr>
          <a:xfrm>
            <a:off x="7703401" y="1146411"/>
            <a:ext cx="4399980" cy="430887"/>
          </a:xfrm>
          <a:prstGeom prst="rect">
            <a:avLst/>
          </a:prstGeom>
          <a:noFill/>
        </p:spPr>
        <p:txBody>
          <a:bodyPr wrap="square" rtlCol="0">
            <a:spAutoFit/>
          </a:bodyPr>
          <a:lstStyle/>
          <a:p>
            <a:r>
              <a:rPr lang="en-US" sz="1100" b="1" dirty="0">
                <a:solidFill>
                  <a:schemeClr val="accent1">
                    <a:lumMod val="75000"/>
                  </a:schemeClr>
                </a:solidFill>
                <a:latin typeface="Century Gothic" panose="020B0502020202020204" pitchFamily="34" charset="0"/>
              </a:rPr>
              <a:t>Recall: </a:t>
            </a:r>
            <a:r>
              <a:rPr lang="en-US" sz="1100" dirty="0">
                <a:solidFill>
                  <a:schemeClr val="accent1">
                    <a:lumMod val="75000"/>
                  </a:schemeClr>
                </a:solidFill>
                <a:latin typeface="Century Gothic" panose="020B0502020202020204" pitchFamily="34" charset="0"/>
              </a:rPr>
              <a:t>Recall: The ability of a model to find all the relevant cases</a:t>
            </a:r>
          </a:p>
        </p:txBody>
      </p:sp>
      <p:sp>
        <p:nvSpPr>
          <p:cNvPr id="18" name="TextBox 17">
            <a:extLst>
              <a:ext uri="{FF2B5EF4-FFF2-40B4-BE49-F238E27FC236}">
                <a16:creationId xmlns="" xmlns:a16="http://schemas.microsoft.com/office/drawing/2014/main" id="{458EAD4D-CD6C-DD88-7FE9-6B9659F8A6FD}"/>
              </a:ext>
            </a:extLst>
          </p:cNvPr>
          <p:cNvSpPr txBox="1"/>
          <p:nvPr/>
        </p:nvSpPr>
        <p:spPr>
          <a:xfrm>
            <a:off x="7682477" y="709728"/>
            <a:ext cx="4399980" cy="430887"/>
          </a:xfrm>
          <a:prstGeom prst="rect">
            <a:avLst/>
          </a:prstGeom>
          <a:noFill/>
        </p:spPr>
        <p:txBody>
          <a:bodyPr wrap="square" rtlCol="0">
            <a:spAutoFit/>
          </a:bodyPr>
          <a:lstStyle/>
          <a:p>
            <a:r>
              <a:rPr lang="en-US" sz="1100" b="1" dirty="0">
                <a:solidFill>
                  <a:schemeClr val="accent1">
                    <a:lumMod val="75000"/>
                  </a:schemeClr>
                </a:solidFill>
                <a:latin typeface="Century Gothic" panose="020B0502020202020204" pitchFamily="34" charset="0"/>
              </a:rPr>
              <a:t>Precision: </a:t>
            </a:r>
            <a:r>
              <a:rPr lang="en-US" sz="1100" dirty="0">
                <a:solidFill>
                  <a:schemeClr val="accent1">
                    <a:lumMod val="75000"/>
                  </a:schemeClr>
                </a:solidFill>
                <a:latin typeface="Century Gothic" panose="020B0502020202020204" pitchFamily="34" charset="0"/>
              </a:rPr>
              <a:t>The accuracy of the model when it claims to have found something.</a:t>
            </a:r>
            <a:endParaRPr lang="en-IN" dirty="0"/>
          </a:p>
        </p:txBody>
      </p:sp>
      <p:sp>
        <p:nvSpPr>
          <p:cNvPr id="19" name="TextBox 18">
            <a:extLst>
              <a:ext uri="{FF2B5EF4-FFF2-40B4-BE49-F238E27FC236}">
                <a16:creationId xmlns="" xmlns:a16="http://schemas.microsoft.com/office/drawing/2014/main" id="{EF52BF4E-A450-7E67-8692-0F7D7F70500B}"/>
              </a:ext>
            </a:extLst>
          </p:cNvPr>
          <p:cNvSpPr txBox="1"/>
          <p:nvPr/>
        </p:nvSpPr>
        <p:spPr>
          <a:xfrm>
            <a:off x="7724325" y="1577298"/>
            <a:ext cx="4399980" cy="600164"/>
          </a:xfrm>
          <a:prstGeom prst="rect">
            <a:avLst/>
          </a:prstGeom>
          <a:noFill/>
        </p:spPr>
        <p:txBody>
          <a:bodyPr wrap="square" rtlCol="0">
            <a:spAutoFit/>
          </a:bodyPr>
          <a:lstStyle/>
          <a:p>
            <a:r>
              <a:rPr lang="en-US" sz="1100" b="1" dirty="0">
                <a:solidFill>
                  <a:schemeClr val="accent1">
                    <a:lumMod val="75000"/>
                  </a:schemeClr>
                </a:solidFill>
                <a:latin typeface="Century Gothic" panose="020B0502020202020204" pitchFamily="34" charset="0"/>
              </a:rPr>
              <a:t>F1 Score: </a:t>
            </a:r>
            <a:r>
              <a:rPr lang="en-US" sz="1100" dirty="0">
                <a:solidFill>
                  <a:schemeClr val="accent1">
                    <a:lumMod val="75000"/>
                  </a:schemeClr>
                </a:solidFill>
                <a:latin typeface="Century Gothic" panose="020B0502020202020204" pitchFamily="34" charset="0"/>
              </a:rPr>
              <a:t>A balance between recall and precision, useful when both false positives and false negatives need to be minimized.</a:t>
            </a:r>
            <a:endParaRPr lang="en-IN" dirty="0"/>
          </a:p>
        </p:txBody>
      </p:sp>
      <p:graphicFrame>
        <p:nvGraphicFramePr>
          <p:cNvPr id="21" name="Table 20"/>
          <p:cNvGraphicFramePr>
            <a:graphicFrameLocks noGrp="1"/>
          </p:cNvGraphicFramePr>
          <p:nvPr>
            <p:extLst>
              <p:ext uri="{D42A27DB-BD31-4B8C-83A1-F6EECF244321}">
                <p14:modId xmlns:p14="http://schemas.microsoft.com/office/powerpoint/2010/main" val="2714616605"/>
              </p:ext>
            </p:extLst>
          </p:nvPr>
        </p:nvGraphicFramePr>
        <p:xfrm>
          <a:off x="200882" y="453892"/>
          <a:ext cx="6471157" cy="2651760"/>
        </p:xfrm>
        <a:graphic>
          <a:graphicData uri="http://schemas.openxmlformats.org/drawingml/2006/table">
            <a:tbl>
              <a:tblPr>
                <a:tableStyleId>{D113A9D2-9D6B-4929-AA2D-F23B5EE8CBE7}</a:tableStyleId>
              </a:tblPr>
              <a:tblGrid>
                <a:gridCol w="1933575"/>
                <a:gridCol w="1590675"/>
                <a:gridCol w="1438275"/>
                <a:gridCol w="1508632"/>
              </a:tblGrid>
              <a:tr h="0">
                <a:tc>
                  <a:txBody>
                    <a:bodyPr/>
                    <a:lstStyle/>
                    <a:p>
                      <a:r>
                        <a:rPr lang="en-US" sz="1200" dirty="0"/>
                        <a:t>Metric</a:t>
                      </a:r>
                    </a:p>
                  </a:txBody>
                  <a:tcPr anchor="ctr"/>
                </a:tc>
                <a:tc>
                  <a:txBody>
                    <a:bodyPr/>
                    <a:lstStyle/>
                    <a:p>
                      <a:r>
                        <a:rPr lang="en-US" sz="1200"/>
                        <a:t>Logistic Regression</a:t>
                      </a:r>
                    </a:p>
                  </a:txBody>
                  <a:tcPr anchor="ctr"/>
                </a:tc>
                <a:tc>
                  <a:txBody>
                    <a:bodyPr/>
                    <a:lstStyle/>
                    <a:p>
                      <a:r>
                        <a:rPr lang="en-US" sz="1200"/>
                        <a:t>Random Forest</a:t>
                      </a:r>
                    </a:p>
                  </a:txBody>
                  <a:tcPr anchor="ctr"/>
                </a:tc>
                <a:tc>
                  <a:txBody>
                    <a:bodyPr/>
                    <a:lstStyle/>
                    <a:p>
                      <a:r>
                        <a:rPr lang="en-US" sz="1200" dirty="0"/>
                        <a:t>XGBoost</a:t>
                      </a:r>
                    </a:p>
                  </a:txBody>
                  <a:tcPr anchor="ctr"/>
                </a:tc>
              </a:tr>
              <a:tr h="0">
                <a:tc>
                  <a:txBody>
                    <a:bodyPr/>
                    <a:lstStyle/>
                    <a:p>
                      <a:r>
                        <a:rPr lang="en-US" sz="1200"/>
                        <a:t>Cross-Validated AUC-ROC</a:t>
                      </a:r>
                    </a:p>
                  </a:txBody>
                  <a:tcPr anchor="ctr"/>
                </a:tc>
                <a:tc>
                  <a:txBody>
                    <a:bodyPr/>
                    <a:lstStyle/>
                    <a:p>
                      <a:r>
                        <a:rPr lang="en-US" sz="1200"/>
                        <a:t>0.9906 ± 0.0032</a:t>
                      </a:r>
                    </a:p>
                  </a:txBody>
                  <a:tcPr anchor="ctr"/>
                </a:tc>
                <a:tc>
                  <a:txBody>
                    <a:bodyPr/>
                    <a:lstStyle/>
                    <a:p>
                      <a:r>
                        <a:rPr lang="en-US" sz="1200" dirty="0" smtClean="0"/>
                        <a:t>0.9987 </a:t>
                      </a:r>
                      <a:r>
                        <a:rPr lang="en-US" sz="1200" dirty="0"/>
                        <a:t>± </a:t>
                      </a:r>
                      <a:r>
                        <a:rPr lang="en-US" sz="1200" dirty="0" smtClean="0"/>
                        <a:t>0.0010</a:t>
                      </a:r>
                      <a:endParaRPr lang="en-US" sz="1200" dirty="0"/>
                    </a:p>
                  </a:txBody>
                  <a:tcPr anchor="ctr"/>
                </a:tc>
                <a:tc>
                  <a:txBody>
                    <a:bodyPr/>
                    <a:lstStyle/>
                    <a:p>
                      <a:r>
                        <a:rPr lang="en-US" sz="1200" dirty="0" smtClean="0"/>
                        <a:t>0.9988 </a:t>
                      </a:r>
                      <a:r>
                        <a:rPr lang="en-US" sz="1200" dirty="0"/>
                        <a:t>± </a:t>
                      </a:r>
                      <a:r>
                        <a:rPr lang="en-US" sz="1200" dirty="0" smtClean="0"/>
                        <a:t>0.0009</a:t>
                      </a:r>
                      <a:endParaRPr lang="en-US" sz="1200" dirty="0"/>
                    </a:p>
                  </a:txBody>
                  <a:tcPr anchor="ctr"/>
                </a:tc>
              </a:tr>
              <a:tr h="0">
                <a:tc>
                  <a:txBody>
                    <a:bodyPr/>
                    <a:lstStyle/>
                    <a:p>
                      <a:r>
                        <a:rPr lang="en-US" sz="1200" dirty="0"/>
                        <a:t>Cross-Validated Accuracy</a:t>
                      </a:r>
                    </a:p>
                  </a:txBody>
                  <a:tcPr anchor="ctr"/>
                </a:tc>
                <a:tc>
                  <a:txBody>
                    <a:bodyPr/>
                    <a:lstStyle/>
                    <a:p>
                      <a:r>
                        <a:rPr lang="en-US" sz="1200"/>
                        <a:t>0.9265 ± 0.0099</a:t>
                      </a:r>
                    </a:p>
                  </a:txBody>
                  <a:tcPr anchor="ctr"/>
                </a:tc>
                <a:tc>
                  <a:txBody>
                    <a:bodyPr/>
                    <a:lstStyle/>
                    <a:p>
                      <a:r>
                        <a:rPr lang="en-US" sz="1200" dirty="0" smtClean="0"/>
                        <a:t>0.9930 </a:t>
                      </a:r>
                      <a:r>
                        <a:rPr lang="en-US" sz="1200" dirty="0"/>
                        <a:t>± </a:t>
                      </a:r>
                      <a:r>
                        <a:rPr lang="en-US" sz="1200" dirty="0" smtClean="0"/>
                        <a:t>0.0016</a:t>
                      </a:r>
                      <a:endParaRPr lang="en-US" sz="1200" dirty="0"/>
                    </a:p>
                  </a:txBody>
                  <a:tcPr anchor="ctr"/>
                </a:tc>
                <a:tc>
                  <a:txBody>
                    <a:bodyPr/>
                    <a:lstStyle/>
                    <a:p>
                      <a:r>
                        <a:rPr lang="en-US" sz="1200" dirty="0" smtClean="0"/>
                        <a:t>0.9945 </a:t>
                      </a:r>
                      <a:r>
                        <a:rPr lang="en-US" sz="1200" dirty="0"/>
                        <a:t>± </a:t>
                      </a:r>
                      <a:r>
                        <a:rPr lang="en-US" sz="1200" dirty="0" smtClean="0"/>
                        <a:t>0.0008</a:t>
                      </a:r>
                      <a:endParaRPr lang="en-US" sz="1200" dirty="0"/>
                    </a:p>
                  </a:txBody>
                  <a:tcPr anchor="ctr"/>
                </a:tc>
              </a:tr>
              <a:tr h="0">
                <a:tc>
                  <a:txBody>
                    <a:bodyPr/>
                    <a:lstStyle/>
                    <a:p>
                      <a:r>
                        <a:rPr lang="en-US" sz="1200" dirty="0" smtClean="0"/>
                        <a:t>Test </a:t>
                      </a:r>
                      <a:r>
                        <a:rPr lang="en-US" sz="1200" dirty="0"/>
                        <a:t>Accuracy</a:t>
                      </a:r>
                    </a:p>
                  </a:txBody>
                  <a:tcPr anchor="ctr"/>
                </a:tc>
                <a:tc>
                  <a:txBody>
                    <a:bodyPr/>
                    <a:lstStyle/>
                    <a:p>
                      <a:r>
                        <a:rPr lang="en-US" sz="1200"/>
                        <a:t>0.9430</a:t>
                      </a:r>
                    </a:p>
                  </a:txBody>
                  <a:tcPr anchor="ctr"/>
                </a:tc>
                <a:tc>
                  <a:txBody>
                    <a:bodyPr/>
                    <a:lstStyle/>
                    <a:p>
                      <a:r>
                        <a:rPr lang="en-US" sz="1200" dirty="0" smtClean="0"/>
                        <a:t>0.9933</a:t>
                      </a:r>
                      <a:endParaRPr lang="en-US" sz="1200" dirty="0"/>
                    </a:p>
                  </a:txBody>
                  <a:tcPr anchor="ctr"/>
                </a:tc>
                <a:tc>
                  <a:txBody>
                    <a:bodyPr/>
                    <a:lstStyle/>
                    <a:p>
                      <a:r>
                        <a:rPr lang="en-US" sz="1200" dirty="0" smtClean="0"/>
                        <a:t>0.9942</a:t>
                      </a:r>
                      <a:endParaRPr lang="en-US" sz="1200" dirty="0"/>
                    </a:p>
                  </a:txBody>
                  <a:tcPr anchor="ctr"/>
                </a:tc>
              </a:tr>
              <a:tr h="0">
                <a:tc>
                  <a:txBody>
                    <a:bodyPr/>
                    <a:lstStyle/>
                    <a:p>
                      <a:r>
                        <a:rPr lang="en-US" sz="1200" dirty="0"/>
                        <a:t>Test AUC-ROC Score</a:t>
                      </a:r>
                    </a:p>
                  </a:txBody>
                  <a:tcPr anchor="ctr"/>
                </a:tc>
                <a:tc>
                  <a:txBody>
                    <a:bodyPr/>
                    <a:lstStyle/>
                    <a:p>
                      <a:r>
                        <a:rPr lang="en-US" sz="1200" dirty="0"/>
                        <a:t>0.9886</a:t>
                      </a:r>
                    </a:p>
                  </a:txBody>
                  <a:tcPr anchor="ctr"/>
                </a:tc>
                <a:tc>
                  <a:txBody>
                    <a:bodyPr/>
                    <a:lstStyle/>
                    <a:p>
                      <a:r>
                        <a:rPr lang="en-US" sz="1200" dirty="0" smtClean="0"/>
                        <a:t>0.9957</a:t>
                      </a:r>
                      <a:endParaRPr lang="en-US" sz="1200" dirty="0"/>
                    </a:p>
                  </a:txBody>
                  <a:tcPr anchor="ctr"/>
                </a:tc>
                <a:tc>
                  <a:txBody>
                    <a:bodyPr/>
                    <a:lstStyle/>
                    <a:p>
                      <a:r>
                        <a:rPr lang="en-US" sz="1200" dirty="0" smtClean="0"/>
                        <a:t>0.9977</a:t>
                      </a:r>
                      <a:endParaRPr lang="en-US" sz="1200" dirty="0"/>
                    </a:p>
                  </a:txBody>
                  <a:tcPr anchor="ctr"/>
                </a:tc>
              </a:tr>
              <a:tr h="0">
                <a:tc>
                  <a:txBody>
                    <a:bodyPr/>
                    <a:lstStyle/>
                    <a:p>
                      <a:r>
                        <a:rPr lang="en-US" sz="1200" dirty="0"/>
                        <a:t>Precision (Class 1 - Fraud)</a:t>
                      </a:r>
                    </a:p>
                  </a:txBody>
                  <a:tcPr anchor="ctr"/>
                </a:tc>
                <a:tc>
                  <a:txBody>
                    <a:bodyPr/>
                    <a:lstStyle/>
                    <a:p>
                      <a:r>
                        <a:rPr lang="en-US" sz="1200"/>
                        <a:t>0.65</a:t>
                      </a:r>
                    </a:p>
                  </a:txBody>
                  <a:tcPr anchor="ctr"/>
                </a:tc>
                <a:tc>
                  <a:txBody>
                    <a:bodyPr/>
                    <a:lstStyle/>
                    <a:p>
                      <a:r>
                        <a:rPr lang="en-US" sz="1200" dirty="0" smtClean="0"/>
                        <a:t>0.96</a:t>
                      </a:r>
                      <a:endParaRPr lang="en-US" sz="1200" dirty="0"/>
                    </a:p>
                  </a:txBody>
                  <a:tcPr anchor="ctr"/>
                </a:tc>
                <a:tc>
                  <a:txBody>
                    <a:bodyPr/>
                    <a:lstStyle/>
                    <a:p>
                      <a:r>
                        <a:rPr lang="en-US" sz="1200" dirty="0" smtClean="0"/>
                        <a:t>0.96</a:t>
                      </a:r>
                      <a:endParaRPr lang="en-US" sz="1200" dirty="0"/>
                    </a:p>
                  </a:txBody>
                  <a:tcPr anchor="ctr"/>
                </a:tc>
              </a:tr>
              <a:tr h="0">
                <a:tc>
                  <a:txBody>
                    <a:bodyPr/>
                    <a:lstStyle/>
                    <a:p>
                      <a:r>
                        <a:rPr lang="en-US" sz="1200" dirty="0"/>
                        <a:t>Recall (Class 1 - Fraud)</a:t>
                      </a:r>
                    </a:p>
                  </a:txBody>
                  <a:tcPr anchor="ctr"/>
                </a:tc>
                <a:tc>
                  <a:txBody>
                    <a:bodyPr/>
                    <a:lstStyle/>
                    <a:p>
                      <a:r>
                        <a:rPr lang="en-US" sz="1200"/>
                        <a:t>0.97</a:t>
                      </a:r>
                    </a:p>
                  </a:txBody>
                  <a:tcPr anchor="ctr"/>
                </a:tc>
                <a:tc>
                  <a:txBody>
                    <a:bodyPr/>
                    <a:lstStyle/>
                    <a:p>
                      <a:r>
                        <a:rPr lang="en-US" sz="1200" dirty="0" smtClean="0"/>
                        <a:t>0.98</a:t>
                      </a:r>
                      <a:endParaRPr lang="en-US" sz="1200" dirty="0"/>
                    </a:p>
                  </a:txBody>
                  <a:tcPr anchor="ctr"/>
                </a:tc>
                <a:tc>
                  <a:txBody>
                    <a:bodyPr/>
                    <a:lstStyle/>
                    <a:p>
                      <a:r>
                        <a:rPr lang="en-US" sz="1200" dirty="0"/>
                        <a:t>0.98</a:t>
                      </a:r>
                    </a:p>
                  </a:txBody>
                  <a:tcPr anchor="ctr"/>
                </a:tc>
              </a:tr>
              <a:tr h="0">
                <a:tc>
                  <a:txBody>
                    <a:bodyPr/>
                    <a:lstStyle/>
                    <a:p>
                      <a:r>
                        <a:rPr lang="en-US" sz="1200" dirty="0"/>
                        <a:t>F1-Score (Class 1 - Fraud)</a:t>
                      </a:r>
                    </a:p>
                  </a:txBody>
                  <a:tcPr anchor="ctr"/>
                </a:tc>
                <a:tc>
                  <a:txBody>
                    <a:bodyPr/>
                    <a:lstStyle/>
                    <a:p>
                      <a:r>
                        <a:rPr lang="en-US" sz="1200"/>
                        <a:t>0.78</a:t>
                      </a:r>
                    </a:p>
                  </a:txBody>
                  <a:tcPr anchor="ctr"/>
                </a:tc>
                <a:tc>
                  <a:txBody>
                    <a:bodyPr/>
                    <a:lstStyle/>
                    <a:p>
                      <a:r>
                        <a:rPr lang="en-US" sz="1200" dirty="0" smtClean="0"/>
                        <a:t>0.97</a:t>
                      </a:r>
                      <a:endParaRPr lang="en-US" sz="1200" dirty="0"/>
                    </a:p>
                  </a:txBody>
                  <a:tcPr anchor="ctr"/>
                </a:tc>
                <a:tc>
                  <a:txBody>
                    <a:bodyPr/>
                    <a:lstStyle/>
                    <a:p>
                      <a:r>
                        <a:rPr lang="en-US" sz="1200" dirty="0"/>
                        <a:t>0.97</a:t>
                      </a:r>
                    </a:p>
                  </a:txBody>
                  <a:tcPr anchor="ctr"/>
                </a:tc>
              </a:tr>
              <a:tr h="0">
                <a:tc>
                  <a:txBody>
                    <a:bodyPr/>
                    <a:lstStyle/>
                    <a:p>
                      <a:r>
                        <a:rPr lang="en-US" sz="1200" dirty="0"/>
                        <a:t>Confusion Matrix</a:t>
                      </a:r>
                    </a:p>
                  </a:txBody>
                  <a:tcPr anchor="ctr"/>
                </a:tc>
                <a:tc>
                  <a:txBody>
                    <a:bodyPr/>
                    <a:lstStyle/>
                    <a:p>
                      <a:r>
                        <a:rPr lang="en-US" sz="1200" dirty="0"/>
                        <a:t>[[1880, 121], [6, 222]]</a:t>
                      </a:r>
                    </a:p>
                  </a:txBody>
                  <a:tcPr anchor="ctr"/>
                </a:tc>
                <a:tc>
                  <a:txBody>
                    <a:bodyPr/>
                    <a:lstStyle/>
                    <a:p>
                      <a:r>
                        <a:rPr lang="en-US" sz="1200" dirty="0"/>
                        <a:t>[[</a:t>
                      </a:r>
                      <a:r>
                        <a:rPr lang="en-US" sz="1200" dirty="0" smtClean="0"/>
                        <a:t>1991, 10], [5, 223]]</a:t>
                      </a:r>
                      <a:endParaRPr lang="en-US" sz="1200" dirty="0"/>
                    </a:p>
                  </a:txBody>
                  <a:tcPr anchor="ctr"/>
                </a:tc>
                <a:tc>
                  <a:txBody>
                    <a:bodyPr/>
                    <a:lstStyle/>
                    <a:p>
                      <a:r>
                        <a:rPr lang="en-US" sz="1200" dirty="0"/>
                        <a:t>[[</a:t>
                      </a:r>
                      <a:r>
                        <a:rPr lang="en-US" sz="1200" dirty="0" smtClean="0"/>
                        <a:t>1992, 9], </a:t>
                      </a:r>
                      <a:r>
                        <a:rPr lang="en-US" sz="1200" dirty="0"/>
                        <a:t>[4, 224]]</a:t>
                      </a:r>
                    </a:p>
                  </a:txBody>
                  <a:tcPr anchor="ctr"/>
                </a:tc>
              </a:tr>
            </a:tbl>
          </a:graphicData>
        </a:graphic>
      </p:graphicFrame>
      <p:sp>
        <p:nvSpPr>
          <p:cNvPr id="22" name="TextBox 21"/>
          <p:cNvSpPr txBox="1"/>
          <p:nvPr/>
        </p:nvSpPr>
        <p:spPr>
          <a:xfrm>
            <a:off x="527492" y="0"/>
            <a:ext cx="5610225" cy="369332"/>
          </a:xfrm>
          <a:prstGeom prst="rect">
            <a:avLst/>
          </a:prstGeom>
          <a:noFill/>
        </p:spPr>
        <p:txBody>
          <a:bodyPr wrap="square" rtlCol="0">
            <a:spAutoFit/>
          </a:bodyPr>
          <a:lstStyle/>
          <a:p>
            <a:r>
              <a:rPr lang="en-US" dirty="0"/>
              <a:t>📊 </a:t>
            </a:r>
            <a:r>
              <a:rPr lang="en-US" b="1" dirty="0"/>
              <a:t>Model Performance Comparison (Fraud Detection)</a:t>
            </a:r>
            <a:endParaRPr lang="en-US" dirty="0"/>
          </a:p>
        </p:txBody>
      </p:sp>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93391">
            <a:off x="6457269" y="-169578"/>
            <a:ext cx="1383131" cy="1197403"/>
          </a:xfrm>
          <a:prstGeom prst="rect">
            <a:avLst/>
          </a:prstGeom>
        </p:spPr>
      </p:pic>
      <p:pic>
        <p:nvPicPr>
          <p:cNvPr id="26" name="Picture 25">
            <a:extLst>
              <a:ext uri="{FF2B5EF4-FFF2-40B4-BE49-F238E27FC236}">
                <a16:creationId xmlns="" xmlns:a16="http://schemas.microsoft.com/office/drawing/2014/main" id="{D4E6C047-5885-D0BC-273F-A5DD1EE584B4}"/>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4037" y="3311697"/>
            <a:ext cx="9781236" cy="3311371"/>
          </a:xfrm>
          <a:prstGeom prst="rect">
            <a:avLst/>
          </a:prstGeom>
        </p:spPr>
      </p:pic>
    </p:spTree>
    <p:extLst>
      <p:ext uri="{BB962C8B-B14F-4D97-AF65-F5344CB8AC3E}">
        <p14:creationId xmlns:p14="http://schemas.microsoft.com/office/powerpoint/2010/main" val="15839360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lose up of a device&#10;&#10;Description automatically generated">
            <a:extLst>
              <a:ext uri="{FF2B5EF4-FFF2-40B4-BE49-F238E27FC236}">
                <a16:creationId xmlns="" xmlns:a16="http://schemas.microsoft.com/office/drawing/2014/main" id="{0500559F-AB2E-CF37-CDC4-BFF3EE903035}"/>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rot="10514629">
            <a:off x="3502499" y="2301814"/>
            <a:ext cx="7439319" cy="7680743"/>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pic>
        <p:nvPicPr>
          <p:cNvPr id="7" name="Picture 6" descr="A close up of a device&#10;&#10;Description automatically generated">
            <a:extLst>
              <a:ext uri="{FF2B5EF4-FFF2-40B4-BE49-F238E27FC236}">
                <a16:creationId xmlns="" xmlns:a16="http://schemas.microsoft.com/office/drawing/2014/main" id="{0500559F-AB2E-CF37-CDC4-BFF3EE903035}"/>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rot="10514629">
            <a:off x="684129" y="120588"/>
            <a:ext cx="7439319" cy="7680743"/>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3" name="TextBox 2"/>
          <p:cNvSpPr txBox="1"/>
          <p:nvPr/>
        </p:nvSpPr>
        <p:spPr>
          <a:xfrm flipH="1">
            <a:off x="3646169" y="152400"/>
            <a:ext cx="5126356" cy="369332"/>
          </a:xfrm>
          <a:prstGeom prst="rect">
            <a:avLst/>
          </a:prstGeom>
          <a:noFill/>
        </p:spPr>
        <p:txBody>
          <a:bodyPr wrap="square" rtlCol="0">
            <a:spAutoFit/>
          </a:bodyPr>
          <a:lstStyle/>
          <a:p>
            <a:r>
              <a:rPr lang="en-US" dirty="0"/>
              <a:t>🧪 </a:t>
            </a:r>
            <a:r>
              <a:rPr lang="en-US" dirty="0" smtClean="0"/>
              <a:t> </a:t>
            </a:r>
            <a:r>
              <a:rPr lang="en-US" b="1" dirty="0" smtClean="0"/>
              <a:t>Sanity </a:t>
            </a:r>
            <a:r>
              <a:rPr lang="en-US" b="1" dirty="0"/>
              <a:t>Check – Label Shuffling AUC</a:t>
            </a:r>
            <a:endParaRPr lang="en-US" dirty="0"/>
          </a:p>
        </p:txBody>
      </p:sp>
      <p:sp>
        <p:nvSpPr>
          <p:cNvPr id="5" name="TextBox 4"/>
          <p:cNvSpPr txBox="1"/>
          <p:nvPr/>
        </p:nvSpPr>
        <p:spPr>
          <a:xfrm>
            <a:off x="5392841" y="3019179"/>
            <a:ext cx="6600825" cy="2462213"/>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400" dirty="0"/>
              <a:t>🎯 Final Verdict</a:t>
            </a:r>
            <a:r>
              <a:rPr lang="en-US" sz="1400" dirty="0" smtClean="0"/>
              <a:t>: </a:t>
            </a:r>
          </a:p>
          <a:p>
            <a:r>
              <a:rPr lang="en-US" sz="1400" dirty="0" smtClean="0"/>
              <a:t>XGBoost </a:t>
            </a:r>
            <a:r>
              <a:rPr lang="en-US" sz="1400" dirty="0"/>
              <a:t>offers the best overall performance in terms of</a:t>
            </a:r>
            <a:r>
              <a:rPr lang="en-US" sz="1400" dirty="0" smtClean="0"/>
              <a:t>:</a:t>
            </a:r>
          </a:p>
          <a:p>
            <a:r>
              <a:rPr lang="en-US" sz="1400" dirty="0" smtClean="0"/>
              <a:t>         &gt; High </a:t>
            </a:r>
            <a:r>
              <a:rPr lang="en-US" sz="1400" dirty="0"/>
              <a:t>accuracy and </a:t>
            </a:r>
            <a:r>
              <a:rPr lang="en-US" sz="1400" dirty="0" smtClean="0"/>
              <a:t>AUC-ROC </a:t>
            </a:r>
          </a:p>
          <a:p>
            <a:r>
              <a:rPr lang="en-US" sz="1400" dirty="0" smtClean="0"/>
              <a:t>          &gt;Strong </a:t>
            </a:r>
            <a:r>
              <a:rPr lang="en-US" sz="1400" dirty="0"/>
              <a:t>fraud detection (high recall &amp; F1-score</a:t>
            </a:r>
            <a:r>
              <a:rPr lang="en-US" sz="1400" dirty="0" smtClean="0"/>
              <a:t>)</a:t>
            </a:r>
          </a:p>
          <a:p>
            <a:r>
              <a:rPr lang="en-US" sz="1400" dirty="0"/>
              <a:t> </a:t>
            </a:r>
            <a:r>
              <a:rPr lang="en-US" sz="1400" dirty="0" smtClean="0"/>
              <a:t>         &gt;Generalizes </a:t>
            </a:r>
            <a:r>
              <a:rPr lang="en-US" sz="1400" dirty="0"/>
              <a:t>well (doesn’t memorize noise</a:t>
            </a:r>
            <a:r>
              <a:rPr lang="en-US" sz="1400" dirty="0" smtClean="0"/>
              <a:t>) </a:t>
            </a:r>
          </a:p>
          <a:p>
            <a:endParaRPr lang="en-US" sz="1400" dirty="0" smtClean="0"/>
          </a:p>
          <a:p>
            <a:r>
              <a:rPr lang="en-US" sz="1400" dirty="0" smtClean="0"/>
              <a:t>Logistic </a:t>
            </a:r>
            <a:r>
              <a:rPr lang="en-US" sz="1400" dirty="0"/>
              <a:t>Regression is simple and interpretable, and passes the sanity check best, but lacks predictive power</a:t>
            </a:r>
            <a:r>
              <a:rPr lang="en-US" sz="1400" dirty="0" smtClean="0"/>
              <a:t>. </a:t>
            </a:r>
          </a:p>
          <a:p>
            <a:endParaRPr lang="en-US" sz="1400" dirty="0" smtClean="0"/>
          </a:p>
          <a:p>
            <a:r>
              <a:rPr lang="en-US" sz="1400" dirty="0" smtClean="0"/>
              <a:t>Random </a:t>
            </a:r>
            <a:r>
              <a:rPr lang="en-US" sz="1400" dirty="0"/>
              <a:t>Forest is strong but slightly underperforms XGBoost and does poorly on shuffled labels,</a:t>
            </a:r>
          </a:p>
        </p:txBody>
      </p:sp>
      <p:pic>
        <p:nvPicPr>
          <p:cNvPr id="12" name="Picture 11"/>
          <p:cNvPicPr>
            <a:picLocks noChangeAspect="1"/>
          </p:cNvPicPr>
          <p:nvPr/>
        </p:nvPicPr>
        <p:blipFill rotWithShape="1">
          <a:blip r:embed="rId3">
            <a:extLst>
              <a:ext uri="{28A0092B-C50C-407E-A947-70E740481C1C}">
                <a14:useLocalDpi xmlns:a14="http://schemas.microsoft.com/office/drawing/2010/main" val="0"/>
              </a:ext>
            </a:extLst>
          </a:blip>
          <a:srcRect r="20654" b="24450"/>
          <a:stretch/>
        </p:blipFill>
        <p:spPr>
          <a:xfrm>
            <a:off x="5057495" y="4956778"/>
            <a:ext cx="1876705" cy="1786923"/>
          </a:xfrm>
          <a:prstGeom prst="rect">
            <a:avLst/>
          </a:prstGeom>
        </p:spPr>
      </p:pic>
      <p:sp>
        <p:nvSpPr>
          <p:cNvPr id="14" name="Rectangle 13"/>
          <p:cNvSpPr/>
          <p:nvPr/>
        </p:nvSpPr>
        <p:spPr>
          <a:xfrm>
            <a:off x="6412534" y="6324600"/>
            <a:ext cx="809625" cy="419101"/>
          </a:xfrm>
          <a:prstGeom prst="rect">
            <a:avLst/>
          </a:prstGeom>
          <a:solidFill>
            <a:srgbClr val="ECF6F8"/>
          </a:solidFill>
          <a:ln>
            <a:solidFill>
              <a:srgbClr val="ECF6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 xmlns:a16="http://schemas.microsoft.com/office/drawing/2014/main" id="{D4E6C047-5885-D0BC-273F-A5DD1EE584B4}"/>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8510" y="2964873"/>
            <a:ext cx="4974540" cy="3778828"/>
          </a:xfrm>
          <a:prstGeom prst="rect">
            <a:avLst/>
          </a:prstGeom>
        </p:spPr>
      </p:pic>
      <p:sp>
        <p:nvSpPr>
          <p:cNvPr id="10" name="TextBox 9"/>
          <p:cNvSpPr txBox="1"/>
          <p:nvPr/>
        </p:nvSpPr>
        <p:spPr>
          <a:xfrm>
            <a:off x="378510" y="549076"/>
            <a:ext cx="11009926" cy="2246769"/>
          </a:xfrm>
          <a:prstGeom prst="rect">
            <a:avLst/>
          </a:prstGeom>
          <a:noFill/>
        </p:spPr>
        <p:txBody>
          <a:bodyPr wrap="square" rtlCol="0">
            <a:spAutoFit/>
          </a:bodyPr>
          <a:lstStyle/>
          <a:p>
            <a:r>
              <a:rPr lang="en-US" sz="1400" dirty="0"/>
              <a:t>🧪 Sanity Check: AUC Scores on Shuffled LabelsThis bar chart shows how each model performs when the labels (target values) are randomly shuffled, breaking any real relationship between features and the target. This helps verify that</a:t>
            </a:r>
            <a:r>
              <a:rPr lang="en-US" sz="1400" dirty="0" smtClean="0"/>
              <a:t>: </a:t>
            </a:r>
          </a:p>
          <a:p>
            <a:r>
              <a:rPr lang="en-US" sz="1400" dirty="0" smtClean="0"/>
              <a:t>The </a:t>
            </a:r>
            <a:r>
              <a:rPr lang="en-US" sz="1400" dirty="0"/>
              <a:t>model isn’t learning from data leakage or spurious patterns</a:t>
            </a:r>
            <a:r>
              <a:rPr lang="en-US" sz="1400" dirty="0" smtClean="0"/>
              <a:t>. Its </a:t>
            </a:r>
            <a:r>
              <a:rPr lang="en-US" sz="1400" dirty="0"/>
              <a:t>good performance on actual data is not due to chance</a:t>
            </a:r>
            <a:r>
              <a:rPr lang="en-US" sz="1400" dirty="0" smtClean="0"/>
              <a:t>.</a:t>
            </a:r>
          </a:p>
          <a:p>
            <a:r>
              <a:rPr lang="en-US" sz="1400" dirty="0" smtClean="0"/>
              <a:t>🔍 </a:t>
            </a:r>
            <a:r>
              <a:rPr lang="en-US" sz="1400" dirty="0"/>
              <a:t>Key Observations</a:t>
            </a:r>
            <a:r>
              <a:rPr lang="en-US" sz="1400" dirty="0" smtClean="0"/>
              <a:t>:</a:t>
            </a:r>
          </a:p>
          <a:p>
            <a:r>
              <a:rPr lang="en-US" sz="1400" dirty="0" smtClean="0"/>
              <a:t> -&gt;Logistic </a:t>
            </a:r>
            <a:r>
              <a:rPr lang="en-US" sz="1400" dirty="0"/>
              <a:t>Regression scores ~0.50 (close to random guess, ✅ expected</a:t>
            </a:r>
            <a:r>
              <a:rPr lang="en-US" sz="1400" dirty="0" smtClean="0"/>
              <a:t>).</a:t>
            </a:r>
          </a:p>
          <a:p>
            <a:r>
              <a:rPr lang="en-US" sz="1400" dirty="0" smtClean="0"/>
              <a:t>-&gt;Random </a:t>
            </a:r>
            <a:r>
              <a:rPr lang="en-US" sz="1400" dirty="0"/>
              <a:t>Forest scores 0.35, showing poor performance (possibly overfitting noise ❌</a:t>
            </a:r>
            <a:r>
              <a:rPr lang="en-US" sz="1400" dirty="0" smtClean="0"/>
              <a:t>).</a:t>
            </a:r>
          </a:p>
          <a:p>
            <a:r>
              <a:rPr lang="en-US" sz="1400" dirty="0" smtClean="0"/>
              <a:t> -&gt;XGBoost </a:t>
            </a:r>
            <a:r>
              <a:rPr lang="en-US" sz="1400" dirty="0"/>
              <a:t>scores 0.45, slightly better than Random Forest, but still under random guessing</a:t>
            </a:r>
            <a:r>
              <a:rPr lang="en-US" sz="1400" dirty="0" smtClean="0"/>
              <a:t>.</a:t>
            </a:r>
          </a:p>
          <a:p>
            <a:endParaRPr lang="en-US" sz="1400" dirty="0" smtClean="0"/>
          </a:p>
          <a:p>
            <a:r>
              <a:rPr lang="en-US" sz="1400" dirty="0" smtClean="0"/>
              <a:t>✅ </a:t>
            </a:r>
            <a:r>
              <a:rPr lang="en-US" sz="1400" dirty="0"/>
              <a:t>Interpretation</a:t>
            </a:r>
            <a:r>
              <a:rPr lang="en-US" sz="1400" dirty="0" smtClean="0"/>
              <a:t>: A </a:t>
            </a:r>
            <a:r>
              <a:rPr lang="en-US" sz="1400" dirty="0"/>
              <a:t>good model should fail when trained on shuffled labels, scoring close to AUC = 0.5. This confirms that its original high performance is real and not due to memorizing noise.</a:t>
            </a:r>
          </a:p>
        </p:txBody>
      </p:sp>
    </p:spTree>
    <p:extLst>
      <p:ext uri="{BB962C8B-B14F-4D97-AF65-F5344CB8AC3E}">
        <p14:creationId xmlns:p14="http://schemas.microsoft.com/office/powerpoint/2010/main" val="41000372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rotWithShape="1">
          <a:blip r:embed="rId2">
            <a:lum bright="70000" contrast="-70000"/>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r="4222" b="22000"/>
          <a:stretch/>
        </p:blipFill>
        <p:spPr>
          <a:xfrm>
            <a:off x="-361697" y="-747942"/>
            <a:ext cx="5906451" cy="4810126"/>
          </a:xfrm>
          <a:prstGeom prst="rect">
            <a:avLst/>
          </a:prstGeom>
        </p:spPr>
      </p:pic>
      <p:pic>
        <p:nvPicPr>
          <p:cNvPr id="8" name="Picture 7" descr="A close up of a device&#10;&#10;Description automatically generated">
            <a:extLst>
              <a:ext uri="{FF2B5EF4-FFF2-40B4-BE49-F238E27FC236}">
                <a16:creationId xmlns="" xmlns:a16="http://schemas.microsoft.com/office/drawing/2014/main" id="{0500559F-AB2E-CF37-CDC4-BFF3EE903035}"/>
              </a:ext>
            </a:extLst>
          </p:cNvPr>
          <p:cNvPicPr>
            <a:picLocks noChangeAspect="1"/>
          </p:cNvPicPr>
          <p:nvPr/>
        </p:nvPicPr>
        <p:blipFill rotWithShape="1">
          <a:blip r:embed="rId4">
            <a:duotone>
              <a:prstClr val="black"/>
              <a:schemeClr val="accent3">
                <a:lumMod val="20000"/>
                <a:lumOff val="80000"/>
                <a:tint val="45000"/>
                <a:satMod val="400000"/>
              </a:schemeClr>
            </a:duotone>
            <a:extLst>
              <a:ext uri="{28A0092B-C50C-407E-A947-70E740481C1C}">
                <a14:useLocalDpi xmlns:a14="http://schemas.microsoft.com/office/drawing/2010/main" val="0"/>
              </a:ext>
            </a:extLst>
          </a:blip>
          <a:srcRect l="28821" r="28864"/>
          <a:stretch/>
        </p:blipFill>
        <p:spPr>
          <a:xfrm rot="12758041">
            <a:off x="3870364" y="1061260"/>
            <a:ext cx="7439319" cy="7680743"/>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pic>
        <p:nvPicPr>
          <p:cNvPr id="7" name="Picture 6" descr="A close up of a device&#10;&#10;Description automatically generated">
            <a:extLst>
              <a:ext uri="{FF2B5EF4-FFF2-40B4-BE49-F238E27FC236}">
                <a16:creationId xmlns="" xmlns:a16="http://schemas.microsoft.com/office/drawing/2014/main" id="{0500559F-AB2E-CF37-CDC4-BFF3EE903035}"/>
              </a:ext>
            </a:extLst>
          </p:cNvPr>
          <p:cNvPicPr>
            <a:picLocks noChangeAspect="1"/>
          </p:cNvPicPr>
          <p:nvPr/>
        </p:nvPicPr>
        <p:blipFill rotWithShape="1">
          <a:blip r:embed="rId4">
            <a:duotone>
              <a:prstClr val="black"/>
              <a:schemeClr val="accent3">
                <a:lumMod val="20000"/>
                <a:lumOff val="80000"/>
                <a:tint val="45000"/>
                <a:satMod val="400000"/>
              </a:schemeClr>
            </a:duotone>
            <a:extLst>
              <a:ext uri="{28A0092B-C50C-407E-A947-70E740481C1C}">
                <a14:useLocalDpi xmlns:a14="http://schemas.microsoft.com/office/drawing/2010/main" val="0"/>
              </a:ext>
            </a:extLst>
          </a:blip>
          <a:srcRect l="28821" r="28864"/>
          <a:stretch/>
        </p:blipFill>
        <p:spPr>
          <a:xfrm rot="12758041">
            <a:off x="-1609308" y="4379414"/>
            <a:ext cx="7439319" cy="7680743"/>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2" name="TextBox 1"/>
          <p:cNvSpPr txBox="1"/>
          <p:nvPr/>
        </p:nvSpPr>
        <p:spPr>
          <a:xfrm>
            <a:off x="152400" y="575135"/>
            <a:ext cx="11791950" cy="938719"/>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100" b="1" dirty="0"/>
              <a:t>🔍 Key Findings</a:t>
            </a:r>
          </a:p>
          <a:p>
            <a:r>
              <a:rPr lang="en-US" sz="1100" dirty="0"/>
              <a:t>Among all tested models, </a:t>
            </a:r>
            <a:r>
              <a:rPr lang="en-US" sz="1100" b="1" dirty="0"/>
              <a:t>XGBoost</a:t>
            </a:r>
            <a:r>
              <a:rPr lang="en-US" sz="1100" dirty="0"/>
              <a:t> achieved the </a:t>
            </a:r>
            <a:r>
              <a:rPr lang="en-US" sz="1100" b="1" dirty="0"/>
              <a:t>highest test AUC-ROC score of 0.9977</a:t>
            </a:r>
            <a:r>
              <a:rPr lang="en-US" sz="1100" dirty="0"/>
              <a:t>, confirming its superior performance in financial fraud detection. The dataset used contained 11,142 transactions, and the implementation was performed in a Jupyter Notebook environment</a:t>
            </a:r>
            <a:r>
              <a:rPr lang="en-US" sz="1100" dirty="0" smtClean="0"/>
              <a:t>.</a:t>
            </a:r>
          </a:p>
          <a:p>
            <a:r>
              <a:rPr lang="en-US" sz="1100" dirty="0" smtClean="0"/>
              <a:t>                                                                                            ✅ </a:t>
            </a:r>
            <a:r>
              <a:rPr lang="en-US" sz="1100" dirty="0"/>
              <a:t>Model </a:t>
            </a:r>
            <a:r>
              <a:rPr lang="en-US" sz="1100" dirty="0" smtClean="0"/>
              <a:t>Comparison</a:t>
            </a:r>
          </a:p>
          <a:p>
            <a:endParaRPr lang="en-US" sz="1100" dirty="0"/>
          </a:p>
        </p:txBody>
      </p:sp>
      <p:sp>
        <p:nvSpPr>
          <p:cNvPr id="5" name="TextBox 4"/>
          <p:cNvSpPr txBox="1"/>
          <p:nvPr/>
        </p:nvSpPr>
        <p:spPr>
          <a:xfrm>
            <a:off x="152400" y="5670679"/>
            <a:ext cx="11353800" cy="1200329"/>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1200" b="1" dirty="0"/>
              <a:t>🔬 Future Research Directions</a:t>
            </a:r>
          </a:p>
          <a:p>
            <a:r>
              <a:rPr lang="en-US" sz="1200" dirty="0"/>
              <a:t>Test models on </a:t>
            </a:r>
            <a:r>
              <a:rPr lang="en-US" sz="1200" b="1" dirty="0"/>
              <a:t>real-time, unseen transaction data</a:t>
            </a:r>
            <a:r>
              <a:rPr lang="en-US" sz="1200" dirty="0"/>
              <a:t> to validate practical utility.</a:t>
            </a:r>
          </a:p>
          <a:p>
            <a:r>
              <a:rPr lang="en-US" sz="1200" dirty="0"/>
              <a:t>Use </a:t>
            </a:r>
            <a:r>
              <a:rPr lang="en-US" sz="1200" b="1" dirty="0"/>
              <a:t>temporal features</a:t>
            </a:r>
            <a:r>
              <a:rPr lang="en-US" sz="1200" dirty="0"/>
              <a:t> (e.g., time between transactions) and behavioral analytics.</a:t>
            </a:r>
          </a:p>
          <a:p>
            <a:r>
              <a:rPr lang="en-US" sz="1200" dirty="0"/>
              <a:t>Apply </a:t>
            </a:r>
            <a:r>
              <a:rPr lang="en-US" sz="1200" b="1" dirty="0"/>
              <a:t>advanced sampling strategies or ensemble learning</a:t>
            </a:r>
            <a:r>
              <a:rPr lang="en-US" sz="1200" dirty="0"/>
              <a:t> for better class imbalance handling.</a:t>
            </a:r>
          </a:p>
          <a:p>
            <a:r>
              <a:rPr lang="en-US" sz="1200" dirty="0"/>
              <a:t>Investigate </a:t>
            </a:r>
            <a:r>
              <a:rPr lang="en-US" sz="1200" b="1" dirty="0"/>
              <a:t>duplicate transactions</a:t>
            </a:r>
            <a:r>
              <a:rPr lang="en-US" sz="1200" dirty="0"/>
              <a:t> and their impact on fraud models.</a:t>
            </a:r>
          </a:p>
          <a:p>
            <a:r>
              <a:rPr lang="en-US" sz="1200" dirty="0"/>
              <a:t>Train and validate models across </a:t>
            </a:r>
            <a:r>
              <a:rPr lang="en-US" sz="1200" b="1" dirty="0"/>
              <a:t>multiple financial datasets</a:t>
            </a:r>
            <a:r>
              <a:rPr lang="en-US" sz="1200" dirty="0"/>
              <a:t> for broader generalization.</a:t>
            </a:r>
          </a:p>
        </p:txBody>
      </p:sp>
      <p:sp>
        <p:nvSpPr>
          <p:cNvPr id="6" name="TextBox 5"/>
          <p:cNvSpPr txBox="1"/>
          <p:nvPr/>
        </p:nvSpPr>
        <p:spPr>
          <a:xfrm>
            <a:off x="152400" y="79833"/>
            <a:ext cx="4476750" cy="1077218"/>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IN" sz="3200" b="1" dirty="0">
                <a:solidFill>
                  <a:schemeClr val="accent1">
                    <a:lumMod val="75000"/>
                  </a:schemeClr>
                </a:solidFill>
                <a:latin typeface="Goudy Old Style" panose="02020502050305020303" pitchFamily="18" charset="0"/>
              </a:rPr>
              <a:t>Conclusion</a:t>
            </a:r>
          </a:p>
          <a:p>
            <a:endParaRPr lang="en-US" sz="3200" dirty="0"/>
          </a:p>
        </p:txBody>
      </p:sp>
      <p:pic>
        <p:nvPicPr>
          <p:cNvPr id="9" name="Picture 8">
            <a:extLst>
              <a:ext uri="{FF2B5EF4-FFF2-40B4-BE49-F238E27FC236}">
                <a16:creationId xmlns="" xmlns:a16="http://schemas.microsoft.com/office/drawing/2014/main" id="{8543B75B-7229-675E-15FD-FA75A5CF6842}"/>
              </a:ext>
            </a:extLst>
          </p:cNvPr>
          <p:cNvPicPr>
            <a:picLocks noChangeAspect="1"/>
          </p:cNvPicPr>
          <p:nvPr/>
        </p:nvPicPr>
        <p:blipFill>
          <a:blip r:embed="rId5" cstate="print">
            <a:duotone>
              <a:schemeClr val="accent4">
                <a:shade val="45000"/>
                <a:satMod val="135000"/>
              </a:schemeClr>
              <a:prstClr val="white"/>
            </a:duotone>
            <a:alphaModFix amt="85000"/>
            <a:extLst>
              <a:ext uri="{28A0092B-C50C-407E-A947-70E740481C1C}">
                <a14:useLocalDpi xmlns:a14="http://schemas.microsoft.com/office/drawing/2010/main" val="0"/>
              </a:ext>
            </a:extLst>
          </a:blip>
          <a:stretch>
            <a:fillRect/>
          </a:stretch>
        </p:blipFill>
        <p:spPr>
          <a:xfrm>
            <a:off x="2321528" y="238343"/>
            <a:ext cx="540000" cy="540000"/>
          </a:xfrm>
          <a:prstGeom prst="rect">
            <a:avLst/>
          </a:prstGeom>
        </p:spPr>
      </p:pic>
      <p:pic>
        <p:nvPicPr>
          <p:cNvPr id="12" name="Picture 11"/>
          <p:cNvPicPr>
            <a:picLocks noChangeAspect="1"/>
          </p:cNvPicPr>
          <p:nvPr/>
        </p:nvPicPr>
        <p:blipFill rotWithShape="1">
          <a:blip r:embed="rId6">
            <a:extLst>
              <a:ext uri="{28A0092B-C50C-407E-A947-70E740481C1C}">
                <a14:useLocalDpi xmlns:a14="http://schemas.microsoft.com/office/drawing/2010/main" val="0"/>
              </a:ext>
            </a:extLst>
          </a:blip>
          <a:srcRect r="2000" b="15333"/>
          <a:stretch/>
        </p:blipFill>
        <p:spPr>
          <a:xfrm>
            <a:off x="9848088" y="1011595"/>
            <a:ext cx="2100263" cy="1814513"/>
          </a:xfrm>
          <a:prstGeom prst="rect">
            <a:avLst/>
          </a:prstGeom>
        </p:spPr>
      </p:pic>
      <p:pic>
        <p:nvPicPr>
          <p:cNvPr id="14" name="Picture 13">
            <a:extLst>
              <a:ext uri="{FF2B5EF4-FFF2-40B4-BE49-F238E27FC236}">
                <a16:creationId xmlns="" xmlns:a16="http://schemas.microsoft.com/office/drawing/2014/main" id="{D4E6C047-5885-D0BC-273F-A5DD1EE584B4}"/>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243184020"/>
              </p:ext>
            </p:extLst>
          </p:nvPr>
        </p:nvGraphicFramePr>
        <p:xfrm>
          <a:off x="207977" y="1360615"/>
          <a:ext cx="8372588" cy="1070454"/>
        </p:xfrm>
        <a:graphic>
          <a:graphicData uri="http://schemas.openxmlformats.org/drawingml/2006/table">
            <a:tbl>
              <a:tblPr>
                <a:effectLst>
                  <a:outerShdw blurRad="50800" dist="38100" dir="16200000" rotWithShape="0">
                    <a:prstClr val="black">
                      <a:alpha val="40000"/>
                    </a:prstClr>
                  </a:outerShdw>
                </a:effectLst>
                <a:tableStyleId>{35758FB7-9AC5-4552-8A53-C91805E547FA}</a:tableStyleId>
              </a:tblPr>
              <a:tblGrid>
                <a:gridCol w="1362076"/>
                <a:gridCol w="1247775"/>
                <a:gridCol w="1438275"/>
                <a:gridCol w="4324462"/>
              </a:tblGrid>
              <a:tr h="131154">
                <a:tc>
                  <a:txBody>
                    <a:bodyPr/>
                    <a:lstStyle/>
                    <a:p>
                      <a:r>
                        <a:rPr lang="en-US" sz="900" dirty="0"/>
                        <a:t>Model</a:t>
                      </a:r>
                    </a:p>
                  </a:txBody>
                  <a:tcPr anchor="ctr">
                    <a:solidFill>
                      <a:schemeClr val="accent4">
                        <a:lumMod val="20000"/>
                        <a:lumOff val="80000"/>
                      </a:schemeClr>
                    </a:solidFill>
                  </a:tcPr>
                </a:tc>
                <a:tc>
                  <a:txBody>
                    <a:bodyPr/>
                    <a:lstStyle/>
                    <a:p>
                      <a:r>
                        <a:rPr lang="en-US" sz="900"/>
                        <a:t>Test Accuracy</a:t>
                      </a:r>
                    </a:p>
                  </a:txBody>
                  <a:tcPr anchor="ctr">
                    <a:solidFill>
                      <a:schemeClr val="accent4">
                        <a:lumMod val="20000"/>
                        <a:lumOff val="80000"/>
                      </a:schemeClr>
                    </a:solidFill>
                  </a:tcPr>
                </a:tc>
                <a:tc>
                  <a:txBody>
                    <a:bodyPr/>
                    <a:lstStyle/>
                    <a:p>
                      <a:r>
                        <a:rPr lang="en-US" sz="900" dirty="0"/>
                        <a:t>Test AUC-ROC</a:t>
                      </a:r>
                    </a:p>
                  </a:txBody>
                  <a:tcPr anchor="ctr">
                    <a:solidFill>
                      <a:schemeClr val="accent4">
                        <a:lumMod val="20000"/>
                        <a:lumOff val="80000"/>
                      </a:schemeClr>
                    </a:solidFill>
                  </a:tcPr>
                </a:tc>
                <a:tc>
                  <a:txBody>
                    <a:bodyPr/>
                    <a:lstStyle/>
                    <a:p>
                      <a:r>
                        <a:rPr lang="en-US" sz="900" dirty="0"/>
                        <a:t>Comments</a:t>
                      </a:r>
                    </a:p>
                  </a:txBody>
                  <a:tcPr anchor="ctr">
                    <a:solidFill>
                      <a:schemeClr val="accent4">
                        <a:lumMod val="20000"/>
                        <a:lumOff val="80000"/>
                      </a:schemeClr>
                    </a:solidFill>
                  </a:tcPr>
                </a:tc>
              </a:tr>
              <a:tr h="283601">
                <a:tc>
                  <a:txBody>
                    <a:bodyPr/>
                    <a:lstStyle/>
                    <a:p>
                      <a:r>
                        <a:rPr lang="en-US" sz="900" dirty="0"/>
                        <a:t>Logistic Regression</a:t>
                      </a:r>
                    </a:p>
                  </a:txBody>
                  <a:tcPr anchor="ctr">
                    <a:solidFill>
                      <a:schemeClr val="accent4">
                        <a:lumMod val="20000"/>
                        <a:lumOff val="80000"/>
                      </a:schemeClr>
                    </a:solidFill>
                  </a:tcPr>
                </a:tc>
                <a:tc>
                  <a:txBody>
                    <a:bodyPr/>
                    <a:lstStyle/>
                    <a:p>
                      <a:r>
                        <a:rPr lang="en-US" sz="900" dirty="0"/>
                        <a:t>94.3%</a:t>
                      </a:r>
                    </a:p>
                  </a:txBody>
                  <a:tcPr anchor="ctr">
                    <a:solidFill>
                      <a:schemeClr val="accent4">
                        <a:lumMod val="20000"/>
                        <a:lumOff val="80000"/>
                      </a:schemeClr>
                    </a:solidFill>
                  </a:tcPr>
                </a:tc>
                <a:tc>
                  <a:txBody>
                    <a:bodyPr/>
                    <a:lstStyle/>
                    <a:p>
                      <a:r>
                        <a:rPr lang="en-US" sz="900" dirty="0"/>
                        <a:t>0.9886</a:t>
                      </a:r>
                    </a:p>
                  </a:txBody>
                  <a:tcPr anchor="ctr">
                    <a:solidFill>
                      <a:schemeClr val="accent4">
                        <a:lumMod val="20000"/>
                        <a:lumOff val="80000"/>
                      </a:schemeClr>
                    </a:solidFill>
                  </a:tcPr>
                </a:tc>
                <a:tc>
                  <a:txBody>
                    <a:bodyPr/>
                    <a:lstStyle/>
                    <a:p>
                      <a:r>
                        <a:rPr lang="en-US" sz="900"/>
                        <a:t>Simple, interpretable, performs well without overfitting.</a:t>
                      </a:r>
                    </a:p>
                  </a:txBody>
                  <a:tcPr anchor="ctr">
                    <a:solidFill>
                      <a:schemeClr val="accent4">
                        <a:lumMod val="20000"/>
                        <a:lumOff val="80000"/>
                      </a:schemeClr>
                    </a:solidFill>
                  </a:tcPr>
                </a:tc>
              </a:tr>
              <a:tr h="210979">
                <a:tc>
                  <a:txBody>
                    <a:bodyPr/>
                    <a:lstStyle/>
                    <a:p>
                      <a:r>
                        <a:rPr lang="en-US" sz="900"/>
                        <a:t>Random Forest</a:t>
                      </a:r>
                    </a:p>
                  </a:txBody>
                  <a:tcPr anchor="ctr">
                    <a:solidFill>
                      <a:schemeClr val="accent4">
                        <a:lumMod val="20000"/>
                        <a:lumOff val="80000"/>
                      </a:schemeClr>
                    </a:solidFill>
                  </a:tcPr>
                </a:tc>
                <a:tc>
                  <a:txBody>
                    <a:bodyPr/>
                    <a:lstStyle/>
                    <a:p>
                      <a:r>
                        <a:rPr lang="en-US" sz="900" dirty="0"/>
                        <a:t>99.3%</a:t>
                      </a:r>
                    </a:p>
                  </a:txBody>
                  <a:tcPr anchor="ctr">
                    <a:solidFill>
                      <a:schemeClr val="accent4">
                        <a:lumMod val="20000"/>
                        <a:lumOff val="80000"/>
                      </a:schemeClr>
                    </a:solidFill>
                  </a:tcPr>
                </a:tc>
                <a:tc>
                  <a:txBody>
                    <a:bodyPr/>
                    <a:lstStyle/>
                    <a:p>
                      <a:r>
                        <a:rPr lang="en-US" sz="900"/>
                        <a:t>0.9957</a:t>
                      </a:r>
                    </a:p>
                  </a:txBody>
                  <a:tcPr anchor="ctr">
                    <a:solidFill>
                      <a:schemeClr val="accent4">
                        <a:lumMod val="20000"/>
                        <a:lumOff val="80000"/>
                      </a:schemeClr>
                    </a:solidFill>
                  </a:tcPr>
                </a:tc>
                <a:tc>
                  <a:txBody>
                    <a:bodyPr/>
                    <a:lstStyle/>
                    <a:p>
                      <a:r>
                        <a:rPr lang="en-US" sz="900" dirty="0"/>
                        <a:t>Strong performance, slightly less than XGBoost.</a:t>
                      </a:r>
                    </a:p>
                  </a:txBody>
                  <a:tcPr anchor="ctr">
                    <a:solidFill>
                      <a:schemeClr val="accent4">
                        <a:lumMod val="20000"/>
                        <a:lumOff val="80000"/>
                      </a:schemeClr>
                    </a:solidFill>
                  </a:tcPr>
                </a:tc>
              </a:tr>
              <a:tr h="329653">
                <a:tc>
                  <a:txBody>
                    <a:bodyPr/>
                    <a:lstStyle/>
                    <a:p>
                      <a:r>
                        <a:rPr lang="en-US" sz="900" dirty="0"/>
                        <a:t>XGBoost</a:t>
                      </a:r>
                    </a:p>
                  </a:txBody>
                  <a:tcPr anchor="ctr">
                    <a:solidFill>
                      <a:schemeClr val="accent4">
                        <a:lumMod val="20000"/>
                        <a:lumOff val="80000"/>
                      </a:schemeClr>
                    </a:solidFill>
                  </a:tcPr>
                </a:tc>
                <a:tc>
                  <a:txBody>
                    <a:bodyPr/>
                    <a:lstStyle/>
                    <a:p>
                      <a:r>
                        <a:rPr lang="en-US" sz="900"/>
                        <a:t>99.4%</a:t>
                      </a:r>
                    </a:p>
                  </a:txBody>
                  <a:tcPr anchor="ctr">
                    <a:solidFill>
                      <a:schemeClr val="accent4">
                        <a:lumMod val="20000"/>
                        <a:lumOff val="80000"/>
                      </a:schemeClr>
                    </a:solidFill>
                  </a:tcPr>
                </a:tc>
                <a:tc>
                  <a:txBody>
                    <a:bodyPr/>
                    <a:lstStyle/>
                    <a:p>
                      <a:r>
                        <a:rPr lang="en-US" sz="900"/>
                        <a:t>0.9977</a:t>
                      </a:r>
                    </a:p>
                  </a:txBody>
                  <a:tcPr anchor="ctr">
                    <a:solidFill>
                      <a:schemeClr val="accent4">
                        <a:lumMod val="20000"/>
                        <a:lumOff val="80000"/>
                      </a:schemeClr>
                    </a:solidFill>
                  </a:tcPr>
                </a:tc>
                <a:tc>
                  <a:txBody>
                    <a:bodyPr/>
                    <a:lstStyle/>
                    <a:p>
                      <a:r>
                        <a:rPr lang="en-US" sz="900" dirty="0"/>
                        <a:t>Best performance. Requires hyperparameter tuning and is more complex to implement.</a:t>
                      </a:r>
                    </a:p>
                  </a:txBody>
                  <a:tcPr anchor="ctr">
                    <a:solidFill>
                      <a:schemeClr val="accent4">
                        <a:lumMod val="20000"/>
                        <a:lumOff val="80000"/>
                      </a:schemeClr>
                    </a:solidFill>
                  </a:tcPr>
                </a:tc>
              </a:tr>
            </a:tbl>
          </a:graphicData>
        </a:graphic>
      </p:graphicFrame>
      <p:sp>
        <p:nvSpPr>
          <p:cNvPr id="15" name="TextBox 14"/>
          <p:cNvSpPr txBox="1"/>
          <p:nvPr/>
        </p:nvSpPr>
        <p:spPr>
          <a:xfrm flipH="1">
            <a:off x="213143" y="2443590"/>
            <a:ext cx="9802741" cy="1384995"/>
          </a:xfrm>
          <a:prstGeom prst="rect">
            <a:avLst/>
          </a:prstGeom>
          <a:solidFill>
            <a:schemeClr val="accent1">
              <a:lumMod val="40000"/>
              <a:lumOff val="60000"/>
            </a:schemeClr>
          </a:solidFill>
          <a:effectLst>
            <a:glow rad="139700">
              <a:schemeClr val="accent5">
                <a:satMod val="175000"/>
                <a:alpha val="40000"/>
              </a:schemeClr>
            </a:glow>
          </a:effectLst>
        </p:spPr>
        <p:txBody>
          <a:bodyPr wrap="square" rtlCol="0">
            <a:spAutoFit/>
          </a:bodyPr>
          <a:lstStyle/>
          <a:p>
            <a:r>
              <a:rPr lang="en-US" sz="1200" b="1" dirty="0"/>
              <a:t>XGBoost</a:t>
            </a:r>
            <a:r>
              <a:rPr lang="en-US" sz="1200" dirty="0"/>
              <a:t> not only outperformed in raw accuracy and AUC but also showed the most consistent results across cross-validation folds:</a:t>
            </a:r>
          </a:p>
          <a:p>
            <a:r>
              <a:rPr lang="en-US" sz="1200" dirty="0"/>
              <a:t>📈 Cross-Validated AUC-ROC: </a:t>
            </a:r>
            <a:r>
              <a:rPr lang="en-US" sz="1200" b="1" dirty="0"/>
              <a:t>0.9988 ± 0.0009</a:t>
            </a:r>
            <a:endParaRPr lang="en-US" sz="1200" dirty="0"/>
          </a:p>
          <a:p>
            <a:r>
              <a:rPr lang="en-US" sz="1200" dirty="0"/>
              <a:t>✅ Cross-Validated Accuracy: </a:t>
            </a:r>
            <a:r>
              <a:rPr lang="en-US" sz="1200" b="1" dirty="0"/>
              <a:t>0.9945 ± 0.0008</a:t>
            </a:r>
            <a:endParaRPr lang="en-US" sz="1200" dirty="0"/>
          </a:p>
          <a:p>
            <a:r>
              <a:rPr lang="en-US" sz="1200" dirty="0"/>
              <a:t>Despite the high complexity and tuning needs of XGBoost, </a:t>
            </a:r>
            <a:r>
              <a:rPr lang="en-US" sz="1200" b="1" dirty="0"/>
              <a:t>Logistic Regression</a:t>
            </a:r>
            <a:r>
              <a:rPr lang="en-US" sz="1200" dirty="0"/>
              <a:t> was selected as the final model due to:</a:t>
            </a:r>
          </a:p>
          <a:p>
            <a:r>
              <a:rPr lang="en-US" sz="1200" dirty="0"/>
              <a:t>High accuracy and AUC with no signs of overfitting.</a:t>
            </a:r>
          </a:p>
          <a:p>
            <a:r>
              <a:rPr lang="en-US" sz="1200" dirty="0"/>
              <a:t>Robustness to outliers and noise.</a:t>
            </a:r>
          </a:p>
          <a:p>
            <a:r>
              <a:rPr lang="en-US" sz="1200" dirty="0"/>
              <a:t>Superior interpretability for stakeholders.</a:t>
            </a:r>
          </a:p>
        </p:txBody>
      </p:sp>
      <p:sp>
        <p:nvSpPr>
          <p:cNvPr id="19" name="Rectangle 3"/>
          <p:cNvSpPr>
            <a:spLocks noChangeArrowheads="1"/>
          </p:cNvSpPr>
          <p:nvPr/>
        </p:nvSpPr>
        <p:spPr bwMode="auto">
          <a:xfrm>
            <a:off x="207074" y="3874457"/>
            <a:ext cx="10731082" cy="1769715"/>
          </a:xfrm>
          <a:prstGeom prst="rect">
            <a:avLst/>
          </a:prstGeom>
          <a:solidFill>
            <a:schemeClr val="accent1">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panose="020B0604020202020204" pitchFamily="34" charset="0"/>
              </a:rPr>
              <a:t>🚫 Limitations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1050" b="1" i="0" u="none" strike="noStrike" cap="none" normalizeH="0" baseline="0" dirty="0" smtClean="0">
                <a:ln>
                  <a:noFill/>
                </a:ln>
                <a:solidFill>
                  <a:schemeClr val="tx1"/>
                </a:solidFill>
                <a:effectLst/>
                <a:latin typeface="Arial" panose="020B0604020202020204" pitchFamily="34" charset="0"/>
              </a:rPr>
              <a:t>Imbalanced Dataset</a:t>
            </a:r>
            <a:r>
              <a:rPr kumimoji="0" lang="en-US" sz="1200" b="0" i="0" u="none" strike="noStrike" cap="none" normalizeH="0" baseline="0" dirty="0" smtClean="0">
                <a:ln>
                  <a:noFill/>
                </a:ln>
                <a:solidFill>
                  <a:schemeClr val="tx1"/>
                </a:solidFill>
                <a:effectLst/>
                <a:latin typeface="Arial" panose="020B0604020202020204" pitchFamily="34" charset="0"/>
              </a:rPr>
              <a:t/>
            </a:r>
            <a:br>
              <a:rPr kumimoji="0" lang="en-US" sz="1200" b="0" i="0" u="none" strike="noStrike" cap="none" normalizeH="0" baseline="0" dirty="0" smtClean="0">
                <a:ln>
                  <a:noFill/>
                </a:ln>
                <a:solidFill>
                  <a:schemeClr val="tx1"/>
                </a:solidFill>
                <a:effectLst/>
                <a:latin typeface="Arial" panose="020B0604020202020204" pitchFamily="34" charset="0"/>
              </a:rPr>
            </a:br>
            <a:r>
              <a:rPr kumimoji="0" lang="en-US" sz="1200" b="0" i="0" u="none" strike="noStrike" cap="none" normalizeH="0" baseline="0" dirty="0" smtClean="0">
                <a:ln>
                  <a:noFill/>
                </a:ln>
                <a:solidFill>
                  <a:schemeClr val="tx1"/>
                </a:solidFill>
                <a:effectLst/>
                <a:latin typeface="Arial" panose="020B0604020202020204" pitchFamily="34" charset="0"/>
              </a:rPr>
              <a:t>The original class distribution was skewed (~10% fraud), potentially impacting recall and precision despite using SMOTE.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sz="1050" b="1" i="0" u="none" strike="noStrike" cap="none" normalizeH="0" baseline="0" dirty="0" smtClean="0">
                <a:ln>
                  <a:noFill/>
                </a:ln>
                <a:solidFill>
                  <a:schemeClr val="tx1"/>
                </a:solidFill>
                <a:effectLst/>
                <a:latin typeface="Arial" panose="020B0604020202020204" pitchFamily="34" charset="0"/>
              </a:rPr>
              <a:t>Outliers in Financial Data</a:t>
            </a:r>
            <a:r>
              <a:rPr kumimoji="0" lang="en-US" sz="1200" b="0" i="0" u="none" strike="noStrike" cap="none" normalizeH="0" baseline="0" dirty="0" smtClean="0">
                <a:ln>
                  <a:noFill/>
                </a:ln>
                <a:solidFill>
                  <a:schemeClr val="tx1"/>
                </a:solidFill>
                <a:effectLst/>
                <a:latin typeface="Arial" panose="020B0604020202020204" pitchFamily="34" charset="0"/>
              </a:rPr>
              <a:t/>
            </a:r>
            <a:br>
              <a:rPr kumimoji="0" lang="en-US" sz="1200" b="0" i="0" u="none" strike="noStrike" cap="none" normalizeH="0" baseline="0" dirty="0" smtClean="0">
                <a:ln>
                  <a:noFill/>
                </a:ln>
                <a:solidFill>
                  <a:schemeClr val="tx1"/>
                </a:solidFill>
                <a:effectLst/>
                <a:latin typeface="Arial" panose="020B0604020202020204" pitchFamily="34" charset="0"/>
              </a:rPr>
            </a:br>
            <a:r>
              <a:rPr kumimoji="0" lang="en-US" sz="1200" b="0" i="0" u="none" strike="noStrike" cap="none" normalizeH="0" baseline="0" dirty="0" smtClean="0">
                <a:ln>
                  <a:noFill/>
                </a:ln>
                <a:solidFill>
                  <a:schemeClr val="tx1"/>
                </a:solidFill>
                <a:effectLst/>
                <a:latin typeface="Arial" panose="020B0604020202020204" pitchFamily="34" charset="0"/>
              </a:rPr>
              <a:t>Extreme values in features like </a:t>
            </a:r>
            <a:r>
              <a:rPr kumimoji="0" lang="en-US" sz="900" b="0" i="0" u="none" strike="noStrike" cap="none" normalizeH="0" baseline="0" dirty="0" smtClean="0">
                <a:ln>
                  <a:noFill/>
                </a:ln>
                <a:solidFill>
                  <a:schemeClr val="tx1"/>
                </a:solidFill>
                <a:effectLst/>
                <a:latin typeface="Arial Unicode MS" panose="020B0604020202020204" pitchFamily="34" charset="-128"/>
              </a:rPr>
              <a:t>amount</a:t>
            </a:r>
            <a:r>
              <a:rPr kumimoji="0" lang="en-US" sz="500" b="0" i="0" u="none" strike="noStrike" cap="none" normalizeH="0" baseline="0" dirty="0" smtClean="0">
                <a:ln>
                  <a:noFill/>
                </a:ln>
                <a:solidFill>
                  <a:schemeClr val="tx1"/>
                </a:solidFill>
                <a:effectLst/>
              </a:rPr>
              <a:t>, </a:t>
            </a:r>
            <a:r>
              <a:rPr kumimoji="0" lang="en-US" sz="1000" b="0" i="0" u="none" strike="noStrike" cap="none" normalizeH="0" baseline="0" dirty="0" smtClean="0">
                <a:ln>
                  <a:noFill/>
                </a:ln>
                <a:solidFill>
                  <a:schemeClr val="tx1"/>
                </a:solidFill>
                <a:effectLst/>
                <a:latin typeface="Arial Unicode MS" panose="020B0604020202020204" pitchFamily="34" charset="-128"/>
              </a:rPr>
              <a:t>oldbalanceOrg</a:t>
            </a:r>
            <a:r>
              <a:rPr kumimoji="0" lang="en-US" sz="500" b="0" i="0" u="none" strike="noStrike" cap="none" normalizeH="0" baseline="0" dirty="0" smtClean="0">
                <a:ln>
                  <a:noFill/>
                </a:ln>
                <a:solidFill>
                  <a:schemeClr val="tx1"/>
                </a:solidFill>
                <a:effectLst/>
              </a:rPr>
              <a:t>, </a:t>
            </a:r>
            <a:r>
              <a:rPr kumimoji="0" lang="en-US" sz="900" b="0" i="0" u="none" strike="noStrike" cap="none" normalizeH="0" baseline="0" dirty="0" smtClean="0">
                <a:ln>
                  <a:noFill/>
                </a:ln>
                <a:solidFill>
                  <a:schemeClr val="tx1"/>
                </a:solidFill>
                <a:effectLst/>
              </a:rPr>
              <a:t>and  </a:t>
            </a:r>
            <a:r>
              <a:rPr kumimoji="0" lang="en-US" sz="1050" b="0" i="0" u="none" strike="noStrike" cap="none" normalizeH="0" baseline="0" dirty="0" smtClean="0">
                <a:ln>
                  <a:noFill/>
                </a:ln>
                <a:solidFill>
                  <a:schemeClr val="tx1"/>
                </a:solidFill>
                <a:effectLst/>
                <a:latin typeface="Arial Unicode MS" panose="020B0604020202020204" pitchFamily="34" charset="-128"/>
              </a:rPr>
              <a:t>newbalanceDest</a:t>
            </a:r>
            <a:r>
              <a:rPr kumimoji="0" lang="en-US" sz="900" b="0" i="0" u="none" strike="noStrike" cap="none" normalizeH="0" baseline="0" dirty="0" smtClean="0">
                <a:ln>
                  <a:noFill/>
                </a:ln>
                <a:solidFill>
                  <a:schemeClr val="tx1"/>
                </a:solidFill>
                <a:effectLst/>
              </a:rPr>
              <a:t> </a:t>
            </a:r>
            <a:r>
              <a:rPr kumimoji="0" lang="en-US" sz="1000" b="0" i="0" u="none" strike="noStrike" cap="none" normalizeH="0" baseline="0" dirty="0" smtClean="0">
                <a:ln>
                  <a:noFill/>
                </a:ln>
                <a:solidFill>
                  <a:schemeClr val="tx1"/>
                </a:solidFill>
                <a:effectLst/>
              </a:rPr>
              <a:t>may still subtly influence model behavior.</a:t>
            </a:r>
            <a:endParaRPr kumimoji="0" 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sz="1200" b="1" i="0" u="none" strike="noStrike" cap="none" normalizeH="0" baseline="0" dirty="0" smtClean="0">
                <a:ln>
                  <a:noFill/>
                </a:ln>
                <a:solidFill>
                  <a:schemeClr val="tx1"/>
                </a:solidFill>
                <a:effectLst/>
                <a:latin typeface="Arial" panose="020B0604020202020204" pitchFamily="34" charset="0"/>
              </a:rPr>
              <a:t>Single Dataset</a:t>
            </a:r>
            <a:r>
              <a:rPr kumimoji="0" lang="en-US" sz="1200" b="0" i="0" u="none" strike="noStrike" cap="none" normalizeH="0" baseline="0" dirty="0" smtClean="0">
                <a:ln>
                  <a:noFill/>
                </a:ln>
                <a:solidFill>
                  <a:schemeClr val="tx1"/>
                </a:solidFill>
                <a:effectLst/>
                <a:latin typeface="Arial" panose="020B0604020202020204" pitchFamily="34" charset="0"/>
              </a:rPr>
              <a:t/>
            </a:r>
            <a:br>
              <a:rPr kumimoji="0" lang="en-US" sz="1200" b="0" i="0" u="none" strike="noStrike" cap="none" normalizeH="0" baseline="0" dirty="0" smtClean="0">
                <a:ln>
                  <a:noFill/>
                </a:ln>
                <a:solidFill>
                  <a:schemeClr val="tx1"/>
                </a:solidFill>
                <a:effectLst/>
                <a:latin typeface="Arial" panose="020B0604020202020204" pitchFamily="34" charset="0"/>
              </a:rPr>
            </a:br>
            <a:r>
              <a:rPr kumimoji="0" lang="en-US" sz="1200" b="0" i="0" u="none" strike="noStrike" cap="none" normalizeH="0" baseline="0" dirty="0" smtClean="0">
                <a:ln>
                  <a:noFill/>
                </a:ln>
                <a:solidFill>
                  <a:schemeClr val="tx1"/>
                </a:solidFill>
                <a:effectLst/>
                <a:latin typeface="Arial" panose="020B0604020202020204" pitchFamily="34" charset="0"/>
              </a:rPr>
              <a:t>Using only one public dataset limits generalization across different regions and banking platforms.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sz="1200" b="1" i="0" u="none" strike="noStrike" cap="none" normalizeH="0" baseline="0" dirty="0" smtClean="0">
                <a:ln>
                  <a:noFill/>
                </a:ln>
                <a:solidFill>
                  <a:schemeClr val="tx1"/>
                </a:solidFill>
                <a:effectLst/>
                <a:latin typeface="Arial" panose="020B0604020202020204" pitchFamily="34" charset="0"/>
              </a:rPr>
              <a:t>Feature Limitations</a:t>
            </a:r>
            <a:r>
              <a:rPr kumimoji="0" lang="en-US" sz="1200" b="0" i="0" u="none" strike="noStrike" cap="none" normalizeH="0" baseline="0" dirty="0" smtClean="0">
                <a:ln>
                  <a:noFill/>
                </a:ln>
                <a:solidFill>
                  <a:schemeClr val="tx1"/>
                </a:solidFill>
                <a:effectLst/>
                <a:latin typeface="Arial" panose="020B0604020202020204" pitchFamily="34" charset="0"/>
              </a:rPr>
              <a:t/>
            </a:r>
            <a:br>
              <a:rPr kumimoji="0" lang="en-US" sz="1200" b="0" i="0" u="none" strike="noStrike" cap="none" normalizeH="0" baseline="0" dirty="0" smtClean="0">
                <a:ln>
                  <a:noFill/>
                </a:ln>
                <a:solidFill>
                  <a:schemeClr val="tx1"/>
                </a:solidFill>
                <a:effectLst/>
                <a:latin typeface="Arial" panose="020B0604020202020204" pitchFamily="34" charset="0"/>
              </a:rPr>
            </a:br>
            <a:r>
              <a:rPr kumimoji="0" lang="en-US" sz="1200" b="0" i="0" u="none" strike="noStrike" cap="none" normalizeH="0" baseline="0" dirty="0" smtClean="0">
                <a:ln>
                  <a:noFill/>
                </a:ln>
                <a:solidFill>
                  <a:schemeClr val="tx1"/>
                </a:solidFill>
                <a:effectLst/>
                <a:latin typeface="Arial" panose="020B0604020202020204" pitchFamily="34" charset="0"/>
              </a:rPr>
              <a:t>Important fraud-related signals such as device ID, user location, or transaction history were missing.</a:t>
            </a:r>
          </a:p>
        </p:txBody>
      </p:sp>
      <p:pic>
        <p:nvPicPr>
          <p:cNvPr id="10" name="Picture 9">
            <a:extLst>
              <a:ext uri="{FF2B5EF4-FFF2-40B4-BE49-F238E27FC236}">
                <a16:creationId xmlns="" xmlns:a16="http://schemas.microsoft.com/office/drawing/2014/main" id="{768390AD-A337-FD55-BD7D-6A55CEEADCAC}"/>
              </a:ext>
            </a:extLst>
          </p:cNvPr>
          <p:cNvPicPr>
            <a:picLocks noChangeAspect="1"/>
          </p:cNvPicPr>
          <p:nvPr/>
        </p:nvPicPr>
        <p:blipFill>
          <a:blip r:embed="rId8"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818533" y="3779806"/>
            <a:ext cx="538609" cy="538609"/>
          </a:xfrm>
          <a:prstGeom prst="rect">
            <a:avLst/>
          </a:prstGeom>
        </p:spPr>
      </p:pic>
      <p:pic>
        <p:nvPicPr>
          <p:cNvPr id="11" name="Picture 10">
            <a:extLst>
              <a:ext uri="{FF2B5EF4-FFF2-40B4-BE49-F238E27FC236}">
                <a16:creationId xmlns="" xmlns:a16="http://schemas.microsoft.com/office/drawing/2014/main" id="{A6A6962B-9EAE-3FED-870D-5E946F20972A}"/>
              </a:ext>
            </a:extLst>
          </p:cNvPr>
          <p:cNvPicPr>
            <a:picLocks noChangeAspect="1"/>
          </p:cNvPicPr>
          <p:nvPr/>
        </p:nvPicPr>
        <p:blipFill>
          <a:blip r:embed="rId9"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401001" y="5593248"/>
            <a:ext cx="381054" cy="381054"/>
          </a:xfrm>
          <a:prstGeom prst="rect">
            <a:avLst/>
          </a:prstGeom>
        </p:spPr>
      </p:pic>
    </p:spTree>
    <p:extLst>
      <p:ext uri="{BB962C8B-B14F-4D97-AF65-F5344CB8AC3E}">
        <p14:creationId xmlns:p14="http://schemas.microsoft.com/office/powerpoint/2010/main" val="38301133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close up of a device&#10;&#10;Description automatically generated">
            <a:extLst>
              <a:ext uri="{FF2B5EF4-FFF2-40B4-BE49-F238E27FC236}">
                <a16:creationId xmlns="" xmlns:a16="http://schemas.microsoft.com/office/drawing/2014/main" id="{0500559F-AB2E-CF37-CDC4-BFF3EE903035}"/>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rot="10800000">
            <a:off x="-1" y="-1"/>
            <a:ext cx="7439319" cy="7680743"/>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pic>
        <p:nvPicPr>
          <p:cNvPr id="5" name="Picture 4">
            <a:extLst>
              <a:ext uri="{FF2B5EF4-FFF2-40B4-BE49-F238E27FC236}">
                <a16:creationId xmlns="" xmlns:a16="http://schemas.microsoft.com/office/drawing/2014/main" id="{13C344C5-228E-F045-01B5-63A5ECF7886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
        <p:nvSpPr>
          <p:cNvPr id="3" name="TextBox 2">
            <a:extLst>
              <a:ext uri="{FF2B5EF4-FFF2-40B4-BE49-F238E27FC236}">
                <a16:creationId xmlns="" xmlns:a16="http://schemas.microsoft.com/office/drawing/2014/main" id="{E6CF5FCF-8DC9-98FB-E48A-4251EA574F9D}"/>
              </a:ext>
            </a:extLst>
          </p:cNvPr>
          <p:cNvSpPr txBox="1"/>
          <p:nvPr/>
        </p:nvSpPr>
        <p:spPr>
          <a:xfrm>
            <a:off x="492767" y="822753"/>
            <a:ext cx="6946552" cy="923330"/>
          </a:xfrm>
          <a:prstGeom prst="rect">
            <a:avLst/>
          </a:prstGeom>
          <a:noFill/>
          <a:effectLst>
            <a:innerShdw blurRad="63500" dist="50800" dir="8100000">
              <a:prstClr val="black">
                <a:alpha val="50000"/>
              </a:prstClr>
            </a:innerShdw>
          </a:effectLst>
        </p:spPr>
        <p:txBody>
          <a:bodyPr wrap="square" rtlCol="0">
            <a:spAutoFit/>
          </a:bodyPr>
          <a:lstStyle/>
          <a:p>
            <a:r>
              <a:rPr lang="en-US" sz="5400" b="1" dirty="0" smtClean="0">
                <a:solidFill>
                  <a:srgbClr val="1C1A55"/>
                </a:solidFill>
                <a:latin typeface="Rockwell" panose="02060603020205020403" pitchFamily="18" charset="0"/>
              </a:rPr>
              <a:t>Fraud Detection</a:t>
            </a:r>
            <a:endParaRPr lang="en-IN" sz="5400" b="1" dirty="0">
              <a:solidFill>
                <a:srgbClr val="1C1A55"/>
              </a:solidFill>
              <a:latin typeface="Rockwell" panose="02060603020205020403" pitchFamily="18" charset="0"/>
            </a:endParaRPr>
          </a:p>
        </p:txBody>
      </p:sp>
      <p:sp>
        <p:nvSpPr>
          <p:cNvPr id="6" name="TextBox 5">
            <a:extLst>
              <a:ext uri="{FF2B5EF4-FFF2-40B4-BE49-F238E27FC236}">
                <a16:creationId xmlns="" xmlns:a16="http://schemas.microsoft.com/office/drawing/2014/main" id="{96356D77-F299-2AFA-67C4-C0AC405938F8}"/>
              </a:ext>
            </a:extLst>
          </p:cNvPr>
          <p:cNvSpPr txBox="1"/>
          <p:nvPr/>
        </p:nvSpPr>
        <p:spPr>
          <a:xfrm>
            <a:off x="86367" y="4849412"/>
            <a:ext cx="7070213" cy="1754326"/>
          </a:xfrm>
          <a:prstGeom prst="rect">
            <a:avLst/>
          </a:prstGeom>
          <a:noFill/>
        </p:spPr>
        <p:txBody>
          <a:bodyPr wrap="square" rtlCol="0">
            <a:spAutoFit/>
          </a:bodyPr>
          <a:lstStyle/>
          <a:p>
            <a:r>
              <a:rPr lang="en-US" b="1" dirty="0">
                <a:solidFill>
                  <a:schemeClr val="accent1">
                    <a:lumMod val="50000"/>
                  </a:schemeClr>
                </a:solidFill>
                <a:latin typeface="Rockwell" panose="02060603020205020403" pitchFamily="18" charset="0"/>
              </a:rPr>
              <a:t>“With the growing complexity of financial fraud, this project leverages machine learning to refine predictive models aimed at detecting and preventing fraudulent activities. Our objective is to enable more accurate, real-time fraud detection that supports smarter decision-making and strengthens financial security.”</a:t>
            </a:r>
          </a:p>
        </p:txBody>
      </p:sp>
      <p:sp>
        <p:nvSpPr>
          <p:cNvPr id="4" name="TextBox 3">
            <a:extLst>
              <a:ext uri="{FF2B5EF4-FFF2-40B4-BE49-F238E27FC236}">
                <a16:creationId xmlns="" xmlns:a16="http://schemas.microsoft.com/office/drawing/2014/main" id="{5F7B1345-C3DD-C953-0A64-8A22840DD589}"/>
              </a:ext>
            </a:extLst>
          </p:cNvPr>
          <p:cNvSpPr txBox="1"/>
          <p:nvPr/>
        </p:nvSpPr>
        <p:spPr>
          <a:xfrm>
            <a:off x="8428383" y="5779489"/>
            <a:ext cx="4037599" cy="338554"/>
          </a:xfrm>
          <a:prstGeom prst="rect">
            <a:avLst/>
          </a:prstGeom>
          <a:noFill/>
        </p:spPr>
        <p:txBody>
          <a:bodyPr wrap="square" rtlCol="0">
            <a:spAutoFit/>
          </a:bodyPr>
          <a:lstStyle/>
          <a:p>
            <a:r>
              <a:rPr lang="en-US" sz="1600" dirty="0">
                <a:latin typeface="Rockwell" panose="02060603020205020403" pitchFamily="18" charset="0"/>
              </a:rPr>
              <a:t>Presented </a:t>
            </a:r>
            <a:r>
              <a:rPr lang="en-US" sz="1600" dirty="0" smtClean="0">
                <a:latin typeface="Rockwell" panose="02060603020205020403" pitchFamily="18" charset="0"/>
              </a:rPr>
              <a:t>By : Razee</a:t>
            </a:r>
            <a:r>
              <a:rPr lang="en-US" sz="1600" dirty="0">
                <a:latin typeface="Rockwell" panose="02060603020205020403" pitchFamily="18" charset="0"/>
              </a:rPr>
              <a:t> Abdullaha Shaikh</a:t>
            </a:r>
            <a:endParaRPr lang="en-IN" sz="1600" dirty="0">
              <a:latin typeface="Rockwell" panose="02060603020205020403"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5970" y="993039"/>
            <a:ext cx="3807498" cy="3391553"/>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64063" y="3007763"/>
            <a:ext cx="1915332" cy="1915332"/>
          </a:xfrm>
          <a:prstGeom prst="rect">
            <a:avLst/>
          </a:prstGeom>
        </p:spPr>
      </p:pic>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42949" y="1054610"/>
            <a:ext cx="5038725" cy="4486275"/>
          </a:xfrm>
          <a:prstGeom prst="rect">
            <a:avLst/>
          </a:prstGeom>
        </p:spPr>
      </p:pic>
    </p:spTree>
    <p:extLst>
      <p:ext uri="{BB962C8B-B14F-4D97-AF65-F5344CB8AC3E}">
        <p14:creationId xmlns:p14="http://schemas.microsoft.com/office/powerpoint/2010/main" val="21460526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2736850" y="1791594"/>
            <a:ext cx="6312044" cy="6808825"/>
          </a:xfrm>
          <a:prstGeom prst="rect">
            <a:avLst/>
          </a:prstGeom>
        </p:spPr>
      </p:pic>
      <p:sp>
        <p:nvSpPr>
          <p:cNvPr id="2" name="TextBox 1"/>
          <p:cNvSpPr txBox="1"/>
          <p:nvPr/>
        </p:nvSpPr>
        <p:spPr>
          <a:xfrm>
            <a:off x="905164" y="92363"/>
            <a:ext cx="9462206" cy="369332"/>
          </a:xfrm>
          <a:prstGeom prst="rect">
            <a:avLst/>
          </a:prstGeom>
          <a:noFill/>
        </p:spPr>
        <p:txBody>
          <a:bodyPr wrap="none" rtlCol="0">
            <a:spAutoFit/>
          </a:bodyPr>
          <a:lstStyle/>
          <a:p>
            <a:r>
              <a:rPr lang="en-US" dirty="0"/>
              <a:t>To calculate the </a:t>
            </a:r>
            <a:r>
              <a:rPr lang="en-US" b="1" dirty="0"/>
              <a:t>financial impact analysis</a:t>
            </a:r>
            <a:r>
              <a:rPr lang="en-US" dirty="0"/>
              <a:t> </a:t>
            </a:r>
            <a:r>
              <a:rPr lang="en-US" dirty="0" smtClean="0"/>
              <a:t>of models </a:t>
            </a:r>
            <a:r>
              <a:rPr lang="en-US" dirty="0"/>
              <a:t>(Logistic Regression, Random Forest, XGBoost</a:t>
            </a:r>
            <a:r>
              <a:rPr lang="en-US" dirty="0" smtClean="0"/>
              <a:t>)</a:t>
            </a:r>
            <a:endParaRPr lang="en-US" dirty="0"/>
          </a:p>
        </p:txBody>
      </p:sp>
      <p:sp>
        <p:nvSpPr>
          <p:cNvPr id="9" name="TextBox 8"/>
          <p:cNvSpPr txBox="1"/>
          <p:nvPr/>
        </p:nvSpPr>
        <p:spPr>
          <a:xfrm>
            <a:off x="147783" y="461696"/>
            <a:ext cx="5412508" cy="3908762"/>
          </a:xfrm>
          <a:prstGeom prst="rect">
            <a:avLst/>
          </a:prstGeom>
          <a:noFill/>
        </p:spPr>
        <p:txBody>
          <a:bodyPr wrap="square" rtlCol="0">
            <a:spAutoFit/>
          </a:bodyPr>
          <a:lstStyle/>
          <a:p>
            <a:r>
              <a:rPr lang="en-US" sz="1600" b="1" dirty="0"/>
              <a:t>Step 1: Understand Your Problem Context</a:t>
            </a:r>
          </a:p>
          <a:p>
            <a:r>
              <a:rPr lang="en-US" sz="1200" dirty="0"/>
              <a:t>You are working on a fraud detection task, where:</a:t>
            </a:r>
          </a:p>
          <a:p>
            <a:endParaRPr lang="en-US" sz="1200" dirty="0"/>
          </a:p>
          <a:p>
            <a:r>
              <a:rPr lang="en-US" sz="1200" dirty="0"/>
              <a:t>Class 1 = Fraud</a:t>
            </a:r>
          </a:p>
          <a:p>
            <a:endParaRPr lang="en-US" sz="1200" dirty="0"/>
          </a:p>
          <a:p>
            <a:r>
              <a:rPr lang="en-US" sz="1200" dirty="0"/>
              <a:t>Class 0 = Not </a:t>
            </a:r>
            <a:r>
              <a:rPr lang="en-US" sz="1200" dirty="0" smtClean="0"/>
              <a:t>Fraud</a:t>
            </a:r>
          </a:p>
          <a:p>
            <a:endParaRPr lang="en-US" sz="1200" dirty="0"/>
          </a:p>
          <a:p>
            <a:r>
              <a:rPr lang="en-US" sz="1200" dirty="0"/>
              <a:t>Let’s assume financial values as follows:</a:t>
            </a:r>
          </a:p>
          <a:p>
            <a:endParaRPr lang="en-US" sz="1200" dirty="0"/>
          </a:p>
          <a:p>
            <a:r>
              <a:rPr lang="en-US" sz="1200" dirty="0"/>
              <a:t>Average Transaction Value: ₹10,000 (you can adjust)</a:t>
            </a:r>
          </a:p>
          <a:p>
            <a:endParaRPr lang="en-US" sz="1200" dirty="0"/>
          </a:p>
          <a:p>
            <a:r>
              <a:rPr lang="en-US" sz="1200" dirty="0"/>
              <a:t>Loss if Fraud is Missed (FN): ₹10,000</a:t>
            </a:r>
          </a:p>
          <a:p>
            <a:endParaRPr lang="en-US" sz="1200" dirty="0"/>
          </a:p>
          <a:p>
            <a:r>
              <a:rPr lang="en-US" sz="1200" dirty="0"/>
              <a:t>Cost of Investigating a False Positive (FP): ₹500</a:t>
            </a:r>
          </a:p>
          <a:p>
            <a:endParaRPr lang="en-US" sz="1200" dirty="0"/>
          </a:p>
          <a:p>
            <a:r>
              <a:rPr lang="en-US" sz="1200" dirty="0"/>
              <a:t>No Cost/Benefit for TN and TP (true predictions considered neutral for this analysis</a:t>
            </a:r>
            <a:r>
              <a:rPr lang="en-US" sz="1200" dirty="0" smtClean="0"/>
              <a:t>)</a:t>
            </a:r>
            <a:endParaRPr lang="en-US" sz="1200" dirty="0"/>
          </a:p>
          <a:p>
            <a:endParaRPr lang="en-US" sz="1200" dirty="0" smtClean="0"/>
          </a:p>
          <a:p>
            <a:r>
              <a:rPr lang="en-US" sz="1600" b="1" dirty="0"/>
              <a:t>Step 2: Confusion Matrices </a:t>
            </a:r>
            <a:r>
              <a:rPr lang="en-US" sz="1600" b="1" dirty="0" smtClean="0"/>
              <a:t>Recap</a:t>
            </a:r>
          </a:p>
          <a:p>
            <a:endParaRPr lang="en-US" sz="1200" b="1" dirty="0"/>
          </a:p>
          <a:p>
            <a:endParaRPr lang="en-US" sz="1200" dirty="0"/>
          </a:p>
        </p:txBody>
      </p:sp>
      <p:graphicFrame>
        <p:nvGraphicFramePr>
          <p:cNvPr id="11" name="Table 10"/>
          <p:cNvGraphicFramePr>
            <a:graphicFrameLocks noGrp="1"/>
          </p:cNvGraphicFramePr>
          <p:nvPr>
            <p:extLst>
              <p:ext uri="{D42A27DB-BD31-4B8C-83A1-F6EECF244321}">
                <p14:modId xmlns:p14="http://schemas.microsoft.com/office/powerpoint/2010/main" val="4197298073"/>
              </p:ext>
            </p:extLst>
          </p:nvPr>
        </p:nvGraphicFramePr>
        <p:xfrm>
          <a:off x="230909" y="4007078"/>
          <a:ext cx="3889756" cy="1097280"/>
        </p:xfrm>
        <a:graphic>
          <a:graphicData uri="http://schemas.openxmlformats.org/drawingml/2006/table">
            <a:tbl>
              <a:tblPr>
                <a:tableStyleId>{775DCB02-9BB8-47FD-8907-85C794F793BA}</a:tableStyleId>
              </a:tblPr>
              <a:tblGrid>
                <a:gridCol w="1658851"/>
                <a:gridCol w="534008"/>
                <a:gridCol w="448740"/>
                <a:gridCol w="549339"/>
                <a:gridCol w="698818"/>
              </a:tblGrid>
              <a:tr h="0">
                <a:tc>
                  <a:txBody>
                    <a:bodyPr/>
                    <a:lstStyle/>
                    <a:p>
                      <a:r>
                        <a:rPr lang="en-US" sz="1200" dirty="0"/>
                        <a:t>Model</a:t>
                      </a:r>
                    </a:p>
                  </a:txBody>
                  <a:tcPr anchor="ctr"/>
                </a:tc>
                <a:tc>
                  <a:txBody>
                    <a:bodyPr/>
                    <a:lstStyle/>
                    <a:p>
                      <a:r>
                        <a:rPr lang="en-US" sz="1200"/>
                        <a:t>TP</a:t>
                      </a:r>
                    </a:p>
                  </a:txBody>
                  <a:tcPr anchor="ctr"/>
                </a:tc>
                <a:tc>
                  <a:txBody>
                    <a:bodyPr/>
                    <a:lstStyle/>
                    <a:p>
                      <a:r>
                        <a:rPr lang="en-US" sz="1200"/>
                        <a:t>FN</a:t>
                      </a:r>
                    </a:p>
                  </a:txBody>
                  <a:tcPr anchor="ctr"/>
                </a:tc>
                <a:tc>
                  <a:txBody>
                    <a:bodyPr/>
                    <a:lstStyle/>
                    <a:p>
                      <a:r>
                        <a:rPr lang="en-US" sz="1200" dirty="0"/>
                        <a:t>FP</a:t>
                      </a:r>
                    </a:p>
                  </a:txBody>
                  <a:tcPr anchor="ctr"/>
                </a:tc>
                <a:tc>
                  <a:txBody>
                    <a:bodyPr/>
                    <a:lstStyle/>
                    <a:p>
                      <a:r>
                        <a:rPr lang="en-US" sz="1200" dirty="0"/>
                        <a:t>TN</a:t>
                      </a:r>
                    </a:p>
                  </a:txBody>
                  <a:tcPr anchor="ctr"/>
                </a:tc>
              </a:tr>
              <a:tr h="0">
                <a:tc>
                  <a:txBody>
                    <a:bodyPr/>
                    <a:lstStyle/>
                    <a:p>
                      <a:r>
                        <a:rPr lang="en-US" sz="1200" dirty="0"/>
                        <a:t>Logistic Regression</a:t>
                      </a:r>
                    </a:p>
                  </a:txBody>
                  <a:tcPr anchor="ctr"/>
                </a:tc>
                <a:tc>
                  <a:txBody>
                    <a:bodyPr/>
                    <a:lstStyle/>
                    <a:p>
                      <a:r>
                        <a:rPr lang="en-US" sz="1200" dirty="0"/>
                        <a:t>222</a:t>
                      </a:r>
                    </a:p>
                  </a:txBody>
                  <a:tcPr anchor="ctr"/>
                </a:tc>
                <a:tc>
                  <a:txBody>
                    <a:bodyPr/>
                    <a:lstStyle/>
                    <a:p>
                      <a:r>
                        <a:rPr lang="en-US" sz="1200" dirty="0"/>
                        <a:t>6</a:t>
                      </a:r>
                    </a:p>
                  </a:txBody>
                  <a:tcPr anchor="ctr"/>
                </a:tc>
                <a:tc>
                  <a:txBody>
                    <a:bodyPr/>
                    <a:lstStyle/>
                    <a:p>
                      <a:r>
                        <a:rPr lang="en-US" sz="1200"/>
                        <a:t>121</a:t>
                      </a:r>
                    </a:p>
                  </a:txBody>
                  <a:tcPr anchor="ctr"/>
                </a:tc>
                <a:tc>
                  <a:txBody>
                    <a:bodyPr/>
                    <a:lstStyle/>
                    <a:p>
                      <a:r>
                        <a:rPr lang="en-US" sz="1200"/>
                        <a:t>1880</a:t>
                      </a:r>
                    </a:p>
                  </a:txBody>
                  <a:tcPr anchor="ctr"/>
                </a:tc>
              </a:tr>
              <a:tr h="0">
                <a:tc>
                  <a:txBody>
                    <a:bodyPr/>
                    <a:lstStyle/>
                    <a:p>
                      <a:r>
                        <a:rPr lang="en-US" sz="1200" dirty="0"/>
                        <a:t>Random Forest</a:t>
                      </a:r>
                    </a:p>
                  </a:txBody>
                  <a:tcPr anchor="ctr"/>
                </a:tc>
                <a:tc>
                  <a:txBody>
                    <a:bodyPr/>
                    <a:lstStyle/>
                    <a:p>
                      <a:r>
                        <a:rPr lang="en-US" sz="1200"/>
                        <a:t>223</a:t>
                      </a:r>
                    </a:p>
                  </a:txBody>
                  <a:tcPr anchor="ctr"/>
                </a:tc>
                <a:tc>
                  <a:txBody>
                    <a:bodyPr/>
                    <a:lstStyle/>
                    <a:p>
                      <a:r>
                        <a:rPr lang="en-US" sz="1200"/>
                        <a:t>5</a:t>
                      </a:r>
                    </a:p>
                  </a:txBody>
                  <a:tcPr anchor="ctr"/>
                </a:tc>
                <a:tc>
                  <a:txBody>
                    <a:bodyPr/>
                    <a:lstStyle/>
                    <a:p>
                      <a:r>
                        <a:rPr lang="en-US" sz="1200" dirty="0"/>
                        <a:t>10</a:t>
                      </a:r>
                    </a:p>
                  </a:txBody>
                  <a:tcPr anchor="ctr"/>
                </a:tc>
                <a:tc>
                  <a:txBody>
                    <a:bodyPr/>
                    <a:lstStyle/>
                    <a:p>
                      <a:r>
                        <a:rPr lang="en-US" sz="1200"/>
                        <a:t>1991</a:t>
                      </a:r>
                    </a:p>
                  </a:txBody>
                  <a:tcPr anchor="ctr"/>
                </a:tc>
              </a:tr>
              <a:tr h="0">
                <a:tc>
                  <a:txBody>
                    <a:bodyPr/>
                    <a:lstStyle/>
                    <a:p>
                      <a:r>
                        <a:rPr lang="en-US" sz="1200" dirty="0" err="1"/>
                        <a:t>XGBoost</a:t>
                      </a:r>
                      <a:endParaRPr lang="en-US" sz="1200" dirty="0"/>
                    </a:p>
                  </a:txBody>
                  <a:tcPr anchor="ctr"/>
                </a:tc>
                <a:tc>
                  <a:txBody>
                    <a:bodyPr/>
                    <a:lstStyle/>
                    <a:p>
                      <a:r>
                        <a:rPr lang="en-US" sz="1200" dirty="0"/>
                        <a:t>224</a:t>
                      </a:r>
                    </a:p>
                  </a:txBody>
                  <a:tcPr anchor="ctr"/>
                </a:tc>
                <a:tc>
                  <a:txBody>
                    <a:bodyPr/>
                    <a:lstStyle/>
                    <a:p>
                      <a:r>
                        <a:rPr lang="en-US" sz="1200" dirty="0"/>
                        <a:t>4</a:t>
                      </a:r>
                    </a:p>
                  </a:txBody>
                  <a:tcPr anchor="ctr"/>
                </a:tc>
                <a:tc>
                  <a:txBody>
                    <a:bodyPr/>
                    <a:lstStyle/>
                    <a:p>
                      <a:r>
                        <a:rPr lang="en-US" sz="1200" dirty="0"/>
                        <a:t>9</a:t>
                      </a:r>
                    </a:p>
                  </a:txBody>
                  <a:tcPr anchor="ctr"/>
                </a:tc>
                <a:tc>
                  <a:txBody>
                    <a:bodyPr/>
                    <a:lstStyle/>
                    <a:p>
                      <a:r>
                        <a:rPr lang="en-US" sz="1200" dirty="0"/>
                        <a:t>1992</a:t>
                      </a:r>
                    </a:p>
                  </a:txBody>
                  <a:tcPr anchor="ctr"/>
                </a:tc>
              </a:tr>
            </a:tbl>
          </a:graphicData>
        </a:graphic>
      </p:graphicFrame>
      <p:sp>
        <p:nvSpPr>
          <p:cNvPr id="12" name="TextBox 11"/>
          <p:cNvSpPr txBox="1"/>
          <p:nvPr/>
        </p:nvSpPr>
        <p:spPr>
          <a:xfrm>
            <a:off x="147783" y="5196007"/>
            <a:ext cx="6539345" cy="1661993"/>
          </a:xfrm>
          <a:prstGeom prst="rect">
            <a:avLst/>
          </a:prstGeom>
          <a:noFill/>
        </p:spPr>
        <p:txBody>
          <a:bodyPr wrap="square" rtlCol="0">
            <a:spAutoFit/>
          </a:bodyPr>
          <a:lstStyle/>
          <a:p>
            <a:r>
              <a:rPr lang="en-US" sz="1600" b="1" dirty="0"/>
              <a:t>Step 3: Financial Impact Formula</a:t>
            </a:r>
          </a:p>
          <a:p>
            <a:r>
              <a:rPr lang="en-US" sz="1200" dirty="0"/>
              <a:t>We calculate the following:</a:t>
            </a:r>
          </a:p>
          <a:p>
            <a:endParaRPr lang="en-US" sz="1200" dirty="0"/>
          </a:p>
          <a:p>
            <a:r>
              <a:rPr lang="en-US" sz="1200" dirty="0"/>
              <a:t>Expected Losses = FN * ₹10,000 + FP * ₹500</a:t>
            </a:r>
          </a:p>
          <a:p>
            <a:endParaRPr lang="en-US" sz="1200" dirty="0"/>
          </a:p>
          <a:p>
            <a:r>
              <a:rPr lang="en-US" sz="1200" dirty="0"/>
              <a:t>Expected Profit Saved (compared to no model) = Fraud caught (TP * ₹10,000)</a:t>
            </a:r>
          </a:p>
          <a:p>
            <a:endParaRPr lang="en-US" sz="1200" dirty="0"/>
          </a:p>
          <a:p>
            <a:r>
              <a:rPr lang="en-US" sz="1200" dirty="0"/>
              <a:t>Net Profit = Profit Saved - Expected Losses</a:t>
            </a:r>
          </a:p>
        </p:txBody>
      </p:sp>
      <p:sp>
        <p:nvSpPr>
          <p:cNvPr id="13" name="TextBox 12"/>
          <p:cNvSpPr txBox="1"/>
          <p:nvPr/>
        </p:nvSpPr>
        <p:spPr>
          <a:xfrm>
            <a:off x="6059055" y="461695"/>
            <a:ext cx="6908800" cy="5509200"/>
          </a:xfrm>
          <a:prstGeom prst="rect">
            <a:avLst/>
          </a:prstGeom>
          <a:noFill/>
        </p:spPr>
        <p:txBody>
          <a:bodyPr wrap="square" rtlCol="0">
            <a:spAutoFit/>
          </a:bodyPr>
          <a:lstStyle/>
          <a:p>
            <a:r>
              <a:rPr lang="en-US" sz="1600" b="1" dirty="0"/>
              <a:t>Step 4: Model-wise Financial Impact</a:t>
            </a:r>
          </a:p>
          <a:p>
            <a:r>
              <a:rPr lang="en-US" sz="1200" b="1" dirty="0"/>
              <a:t>1. Logistic Regression</a:t>
            </a:r>
          </a:p>
          <a:p>
            <a:r>
              <a:rPr lang="en-US" sz="1200" dirty="0" smtClean="0"/>
              <a:t>TP = 222, FN = 6, FP = 121</a:t>
            </a:r>
          </a:p>
          <a:p>
            <a:endParaRPr lang="en-US" sz="1200" dirty="0" smtClean="0"/>
          </a:p>
          <a:p>
            <a:r>
              <a:rPr lang="en-US" sz="1200" dirty="0" smtClean="0"/>
              <a:t>Losses = (6 × 10,000) + (121 × 500) = ₹60,000 + ₹60,500 = ₹120,500</a:t>
            </a:r>
          </a:p>
          <a:p>
            <a:endParaRPr lang="en-US" sz="1200" dirty="0" smtClean="0"/>
          </a:p>
          <a:p>
            <a:r>
              <a:rPr lang="en-US" sz="1200" dirty="0" smtClean="0"/>
              <a:t>Profit Saved = 222 × ₹10,000 = ₹2,220,000</a:t>
            </a:r>
          </a:p>
          <a:p>
            <a:endParaRPr lang="en-US" sz="1200" dirty="0" smtClean="0"/>
          </a:p>
          <a:p>
            <a:r>
              <a:rPr lang="en-US" sz="1200" dirty="0" smtClean="0"/>
              <a:t>Net Profit = ₹2,220,000 - ₹120,500 = ₹2,099,500</a:t>
            </a:r>
          </a:p>
          <a:p>
            <a:endParaRPr lang="en-US" sz="1200" dirty="0"/>
          </a:p>
          <a:p>
            <a:r>
              <a:rPr lang="en-US" sz="1200" b="1" dirty="0"/>
              <a:t>2. Random Forest</a:t>
            </a:r>
          </a:p>
          <a:p>
            <a:r>
              <a:rPr lang="en-US" sz="1200" dirty="0"/>
              <a:t>TP = 223, FN = 5, FP = 10</a:t>
            </a:r>
          </a:p>
          <a:p>
            <a:endParaRPr lang="en-US" sz="1200" dirty="0"/>
          </a:p>
          <a:p>
            <a:r>
              <a:rPr lang="en-US" sz="1200" dirty="0"/>
              <a:t>Losses = (5 × 10,000) + (10 × 500) = ₹50,000 + ₹5,000 = ₹55,000</a:t>
            </a:r>
          </a:p>
          <a:p>
            <a:endParaRPr lang="en-US" sz="1200" dirty="0"/>
          </a:p>
          <a:p>
            <a:r>
              <a:rPr lang="en-US" sz="1200" dirty="0"/>
              <a:t>Profit Saved = 223 × ₹10,000 = ₹2,230,000</a:t>
            </a:r>
          </a:p>
          <a:p>
            <a:endParaRPr lang="en-US" sz="1200" dirty="0"/>
          </a:p>
          <a:p>
            <a:r>
              <a:rPr lang="en-US" sz="1200" dirty="0"/>
              <a:t>Net Profit = ₹2,230,000 - ₹55,000 = ₹2,175,000</a:t>
            </a:r>
          </a:p>
          <a:p>
            <a:endParaRPr lang="en-US" sz="1200" b="1" dirty="0"/>
          </a:p>
          <a:p>
            <a:r>
              <a:rPr lang="en-US" sz="1200" b="1" dirty="0"/>
              <a:t>3. XGBoost</a:t>
            </a:r>
          </a:p>
          <a:p>
            <a:r>
              <a:rPr lang="en-US" sz="1200" dirty="0"/>
              <a:t>TP = 224, FN = 4, FP = 9</a:t>
            </a:r>
          </a:p>
          <a:p>
            <a:endParaRPr lang="en-US" sz="1200" dirty="0"/>
          </a:p>
          <a:p>
            <a:r>
              <a:rPr lang="en-US" sz="1200" dirty="0"/>
              <a:t>Losses = (4 × 10,000) + (9 × 500) = ₹40,000 + ₹4,500 = ₹44,500</a:t>
            </a:r>
          </a:p>
          <a:p>
            <a:endParaRPr lang="en-US" sz="1200" dirty="0"/>
          </a:p>
          <a:p>
            <a:r>
              <a:rPr lang="en-US" sz="1200" dirty="0"/>
              <a:t>Profit Saved = 224 × ₹10,000 = ₹2,240,000</a:t>
            </a:r>
          </a:p>
          <a:p>
            <a:endParaRPr lang="en-US" sz="1200" dirty="0"/>
          </a:p>
          <a:p>
            <a:r>
              <a:rPr lang="en-US" sz="1200" dirty="0"/>
              <a:t>Net Profit = ₹2,240,000 - ₹44,500 = ₹2,195,500</a:t>
            </a:r>
          </a:p>
          <a:p>
            <a:endParaRPr lang="en-US" sz="1200" dirty="0"/>
          </a:p>
          <a:p>
            <a:endParaRPr lang="en-US" sz="1200" dirty="0"/>
          </a:p>
        </p:txBody>
      </p:sp>
      <p:sp>
        <p:nvSpPr>
          <p:cNvPr id="16" name="TextBox 15"/>
          <p:cNvSpPr txBox="1"/>
          <p:nvPr/>
        </p:nvSpPr>
        <p:spPr>
          <a:xfrm>
            <a:off x="6059055" y="5596115"/>
            <a:ext cx="5290351" cy="1200329"/>
          </a:xfrm>
          <a:prstGeom prst="rect">
            <a:avLst/>
          </a:prstGeom>
          <a:noFill/>
          <a:ln>
            <a:solidFill>
              <a:schemeClr val="accent6">
                <a:lumMod val="50000"/>
              </a:schemeClr>
            </a:solidFill>
          </a:ln>
        </p:spPr>
        <p:txBody>
          <a:bodyPr wrap="square" rtlCol="0">
            <a:spAutoFit/>
          </a:bodyPr>
          <a:lstStyle/>
          <a:p>
            <a:r>
              <a:rPr lang="en-US" dirty="0"/>
              <a:t>Best Financial Model: XGBoost</a:t>
            </a:r>
          </a:p>
          <a:p>
            <a:endParaRPr lang="en-US" dirty="0"/>
          </a:p>
          <a:p>
            <a:r>
              <a:rPr lang="en-US" dirty="0"/>
              <a:t>Reason: Lowest losses and highest profit by catching the most frauds with very few false alerts.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3564" y="885779"/>
            <a:ext cx="2143125" cy="2143125"/>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78610" y="4267733"/>
            <a:ext cx="1703162" cy="1703162"/>
          </a:xfrm>
          <a:prstGeom prst="rect">
            <a:avLst/>
          </a:prstGeom>
        </p:spPr>
      </p:pic>
    </p:spTree>
    <p:extLst>
      <p:ext uri="{BB962C8B-B14F-4D97-AF65-F5344CB8AC3E}">
        <p14:creationId xmlns:p14="http://schemas.microsoft.com/office/powerpoint/2010/main" val="7816149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886" y="877455"/>
            <a:ext cx="10058400" cy="581690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3150" y="3288145"/>
            <a:ext cx="2857500" cy="3569855"/>
          </a:xfrm>
          <a:prstGeom prst="rect">
            <a:avLst/>
          </a:prstGeom>
        </p:spPr>
      </p:pic>
      <p:sp>
        <p:nvSpPr>
          <p:cNvPr id="5" name="TextBox 4"/>
          <p:cNvSpPr txBox="1"/>
          <p:nvPr/>
        </p:nvSpPr>
        <p:spPr>
          <a:xfrm>
            <a:off x="4230253" y="-45875"/>
            <a:ext cx="2724729" cy="923330"/>
          </a:xfrm>
          <a:prstGeom prst="rect">
            <a:avLst/>
          </a:prstGeom>
          <a:solidFill>
            <a:schemeClr val="accent4">
              <a:lumMod val="60000"/>
              <a:lumOff val="40000"/>
            </a:schemeClr>
          </a:solidFill>
        </p:spPr>
        <p:txBody>
          <a:bodyPr wrap="square" rtlCol="0">
            <a:spAutoFit/>
            <a:scene3d>
              <a:camera prst="orthographicFront"/>
              <a:lightRig rig="soft" dir="t">
                <a:rot lat="0" lon="0" rev="15600000"/>
              </a:lightRig>
            </a:scene3d>
            <a:sp3d extrusionH="57150" prstMaterial="softEdge">
              <a:bevelT w="25400" h="38100"/>
            </a:sp3d>
          </a:bodyPr>
          <a:lstStyle/>
          <a:p>
            <a:r>
              <a:rPr lang="en-US" sz="5400" b="1" dirty="0" smtClean="0">
                <a:ln>
                  <a:solidFill>
                    <a:schemeClr val="tx1">
                      <a:lumMod val="95000"/>
                      <a:lumOff val="5000"/>
                    </a:schemeClr>
                  </a:solidFill>
                </a:ln>
                <a:solidFill>
                  <a:schemeClr val="accent4"/>
                </a:solidFill>
                <a:effectLst>
                  <a:glow rad="139700">
                    <a:schemeClr val="accent5">
                      <a:satMod val="175000"/>
                      <a:alpha val="40000"/>
                    </a:schemeClr>
                  </a:glow>
                  <a:outerShdw blurRad="50800" dist="38100" dir="2700000" algn="tl" rotWithShape="0">
                    <a:prstClr val="black">
                      <a:alpha val="40000"/>
                    </a:prstClr>
                  </a:outerShdw>
                </a:effectLst>
              </a:rPr>
              <a:t>Power BI</a:t>
            </a:r>
            <a:endParaRPr lang="en-US" sz="5400" b="1" dirty="0">
              <a:ln>
                <a:solidFill>
                  <a:schemeClr val="tx1">
                    <a:lumMod val="95000"/>
                    <a:lumOff val="5000"/>
                  </a:schemeClr>
                </a:solidFill>
              </a:ln>
              <a:solidFill>
                <a:schemeClr val="accent4"/>
              </a:solidFill>
              <a:effectLst>
                <a:glow rad="139700">
                  <a:schemeClr val="accent5">
                    <a:satMod val="175000"/>
                    <a:alpha val="40000"/>
                  </a:schemeClr>
                </a:glow>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9453305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device&#10;&#10;Description automatically generated">
            <a:extLst>
              <a:ext uri="{FF2B5EF4-FFF2-40B4-BE49-F238E27FC236}">
                <a16:creationId xmlns=""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4986" r="-1" b="-1"/>
          <a:stretch/>
        </p:blipFill>
        <p:spPr>
          <a:xfrm>
            <a:off x="0" y="1282"/>
            <a:ext cx="12192000" cy="6856718"/>
          </a:xfrm>
          <a:prstGeom prst="rect">
            <a:avLst/>
          </a:prstGeom>
        </p:spPr>
      </p:pic>
      <p:pic>
        <p:nvPicPr>
          <p:cNvPr id="5" name="Picture 4">
            <a:extLst>
              <a:ext uri="{FF2B5EF4-FFF2-40B4-BE49-F238E27FC236}">
                <a16:creationId xmlns="" xmlns:a16="http://schemas.microsoft.com/office/drawing/2014/main" id="{D4E6C047-5885-D0BC-273F-A5DD1EE584B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0226351" y="6311075"/>
            <a:ext cx="1785976" cy="462949"/>
          </a:xfrm>
          <a:prstGeom prst="rect">
            <a:avLst/>
          </a:prstGeom>
        </p:spPr>
      </p:pic>
      <p:pic>
        <p:nvPicPr>
          <p:cNvPr id="8" name="Picture 7">
            <a:extLst>
              <a:ext uri="{FF2B5EF4-FFF2-40B4-BE49-F238E27FC236}">
                <a16:creationId xmlns="" xmlns:a16="http://schemas.microsoft.com/office/drawing/2014/main" id="{2C390AED-BDA7-1475-74AC-0BCDE8DC52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9" name="Picture 8">
            <a:extLst>
              <a:ext uri="{FF2B5EF4-FFF2-40B4-BE49-F238E27FC236}">
                <a16:creationId xmlns="" xmlns:a16="http://schemas.microsoft.com/office/drawing/2014/main" id="{B2A34678-9AA0-B4BA-AE8C-876DBD47284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Tree>
    <p:extLst>
      <p:ext uri="{BB962C8B-B14F-4D97-AF65-F5344CB8AC3E}">
        <p14:creationId xmlns:p14="http://schemas.microsoft.com/office/powerpoint/2010/main" val="31514355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97B6DC04-E119-85B1-C625-F0A0AA601B28}"/>
            </a:ext>
          </a:extLst>
        </p:cNvPr>
        <p:cNvGrpSpPr/>
        <p:nvPr/>
      </p:nvGrpSpPr>
      <p:grpSpPr>
        <a:xfrm>
          <a:off x="0" y="0"/>
          <a:ext cx="0" cy="0"/>
          <a:chOff x="0" y="0"/>
          <a:chExt cx="0" cy="0"/>
        </a:xfrm>
      </p:grpSpPr>
      <p:pic>
        <p:nvPicPr>
          <p:cNvPr id="19" name="Picture 18" descr="A close up of a device&#10;&#10;Description automatically generated">
            <a:extLst>
              <a:ext uri="{FF2B5EF4-FFF2-40B4-BE49-F238E27FC236}">
                <a16:creationId xmlns="" xmlns:a16="http://schemas.microsoft.com/office/drawing/2014/main" id="{0500559F-AB2E-CF37-CDC4-BFF3EE903035}"/>
              </a:ext>
            </a:extLst>
          </p:cNvPr>
          <p:cNvPicPr>
            <a:picLocks noChangeAspect="1"/>
          </p:cNvPicPr>
          <p:nvPr/>
        </p:nvPicPr>
        <p:blipFill rotWithShape="1">
          <a:blip r:embed="rId2">
            <a:duotone>
              <a:prstClr val="black"/>
              <a:schemeClr val="accent3">
                <a:lumMod val="20000"/>
                <a:lumOff val="80000"/>
                <a:tint val="45000"/>
                <a:satMod val="400000"/>
              </a:schemeClr>
            </a:duotone>
            <a:extLst>
              <a:ext uri="{28A0092B-C50C-407E-A947-70E740481C1C}">
                <a14:useLocalDpi xmlns:a14="http://schemas.microsoft.com/office/drawing/2010/main" val="0"/>
              </a:ext>
            </a:extLst>
          </a:blip>
          <a:srcRect l="28821" r="28864"/>
          <a:stretch/>
        </p:blipFill>
        <p:spPr>
          <a:xfrm rot="10800000">
            <a:off x="10272" y="786873"/>
            <a:ext cx="7439319" cy="7680743"/>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pic>
        <p:nvPicPr>
          <p:cNvPr id="3" name="Picture 2">
            <a:extLst>
              <a:ext uri="{FF2B5EF4-FFF2-40B4-BE49-F238E27FC236}">
                <a16:creationId xmlns="" xmlns:a16="http://schemas.microsoft.com/office/drawing/2014/main" id="{6C593E94-8C3A-D7BB-2825-B7F19B083CD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
        <p:nvSpPr>
          <p:cNvPr id="10" name="TextBox 9"/>
          <p:cNvSpPr txBox="1"/>
          <p:nvPr/>
        </p:nvSpPr>
        <p:spPr>
          <a:xfrm flipH="1">
            <a:off x="98461" y="322198"/>
            <a:ext cx="1754814" cy="338554"/>
          </a:xfrm>
          <a:prstGeom prst="rect">
            <a:avLst/>
          </a:prstGeom>
          <a:noFill/>
        </p:spPr>
        <p:txBody>
          <a:bodyPr wrap="square" rtlCol="0">
            <a:spAutoFit/>
          </a:bodyPr>
          <a:lstStyle/>
          <a:p>
            <a:endParaRPr lang="en-US" sz="1600" dirty="0"/>
          </a:p>
        </p:txBody>
      </p:sp>
      <p:sp>
        <p:nvSpPr>
          <p:cNvPr id="12" name="TextBox 11"/>
          <p:cNvSpPr txBox="1"/>
          <p:nvPr/>
        </p:nvSpPr>
        <p:spPr>
          <a:xfrm>
            <a:off x="1804689" y="1891858"/>
            <a:ext cx="4252286" cy="1200329"/>
          </a:xfrm>
          <a:prstGeom prst="rect">
            <a:avLst/>
          </a:prstGeom>
          <a:solidFill>
            <a:schemeClr val="tx2">
              <a:lumMod val="40000"/>
              <a:lumOff val="60000"/>
            </a:schemeClr>
          </a:solidFill>
        </p:spPr>
        <p:txBody>
          <a:bodyPr wrap="square" rtlCol="0">
            <a:spAutoFit/>
          </a:bodyPr>
          <a:lstStyle/>
          <a:p>
            <a:r>
              <a:rPr lang="en-US" sz="1200" dirty="0"/>
              <a:t>2. Data Acquisition and Refinement</a:t>
            </a:r>
          </a:p>
          <a:p>
            <a:r>
              <a:rPr lang="en-US" sz="1200" dirty="0"/>
              <a:t>A comprehensive dataset comprising transaction records has been utilized. The data underwent a thorough refinement process to ensure quality, including the handling of missing values, outlier treatment, and normalization. These steps were essential to prepare the dataset for robust model training.</a:t>
            </a:r>
          </a:p>
        </p:txBody>
      </p:sp>
      <p:sp>
        <p:nvSpPr>
          <p:cNvPr id="13" name="TextBox 12"/>
          <p:cNvSpPr txBox="1"/>
          <p:nvPr/>
        </p:nvSpPr>
        <p:spPr>
          <a:xfrm>
            <a:off x="164354" y="3276011"/>
            <a:ext cx="4212254" cy="1200329"/>
          </a:xfrm>
          <a:prstGeom prst="rect">
            <a:avLst/>
          </a:prstGeom>
          <a:solidFill>
            <a:schemeClr val="bg2">
              <a:lumMod val="75000"/>
            </a:schemeClr>
          </a:solidFill>
        </p:spPr>
        <p:txBody>
          <a:bodyPr wrap="square" rtlCol="0">
            <a:spAutoFit/>
          </a:bodyPr>
          <a:lstStyle/>
          <a:p>
            <a:r>
              <a:rPr lang="en-US" sz="1200" dirty="0"/>
              <a:t>3. Exploratory Data Analysis (EDA)</a:t>
            </a:r>
          </a:p>
          <a:p>
            <a:r>
              <a:rPr lang="en-US" sz="1200" dirty="0"/>
              <a:t>The exploratory phase involved uncovering hidden patterns and transaction trends. Visualizations and statistical summaries were employed to highlight correlations, class imbalances, and feature distributions, offering valuable insights into the nature of legitimate and fraudulent activities.</a:t>
            </a:r>
          </a:p>
        </p:txBody>
      </p:sp>
      <p:sp>
        <p:nvSpPr>
          <p:cNvPr id="14" name="TextBox 13"/>
          <p:cNvSpPr txBox="1"/>
          <p:nvPr/>
        </p:nvSpPr>
        <p:spPr>
          <a:xfrm>
            <a:off x="682435" y="4627245"/>
            <a:ext cx="4252286" cy="1384995"/>
          </a:xfrm>
          <a:prstGeom prst="rect">
            <a:avLst/>
          </a:prstGeom>
          <a:solidFill>
            <a:schemeClr val="accent6">
              <a:lumMod val="40000"/>
              <a:lumOff val="60000"/>
            </a:schemeClr>
          </a:solidFill>
        </p:spPr>
        <p:txBody>
          <a:bodyPr wrap="square" rtlCol="0">
            <a:spAutoFit/>
          </a:bodyPr>
          <a:lstStyle/>
          <a:p>
            <a:r>
              <a:rPr lang="en-US" sz="1200" dirty="0"/>
              <a:t>4. Feature Engineering</a:t>
            </a:r>
          </a:p>
          <a:p>
            <a:r>
              <a:rPr lang="en-US" sz="1200" dirty="0"/>
              <a:t>Features were segregated into input variables (X) and the target class (Y) indicating fraud or legitimate transactions. Feature scaling and transformation techniques were applied to enhance model performance. Both traditional machine learning and advanced deep learning models were considered during this stage</a:t>
            </a:r>
            <a:r>
              <a:rPr lang="en-US" sz="1200" dirty="0" smtClean="0"/>
              <a:t>.</a:t>
            </a:r>
            <a:endParaRPr lang="en-US" sz="1200" dirty="0"/>
          </a:p>
        </p:txBody>
      </p:sp>
      <p:sp>
        <p:nvSpPr>
          <p:cNvPr id="15" name="TextBox 14"/>
          <p:cNvSpPr txBox="1"/>
          <p:nvPr/>
        </p:nvSpPr>
        <p:spPr>
          <a:xfrm flipH="1">
            <a:off x="6676780" y="274389"/>
            <a:ext cx="4423898" cy="1200329"/>
          </a:xfrm>
          <a:prstGeom prst="rect">
            <a:avLst/>
          </a:prstGeom>
          <a:solidFill>
            <a:schemeClr val="tx2">
              <a:lumMod val="20000"/>
              <a:lumOff val="80000"/>
            </a:schemeClr>
          </a:solidFill>
        </p:spPr>
        <p:txBody>
          <a:bodyPr wrap="square" rtlCol="0">
            <a:spAutoFit/>
          </a:bodyPr>
          <a:lstStyle/>
          <a:p>
            <a:r>
              <a:rPr lang="en-US" sz="1200" dirty="0"/>
              <a:t>5. Methodology</a:t>
            </a:r>
          </a:p>
          <a:p>
            <a:r>
              <a:rPr lang="en-US" sz="1200" dirty="0"/>
              <a:t>Multiple classification algorithms were implemented, including Random Forest, Support Vector Machine, and XGBoost. Each model was trained and evaluated using consistent metrics. Their performance was rigorously compared to determine the most effective approach for fraud detection</a:t>
            </a:r>
            <a:r>
              <a:rPr lang="en-US" sz="1200" dirty="0" smtClean="0"/>
              <a:t>.</a:t>
            </a:r>
            <a:endParaRPr lang="en-US" sz="1200" dirty="0"/>
          </a:p>
        </p:txBody>
      </p:sp>
      <p:sp>
        <p:nvSpPr>
          <p:cNvPr id="16" name="TextBox 15"/>
          <p:cNvSpPr txBox="1"/>
          <p:nvPr/>
        </p:nvSpPr>
        <p:spPr>
          <a:xfrm>
            <a:off x="7568497" y="1670227"/>
            <a:ext cx="4423898" cy="1200329"/>
          </a:xfrm>
          <a:prstGeom prst="rect">
            <a:avLst/>
          </a:prstGeom>
          <a:solidFill>
            <a:schemeClr val="accent2">
              <a:lumMod val="40000"/>
              <a:lumOff val="60000"/>
            </a:schemeClr>
          </a:solidFill>
        </p:spPr>
        <p:txBody>
          <a:bodyPr wrap="square" rtlCol="0">
            <a:spAutoFit/>
          </a:bodyPr>
          <a:lstStyle/>
          <a:p>
            <a:r>
              <a:rPr lang="en-US" sz="1200" dirty="0"/>
              <a:t>6. Experimental Results</a:t>
            </a:r>
          </a:p>
          <a:p>
            <a:r>
              <a:rPr lang="en-US" sz="1200" dirty="0"/>
              <a:t>The results were visualized using comparative plots, including accuracy scores, ROC-AUC curves, and confusion matrices for each model. These visual representations provided a clear understanding of each model’s strengths and weaknesses in identifying fraudulent activities</a:t>
            </a:r>
            <a:r>
              <a:rPr lang="en-US" sz="1200" dirty="0" smtClean="0"/>
              <a:t>.</a:t>
            </a:r>
            <a:endParaRPr lang="en-US" sz="1200" dirty="0"/>
          </a:p>
        </p:txBody>
      </p:sp>
      <p:sp>
        <p:nvSpPr>
          <p:cNvPr id="17" name="TextBox 16"/>
          <p:cNvSpPr txBox="1"/>
          <p:nvPr/>
        </p:nvSpPr>
        <p:spPr>
          <a:xfrm>
            <a:off x="6827067" y="3066065"/>
            <a:ext cx="4423898" cy="1384995"/>
          </a:xfrm>
          <a:prstGeom prst="rect">
            <a:avLst/>
          </a:prstGeom>
          <a:solidFill>
            <a:schemeClr val="bg1">
              <a:lumMod val="85000"/>
            </a:schemeClr>
          </a:solidFill>
        </p:spPr>
        <p:txBody>
          <a:bodyPr wrap="square" rtlCol="0">
            <a:spAutoFit/>
          </a:bodyPr>
          <a:lstStyle/>
          <a:p>
            <a:r>
              <a:rPr lang="en-US" sz="1200" dirty="0"/>
              <a:t>7. Conclusion</a:t>
            </a:r>
          </a:p>
          <a:p>
            <a:r>
              <a:rPr lang="en-US" sz="1200" dirty="0"/>
              <a:t>The findings demonstrate that machine learning-based fraud prediction can significantly reduce risk and improve response time. The approach adopted in this project showcases the potential of data-driven decision-making in financial security systems. Future enhancements could include real-time detection systems and integration with blockchain for added transparency.</a:t>
            </a:r>
          </a:p>
        </p:txBody>
      </p:sp>
      <p:sp>
        <p:nvSpPr>
          <p:cNvPr id="131" name="TextBox 130"/>
          <p:cNvSpPr txBox="1"/>
          <p:nvPr/>
        </p:nvSpPr>
        <p:spPr>
          <a:xfrm>
            <a:off x="98461" y="170451"/>
            <a:ext cx="4252286" cy="1569660"/>
          </a:xfrm>
          <a:prstGeom prst="rect">
            <a:avLst/>
          </a:prstGeom>
          <a:solidFill>
            <a:schemeClr val="accent5">
              <a:lumMod val="60000"/>
              <a:lumOff val="40000"/>
            </a:schemeClr>
          </a:solidFill>
        </p:spPr>
        <p:txBody>
          <a:bodyPr wrap="square" rtlCol="0">
            <a:spAutoFit/>
          </a:bodyPr>
          <a:lstStyle/>
          <a:p>
            <a:r>
              <a:rPr lang="en-US" sz="1200" dirty="0"/>
              <a:t>1. Introduction</a:t>
            </a:r>
            <a:endParaRPr lang="en-US" sz="1200" dirty="0" smtClean="0"/>
          </a:p>
          <a:p>
            <a:r>
              <a:rPr lang="en-US" sz="1200" dirty="0" smtClean="0"/>
              <a:t>In an era where digital transactions are integral to everyday life, the prevalence of financial fraud has emerged as a critical challenge. This project aims to address this issue by leveraging machine learning techniques for early fraud detection. By identifying fraudulent patterns in their early stages, the approach enables institutions to mitigate financial losses and enhance the security of digital ecosystems.</a:t>
            </a:r>
            <a:endParaRPr lang="en-US" sz="1200" dirty="0"/>
          </a:p>
        </p:txBody>
      </p:sp>
      <p:sp>
        <p:nvSpPr>
          <p:cNvPr id="20" name="TextBox 19"/>
          <p:cNvSpPr txBox="1"/>
          <p:nvPr/>
        </p:nvSpPr>
        <p:spPr>
          <a:xfrm>
            <a:off x="5573090" y="4683534"/>
            <a:ext cx="4423898" cy="1569660"/>
          </a:xfrm>
          <a:prstGeom prst="rect">
            <a:avLst/>
          </a:prstGeom>
          <a:solidFill>
            <a:schemeClr val="tx2">
              <a:lumMod val="40000"/>
              <a:lumOff val="60000"/>
            </a:schemeClr>
          </a:solidFill>
        </p:spPr>
        <p:txBody>
          <a:bodyPr wrap="square" rtlCol="0">
            <a:spAutoFit/>
          </a:bodyPr>
          <a:lstStyle/>
          <a:p>
            <a:r>
              <a:rPr lang="en-US" sz="1200" dirty="0"/>
              <a:t>8. Appendices and References</a:t>
            </a:r>
          </a:p>
          <a:p>
            <a:r>
              <a:rPr lang="en-US" sz="1200" dirty="0"/>
              <a:t>Code repository links</a:t>
            </a:r>
          </a:p>
          <a:p>
            <a:endParaRPr lang="en-US" sz="1200" dirty="0"/>
          </a:p>
          <a:p>
            <a:r>
              <a:rPr lang="en-US" sz="1200" dirty="0"/>
              <a:t>Data source references</a:t>
            </a:r>
          </a:p>
          <a:p>
            <a:endParaRPr lang="en-US" sz="1200" dirty="0"/>
          </a:p>
          <a:p>
            <a:r>
              <a:rPr lang="en-US" sz="1200" dirty="0"/>
              <a:t>Libraries and frameworks used (e.g., Scikit-learn, Pandas, XGBoost)</a:t>
            </a:r>
          </a:p>
          <a:p>
            <a:endParaRPr lang="en-US" sz="1200" dirty="0"/>
          </a:p>
          <a:p>
            <a:r>
              <a:rPr lang="en-US" sz="1200" dirty="0"/>
              <a:t>Model parameters and configurations</a:t>
            </a:r>
          </a:p>
        </p:txBody>
      </p:sp>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4334210">
            <a:off x="4429339" y="-209871"/>
            <a:ext cx="2168848" cy="2168848"/>
          </a:xfrm>
          <a:prstGeom prst="rect">
            <a:avLst/>
          </a:prstGeom>
        </p:spPr>
      </p:pic>
      <p:pic>
        <p:nvPicPr>
          <p:cNvPr id="132" name="Picture 1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4101943">
            <a:off x="4453264" y="2756348"/>
            <a:ext cx="2239651" cy="2239651"/>
          </a:xfrm>
          <a:prstGeom prst="rect">
            <a:avLst/>
          </a:prstGeom>
        </p:spPr>
      </p:pic>
      <p:pic>
        <p:nvPicPr>
          <p:cNvPr id="133" name="Picture 1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4986538">
            <a:off x="101972" y="1518024"/>
            <a:ext cx="1808697" cy="1808697"/>
          </a:xfrm>
          <a:prstGeom prst="rect">
            <a:avLst/>
          </a:prstGeom>
        </p:spPr>
      </p:pic>
      <p:pic>
        <p:nvPicPr>
          <p:cNvPr id="134" name="Picture 1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23547" y="3886200"/>
            <a:ext cx="2517966" cy="2517966"/>
          </a:xfrm>
          <a:prstGeom prst="rect">
            <a:avLst/>
          </a:prstGeom>
        </p:spPr>
      </p:pic>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34501">
            <a:off x="5121095" y="2473390"/>
            <a:ext cx="2143125" cy="2143125"/>
          </a:xfrm>
          <a:prstGeom prst="rect">
            <a:avLst/>
          </a:prstGeom>
        </p:spPr>
      </p:pic>
      <p:pic>
        <p:nvPicPr>
          <p:cNvPr id="24" name="Picture 2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289146">
            <a:off x="5436114" y="59024"/>
            <a:ext cx="1115649" cy="1203455"/>
          </a:xfrm>
          <a:prstGeom prst="rect">
            <a:avLst/>
          </a:prstGeom>
        </p:spPr>
      </p:pic>
      <p:pic>
        <p:nvPicPr>
          <p:cNvPr id="25" name="Picture 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0736" y="5940449"/>
            <a:ext cx="1921065" cy="1036247"/>
          </a:xfrm>
          <a:prstGeom prst="rect">
            <a:avLst/>
          </a:prstGeom>
        </p:spPr>
      </p:pic>
    </p:spTree>
    <p:extLst>
      <p:ext uri="{BB962C8B-B14F-4D97-AF65-F5344CB8AC3E}">
        <p14:creationId xmlns:p14="http://schemas.microsoft.com/office/powerpoint/2010/main" val="9067968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5" descr="A close up of a device&#10;&#10;Description automatically generated">
            <a:extLst>
              <a:ext uri="{FF2B5EF4-FFF2-40B4-BE49-F238E27FC236}">
                <a16:creationId xmlns="" xmlns:a16="http://schemas.microsoft.com/office/drawing/2014/main" id="{0500559F-AB2E-CF37-CDC4-BFF3EE903035}"/>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rot="5400000">
            <a:off x="-3755024" y="5168204"/>
            <a:ext cx="7439319" cy="7680743"/>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pic>
        <p:nvPicPr>
          <p:cNvPr id="45" name="Picture 44" descr="A close up of a device&#10;&#10;Description automatically generated">
            <a:extLst>
              <a:ext uri="{FF2B5EF4-FFF2-40B4-BE49-F238E27FC236}">
                <a16:creationId xmlns="" xmlns:a16="http://schemas.microsoft.com/office/drawing/2014/main" id="{0500559F-AB2E-CF37-CDC4-BFF3EE903035}"/>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rot="5400000">
            <a:off x="1720631" y="3542970"/>
            <a:ext cx="7439319" cy="7680743"/>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pic>
        <p:nvPicPr>
          <p:cNvPr id="44" name="Picture 43" descr="A close up of a device&#10;&#10;Description automatically generated">
            <a:extLst>
              <a:ext uri="{FF2B5EF4-FFF2-40B4-BE49-F238E27FC236}">
                <a16:creationId xmlns="" xmlns:a16="http://schemas.microsoft.com/office/drawing/2014/main" id="{0500559F-AB2E-CF37-CDC4-BFF3EE903035}"/>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rot="5400000">
            <a:off x="6688370" y="1815770"/>
            <a:ext cx="7439319" cy="7680743"/>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pic>
        <p:nvPicPr>
          <p:cNvPr id="3" name="Picture 2">
            <a:extLst>
              <a:ext uri="{FF2B5EF4-FFF2-40B4-BE49-F238E27FC236}">
                <a16:creationId xmlns="" xmlns:a16="http://schemas.microsoft.com/office/drawing/2014/main" id="{B2DCCA5E-C014-D629-122F-1D90FC21CA3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
        <p:nvSpPr>
          <p:cNvPr id="4" name="TextBox 3">
            <a:extLst>
              <a:ext uri="{FF2B5EF4-FFF2-40B4-BE49-F238E27FC236}">
                <a16:creationId xmlns="" xmlns:a16="http://schemas.microsoft.com/office/drawing/2014/main" id="{62ACBE5D-3457-0528-93F1-57FF9BAB0324}"/>
              </a:ext>
            </a:extLst>
          </p:cNvPr>
          <p:cNvSpPr txBox="1"/>
          <p:nvPr/>
        </p:nvSpPr>
        <p:spPr>
          <a:xfrm>
            <a:off x="436880" y="702999"/>
            <a:ext cx="4254759" cy="584775"/>
          </a:xfrm>
          <a:prstGeom prst="rect">
            <a:avLst/>
          </a:prstGeom>
          <a:noFill/>
        </p:spPr>
        <p:txBody>
          <a:bodyPr wrap="square" rtlCol="0">
            <a:spAutoFit/>
          </a:bodyPr>
          <a:lstStyle/>
          <a:p>
            <a:r>
              <a:rPr lang="en-US" sz="3200" dirty="0">
                <a:latin typeface="Rockwell" panose="02060603020205020403" pitchFamily="18" charset="0"/>
              </a:rPr>
              <a:t>INTRODUCTION </a:t>
            </a:r>
            <a:endParaRPr lang="en-IN" sz="3200" dirty="0">
              <a:latin typeface="Rockwell" panose="02060603020205020403" pitchFamily="18" charset="0"/>
            </a:endParaRPr>
          </a:p>
        </p:txBody>
      </p:sp>
      <p:sp>
        <p:nvSpPr>
          <p:cNvPr id="5" name="TextBox 4">
            <a:extLst>
              <a:ext uri="{FF2B5EF4-FFF2-40B4-BE49-F238E27FC236}">
                <a16:creationId xmlns="" xmlns:a16="http://schemas.microsoft.com/office/drawing/2014/main" id="{CB66B8B8-50A0-2817-0894-3C6B71BAF4CA}"/>
              </a:ext>
            </a:extLst>
          </p:cNvPr>
          <p:cNvSpPr txBox="1"/>
          <p:nvPr/>
        </p:nvSpPr>
        <p:spPr>
          <a:xfrm>
            <a:off x="102639" y="1711136"/>
            <a:ext cx="7432690" cy="4278094"/>
          </a:xfrm>
          <a:prstGeom prst="rect">
            <a:avLst/>
          </a:prstGeom>
          <a:noFill/>
        </p:spPr>
        <p:txBody>
          <a:bodyPr wrap="square" rtlCol="0">
            <a:spAutoFit/>
          </a:bodyPr>
          <a:lstStyle/>
          <a:p>
            <a:pPr marL="342900" indent="-342900">
              <a:buFont typeface="Arial" panose="020B0604020202020204" pitchFamily="34" charset="0"/>
              <a:buChar char="•"/>
            </a:pPr>
            <a:r>
              <a:rPr lang="en-US" sz="1600" b="1" dirty="0" smtClean="0">
                <a:latin typeface="Rockwell" panose="02060603020205020403" pitchFamily="18" charset="0"/>
              </a:rPr>
              <a:t>Financial </a:t>
            </a:r>
            <a:r>
              <a:rPr lang="en-US" sz="1600" b="1" dirty="0">
                <a:latin typeface="Rockwell" panose="02060603020205020403" pitchFamily="18" charset="0"/>
              </a:rPr>
              <a:t>fraud represents a significant threat to modern economies, impacting both consumers and institutions through unauthorized transactions and deceptive activities. Early detection of such fraudulent behavior is critical to maintaining the integrity of financial systems. The application of Data Science and Machine Learning techniques in fraud analytics offers powerful tools to identify anomalies and flag suspicious transactions before they escalate into major losses.</a:t>
            </a:r>
          </a:p>
          <a:p>
            <a:pPr marL="342900" indent="-342900">
              <a:buFont typeface="Arial" panose="020B0604020202020204" pitchFamily="34" charset="0"/>
              <a:buChar char="•"/>
            </a:pPr>
            <a:endParaRPr lang="en-US" sz="1600" b="1" dirty="0">
              <a:latin typeface="Rockwell" panose="02060603020205020403" pitchFamily="18" charset="0"/>
            </a:endParaRPr>
          </a:p>
          <a:p>
            <a:pPr marL="342900" indent="-342900">
              <a:buFont typeface="Arial" panose="020B0604020202020204" pitchFamily="34" charset="0"/>
              <a:buChar char="•"/>
            </a:pPr>
            <a:r>
              <a:rPr lang="en-US" sz="1600" b="1" dirty="0">
                <a:latin typeface="Rockwell" panose="02060603020205020403" pitchFamily="18" charset="0"/>
              </a:rPr>
              <a:t>This dataset offers a detailed examination of transaction behaviors, capturing key patterns that distinguish legitimate activities from fraudulent ones. It includes a range of attributes such as transaction amount, time, account behavior metrics, and user activity history.</a:t>
            </a:r>
          </a:p>
          <a:p>
            <a:pPr marL="342900" indent="-342900">
              <a:buFont typeface="Arial" panose="020B0604020202020204" pitchFamily="34" charset="0"/>
              <a:buChar char="•"/>
            </a:pPr>
            <a:endParaRPr lang="en-US" sz="1600" b="1" dirty="0">
              <a:latin typeface="Rockwell" panose="02060603020205020403" pitchFamily="18" charset="0"/>
            </a:endParaRPr>
          </a:p>
          <a:p>
            <a:pPr marL="342900" indent="-342900">
              <a:buFont typeface="Arial" panose="020B0604020202020204" pitchFamily="34" charset="0"/>
              <a:buChar char="•"/>
            </a:pPr>
            <a:r>
              <a:rPr lang="en-US" sz="1600" b="1" dirty="0">
                <a:latin typeface="Rockwell" panose="02060603020205020403" pitchFamily="18" charset="0"/>
              </a:rPr>
              <a:t>The target variable, ‘Fraudulent Transaction,’ indicates the likelihood that a given transaction is fraudulent, providing a supervised learning framework for predictive modeling.</a:t>
            </a: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67658" y="1936482"/>
            <a:ext cx="6112141" cy="2545091"/>
          </a:xfrm>
          <a:prstGeom prst="rect">
            <a:avLst/>
          </a:prstGeom>
        </p:spPr>
      </p:pic>
    </p:spTree>
    <p:extLst>
      <p:ext uri="{BB962C8B-B14F-4D97-AF65-F5344CB8AC3E}">
        <p14:creationId xmlns:p14="http://schemas.microsoft.com/office/powerpoint/2010/main" val="1273612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alpha val="26000"/>
          </a:schemeClr>
        </a:solidFill>
        <a:effectLst/>
      </p:bgPr>
    </p:bg>
    <p:spTree>
      <p:nvGrpSpPr>
        <p:cNvPr id="1" name="">
          <a:extLst>
            <a:ext uri="{FF2B5EF4-FFF2-40B4-BE49-F238E27FC236}">
              <a16:creationId xmlns="" xmlns:a16="http://schemas.microsoft.com/office/drawing/2014/main" id="{9433653C-828F-DF30-7E3F-C5C6ECEAC7B6}"/>
            </a:ext>
          </a:extLst>
        </p:cNvPr>
        <p:cNvGrpSpPr/>
        <p:nvPr/>
      </p:nvGrpSpPr>
      <p:grpSpPr>
        <a:xfrm>
          <a:off x="0" y="0"/>
          <a:ext cx="0" cy="0"/>
          <a:chOff x="0" y="0"/>
          <a:chExt cx="0" cy="0"/>
        </a:xfrm>
      </p:grpSpPr>
      <p:pic>
        <p:nvPicPr>
          <p:cNvPr id="73" name="Picture 72" descr="A close up of a device&#10;&#10;Description automatically generated">
            <a:extLst>
              <a:ext uri="{FF2B5EF4-FFF2-40B4-BE49-F238E27FC236}">
                <a16:creationId xmlns="" xmlns:a16="http://schemas.microsoft.com/office/drawing/2014/main" id="{0500559F-AB2E-CF37-CDC4-BFF3EE903035}"/>
              </a:ext>
            </a:extLst>
          </p:cNvPr>
          <p:cNvPicPr>
            <a:picLocks noChangeAspect="1"/>
          </p:cNvPicPr>
          <p:nvPr/>
        </p:nvPicPr>
        <p:blipFill rotWithShape="1">
          <a:blip r:embed="rId3">
            <a:duotone>
              <a:prstClr val="black"/>
              <a:schemeClr val="accent3">
                <a:lumMod val="20000"/>
                <a:lumOff val="80000"/>
                <a:tint val="45000"/>
                <a:satMod val="400000"/>
              </a:schemeClr>
            </a:duotone>
            <a:extLst>
              <a:ext uri="{28A0092B-C50C-407E-A947-70E740481C1C}">
                <a14:useLocalDpi xmlns:a14="http://schemas.microsoft.com/office/drawing/2010/main" val="0"/>
              </a:ext>
            </a:extLst>
          </a:blip>
          <a:srcRect l="28821" r="28864"/>
          <a:stretch/>
        </p:blipFill>
        <p:spPr>
          <a:xfrm rot="10800000">
            <a:off x="-9079" y="-103099"/>
            <a:ext cx="7439319" cy="7680743"/>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60" name="Rounded Rectangle 59"/>
          <p:cNvSpPr/>
          <p:nvPr/>
        </p:nvSpPr>
        <p:spPr>
          <a:xfrm>
            <a:off x="3407496" y="-2011068"/>
            <a:ext cx="1227069" cy="3324225"/>
          </a:xfrm>
          <a:prstGeom prst="roundRect">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ounded Rectangle 61"/>
          <p:cNvSpPr/>
          <p:nvPr/>
        </p:nvSpPr>
        <p:spPr>
          <a:xfrm>
            <a:off x="5055897" y="-370825"/>
            <a:ext cx="1227069" cy="3324225"/>
          </a:xfrm>
          <a:prstGeom prst="roundRect">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 xmlns:a16="http://schemas.microsoft.com/office/drawing/2014/main" id="{7213A12C-9178-071A-A045-FD235D9432A6}"/>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
        <p:nvSpPr>
          <p:cNvPr id="3" name="TextBox 2"/>
          <p:cNvSpPr txBox="1"/>
          <p:nvPr/>
        </p:nvSpPr>
        <p:spPr>
          <a:xfrm>
            <a:off x="538017" y="990846"/>
            <a:ext cx="3071957" cy="1046440"/>
          </a:xfrm>
          <a:prstGeom prst="rect">
            <a:avLst/>
          </a:prstGeom>
          <a:solidFill>
            <a:schemeClr val="bg1"/>
          </a:solidFill>
          <a:ln>
            <a:solidFill>
              <a:schemeClr val="bg1"/>
            </a:solidFill>
          </a:ln>
        </p:spPr>
        <p:txBody>
          <a:bodyPr wrap="square" rtlCol="0">
            <a:spAutoFit/>
          </a:bodyPr>
          <a:lstStyle/>
          <a:p>
            <a:r>
              <a:rPr lang="en-US" sz="1400" b="1" dirty="0">
                <a:latin typeface="Arial" panose="020B0604020202020204" pitchFamily="34" charset="0"/>
                <a:cs typeface="Arial" panose="020B0604020202020204" pitchFamily="34" charset="0"/>
              </a:rPr>
              <a:t>Fraud Risk Stratification:</a:t>
            </a:r>
            <a:r>
              <a:rPr lang="en-US" sz="1200" b="1" dirty="0">
                <a:latin typeface="Arial" panose="020B0604020202020204" pitchFamily="34" charset="0"/>
                <a:cs typeface="Arial" panose="020B0604020202020204" pitchFamily="34" charset="0"/>
              </a:rPr>
              <a:t/>
            </a:r>
            <a:br>
              <a:rPr lang="en-US" sz="1200" b="1" dirty="0">
                <a:latin typeface="Arial" panose="020B0604020202020204" pitchFamily="34" charset="0"/>
                <a:cs typeface="Arial" panose="020B0604020202020204" pitchFamily="34" charset="0"/>
              </a:rPr>
            </a:br>
            <a:r>
              <a:rPr lang="en-US" sz="1200" dirty="0">
                <a:latin typeface="Arial" panose="020B0604020202020204" pitchFamily="34" charset="0"/>
                <a:cs typeface="Arial" panose="020B0604020202020204" pitchFamily="34" charset="0"/>
              </a:rPr>
              <a:t>Develop a predictive framework that categorizes transactions based on the likelihood of fraud, enabling prioritized scrutiny and timely interventions.</a:t>
            </a:r>
          </a:p>
        </p:txBody>
      </p:sp>
      <p:sp>
        <p:nvSpPr>
          <p:cNvPr id="4" name="TextBox 3"/>
          <p:cNvSpPr txBox="1"/>
          <p:nvPr/>
        </p:nvSpPr>
        <p:spPr>
          <a:xfrm>
            <a:off x="4786043" y="1313157"/>
            <a:ext cx="3796146" cy="1046440"/>
          </a:xfrm>
          <a:prstGeom prst="rect">
            <a:avLst/>
          </a:prstGeom>
          <a:solidFill>
            <a:schemeClr val="bg1"/>
          </a:solidFill>
        </p:spPr>
        <p:style>
          <a:lnRef idx="0">
            <a:scrgbClr r="0" g="0" b="0"/>
          </a:lnRef>
          <a:fillRef idx="1003">
            <a:schemeClr val="lt1"/>
          </a:fillRef>
          <a:effectRef idx="0">
            <a:scrgbClr r="0" g="0" b="0"/>
          </a:effectRef>
          <a:fontRef idx="major"/>
        </p:style>
        <p:txBody>
          <a:bodyPr wrap="square" rtlCol="0">
            <a:spAutoFit/>
          </a:bodyPr>
          <a:lstStyle/>
          <a:p>
            <a:r>
              <a:rPr lang="en-US" sz="1400" b="1" dirty="0">
                <a:latin typeface="Arial" panose="020B0604020202020204" pitchFamily="34" charset="0"/>
                <a:cs typeface="Arial" panose="020B0604020202020204" pitchFamily="34" charset="0"/>
              </a:rPr>
              <a:t>Comparative Analysis of </a:t>
            </a:r>
            <a:r>
              <a:rPr lang="en-US" sz="1400" b="1" dirty="0" smtClean="0">
                <a:latin typeface="Arial" panose="020B0604020202020204" pitchFamily="34" charset="0"/>
                <a:cs typeface="Arial" panose="020B0604020202020204" pitchFamily="34" charset="0"/>
              </a:rPr>
              <a:t>Algorithms:</a:t>
            </a:r>
            <a:r>
              <a:rPr lang="en-US" sz="1200" dirty="0" smtClean="0">
                <a:latin typeface="Arial" panose="020B0604020202020204" pitchFamily="34" charset="0"/>
                <a:cs typeface="Arial" panose="020B0604020202020204" pitchFamily="34" charset="0"/>
              </a:rPr>
              <a:t/>
            </a:r>
            <a:br>
              <a:rPr lang="en-US" sz="1200" dirty="0" smtClean="0">
                <a:latin typeface="Arial" panose="020B0604020202020204" pitchFamily="34" charset="0"/>
                <a:cs typeface="Arial" panose="020B0604020202020204" pitchFamily="34" charset="0"/>
              </a:rPr>
            </a:br>
            <a:r>
              <a:rPr lang="en-US" sz="1200" dirty="0" smtClean="0">
                <a:latin typeface="Arial" panose="020B0604020202020204" pitchFamily="34" charset="0"/>
                <a:cs typeface="Arial" panose="020B0604020202020204" pitchFamily="34" charset="0"/>
              </a:rPr>
              <a:t>Evaluate </a:t>
            </a:r>
            <a:r>
              <a:rPr lang="en-US" sz="1200" dirty="0">
                <a:latin typeface="Arial" panose="020B0604020202020204" pitchFamily="34" charset="0"/>
                <a:cs typeface="Arial" panose="020B0604020202020204" pitchFamily="34" charset="0"/>
              </a:rPr>
              <a:t>and benchmark multiple machine learning models to identify the most effective algorithm for fraud detection based on performance metrics such as precision, recall, and AUC</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sp>
        <p:nvSpPr>
          <p:cNvPr id="26" name="Rectangle 4"/>
          <p:cNvSpPr>
            <a:spLocks noChangeArrowheads="1"/>
          </p:cNvSpPr>
          <p:nvPr/>
        </p:nvSpPr>
        <p:spPr bwMode="auto">
          <a:xfrm>
            <a:off x="798444" y="3280986"/>
            <a:ext cx="417195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sz="1400" b="1" i="0" u="none" strike="noStrike" cap="none" normalizeH="0" baseline="0" dirty="0" smtClean="0">
                <a:ln>
                  <a:noFill/>
                </a:ln>
                <a:solidFill>
                  <a:schemeClr val="tx1"/>
                </a:solidFill>
                <a:effectLst/>
                <a:latin typeface="Arial" panose="020B0604020202020204" pitchFamily="34" charset="0"/>
              </a:rPr>
              <a:t>Real-Time Monitoring Framework:</a:t>
            </a:r>
            <a:r>
              <a:rPr kumimoji="0" lang="en-US" sz="1200" b="0" i="0" u="none" strike="noStrike" cap="none" normalizeH="0" baseline="0" dirty="0" smtClean="0">
                <a:ln>
                  <a:noFill/>
                </a:ln>
                <a:solidFill>
                  <a:schemeClr val="tx1"/>
                </a:solidFill>
                <a:effectLst/>
                <a:latin typeface="Arial" panose="020B0604020202020204" pitchFamily="34" charset="0"/>
              </a:rPr>
              <a:t/>
            </a:r>
            <a:br>
              <a:rPr kumimoji="0" lang="en-US" sz="1200" b="0" i="0" u="none" strike="noStrike" cap="none" normalizeH="0" baseline="0" dirty="0" smtClean="0">
                <a:ln>
                  <a:noFill/>
                </a:ln>
                <a:solidFill>
                  <a:schemeClr val="tx1"/>
                </a:solidFill>
                <a:effectLst/>
                <a:latin typeface="Arial" panose="020B0604020202020204" pitchFamily="34" charset="0"/>
              </a:rPr>
            </a:br>
            <a:r>
              <a:rPr kumimoji="0" lang="en-US" sz="1200" b="0" i="0" u="none" strike="noStrike" cap="none" normalizeH="0" baseline="0" dirty="0" smtClean="0">
                <a:ln>
                  <a:noFill/>
                </a:ln>
                <a:solidFill>
                  <a:schemeClr val="tx1"/>
                </a:solidFill>
                <a:effectLst/>
                <a:latin typeface="Arial" panose="020B0604020202020204" pitchFamily="34" charset="0"/>
              </a:rPr>
              <a:t>Lay the foundation for implementing real-time fraud detection systems capable of processing and analyzing streaming data with minimal latency.</a:t>
            </a:r>
          </a:p>
        </p:txBody>
      </p:sp>
      <p:sp>
        <p:nvSpPr>
          <p:cNvPr id="27" name="TextBox 26"/>
          <p:cNvSpPr txBox="1"/>
          <p:nvPr/>
        </p:nvSpPr>
        <p:spPr>
          <a:xfrm>
            <a:off x="5315690" y="5728788"/>
            <a:ext cx="4229100" cy="830997"/>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Early Detection and Prevention:</a:t>
            </a:r>
            <a:r>
              <a:rPr lang="en-US" sz="1200" dirty="0">
                <a:latin typeface="Arial" panose="020B0604020202020204" pitchFamily="34" charset="0"/>
                <a:cs typeface="Arial" panose="020B0604020202020204" pitchFamily="34" charset="0"/>
              </a:rPr>
              <a:t/>
            </a:r>
            <a:br>
              <a:rPr lang="en-US" sz="1200" dirty="0">
                <a:latin typeface="Arial" panose="020B0604020202020204" pitchFamily="34" charset="0"/>
                <a:cs typeface="Arial" panose="020B0604020202020204" pitchFamily="34" charset="0"/>
              </a:rPr>
            </a:br>
            <a:r>
              <a:rPr lang="en-US" sz="1200" dirty="0">
                <a:latin typeface="Arial" panose="020B0604020202020204" pitchFamily="34" charset="0"/>
                <a:cs typeface="Arial" panose="020B0604020202020204" pitchFamily="34" charset="0"/>
              </a:rPr>
              <a:t>Detect fraudulent transactions at the earliest possible stage to prevent downstream financial loss and reduce operational impact.</a:t>
            </a:r>
          </a:p>
        </p:txBody>
      </p:sp>
      <p:sp>
        <p:nvSpPr>
          <p:cNvPr id="28" name="TextBox 27"/>
          <p:cNvSpPr txBox="1"/>
          <p:nvPr/>
        </p:nvSpPr>
        <p:spPr>
          <a:xfrm>
            <a:off x="1445903" y="5189775"/>
            <a:ext cx="3190875" cy="861774"/>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Enhanced Decision-Making:</a:t>
            </a:r>
            <a:r>
              <a:rPr lang="en-US" sz="1200" dirty="0">
                <a:latin typeface="Arial" panose="020B0604020202020204" pitchFamily="34" charset="0"/>
                <a:cs typeface="Arial" panose="020B0604020202020204" pitchFamily="34" charset="0"/>
              </a:rPr>
              <a:t/>
            </a:r>
            <a:br>
              <a:rPr lang="en-US" sz="1200" dirty="0">
                <a:latin typeface="Arial" panose="020B0604020202020204" pitchFamily="34" charset="0"/>
                <a:cs typeface="Arial" panose="020B0604020202020204" pitchFamily="34" charset="0"/>
              </a:rPr>
            </a:br>
            <a:r>
              <a:rPr lang="en-US" sz="1200" dirty="0">
                <a:latin typeface="Arial" panose="020B0604020202020204" pitchFamily="34" charset="0"/>
                <a:cs typeface="Arial" panose="020B0604020202020204" pitchFamily="34" charset="0"/>
              </a:rPr>
              <a:t>Support financial analysts and automated systems in making faster, data-driven decisions with high accuracy.</a:t>
            </a:r>
          </a:p>
        </p:txBody>
      </p:sp>
      <p:sp>
        <p:nvSpPr>
          <p:cNvPr id="29" name="TextBox 28"/>
          <p:cNvSpPr txBox="1"/>
          <p:nvPr/>
        </p:nvSpPr>
        <p:spPr>
          <a:xfrm>
            <a:off x="6509326" y="3112548"/>
            <a:ext cx="4495801" cy="861774"/>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Security Enhancement in Digital Transactions:</a:t>
            </a:r>
            <a:r>
              <a:rPr lang="en-US" sz="1200" dirty="0">
                <a:latin typeface="Arial" panose="020B0604020202020204" pitchFamily="34" charset="0"/>
                <a:cs typeface="Arial" panose="020B0604020202020204" pitchFamily="34" charset="0"/>
              </a:rPr>
              <a:t/>
            </a:r>
            <a:br>
              <a:rPr lang="en-US" sz="1200" dirty="0">
                <a:latin typeface="Arial" panose="020B0604020202020204" pitchFamily="34" charset="0"/>
                <a:cs typeface="Arial" panose="020B0604020202020204" pitchFamily="34" charset="0"/>
              </a:rPr>
            </a:br>
            <a:r>
              <a:rPr lang="en-US" sz="1200" dirty="0">
                <a:latin typeface="Arial" panose="020B0604020202020204" pitchFamily="34" charset="0"/>
                <a:cs typeface="Arial" panose="020B0604020202020204" pitchFamily="34" charset="0"/>
              </a:rPr>
              <a:t>Improve the overall integrity and trust in electronic payment infrastructures by proactively identifying potential fraud.</a:t>
            </a:r>
          </a:p>
          <a:p>
            <a:endParaRPr lang="en-US" sz="1200" dirty="0">
              <a:latin typeface="Arial" panose="020B0604020202020204" pitchFamily="34" charset="0"/>
              <a:cs typeface="Arial" panose="020B0604020202020204" pitchFamily="34" charset="0"/>
            </a:endParaRPr>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83940" y="204284"/>
            <a:ext cx="1309782" cy="1309782"/>
          </a:xfrm>
          <a:prstGeom prst="rect">
            <a:avLst/>
          </a:prstGeom>
        </p:spPr>
      </p:pic>
      <p:pic>
        <p:nvPicPr>
          <p:cNvPr id="32" name="Picture 31"/>
          <p:cNvPicPr>
            <a:picLocks noChangeAspect="1"/>
          </p:cNvPicPr>
          <p:nvPr/>
        </p:nvPicPr>
        <p:blipFill rotWithShape="1">
          <a:blip r:embed="rId6">
            <a:extLst>
              <a:ext uri="{28A0092B-C50C-407E-A947-70E740481C1C}">
                <a14:useLocalDpi xmlns:a14="http://schemas.microsoft.com/office/drawing/2010/main" val="0"/>
              </a:ext>
            </a:extLst>
          </a:blip>
          <a:srcRect r="5785" b="9684"/>
          <a:stretch/>
        </p:blipFill>
        <p:spPr>
          <a:xfrm>
            <a:off x="7819873" y="-191569"/>
            <a:ext cx="1938385" cy="1954404"/>
          </a:xfrm>
          <a:prstGeom prst="rect">
            <a:avLst/>
          </a:prstGeom>
        </p:spPr>
      </p:pic>
      <p:pic>
        <p:nvPicPr>
          <p:cNvPr id="33" name="Picture 32"/>
          <p:cNvPicPr>
            <a:picLocks noChangeAspect="1"/>
          </p:cNvPicPr>
          <p:nvPr/>
        </p:nvPicPr>
        <p:blipFill rotWithShape="1">
          <a:blip r:embed="rId7">
            <a:extLst>
              <a:ext uri="{28A0092B-C50C-407E-A947-70E740481C1C}">
                <a14:useLocalDpi xmlns:a14="http://schemas.microsoft.com/office/drawing/2010/main" val="0"/>
              </a:ext>
            </a:extLst>
          </a:blip>
          <a:srcRect l="1" t="18414" r="2749"/>
          <a:stretch/>
        </p:blipFill>
        <p:spPr>
          <a:xfrm>
            <a:off x="568244" y="2300628"/>
            <a:ext cx="2778943" cy="1305544"/>
          </a:xfrm>
          <a:prstGeom prst="rect">
            <a:avLst/>
          </a:prstGeom>
        </p:spPr>
      </p:pic>
      <p:pic>
        <p:nvPicPr>
          <p:cNvPr id="34" name="Picture 3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544790" y="2001232"/>
            <a:ext cx="2050995" cy="1148557"/>
          </a:xfrm>
          <a:prstGeom prst="rect">
            <a:avLst/>
          </a:prstGeom>
        </p:spPr>
      </p:pic>
      <p:pic>
        <p:nvPicPr>
          <p:cNvPr id="35" name="Picture 3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9960" y="4767528"/>
            <a:ext cx="1782250" cy="1922520"/>
          </a:xfrm>
          <a:prstGeom prst="rect">
            <a:avLst/>
          </a:prstGeom>
        </p:spPr>
      </p:pic>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332311" y="4029148"/>
            <a:ext cx="2143125" cy="2143125"/>
          </a:xfrm>
          <a:prstGeom prst="rect">
            <a:avLst/>
          </a:prstGeom>
        </p:spPr>
      </p:pic>
      <p:sp>
        <p:nvSpPr>
          <p:cNvPr id="63" name="Rounded Rectangle 62"/>
          <p:cNvSpPr/>
          <p:nvPr/>
        </p:nvSpPr>
        <p:spPr>
          <a:xfrm rot="16200000">
            <a:off x="-826821" y="3187761"/>
            <a:ext cx="311586" cy="3324225"/>
          </a:xfrm>
          <a:prstGeom prst="roundRect">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p:nvSpPr>
        <p:spPr>
          <a:xfrm rot="16200000">
            <a:off x="-1038512" y="2773666"/>
            <a:ext cx="311586" cy="3324225"/>
          </a:xfrm>
          <a:prstGeom prst="roundRect">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Picture 6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rot="18843217">
            <a:off x="5250529" y="3051977"/>
            <a:ext cx="940207" cy="940207"/>
          </a:xfrm>
          <a:prstGeom prst="rect">
            <a:avLst/>
          </a:prstGeom>
        </p:spPr>
      </p:pic>
      <p:pic>
        <p:nvPicPr>
          <p:cNvPr id="66" name="Picture 6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rot="18843217">
            <a:off x="3516276" y="1422018"/>
            <a:ext cx="940207" cy="940207"/>
          </a:xfrm>
          <a:prstGeom prst="rect">
            <a:avLst/>
          </a:prstGeom>
        </p:spPr>
      </p:pic>
      <p:pic>
        <p:nvPicPr>
          <p:cNvPr id="67" name="Picture 6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rot="19839483">
            <a:off x="4345483" y="3208422"/>
            <a:ext cx="2143125" cy="2143125"/>
          </a:xfrm>
          <a:prstGeom prst="rect">
            <a:avLst/>
          </a:prstGeom>
          <a:scene3d>
            <a:camera prst="orthographicFront">
              <a:rot lat="18599986" lon="0" rev="0"/>
            </a:camera>
            <a:lightRig rig="threePt" dir="t"/>
          </a:scene3d>
        </p:spPr>
      </p:pic>
      <p:pic>
        <p:nvPicPr>
          <p:cNvPr id="68" name="Picture 6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rot="1833660">
            <a:off x="3215880" y="1459044"/>
            <a:ext cx="2143125" cy="2143125"/>
          </a:xfrm>
          <a:prstGeom prst="rect">
            <a:avLst/>
          </a:prstGeom>
          <a:scene3d>
            <a:camera prst="orthographicFront">
              <a:rot lat="0" lon="8700000" rev="0"/>
            </a:camera>
            <a:lightRig rig="threePt" dir="t"/>
          </a:scene3d>
        </p:spPr>
      </p:pic>
      <p:pic>
        <p:nvPicPr>
          <p:cNvPr id="69" name="Picture 6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rot="231986">
            <a:off x="6751738" y="4665853"/>
            <a:ext cx="1115649" cy="1203455"/>
          </a:xfrm>
          <a:prstGeom prst="rect">
            <a:avLst/>
          </a:prstGeom>
          <a:scene3d>
            <a:camera prst="orthographicFront">
              <a:rot lat="1800000" lon="12599999" rev="0"/>
            </a:camera>
            <a:lightRig rig="threePt" dir="t"/>
          </a:scene3d>
        </p:spPr>
      </p:pic>
      <p:sp>
        <p:nvSpPr>
          <p:cNvPr id="70" name="Rounded Rectangle 69"/>
          <p:cNvSpPr/>
          <p:nvPr/>
        </p:nvSpPr>
        <p:spPr>
          <a:xfrm rot="16200000">
            <a:off x="11718917" y="2690506"/>
            <a:ext cx="311586" cy="3324225"/>
          </a:xfrm>
          <a:prstGeom prst="roundRect">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ounded Rectangle 70"/>
          <p:cNvSpPr/>
          <p:nvPr/>
        </p:nvSpPr>
        <p:spPr>
          <a:xfrm rot="16200000">
            <a:off x="11928468" y="3085253"/>
            <a:ext cx="311586" cy="3324225"/>
          </a:xfrm>
          <a:prstGeom prst="roundRect">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ounded Rectangle 71"/>
          <p:cNvSpPr/>
          <p:nvPr/>
        </p:nvSpPr>
        <p:spPr>
          <a:xfrm rot="16200000">
            <a:off x="12133338" y="3499348"/>
            <a:ext cx="311586" cy="3324225"/>
          </a:xfrm>
          <a:prstGeom prst="roundRect">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75322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30954D14-0D16-84C6-F96B-6A02ED968D42}"/>
            </a:ext>
          </a:extLst>
        </p:cNvPr>
        <p:cNvGrpSpPr/>
        <p:nvPr/>
      </p:nvGrpSpPr>
      <p:grpSpPr>
        <a:xfrm>
          <a:off x="0" y="0"/>
          <a:ext cx="0" cy="0"/>
          <a:chOff x="0" y="0"/>
          <a:chExt cx="0" cy="0"/>
        </a:xfrm>
      </p:grpSpPr>
      <p:pic>
        <p:nvPicPr>
          <p:cNvPr id="175" name="Picture 174" descr="A close up of a device&#10;&#10;Description automatically generated">
            <a:extLst>
              <a:ext uri="{FF2B5EF4-FFF2-40B4-BE49-F238E27FC236}">
                <a16:creationId xmlns="" xmlns:a16="http://schemas.microsoft.com/office/drawing/2014/main" id="{0500559F-AB2E-CF37-CDC4-BFF3EE903035}"/>
              </a:ext>
            </a:extLst>
          </p:cNvPr>
          <p:cNvPicPr>
            <a:picLocks noChangeAspect="1"/>
          </p:cNvPicPr>
          <p:nvPr/>
        </p:nvPicPr>
        <p:blipFill rotWithShape="1">
          <a:blip r:embed="rId3">
            <a:extLst>
              <a:ext uri="{28A0092B-C50C-407E-A947-70E740481C1C}">
                <a14:useLocalDpi xmlns:a14="http://schemas.microsoft.com/office/drawing/2010/main" val="0"/>
              </a:ext>
            </a:extLst>
          </a:blip>
          <a:srcRect l="28821" r="28864"/>
          <a:stretch/>
        </p:blipFill>
        <p:spPr>
          <a:xfrm rot="5400000">
            <a:off x="5673080" y="643376"/>
            <a:ext cx="7439319" cy="7680743"/>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129" name="TextBox 128">
            <a:extLst>
              <a:ext uri="{FF2B5EF4-FFF2-40B4-BE49-F238E27FC236}">
                <a16:creationId xmlns="" xmlns:a16="http://schemas.microsoft.com/office/drawing/2014/main" id="{E7C8B8FC-F444-661B-6891-74DCC282FA97}"/>
              </a:ext>
            </a:extLst>
          </p:cNvPr>
          <p:cNvSpPr txBox="1"/>
          <p:nvPr/>
        </p:nvSpPr>
        <p:spPr>
          <a:xfrm>
            <a:off x="5701078" y="5839804"/>
            <a:ext cx="6858004" cy="120032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sz="7200" b="1" dirty="0">
                <a:solidFill>
                  <a:schemeClr val="tx2">
                    <a:lumMod val="40000"/>
                    <a:lumOff val="60000"/>
                  </a:schemeClr>
                </a:solidFill>
                <a:effectLst>
                  <a:outerShdw blurRad="50800" dist="38100" algn="l" rotWithShape="0">
                    <a:prstClr val="black">
                      <a:alpha val="40000"/>
                    </a:prstClr>
                  </a:outerShdw>
                </a:effectLst>
                <a:latin typeface="Goudy Old Style" panose="02020502050305020303" pitchFamily="18" charset="0"/>
                <a:ea typeface="+mj-ea"/>
                <a:cs typeface="+mj-cs"/>
              </a:rPr>
              <a:t>WORK FLOW</a:t>
            </a:r>
          </a:p>
        </p:txBody>
      </p:sp>
      <p:sp>
        <p:nvSpPr>
          <p:cNvPr id="7" name="TextBox 6"/>
          <p:cNvSpPr txBox="1"/>
          <p:nvPr/>
        </p:nvSpPr>
        <p:spPr>
          <a:xfrm flipH="1">
            <a:off x="212755" y="5581760"/>
            <a:ext cx="4597333" cy="1107996"/>
          </a:xfrm>
          <a:prstGeom prst="rect">
            <a:avLst/>
          </a:prstGeom>
          <a:solidFill>
            <a:schemeClr val="accent2">
              <a:lumMod val="60000"/>
              <a:lumOff val="40000"/>
            </a:schemeClr>
          </a:solidFill>
          <a:ln>
            <a:solidFill>
              <a:schemeClr val="tx1"/>
            </a:solidFill>
            <a:prstDash val="dash"/>
          </a:ln>
        </p:spPr>
        <p:txBody>
          <a:bodyPr wrap="square" rtlCol="0">
            <a:spAutoFit/>
          </a:bodyPr>
          <a:lstStyle/>
          <a:p>
            <a:r>
              <a:rPr lang="en-US" dirty="0" smtClean="0">
                <a:latin typeface="Arial" panose="020B0604020202020204" pitchFamily="34" charset="0"/>
                <a:cs typeface="Arial" panose="020B0604020202020204" pitchFamily="34" charset="0"/>
              </a:rPr>
              <a:t>STEP </a:t>
            </a:r>
            <a:r>
              <a:rPr lang="en-US" dirty="0">
                <a:latin typeface="Arial" panose="020B0604020202020204" pitchFamily="34" charset="0"/>
                <a:cs typeface="Arial" panose="020B0604020202020204" pitchFamily="34" charset="0"/>
              </a:rPr>
              <a:t>07 – </a:t>
            </a:r>
            <a:r>
              <a:rPr lang="en-US" sz="1600" dirty="0">
                <a:latin typeface="Arial" panose="020B0604020202020204" pitchFamily="34" charset="0"/>
                <a:cs typeface="Arial" panose="020B0604020202020204" pitchFamily="34" charset="0"/>
              </a:rPr>
              <a:t>Monitor and UpdateDeploy the model. Continuously monitor real-time transactions and update the model with new fraud cases.</a:t>
            </a:r>
          </a:p>
        </p:txBody>
      </p:sp>
      <p:sp>
        <p:nvSpPr>
          <p:cNvPr id="12" name="TextBox 11"/>
          <p:cNvSpPr txBox="1"/>
          <p:nvPr/>
        </p:nvSpPr>
        <p:spPr>
          <a:xfrm>
            <a:off x="7127714" y="699318"/>
            <a:ext cx="4986518" cy="1107996"/>
          </a:xfrm>
          <a:prstGeom prst="rect">
            <a:avLst/>
          </a:prstGeom>
          <a:solidFill>
            <a:schemeClr val="accent6">
              <a:lumMod val="20000"/>
              <a:lumOff val="80000"/>
            </a:schemeClr>
          </a:solidFill>
          <a:ln>
            <a:solidFill>
              <a:schemeClr val="tx1"/>
            </a:solidFill>
            <a:prstDash val="dash"/>
          </a:ln>
        </p:spPr>
        <p:txBody>
          <a:bodyPr wrap="square" rtlCol="0">
            <a:spAutoFit/>
          </a:bodyPr>
          <a:lstStyle/>
          <a:p>
            <a:r>
              <a:rPr lang="en-US" dirty="0">
                <a:latin typeface="Arial" panose="020B0604020202020204" pitchFamily="34" charset="0"/>
                <a:cs typeface="Arial" panose="020B0604020202020204" pitchFamily="34" charset="0"/>
              </a:rPr>
              <a:t>STEP 02 – </a:t>
            </a:r>
            <a:r>
              <a:rPr lang="en-US" sz="1600" dirty="0">
                <a:latin typeface="Arial" panose="020B0604020202020204" pitchFamily="34" charset="0"/>
                <a:cs typeface="Arial" panose="020B0604020202020204" pitchFamily="34" charset="0"/>
              </a:rPr>
              <a:t>Exploratory Data Analysis (EDA)Analyze patterns, distributions, and anomalies. Identify correlations and visualize trends in fraud cases.</a:t>
            </a:r>
          </a:p>
        </p:txBody>
      </p:sp>
      <p:sp>
        <p:nvSpPr>
          <p:cNvPr id="13" name="TextBox 12"/>
          <p:cNvSpPr txBox="1"/>
          <p:nvPr/>
        </p:nvSpPr>
        <p:spPr>
          <a:xfrm>
            <a:off x="75536" y="1966159"/>
            <a:ext cx="3479800" cy="1107996"/>
          </a:xfrm>
          <a:prstGeom prst="rect">
            <a:avLst/>
          </a:prstGeom>
          <a:solidFill>
            <a:schemeClr val="accent4">
              <a:lumMod val="20000"/>
              <a:lumOff val="80000"/>
            </a:schemeClr>
          </a:solidFill>
          <a:ln>
            <a:solidFill>
              <a:schemeClr val="tx1"/>
            </a:solidFill>
            <a:prstDash val="dash"/>
          </a:ln>
        </p:spPr>
        <p:txBody>
          <a:bodyPr wrap="square" rtlCol="0">
            <a:spAutoFit/>
          </a:bodyPr>
          <a:lstStyle/>
          <a:p>
            <a:r>
              <a:rPr lang="en-US" dirty="0">
                <a:latin typeface="Arial" panose="020B0604020202020204" pitchFamily="34" charset="0"/>
                <a:cs typeface="Arial" panose="020B0604020202020204" pitchFamily="34" charset="0"/>
              </a:rPr>
              <a:t>STEP 03 – </a:t>
            </a:r>
            <a:r>
              <a:rPr lang="en-US" sz="1600" dirty="0">
                <a:latin typeface="Arial" panose="020B0604020202020204" pitchFamily="34" charset="0"/>
                <a:cs typeface="Arial" panose="020B0604020202020204" pitchFamily="34" charset="0"/>
              </a:rPr>
              <a:t>PreprocessingClean and format data. Handle missing values, outliers, encode categorical variables, and normalize features.</a:t>
            </a:r>
            <a:endParaRPr lang="en-US" sz="1400" dirty="0">
              <a:latin typeface="Arial" panose="020B0604020202020204" pitchFamily="34" charset="0"/>
              <a:cs typeface="Arial" panose="020B0604020202020204" pitchFamily="34" charset="0"/>
            </a:endParaRPr>
          </a:p>
        </p:txBody>
      </p:sp>
      <p:sp>
        <p:nvSpPr>
          <p:cNvPr id="14" name="TextBox 13"/>
          <p:cNvSpPr txBox="1"/>
          <p:nvPr/>
        </p:nvSpPr>
        <p:spPr>
          <a:xfrm>
            <a:off x="8034685" y="2405509"/>
            <a:ext cx="3517900" cy="1107996"/>
          </a:xfrm>
          <a:prstGeom prst="rect">
            <a:avLst/>
          </a:prstGeom>
          <a:solidFill>
            <a:schemeClr val="bg1">
              <a:lumMod val="95000"/>
            </a:schemeClr>
          </a:solidFill>
          <a:ln>
            <a:solidFill>
              <a:schemeClr val="tx1"/>
            </a:solidFill>
            <a:prstDash val="dash"/>
          </a:ln>
        </p:spPr>
        <p:txBody>
          <a:bodyPr wrap="square" rtlCol="0">
            <a:spAutoFit/>
          </a:bodyPr>
          <a:lstStyle/>
          <a:p>
            <a:r>
              <a:rPr lang="en-US" dirty="0">
                <a:latin typeface="Arial" panose="020B0604020202020204" pitchFamily="34" charset="0"/>
                <a:cs typeface="Arial" panose="020B0604020202020204" pitchFamily="34" charset="0"/>
              </a:rPr>
              <a:t>STEP 04 – </a:t>
            </a:r>
            <a:r>
              <a:rPr lang="en-US" sz="1600" dirty="0">
                <a:latin typeface="Arial" panose="020B0604020202020204" pitchFamily="34" charset="0"/>
                <a:cs typeface="Arial" panose="020B0604020202020204" pitchFamily="34" charset="0"/>
              </a:rPr>
              <a:t>Split, Train, and TestDivide the dataset into training and testing sets using stratified sampling to handle class imbalance.</a:t>
            </a:r>
          </a:p>
        </p:txBody>
      </p:sp>
      <p:sp>
        <p:nvSpPr>
          <p:cNvPr id="16" name="TextBox 15"/>
          <p:cNvSpPr txBox="1"/>
          <p:nvPr/>
        </p:nvSpPr>
        <p:spPr>
          <a:xfrm>
            <a:off x="7516383" y="4254563"/>
            <a:ext cx="4293815" cy="861774"/>
          </a:xfrm>
          <a:prstGeom prst="rect">
            <a:avLst/>
          </a:prstGeom>
          <a:solidFill>
            <a:schemeClr val="accent4">
              <a:lumMod val="20000"/>
              <a:lumOff val="80000"/>
            </a:schemeClr>
          </a:solidFill>
          <a:ln>
            <a:solidFill>
              <a:schemeClr val="tx1"/>
            </a:solidFill>
            <a:prstDash val="dash"/>
          </a:ln>
        </p:spPr>
        <p:txBody>
          <a:bodyPr wrap="square" rtlCol="0">
            <a:spAutoFit/>
          </a:bodyPr>
          <a:lstStyle/>
          <a:p>
            <a:r>
              <a:rPr lang="en-US" dirty="0">
                <a:latin typeface="Arial" panose="020B0604020202020204" pitchFamily="34" charset="0"/>
                <a:cs typeface="Arial" panose="020B0604020202020204" pitchFamily="34" charset="0"/>
              </a:rPr>
              <a:t>STEP 06 – </a:t>
            </a:r>
            <a:r>
              <a:rPr lang="en-US" sz="1600" dirty="0">
                <a:latin typeface="Arial" panose="020B0604020202020204" pitchFamily="34" charset="0"/>
                <a:cs typeface="Arial" panose="020B0604020202020204" pitchFamily="34" charset="0"/>
              </a:rPr>
              <a:t>Model EvaluationAssess model performance using metrics like Accuracy, Precision, Recall, F1-Score, and ROC-AUC.</a:t>
            </a:r>
          </a:p>
        </p:txBody>
      </p:sp>
      <p:pic>
        <p:nvPicPr>
          <p:cNvPr id="19" name="Picture 18"/>
          <p:cNvPicPr>
            <a:picLocks noChangeAspect="1"/>
          </p:cNvPicPr>
          <p:nvPr/>
        </p:nvPicPr>
        <p:blipFill rotWithShape="1">
          <a:blip r:embed="rId4">
            <a:extLst>
              <a:ext uri="{28A0092B-C50C-407E-A947-70E740481C1C}">
                <a14:useLocalDpi xmlns:a14="http://schemas.microsoft.com/office/drawing/2010/main" val="0"/>
              </a:ext>
            </a:extLst>
          </a:blip>
          <a:srcRect r="846" b="6253"/>
          <a:stretch/>
        </p:blipFill>
        <p:spPr>
          <a:xfrm rot="16200000">
            <a:off x="2251626" y="1001712"/>
            <a:ext cx="6857999" cy="4854574"/>
          </a:xfrm>
          <a:prstGeom prst="rect">
            <a:avLst/>
          </a:prstGeom>
        </p:spPr>
      </p:pic>
      <p:sp>
        <p:nvSpPr>
          <p:cNvPr id="20" name="Rectangle 19"/>
          <p:cNvSpPr/>
          <p:nvPr/>
        </p:nvSpPr>
        <p:spPr>
          <a:xfrm>
            <a:off x="3880936" y="47939"/>
            <a:ext cx="984566" cy="6477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p:cNvSpPr/>
          <p:nvPr/>
        </p:nvSpPr>
        <p:spPr>
          <a:xfrm>
            <a:off x="3936707" y="1259324"/>
            <a:ext cx="960810" cy="6477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p:cNvSpPr/>
          <p:nvPr/>
        </p:nvSpPr>
        <p:spPr>
          <a:xfrm>
            <a:off x="3740474" y="4494277"/>
            <a:ext cx="635000" cy="6477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p:cNvSpPr/>
          <p:nvPr/>
        </p:nvSpPr>
        <p:spPr>
          <a:xfrm>
            <a:off x="4914866" y="5858074"/>
            <a:ext cx="681433" cy="6477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4177512" y="2730306"/>
            <a:ext cx="720005" cy="52938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p:cNvSpPr/>
          <p:nvPr/>
        </p:nvSpPr>
        <p:spPr>
          <a:xfrm>
            <a:off x="6358069" y="2667366"/>
            <a:ext cx="720005" cy="52938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p:cNvSpPr/>
          <p:nvPr/>
        </p:nvSpPr>
        <p:spPr>
          <a:xfrm>
            <a:off x="6144709" y="4754579"/>
            <a:ext cx="720005" cy="52938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0" name="Picture 15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07381" y="2530936"/>
            <a:ext cx="863075" cy="863075"/>
          </a:xfrm>
          <a:prstGeom prst="rect">
            <a:avLst/>
          </a:prstGeom>
        </p:spPr>
      </p:pic>
      <p:pic>
        <p:nvPicPr>
          <p:cNvPr id="166" name="Picture 16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99849" y="603769"/>
            <a:ext cx="863075" cy="863075"/>
          </a:xfrm>
          <a:prstGeom prst="rect">
            <a:avLst/>
          </a:prstGeom>
        </p:spPr>
      </p:pic>
      <p:pic>
        <p:nvPicPr>
          <p:cNvPr id="167" name="Picture 16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58069" y="2445776"/>
            <a:ext cx="863075" cy="863075"/>
          </a:xfrm>
          <a:prstGeom prst="rect">
            <a:avLst/>
          </a:prstGeom>
        </p:spPr>
      </p:pic>
      <p:pic>
        <p:nvPicPr>
          <p:cNvPr id="168" name="Picture 16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65239" y="4323041"/>
            <a:ext cx="863075" cy="863075"/>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870659">
            <a:off x="5165634" y="-166794"/>
            <a:ext cx="1198164" cy="1198164"/>
          </a:xfrm>
          <a:prstGeom prst="rect">
            <a:avLst/>
          </a:prstGeom>
        </p:spPr>
      </p:pic>
      <p:pic>
        <p:nvPicPr>
          <p:cNvPr id="169" name="Picture 16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870659">
            <a:off x="4561231" y="1502917"/>
            <a:ext cx="1198164" cy="1198164"/>
          </a:xfrm>
          <a:prstGeom prst="rect">
            <a:avLst/>
          </a:prstGeom>
          <a:scene3d>
            <a:camera prst="orthographicFront">
              <a:rot lat="0" lon="9300000" rev="0"/>
            </a:camera>
            <a:lightRig rig="threePt" dir="t"/>
          </a:scene3d>
        </p:spPr>
      </p:pic>
      <p:pic>
        <p:nvPicPr>
          <p:cNvPr id="170" name="Picture 16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870659">
            <a:off x="4811584" y="3315304"/>
            <a:ext cx="1198164" cy="1198164"/>
          </a:xfrm>
          <a:prstGeom prst="rect">
            <a:avLst/>
          </a:prstGeom>
        </p:spPr>
      </p:pic>
      <p:pic>
        <p:nvPicPr>
          <p:cNvPr id="171" name="Picture 17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870659">
            <a:off x="6001975" y="4966165"/>
            <a:ext cx="1198164" cy="1198164"/>
          </a:xfrm>
          <a:prstGeom prst="rect">
            <a:avLst/>
          </a:prstGeom>
          <a:scene3d>
            <a:camera prst="orthographicFront">
              <a:rot lat="0" lon="9300000" rev="0"/>
            </a:camera>
            <a:lightRig rig="threePt" dir="t"/>
          </a:scene3d>
        </p:spPr>
      </p:pic>
      <p:sp>
        <p:nvSpPr>
          <p:cNvPr id="8" name="TextBox 7"/>
          <p:cNvSpPr txBox="1"/>
          <p:nvPr/>
        </p:nvSpPr>
        <p:spPr>
          <a:xfrm flipH="1">
            <a:off x="212755" y="371789"/>
            <a:ext cx="4047314" cy="861774"/>
          </a:xfrm>
          <a:prstGeom prst="rect">
            <a:avLst/>
          </a:prstGeom>
          <a:solidFill>
            <a:schemeClr val="accent5">
              <a:lumMod val="20000"/>
              <a:lumOff val="80000"/>
            </a:schemeClr>
          </a:solidFill>
          <a:ln>
            <a:solidFill>
              <a:schemeClr val="tx1"/>
            </a:solidFill>
            <a:prstDash val="dash"/>
          </a:ln>
        </p:spPr>
        <p:txBody>
          <a:bodyPr wrap="square" rtlCol="0">
            <a:spAutoFit/>
          </a:bodyPr>
          <a:lstStyle/>
          <a:p>
            <a:r>
              <a:rPr lang="en-US" dirty="0">
                <a:latin typeface="Arial" panose="020B0604020202020204" pitchFamily="34" charset="0"/>
                <a:cs typeface="Arial" panose="020B0604020202020204" pitchFamily="34" charset="0"/>
              </a:rPr>
              <a:t>STEP 01 – </a:t>
            </a:r>
            <a:r>
              <a:rPr lang="en-US" sz="1600" dirty="0">
                <a:latin typeface="Arial" panose="020B0604020202020204" pitchFamily="34" charset="0"/>
                <a:cs typeface="Arial" panose="020B0604020202020204" pitchFamily="34" charset="0"/>
              </a:rPr>
              <a:t>Data CollectionCollect transaction data from financial systems, customer profiles, and fraud history.</a:t>
            </a:r>
          </a:p>
        </p:txBody>
      </p:sp>
      <p:sp>
        <p:nvSpPr>
          <p:cNvPr id="15" name="TextBox 14"/>
          <p:cNvSpPr txBox="1"/>
          <p:nvPr/>
        </p:nvSpPr>
        <p:spPr>
          <a:xfrm>
            <a:off x="75536" y="3806640"/>
            <a:ext cx="3664938" cy="1354217"/>
          </a:xfrm>
          <a:prstGeom prst="rect">
            <a:avLst/>
          </a:prstGeom>
          <a:solidFill>
            <a:schemeClr val="accent1">
              <a:lumMod val="20000"/>
              <a:lumOff val="80000"/>
            </a:schemeClr>
          </a:solidFill>
          <a:ln>
            <a:solidFill>
              <a:schemeClr val="tx1"/>
            </a:solidFill>
            <a:prstDash val="dash"/>
          </a:ln>
        </p:spPr>
        <p:txBody>
          <a:bodyPr wrap="square" rtlCol="0">
            <a:spAutoFit/>
          </a:bodyPr>
          <a:lstStyle/>
          <a:p>
            <a:r>
              <a:rPr lang="en-US" dirty="0">
                <a:latin typeface="Arial" panose="020B0604020202020204" pitchFamily="34" charset="0"/>
                <a:cs typeface="Arial" panose="020B0604020202020204" pitchFamily="34" charset="0"/>
              </a:rPr>
              <a:t>STEP 05 – </a:t>
            </a:r>
            <a:r>
              <a:rPr lang="en-US" sz="1600" dirty="0">
                <a:latin typeface="Arial" panose="020B0604020202020204" pitchFamily="34" charset="0"/>
                <a:cs typeface="Arial" panose="020B0604020202020204" pitchFamily="34" charset="0"/>
              </a:rPr>
              <a:t>Model Selection and BuildingChoose suitable ML models (e.g., Logistic Regression, Random Forest, XGBoost). Train on historical fraud patterns.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3976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2413000" y="-2083889"/>
            <a:ext cx="15468600" cy="9372352"/>
          </a:xfrm>
          <a:prstGeom prst="rect">
            <a:avLst/>
          </a:prstGeo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2161" t="2030" r="-882" b="7085"/>
          <a:stretch/>
        </p:blipFill>
        <p:spPr>
          <a:xfrm>
            <a:off x="1396999" y="304801"/>
            <a:ext cx="5842001" cy="7391400"/>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3853087499"/>
              </p:ext>
            </p:extLst>
          </p:nvPr>
        </p:nvGraphicFramePr>
        <p:xfrm>
          <a:off x="1653669" y="1844131"/>
          <a:ext cx="5118100" cy="3883814"/>
        </p:xfrm>
        <a:graphic>
          <a:graphicData uri="http://schemas.openxmlformats.org/drawingml/2006/table">
            <a:tbl>
              <a:tblPr firstRow="1" bandRow="1">
                <a:tableStyleId>{638B1855-1B75-4FBE-930C-398BA8C253C6}</a:tableStyleId>
              </a:tblPr>
              <a:tblGrid>
                <a:gridCol w="1662793"/>
                <a:gridCol w="3455307"/>
              </a:tblGrid>
              <a:tr h="306212">
                <a:tc>
                  <a:txBody>
                    <a:bodyPr/>
                    <a:lstStyle/>
                    <a:p>
                      <a:r>
                        <a:rPr lang="en-US" sz="1200" dirty="0" smtClean="0"/>
                        <a:t>Variables</a:t>
                      </a:r>
                      <a:endParaRPr lang="en-US" sz="1200" dirty="0"/>
                    </a:p>
                  </a:txBody>
                  <a:tcPr/>
                </a:tc>
                <a:tc>
                  <a:txBody>
                    <a:bodyPr/>
                    <a:lstStyle/>
                    <a:p>
                      <a:r>
                        <a:rPr lang="en-US" sz="1200" dirty="0" smtClean="0"/>
                        <a:t>Description</a:t>
                      </a:r>
                      <a:endParaRPr lang="en-US" sz="1200" dirty="0"/>
                    </a:p>
                  </a:txBody>
                  <a:tcPr/>
                </a:tc>
              </a:tr>
              <a:tr h="427166">
                <a:tc>
                  <a:txBody>
                    <a:bodyPr/>
                    <a:lstStyle/>
                    <a:p>
                      <a:r>
                        <a:rPr lang="en-US" sz="1200" dirty="0" smtClean="0"/>
                        <a:t>step</a:t>
                      </a:r>
                      <a:endParaRPr lang="en-US" sz="1200" dirty="0"/>
                    </a:p>
                  </a:txBody>
                  <a:tcPr/>
                </a:tc>
                <a:tc>
                  <a:txBody>
                    <a:bodyPr/>
                    <a:lstStyle/>
                    <a:p>
                      <a:r>
                        <a:rPr lang="en-US" sz="1200" dirty="0" smtClean="0"/>
                        <a:t>maps a unit of time in the real world. In this case 1 step is 1 hour of time.</a:t>
                      </a:r>
                      <a:endParaRPr lang="en-US" sz="1200" dirty="0"/>
                    </a:p>
                  </a:txBody>
                  <a:tcPr/>
                </a:tc>
              </a:tr>
              <a:tr h="306212">
                <a:tc>
                  <a:txBody>
                    <a:bodyPr/>
                    <a:lstStyle/>
                    <a:p>
                      <a:r>
                        <a:rPr lang="en-US" sz="1200" dirty="0" smtClean="0"/>
                        <a:t>type</a:t>
                      </a:r>
                      <a:endParaRPr lang="en-US" sz="1200" dirty="0"/>
                    </a:p>
                  </a:txBody>
                  <a:tcPr/>
                </a:tc>
                <a:tc>
                  <a:txBody>
                    <a:bodyPr/>
                    <a:lstStyle/>
                    <a:p>
                      <a:r>
                        <a:rPr lang="en-US" sz="1200" dirty="0" smtClean="0"/>
                        <a:t> CASH-IN, CASH-OUT, DEBIT, PAYMENT and TRANSFER.</a:t>
                      </a:r>
                      <a:endParaRPr lang="en-US" sz="1200" dirty="0"/>
                    </a:p>
                  </a:txBody>
                  <a:tcPr/>
                </a:tc>
              </a:tr>
              <a:tr h="306212">
                <a:tc>
                  <a:txBody>
                    <a:bodyPr/>
                    <a:lstStyle/>
                    <a:p>
                      <a:r>
                        <a:rPr lang="en-US" sz="1200" dirty="0" smtClean="0"/>
                        <a:t>amount</a:t>
                      </a:r>
                      <a:endParaRPr lang="en-US" sz="1200" dirty="0"/>
                    </a:p>
                  </a:txBody>
                  <a:tcPr/>
                </a:tc>
                <a:tc>
                  <a:txBody>
                    <a:bodyPr/>
                    <a:lstStyle/>
                    <a:p>
                      <a:r>
                        <a:rPr lang="en-US" sz="1200" dirty="0" smtClean="0"/>
                        <a:t>amount of the transaction in local currency.</a:t>
                      </a:r>
                      <a:endParaRPr lang="en-US" sz="1200" dirty="0"/>
                    </a:p>
                  </a:txBody>
                  <a:tcPr/>
                </a:tc>
              </a:tr>
              <a:tr h="306212">
                <a:tc>
                  <a:txBody>
                    <a:bodyPr/>
                    <a:lstStyle/>
                    <a:p>
                      <a:r>
                        <a:rPr lang="en-US" sz="1200" dirty="0" smtClean="0"/>
                        <a:t>nameOrig</a:t>
                      </a:r>
                      <a:endParaRPr lang="en-US" sz="1200" dirty="0"/>
                    </a:p>
                  </a:txBody>
                  <a:tcPr/>
                </a:tc>
                <a:tc>
                  <a:txBody>
                    <a:bodyPr/>
                    <a:lstStyle/>
                    <a:p>
                      <a:r>
                        <a:rPr lang="en-US" sz="1200" dirty="0" smtClean="0"/>
                        <a:t>customer who started the transaction</a:t>
                      </a:r>
                      <a:endParaRPr lang="en-US" sz="1200" dirty="0"/>
                    </a:p>
                  </a:txBody>
                  <a:tcPr/>
                </a:tc>
              </a:tr>
              <a:tr h="306212">
                <a:tc>
                  <a:txBody>
                    <a:bodyPr/>
                    <a:lstStyle/>
                    <a:p>
                      <a:r>
                        <a:rPr lang="en-US" sz="1200" dirty="0" smtClean="0"/>
                        <a:t>oldbalanceOrg</a:t>
                      </a:r>
                      <a:endParaRPr lang="en-US" sz="1200" dirty="0"/>
                    </a:p>
                  </a:txBody>
                  <a:tcPr/>
                </a:tc>
                <a:tc>
                  <a:txBody>
                    <a:bodyPr/>
                    <a:lstStyle/>
                    <a:p>
                      <a:r>
                        <a:rPr lang="en-US" sz="1200" dirty="0" smtClean="0"/>
                        <a:t>initial balance before the transaction</a:t>
                      </a:r>
                      <a:endParaRPr lang="en-US" sz="1200" dirty="0"/>
                    </a:p>
                  </a:txBody>
                  <a:tcPr/>
                </a:tc>
              </a:tr>
              <a:tr h="427166">
                <a:tc>
                  <a:txBody>
                    <a:bodyPr/>
                    <a:lstStyle/>
                    <a:p>
                      <a:r>
                        <a:rPr lang="en-US" sz="1200" dirty="0" smtClean="0"/>
                        <a:t>newbalanceOrig</a:t>
                      </a:r>
                      <a:endParaRPr lang="en-US" sz="1200" dirty="0"/>
                    </a:p>
                  </a:txBody>
                  <a:tcPr/>
                </a:tc>
                <a:tc>
                  <a:txBody>
                    <a:bodyPr/>
                    <a:lstStyle/>
                    <a:p>
                      <a:r>
                        <a:rPr lang="en-US" sz="1200" dirty="0" smtClean="0"/>
                        <a:t>new balance after the transaction.</a:t>
                      </a:r>
                    </a:p>
                    <a:p>
                      <a:endParaRPr lang="en-US" sz="1200" dirty="0"/>
                    </a:p>
                  </a:txBody>
                  <a:tcPr/>
                </a:tc>
              </a:tr>
              <a:tr h="306212">
                <a:tc>
                  <a:txBody>
                    <a:bodyPr/>
                    <a:lstStyle/>
                    <a:p>
                      <a:r>
                        <a:rPr lang="en-US" sz="1200" dirty="0" smtClean="0"/>
                        <a:t>nameDest</a:t>
                      </a:r>
                      <a:endParaRPr lang="en-US" sz="1200" dirty="0"/>
                    </a:p>
                  </a:txBody>
                  <a:tcPr/>
                </a:tc>
                <a:tc>
                  <a:txBody>
                    <a:bodyPr/>
                    <a:lstStyle/>
                    <a:p>
                      <a:r>
                        <a:rPr lang="en-US" sz="1200" dirty="0" smtClean="0"/>
                        <a:t>customer who is the recipient of the transaction</a:t>
                      </a:r>
                      <a:endParaRPr lang="en-US" sz="1200" dirty="0"/>
                    </a:p>
                  </a:txBody>
                  <a:tcPr/>
                </a:tc>
              </a:tr>
              <a:tr h="306212">
                <a:tc>
                  <a:txBody>
                    <a:bodyPr/>
                    <a:lstStyle/>
                    <a:p>
                      <a:r>
                        <a:rPr lang="en-US" sz="1200" dirty="0" smtClean="0"/>
                        <a:t>oldbalanceDest</a:t>
                      </a:r>
                      <a:endParaRPr lang="en-US" sz="1200" dirty="0"/>
                    </a:p>
                  </a:txBody>
                  <a:tcPr/>
                </a:tc>
                <a:tc>
                  <a:txBody>
                    <a:bodyPr/>
                    <a:lstStyle/>
                    <a:p>
                      <a:r>
                        <a:rPr lang="en-US" sz="1200" dirty="0" smtClean="0"/>
                        <a:t> initial balance recipient before the transaction.</a:t>
                      </a:r>
                      <a:endParaRPr lang="en-US" sz="1200" dirty="0"/>
                    </a:p>
                  </a:txBody>
                  <a:tcPr/>
                </a:tc>
              </a:tr>
              <a:tr h="306212">
                <a:tc>
                  <a:txBody>
                    <a:bodyPr/>
                    <a:lstStyle/>
                    <a:p>
                      <a:r>
                        <a:rPr lang="en-US" sz="1200" dirty="0" smtClean="0"/>
                        <a:t>newbalanceDest</a:t>
                      </a:r>
                      <a:endParaRPr lang="en-US" sz="1200" dirty="0"/>
                    </a:p>
                  </a:txBody>
                  <a:tcPr/>
                </a:tc>
                <a:tc>
                  <a:txBody>
                    <a:bodyPr/>
                    <a:lstStyle/>
                    <a:p>
                      <a:r>
                        <a:rPr lang="en-US" sz="1200" dirty="0" smtClean="0"/>
                        <a:t>new balance recipient after the transaction.</a:t>
                      </a:r>
                      <a:endParaRPr lang="en-US" sz="1200" dirty="0"/>
                    </a:p>
                  </a:txBody>
                  <a:tcPr/>
                </a:tc>
              </a:tr>
              <a:tr h="368730">
                <a:tc>
                  <a:txBody>
                    <a:bodyPr/>
                    <a:lstStyle/>
                    <a:p>
                      <a:r>
                        <a:rPr lang="en-US" sz="1200" dirty="0" smtClean="0"/>
                        <a:t>isFraud</a:t>
                      </a:r>
                      <a:endParaRPr lang="en-US" sz="1200" dirty="0"/>
                    </a:p>
                  </a:txBody>
                  <a:tcPr/>
                </a:tc>
                <a:tc>
                  <a:txBody>
                    <a:bodyPr/>
                    <a:lstStyle/>
                    <a:p>
                      <a:r>
                        <a:rPr lang="en-US" sz="1200" dirty="0" smtClean="0"/>
                        <a:t>Fraud Transaction</a:t>
                      </a:r>
                      <a:r>
                        <a:rPr lang="en-US" sz="1200" baseline="0" dirty="0" smtClean="0"/>
                        <a:t> status ( 0 = No Fraud , 1 = fraud)</a:t>
                      </a:r>
                      <a:endParaRPr lang="en-US" sz="1200"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832980396"/>
              </p:ext>
            </p:extLst>
          </p:nvPr>
        </p:nvGraphicFramePr>
        <p:xfrm>
          <a:off x="7818459" y="2766218"/>
          <a:ext cx="3911600" cy="2757594"/>
        </p:xfrm>
        <a:graphic>
          <a:graphicData uri="http://schemas.openxmlformats.org/drawingml/2006/table">
            <a:tbl>
              <a:tblPr firstRow="1" bandRow="1">
                <a:tableStyleId>{306799F8-075E-4A3A-A7F6-7FBC6576F1A4}</a:tableStyleId>
              </a:tblPr>
              <a:tblGrid>
                <a:gridCol w="965200"/>
                <a:gridCol w="2946400"/>
              </a:tblGrid>
              <a:tr h="283634">
                <a:tc>
                  <a:txBody>
                    <a:bodyPr/>
                    <a:lstStyle/>
                    <a:p>
                      <a:r>
                        <a:rPr lang="en-US" sz="1200" dirty="0" smtClean="0"/>
                        <a:t>CASH-IN</a:t>
                      </a:r>
                      <a:endParaRPr lang="en-US" sz="1200" dirty="0"/>
                    </a:p>
                  </a:txBody>
                  <a:tcPr/>
                </a:tc>
                <a:tc>
                  <a:txBody>
                    <a:bodyPr/>
                    <a:lstStyle/>
                    <a:p>
                      <a:r>
                        <a:rPr lang="en-US" sz="1200" dirty="0" smtClean="0"/>
                        <a:t> Refers to depositing cash into an account</a:t>
                      </a:r>
                      <a:endParaRPr lang="en-US" sz="1200" dirty="0"/>
                    </a:p>
                  </a:txBody>
                  <a:tcPr/>
                </a:tc>
              </a:tr>
              <a:tr h="370840">
                <a:tc>
                  <a:txBody>
                    <a:bodyPr/>
                    <a:lstStyle/>
                    <a:p>
                      <a:r>
                        <a:rPr lang="en-US" sz="1200" dirty="0" smtClean="0"/>
                        <a:t>CASH-OUT</a:t>
                      </a:r>
                      <a:endParaRPr lang="en-US" sz="1200" dirty="0"/>
                    </a:p>
                  </a:txBody>
                  <a:tcPr/>
                </a:tc>
                <a:tc>
                  <a:txBody>
                    <a:bodyPr/>
                    <a:lstStyle/>
                    <a:p>
                      <a:r>
                        <a:rPr lang="en-US" sz="1200" dirty="0" smtClean="0"/>
                        <a:t>Refers to withdrawing cash from an account</a:t>
                      </a:r>
                      <a:endParaRPr lang="en-US" sz="1200" dirty="0"/>
                    </a:p>
                  </a:txBody>
                  <a:tcPr/>
                </a:tc>
              </a:tr>
              <a:tr h="370840">
                <a:tc>
                  <a:txBody>
                    <a:bodyPr/>
                    <a:lstStyle/>
                    <a:p>
                      <a:r>
                        <a:rPr lang="en-US" sz="1200" dirty="0" smtClean="0"/>
                        <a:t>DEBIT</a:t>
                      </a:r>
                      <a:endParaRPr lang="en-US" sz="1200" dirty="0"/>
                    </a:p>
                  </a:txBody>
                  <a:tcPr/>
                </a:tc>
                <a:tc>
                  <a:txBody>
                    <a:bodyPr/>
                    <a:lstStyle/>
                    <a:p>
                      <a:r>
                        <a:rPr lang="en-US" sz="1200" dirty="0" smtClean="0"/>
                        <a:t>It can refer to a decrease in the balance of a financial account due to a withdrawal or an expense.</a:t>
                      </a:r>
                      <a:endParaRPr lang="en-US" sz="1200" dirty="0"/>
                    </a:p>
                  </a:txBody>
                  <a:tcPr/>
                </a:tc>
              </a:tr>
              <a:tr h="370840">
                <a:tc>
                  <a:txBody>
                    <a:bodyPr/>
                    <a:lstStyle/>
                    <a:p>
                      <a:r>
                        <a:rPr lang="en-US" sz="1200" dirty="0" smtClean="0"/>
                        <a:t>PAYMENT </a:t>
                      </a:r>
                      <a:endParaRPr lang="en-US" sz="1200" dirty="0"/>
                    </a:p>
                  </a:txBody>
                  <a:tcPr/>
                </a:tc>
                <a:tc>
                  <a:txBody>
                    <a:bodyPr/>
                    <a:lstStyle/>
                    <a:p>
                      <a:r>
                        <a:rPr lang="en-US" sz="1200" dirty="0" smtClean="0"/>
                        <a:t> Refers to the transfer of money from one party (payer) to another (payee) in exchange for goods, services, or as settlement of a debt.</a:t>
                      </a:r>
                      <a:endParaRPr lang="en-US" sz="1200" dirty="0"/>
                    </a:p>
                  </a:txBody>
                  <a:tcPr/>
                </a:tc>
              </a:tr>
              <a:tr h="370840">
                <a:tc>
                  <a:txBody>
                    <a:bodyPr/>
                    <a:lstStyle/>
                    <a:p>
                      <a:r>
                        <a:rPr lang="en-US" sz="1200" dirty="0" smtClean="0"/>
                        <a:t>TRANSFER</a:t>
                      </a:r>
                      <a:endParaRPr lang="en-US" sz="1200" dirty="0"/>
                    </a:p>
                  </a:txBody>
                  <a:tcPr/>
                </a:tc>
                <a:tc>
                  <a:txBody>
                    <a:bodyPr/>
                    <a:lstStyle/>
                    <a:p>
                      <a:r>
                        <a:rPr lang="en-US" sz="1200" dirty="0" smtClean="0"/>
                        <a:t>Refers to moving money from one account to another, often between accounts held by the same person or entity.</a:t>
                      </a:r>
                      <a:endParaRPr lang="en-US" sz="1200" dirty="0"/>
                    </a:p>
                  </a:txBody>
                  <a:tcPr/>
                </a:tc>
              </a:tr>
            </a:tbl>
          </a:graphicData>
        </a:graphic>
      </p:graphicFrame>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2884" t="2842" r="2420" b="2423"/>
          <a:stretch/>
        </p:blipFill>
        <p:spPr>
          <a:xfrm>
            <a:off x="7658099" y="1473201"/>
            <a:ext cx="4292601" cy="635000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7168" y="2466431"/>
            <a:ext cx="1481932" cy="1481932"/>
          </a:xfrm>
          <a:prstGeom prst="rect">
            <a:avLst/>
          </a:prstGeom>
          <a:scene3d>
            <a:camera prst="orthographicFront">
              <a:rot lat="20699975" lon="10799999" rev="10799999"/>
            </a:camera>
            <a:lightRig rig="threePt" dir="t"/>
          </a:scene3d>
        </p:spPr>
      </p:pic>
      <p:graphicFrame>
        <p:nvGraphicFramePr>
          <p:cNvPr id="15" name="Table 14"/>
          <p:cNvGraphicFramePr>
            <a:graphicFrameLocks noGrp="1"/>
          </p:cNvGraphicFramePr>
          <p:nvPr>
            <p:extLst>
              <p:ext uri="{D42A27DB-BD31-4B8C-83A1-F6EECF244321}">
                <p14:modId xmlns:p14="http://schemas.microsoft.com/office/powerpoint/2010/main" val="3511690140"/>
              </p:ext>
            </p:extLst>
          </p:nvPr>
        </p:nvGraphicFramePr>
        <p:xfrm>
          <a:off x="5829300" y="304801"/>
          <a:ext cx="6223000" cy="1285240"/>
        </p:xfrm>
        <a:graphic>
          <a:graphicData uri="http://schemas.openxmlformats.org/drawingml/2006/table">
            <a:tbl>
              <a:tblPr firstRow="1" bandRow="1">
                <a:tableStyleId>{00A15C55-8517-42AA-B614-E9B94910E393}</a:tableStyleId>
              </a:tblPr>
              <a:tblGrid>
                <a:gridCol w="933450"/>
                <a:gridCol w="5289550"/>
              </a:tblGrid>
              <a:tr h="370840">
                <a:tc>
                  <a:txBody>
                    <a:bodyPr/>
                    <a:lstStyle/>
                    <a:p>
                      <a:r>
                        <a:rPr lang="en-US" sz="1200" dirty="0" smtClean="0"/>
                        <a:t>Total Rows: </a:t>
                      </a:r>
                      <a:endParaRPr lang="en-US" sz="1200" dirty="0"/>
                    </a:p>
                  </a:txBody>
                  <a:tcPr/>
                </a:tc>
                <a:tc>
                  <a:txBody>
                    <a:bodyPr/>
                    <a:lstStyle/>
                    <a:p>
                      <a:r>
                        <a:rPr lang="en-US" sz="1200" dirty="0" smtClean="0"/>
                        <a:t>11,142 </a:t>
                      </a:r>
                      <a:endParaRPr lang="en-US" sz="1200" dirty="0"/>
                    </a:p>
                  </a:txBody>
                  <a:tcPr/>
                </a:tc>
              </a:tr>
              <a:tr h="370840">
                <a:tc>
                  <a:txBody>
                    <a:bodyPr/>
                    <a:lstStyle/>
                    <a:p>
                      <a:r>
                        <a:rPr lang="en-US" sz="1200" dirty="0" smtClean="0"/>
                        <a:t>Total Columns:</a:t>
                      </a:r>
                      <a:endParaRPr lang="en-US" sz="1200" dirty="0"/>
                    </a:p>
                  </a:txBody>
                  <a:tcPr/>
                </a:tc>
                <a:tc>
                  <a:txBody>
                    <a:bodyPr/>
                    <a:lstStyle/>
                    <a:p>
                      <a:r>
                        <a:rPr lang="en-US" sz="1200" dirty="0" smtClean="0"/>
                        <a:t>10</a:t>
                      </a:r>
                      <a:endParaRPr lang="en-US" sz="1200" dirty="0"/>
                    </a:p>
                  </a:txBody>
                  <a:tcPr/>
                </a:tc>
              </a:tr>
              <a:tr h="370840">
                <a:tc>
                  <a:txBody>
                    <a:bodyPr/>
                    <a:lstStyle/>
                    <a:p>
                      <a:r>
                        <a:rPr lang="en-US" sz="1200" dirty="0" smtClean="0"/>
                        <a:t>Non-null Count: </a:t>
                      </a:r>
                      <a:endParaRPr lang="en-US" sz="1200" dirty="0"/>
                    </a:p>
                  </a:txBody>
                  <a:tcPr/>
                </a:tc>
                <a:tc>
                  <a:txBody>
                    <a:bodyPr/>
                    <a:lstStyle/>
                    <a:p>
                      <a:r>
                        <a:rPr lang="en-US" sz="1200" dirty="0" smtClean="0"/>
                        <a:t>All columns have 11,142 non-null values, meaning there are no missing values. </a:t>
                      </a:r>
                      <a:endParaRPr lang="en-US" sz="1200" dirty="0"/>
                    </a:p>
                  </a:txBody>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4293971408"/>
              </p:ext>
            </p:extLst>
          </p:nvPr>
        </p:nvGraphicFramePr>
        <p:xfrm>
          <a:off x="76199" y="186781"/>
          <a:ext cx="4394200" cy="1371600"/>
        </p:xfrm>
        <a:graphic>
          <a:graphicData uri="http://schemas.openxmlformats.org/drawingml/2006/table">
            <a:tbl>
              <a:tblPr firstRow="1" bandRow="1">
                <a:tableStyleId>{073A0DAA-6AF3-43AB-8588-CEC1D06C72B9}</a:tableStyleId>
              </a:tblPr>
              <a:tblGrid>
                <a:gridCol w="4394200"/>
              </a:tblGrid>
              <a:tr h="231884">
                <a:tc>
                  <a:txBody>
                    <a:bodyPr/>
                    <a:lstStyle/>
                    <a:p>
                      <a:r>
                        <a:rPr lang="en-US" sz="1200" dirty="0" smtClean="0"/>
                        <a:t>Data Type: </a:t>
                      </a:r>
                      <a:endParaRPr lang="en-US" sz="1200" dirty="0"/>
                    </a:p>
                  </a:txBody>
                  <a:tcPr/>
                </a:tc>
              </a:tr>
              <a:tr h="231884">
                <a:tc>
                  <a:txBody>
                    <a:bodyPr/>
                    <a:lstStyle/>
                    <a:p>
                      <a:r>
                        <a:rPr lang="en-US" sz="1200" dirty="0" smtClean="0"/>
                        <a:t> int64 → Integer numbers (e.g., step, isFraud)</a:t>
                      </a:r>
                      <a:endParaRPr lang="en-US" sz="1200" dirty="0"/>
                    </a:p>
                  </a:txBody>
                  <a:tcPr/>
                </a:tc>
              </a:tr>
              <a:tr h="231884">
                <a:tc>
                  <a:txBody>
                    <a:bodyPr/>
                    <a:lstStyle/>
                    <a:p>
                      <a:r>
                        <a:rPr lang="en-US" sz="1200" dirty="0" smtClean="0"/>
                        <a:t>float64 → Decimal numbers (e.g., amount, oldbalanceOrg)</a:t>
                      </a:r>
                      <a:endParaRPr lang="en-US" sz="1200" dirty="0"/>
                    </a:p>
                  </a:txBody>
                  <a:tcPr/>
                </a:tc>
              </a:tr>
              <a:tr h="231884">
                <a:tc>
                  <a:txBody>
                    <a:bodyPr/>
                    <a:lstStyle/>
                    <a:p>
                      <a:r>
                        <a:rPr lang="en-US" sz="1200" dirty="0" smtClean="0"/>
                        <a:t>object → Text or categorical data (e.g., type, nameOrig, nameDest)</a:t>
                      </a:r>
                      <a:endParaRPr lang="en-US" sz="1200" dirty="0"/>
                    </a:p>
                  </a:txBody>
                  <a:tcPr/>
                </a:tc>
              </a:tr>
              <a:tr h="231884">
                <a:tc>
                  <a:txBody>
                    <a:bodyPr/>
                    <a:lstStyle/>
                    <a:p>
                      <a:r>
                        <a:rPr lang="en-US" sz="1200" dirty="0" smtClean="0"/>
                        <a:t>Memory Usage: About 870.6 KB</a:t>
                      </a:r>
                      <a:endParaRPr lang="en-US" sz="1200" dirty="0"/>
                    </a:p>
                  </a:txBody>
                  <a:tcPr/>
                </a:tc>
              </a:tr>
            </a:tbl>
          </a:graphicData>
        </a:graphic>
      </p:graphicFrame>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7663" y="4922837"/>
            <a:ext cx="2143125" cy="2143125"/>
          </a:xfrm>
          <a:prstGeom prst="rect">
            <a:avLst/>
          </a:prstGeom>
        </p:spPr>
      </p:pic>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899" y="5664199"/>
            <a:ext cx="1439739" cy="1439739"/>
          </a:xfrm>
          <a:prstGeom prst="rect">
            <a:avLst/>
          </a:prstGeom>
        </p:spPr>
      </p:pic>
    </p:spTree>
    <p:extLst>
      <p:ext uri="{BB962C8B-B14F-4D97-AF65-F5344CB8AC3E}">
        <p14:creationId xmlns:p14="http://schemas.microsoft.com/office/powerpoint/2010/main" val="18329084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D4E6C047-5885-D0BC-273F-A5DD1EE584B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
        <p:nvSpPr>
          <p:cNvPr id="3" name="TextBox 2">
            <a:extLst>
              <a:ext uri="{FF2B5EF4-FFF2-40B4-BE49-F238E27FC236}">
                <a16:creationId xmlns="" xmlns:a16="http://schemas.microsoft.com/office/drawing/2014/main" id="{080ED0BD-EA20-E864-EF08-6541AFB59917}"/>
              </a:ext>
            </a:extLst>
          </p:cNvPr>
          <p:cNvSpPr txBox="1"/>
          <p:nvPr/>
        </p:nvSpPr>
        <p:spPr>
          <a:xfrm>
            <a:off x="625078" y="834561"/>
            <a:ext cx="6707545" cy="584775"/>
          </a:xfrm>
          <a:prstGeom prst="rect">
            <a:avLst/>
          </a:prstGeom>
          <a:noFill/>
        </p:spPr>
        <p:txBody>
          <a:bodyPr wrap="square" rtlCol="0">
            <a:spAutoFit/>
          </a:bodyPr>
          <a:lstStyle/>
          <a:p>
            <a:r>
              <a:rPr lang="en-US" sz="3200" dirty="0">
                <a:latin typeface="Rockwell" panose="02060603020205020403" pitchFamily="18" charset="0"/>
              </a:rPr>
              <a:t>EXPLORATORY DATA ANALYSIS</a:t>
            </a:r>
            <a:endParaRPr lang="en-IN" sz="3200" dirty="0">
              <a:latin typeface="Rockwell" panose="02060603020205020403" pitchFamily="18" charset="0"/>
            </a:endParaRPr>
          </a:p>
        </p:txBody>
      </p:sp>
      <p:sp>
        <p:nvSpPr>
          <p:cNvPr id="9" name="TextBox 8">
            <a:extLst>
              <a:ext uri="{FF2B5EF4-FFF2-40B4-BE49-F238E27FC236}">
                <a16:creationId xmlns="" xmlns:a16="http://schemas.microsoft.com/office/drawing/2014/main" id="{3C18ADDB-7C10-C388-0014-21BBA1AA6693}"/>
              </a:ext>
            </a:extLst>
          </p:cNvPr>
          <p:cNvSpPr txBox="1"/>
          <p:nvPr/>
        </p:nvSpPr>
        <p:spPr>
          <a:xfrm>
            <a:off x="358529" y="1707959"/>
            <a:ext cx="7305869" cy="4185761"/>
          </a:xfrm>
          <a:prstGeom prst="rect">
            <a:avLst/>
          </a:prstGeom>
          <a:noFill/>
        </p:spPr>
        <p:txBody>
          <a:bodyPr wrap="square" rtlCol="0">
            <a:spAutoFit/>
          </a:bodyPr>
          <a:lstStyle/>
          <a:p>
            <a:pPr marL="285750" indent="-285750" algn="just">
              <a:buFont typeface="Arial" panose="020B0604020202020204" pitchFamily="34" charset="0"/>
              <a:buChar char="•"/>
            </a:pPr>
            <a:r>
              <a:rPr lang="en-US" sz="1400" b="0" i="0" dirty="0">
                <a:effectLst/>
                <a:latin typeface="Rockwell" panose="02060603020205020403" pitchFamily="18" charset="0"/>
              </a:rPr>
              <a:t>Exploratory Data Analysis (EDA) helped us understand the data structure, find patterns, identify trends, and gain valuable insights from the dataset.</a:t>
            </a:r>
          </a:p>
          <a:p>
            <a:pPr marL="285750" indent="-285750" algn="just">
              <a:buFont typeface="Arial" panose="020B0604020202020204" pitchFamily="34" charset="0"/>
              <a:buChar char="•"/>
            </a:pPr>
            <a:endParaRPr lang="en-US" sz="1400" dirty="0">
              <a:latin typeface="Rockwell" panose="02060603020205020403" pitchFamily="18" charset="0"/>
            </a:endParaRPr>
          </a:p>
          <a:p>
            <a:pPr marL="285750" indent="-285750" algn="just">
              <a:buFont typeface="Arial" panose="020B0604020202020204" pitchFamily="34" charset="0"/>
              <a:buChar char="•"/>
            </a:pPr>
            <a:r>
              <a:rPr lang="en-US" sz="1400" dirty="0">
                <a:latin typeface="Rockwell" panose="02060603020205020403" pitchFamily="18" charset="0"/>
              </a:rPr>
              <a:t>From EDA we analyze, the distribution of each features, checking the correlation between the features .</a:t>
            </a:r>
          </a:p>
          <a:p>
            <a:pPr marL="285750" indent="-285750" algn="just">
              <a:buFont typeface="Arial" panose="020B0604020202020204" pitchFamily="34" charset="0"/>
              <a:buChar char="•"/>
            </a:pPr>
            <a:endParaRPr lang="en-US" sz="1400" dirty="0">
              <a:latin typeface="Rockwell" panose="02060603020205020403" pitchFamily="18" charset="0"/>
            </a:endParaRPr>
          </a:p>
          <a:p>
            <a:pPr marL="285750" indent="-285750" algn="just">
              <a:buFont typeface="Arial" panose="020B0604020202020204" pitchFamily="34" charset="0"/>
              <a:buChar char="•"/>
            </a:pPr>
            <a:r>
              <a:rPr lang="en-US" sz="1400" b="0" i="0" dirty="0">
                <a:effectLst/>
                <a:latin typeface="Rockwell" panose="02060603020205020403" pitchFamily="18" charset="0"/>
              </a:rPr>
              <a:t>Using visuals helped us see the data clearly, understand the clinical data relationship with each other, and pinpoint factors that plays vital role in predictions of heart disease.</a:t>
            </a:r>
          </a:p>
          <a:p>
            <a:pPr marL="285750" indent="-285750" algn="just">
              <a:buFont typeface="Arial" panose="020B0604020202020204" pitchFamily="34" charset="0"/>
              <a:buChar char="•"/>
            </a:pPr>
            <a:endParaRPr lang="en-US" sz="1400" dirty="0">
              <a:latin typeface="Rockwell" panose="02060603020205020403" pitchFamily="18" charset="0"/>
            </a:endParaRPr>
          </a:p>
          <a:p>
            <a:pPr marL="285750" indent="-285750" algn="just">
              <a:buFont typeface="Arial" panose="020B0604020202020204" pitchFamily="34" charset="0"/>
              <a:buChar char="•"/>
            </a:pPr>
            <a:r>
              <a:rPr lang="en-US" sz="1400" dirty="0">
                <a:latin typeface="Rockwell" panose="02060603020205020403" pitchFamily="18" charset="0"/>
              </a:rPr>
              <a:t>The datasets is clean ,as there is no </a:t>
            </a:r>
            <a:r>
              <a:rPr lang="en-US" sz="1400" b="1" dirty="0">
                <a:latin typeface="Rockwell" panose="02060603020205020403" pitchFamily="18" charset="0"/>
              </a:rPr>
              <a:t>NULL</a:t>
            </a:r>
            <a:r>
              <a:rPr lang="en-US" sz="1400" dirty="0">
                <a:latin typeface="Rockwell" panose="02060603020205020403" pitchFamily="18" charset="0"/>
              </a:rPr>
              <a:t> </a:t>
            </a:r>
            <a:r>
              <a:rPr lang="en-US" sz="1400" dirty="0" smtClean="0">
                <a:latin typeface="Rockwell" panose="02060603020205020403" pitchFamily="18" charset="0"/>
              </a:rPr>
              <a:t>VALUE and </a:t>
            </a:r>
            <a:r>
              <a:rPr lang="en-US" sz="1400" b="1" dirty="0">
                <a:latin typeface="Rockwell" panose="02060603020205020403" pitchFamily="18" charset="0"/>
              </a:rPr>
              <a:t>DUPLICATE</a:t>
            </a:r>
            <a:r>
              <a:rPr lang="en-US" sz="1400" dirty="0">
                <a:latin typeface="Rockwell" panose="02060603020205020403" pitchFamily="18" charset="0"/>
              </a:rPr>
              <a:t> VALUES , but we can </a:t>
            </a:r>
            <a:r>
              <a:rPr lang="en-US" sz="1400">
                <a:latin typeface="Rockwell" panose="02060603020205020403" pitchFamily="18" charset="0"/>
              </a:rPr>
              <a:t>find </a:t>
            </a:r>
            <a:r>
              <a:rPr lang="en-US" sz="1400" smtClean="0">
                <a:latin typeface="Rockwell" panose="02060603020205020403" pitchFamily="18" charset="0"/>
              </a:rPr>
              <a:t>some </a:t>
            </a:r>
            <a:r>
              <a:rPr lang="en-US" sz="1400" b="1" smtClean="0">
                <a:latin typeface="Rockwell" panose="02060603020205020403" pitchFamily="18" charset="0"/>
              </a:rPr>
              <a:t>OUTLIERS</a:t>
            </a:r>
            <a:r>
              <a:rPr lang="en-US" sz="1400" b="1" dirty="0">
                <a:latin typeface="Rockwell" panose="02060603020205020403" pitchFamily="18" charset="0"/>
              </a:rPr>
              <a:t>.</a:t>
            </a:r>
          </a:p>
          <a:p>
            <a:pPr marL="285750" indent="-285750" algn="just">
              <a:buFont typeface="Arial" panose="020B0604020202020204" pitchFamily="34" charset="0"/>
              <a:buChar char="•"/>
            </a:pPr>
            <a:endParaRPr lang="en-US" sz="1400" dirty="0">
              <a:latin typeface="Rockwell" panose="02060603020205020403" pitchFamily="18" charset="0"/>
            </a:endParaRPr>
          </a:p>
          <a:p>
            <a:pPr marL="285750" indent="-285750" algn="just">
              <a:buFont typeface="Arial" panose="020B0604020202020204" pitchFamily="34" charset="0"/>
              <a:buChar char="•"/>
            </a:pPr>
            <a:r>
              <a:rPr lang="en-US" sz="1400" b="0" i="0" dirty="0">
                <a:effectLst/>
                <a:latin typeface="Rockwell" panose="02060603020205020403" pitchFamily="18" charset="0"/>
              </a:rPr>
              <a:t>We looked at our data columns and </a:t>
            </a:r>
            <a:r>
              <a:rPr lang="en-US" sz="1400" dirty="0">
                <a:latin typeface="Rockwell" panose="02060603020205020403" pitchFamily="18" charset="0"/>
              </a:rPr>
              <a:t>found </a:t>
            </a:r>
            <a:r>
              <a:rPr lang="en-US" sz="1400" dirty="0" smtClean="0">
                <a:latin typeface="Rockwell" panose="02060603020205020403" pitchFamily="18" charset="0"/>
              </a:rPr>
              <a:t>7 </a:t>
            </a:r>
            <a:r>
              <a:rPr lang="en-US" sz="1400" dirty="0">
                <a:latin typeface="Rockwell" panose="02060603020205020403" pitchFamily="18" charset="0"/>
              </a:rPr>
              <a:t>columns to be numerical </a:t>
            </a:r>
            <a:r>
              <a:rPr lang="en-US" sz="1400" dirty="0" smtClean="0">
                <a:latin typeface="Rockwell" panose="02060603020205020403" pitchFamily="18" charset="0"/>
              </a:rPr>
              <a:t>3 columns to be categorical. </a:t>
            </a:r>
          </a:p>
          <a:p>
            <a:pPr algn="just"/>
            <a:endParaRPr lang="en-US" sz="1400" dirty="0">
              <a:latin typeface="Rockwell" panose="02060603020205020403" pitchFamily="18" charset="0"/>
            </a:endParaRPr>
          </a:p>
          <a:p>
            <a:pPr marL="285750" indent="-285750" algn="just">
              <a:buFont typeface="Arial" panose="020B0604020202020204" pitchFamily="34" charset="0"/>
              <a:buChar char="•"/>
            </a:pPr>
            <a:r>
              <a:rPr lang="en-US" sz="1400" i="0" dirty="0">
                <a:effectLst/>
                <a:latin typeface="Rockwell" panose="02060603020205020403" pitchFamily="18" charset="0"/>
              </a:rPr>
              <a:t>We used the univariate and bivariate analysis approach to gain insights </a:t>
            </a:r>
            <a:r>
              <a:rPr lang="en-US" sz="1400" dirty="0">
                <a:latin typeface="Rockwell" panose="02060603020205020403" pitchFamily="18" charset="0"/>
              </a:rPr>
              <a:t>into </a:t>
            </a:r>
            <a:r>
              <a:rPr lang="en-US" sz="1400" i="0" dirty="0">
                <a:effectLst/>
                <a:latin typeface="Rockwell" panose="02060603020205020403" pitchFamily="18" charset="0"/>
              </a:rPr>
              <a:t>individual characteristics of the dat</a:t>
            </a:r>
            <a:r>
              <a:rPr lang="en-US" sz="1400" dirty="0">
                <a:latin typeface="Rockwell" panose="02060603020205020403" pitchFamily="18" charset="0"/>
              </a:rPr>
              <a:t>a and likewise how each feature relates to main goal: </a:t>
            </a:r>
            <a:r>
              <a:rPr lang="en-US" sz="1400" b="1" dirty="0">
                <a:latin typeface="Rockwell" panose="02060603020205020403" pitchFamily="18" charset="0"/>
              </a:rPr>
              <a:t>predicting the target variable.</a:t>
            </a:r>
            <a:endParaRPr lang="en-IN" sz="1400" dirty="0">
              <a:latin typeface="Rockwell" panose="02060603020205020403"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0200" y="1126948"/>
            <a:ext cx="3776766" cy="3445052"/>
          </a:xfrm>
          <a:prstGeom prst="rect">
            <a:avLst/>
          </a:prstGeom>
        </p:spPr>
      </p:pic>
    </p:spTree>
    <p:extLst>
      <p:ext uri="{BB962C8B-B14F-4D97-AF65-F5344CB8AC3E}">
        <p14:creationId xmlns:p14="http://schemas.microsoft.com/office/powerpoint/2010/main" val="42344076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3418" y="533744"/>
            <a:ext cx="6289693" cy="5021927"/>
          </a:xfrm>
          <a:prstGeom prst="rect">
            <a:avLst/>
          </a:prstGeom>
        </p:spPr>
      </p:pic>
      <p:sp>
        <p:nvSpPr>
          <p:cNvPr id="4" name="TextBox 3"/>
          <p:cNvSpPr txBox="1"/>
          <p:nvPr/>
        </p:nvSpPr>
        <p:spPr>
          <a:xfrm>
            <a:off x="152265" y="193932"/>
            <a:ext cx="5491153" cy="6063198"/>
          </a:xfrm>
          <a:prstGeom prst="rect">
            <a:avLst/>
          </a:prstGeom>
          <a:noFill/>
        </p:spPr>
        <p:txBody>
          <a:bodyPr wrap="square" rtlCol="0">
            <a:spAutoFit/>
          </a:bodyPr>
          <a:lstStyle/>
          <a:p>
            <a:r>
              <a:rPr lang="en-US" sz="1600" dirty="0"/>
              <a:t>📊 1. DISTRIBUTION OF CONTINUOUS </a:t>
            </a:r>
            <a:r>
              <a:rPr lang="en-US" sz="1600" dirty="0" smtClean="0"/>
              <a:t>VARIABLES</a:t>
            </a:r>
          </a:p>
          <a:p>
            <a:endParaRPr lang="en-US" sz="1200" dirty="0"/>
          </a:p>
          <a:p>
            <a:r>
              <a:rPr lang="en-US" sz="1200" dirty="0"/>
              <a:t>These histograms show the distribution (frequency) of each numeric feature</a:t>
            </a:r>
            <a:r>
              <a:rPr lang="en-US" sz="1200" dirty="0" smtClean="0"/>
              <a:t>.</a:t>
            </a:r>
          </a:p>
          <a:p>
            <a:r>
              <a:rPr lang="en-US" sz="1200" dirty="0" smtClean="0"/>
              <a:t>✅ step</a:t>
            </a:r>
          </a:p>
          <a:p>
            <a:r>
              <a:rPr lang="en-US" sz="1200" dirty="0" smtClean="0"/>
              <a:t>What </a:t>
            </a:r>
            <a:r>
              <a:rPr lang="en-US" sz="1200" dirty="0"/>
              <a:t>it shows: Number of steps (i.e., hours in the simulation</a:t>
            </a:r>
            <a:r>
              <a:rPr lang="en-US" sz="1200" dirty="0" smtClean="0"/>
              <a:t>).</a:t>
            </a:r>
          </a:p>
          <a:p>
            <a:endParaRPr lang="en-US" sz="1200" dirty="0" smtClean="0"/>
          </a:p>
          <a:p>
            <a:r>
              <a:rPr lang="en-US" sz="1200" dirty="0" smtClean="0"/>
              <a:t>Insight</a:t>
            </a:r>
            <a:r>
              <a:rPr lang="en-US" sz="1200" dirty="0"/>
              <a:t>: Most transactions occur early in the simulation; fewer occur in later steps</a:t>
            </a:r>
            <a:r>
              <a:rPr lang="en-US" sz="1200" dirty="0" smtClean="0"/>
              <a:t>.</a:t>
            </a:r>
          </a:p>
          <a:p>
            <a:endParaRPr lang="en-US" sz="1200" dirty="0"/>
          </a:p>
          <a:p>
            <a:endParaRPr lang="en-US" sz="1200" dirty="0" smtClean="0"/>
          </a:p>
          <a:p>
            <a:endParaRPr lang="en-US" sz="1200" dirty="0" smtClean="0"/>
          </a:p>
          <a:p>
            <a:r>
              <a:rPr lang="en-US" sz="1200" dirty="0" smtClean="0"/>
              <a:t>✅ amount</a:t>
            </a:r>
          </a:p>
          <a:p>
            <a:r>
              <a:rPr lang="en-US" sz="1200" dirty="0" smtClean="0"/>
              <a:t>What </a:t>
            </a:r>
            <a:r>
              <a:rPr lang="en-US" sz="1200" dirty="0"/>
              <a:t>it shows: Transaction amount</a:t>
            </a:r>
            <a:r>
              <a:rPr lang="en-US" sz="1200" dirty="0" smtClean="0"/>
              <a:t>.</a:t>
            </a:r>
          </a:p>
          <a:p>
            <a:endParaRPr lang="en-US" sz="1200" dirty="0" smtClean="0"/>
          </a:p>
          <a:p>
            <a:r>
              <a:rPr lang="en-US" sz="1200" dirty="0" smtClean="0"/>
              <a:t>Insight</a:t>
            </a:r>
            <a:r>
              <a:rPr lang="en-US" sz="1200" dirty="0"/>
              <a:t>: Skewed heavily right — most transactions are small, but there are some very high-value transactions</a:t>
            </a:r>
            <a:r>
              <a:rPr lang="en-US" sz="1200" dirty="0" smtClean="0"/>
              <a:t>.</a:t>
            </a:r>
          </a:p>
          <a:p>
            <a:endParaRPr lang="en-US" sz="1200" dirty="0"/>
          </a:p>
          <a:p>
            <a:endParaRPr lang="en-US" sz="1200" dirty="0" smtClean="0"/>
          </a:p>
          <a:p>
            <a:endParaRPr lang="en-US" sz="1200" dirty="0" smtClean="0"/>
          </a:p>
          <a:p>
            <a:r>
              <a:rPr lang="en-US" sz="1200" dirty="0" smtClean="0"/>
              <a:t>✅ </a:t>
            </a:r>
            <a:r>
              <a:rPr lang="en-US" sz="1200" dirty="0"/>
              <a:t>oldbalanceOrg and </a:t>
            </a:r>
            <a:r>
              <a:rPr lang="en-US" sz="1200" dirty="0" smtClean="0"/>
              <a:t>newbalanceOrig</a:t>
            </a:r>
          </a:p>
          <a:p>
            <a:r>
              <a:rPr lang="en-US" sz="1200" dirty="0" smtClean="0"/>
              <a:t>What </a:t>
            </a:r>
            <a:r>
              <a:rPr lang="en-US" sz="1200" dirty="0"/>
              <a:t>they show: The balance of the origin account before and after the transaction</a:t>
            </a:r>
            <a:r>
              <a:rPr lang="en-US" sz="1200" dirty="0" smtClean="0"/>
              <a:t>.</a:t>
            </a:r>
          </a:p>
          <a:p>
            <a:endParaRPr lang="en-US" sz="1200" dirty="0" smtClean="0"/>
          </a:p>
          <a:p>
            <a:r>
              <a:rPr lang="en-US" sz="1200" dirty="0" smtClean="0"/>
              <a:t>Insight</a:t>
            </a:r>
            <a:r>
              <a:rPr lang="en-US" sz="1200" dirty="0"/>
              <a:t>: Most origin accounts have low balances, with a few having millions. Fraud often happens on large transactions</a:t>
            </a:r>
            <a:r>
              <a:rPr lang="en-US" sz="1200" dirty="0" smtClean="0"/>
              <a:t>.</a:t>
            </a:r>
          </a:p>
          <a:p>
            <a:endParaRPr lang="en-US" sz="1200" dirty="0"/>
          </a:p>
          <a:p>
            <a:endParaRPr lang="en-US" sz="1200" dirty="0" smtClean="0"/>
          </a:p>
          <a:p>
            <a:endParaRPr lang="en-US" sz="1200" dirty="0" smtClean="0"/>
          </a:p>
          <a:p>
            <a:r>
              <a:rPr lang="en-US" sz="1200" dirty="0" smtClean="0"/>
              <a:t>✅ </a:t>
            </a:r>
            <a:r>
              <a:rPr lang="en-US" sz="1200" dirty="0"/>
              <a:t>oldbalanceDest and </a:t>
            </a:r>
            <a:r>
              <a:rPr lang="en-US" sz="1200" dirty="0" smtClean="0"/>
              <a:t>newbalanceDest</a:t>
            </a:r>
          </a:p>
          <a:p>
            <a:r>
              <a:rPr lang="en-US" sz="1200" dirty="0" smtClean="0"/>
              <a:t>What </a:t>
            </a:r>
            <a:r>
              <a:rPr lang="en-US" sz="1200" dirty="0"/>
              <a:t>they show: The balance of the destination account before and after the </a:t>
            </a:r>
            <a:r>
              <a:rPr lang="en-US" sz="1200" dirty="0" smtClean="0"/>
              <a:t>transaction.</a:t>
            </a:r>
          </a:p>
          <a:p>
            <a:endParaRPr lang="en-US" sz="1200" dirty="0" smtClean="0"/>
          </a:p>
          <a:p>
            <a:r>
              <a:rPr lang="en-US" sz="1200" dirty="0" smtClean="0"/>
              <a:t>Insight</a:t>
            </a:r>
            <a:r>
              <a:rPr lang="en-US" sz="1200" dirty="0"/>
              <a:t>: Similar to the origin account — mostly low balances with outliers being very high.</a:t>
            </a:r>
          </a:p>
        </p:txBody>
      </p:sp>
      <p:pic>
        <p:nvPicPr>
          <p:cNvPr id="7" name="Picture 6">
            <a:extLst>
              <a:ext uri="{FF2B5EF4-FFF2-40B4-BE49-F238E27FC236}">
                <a16:creationId xmlns="" xmlns:a16="http://schemas.microsoft.com/office/drawing/2014/main" id="{D4E6C047-5885-D0BC-273F-A5DD1EE584B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Tree>
    <p:extLst>
      <p:ext uri="{BB962C8B-B14F-4D97-AF65-F5344CB8AC3E}">
        <p14:creationId xmlns:p14="http://schemas.microsoft.com/office/powerpoint/2010/main" val="74101247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BAI_THEME_MODEL" val="{&quot;showLogo&quot;:true,&quot;logoScale&quot;:1,&quot;logoPosition&quot;:&quot;left&quot;,&quot;logoOffset&quot;:0,&quot;showMessage&quot;:true,&quot;showPageNum&quot;:true,&quot;logo&quot;:null,&quot;logo_dark&quot;:null,&quot;showFooterByDefault&quot;:null,&quot;footerMessage&quot;:&quot;©2024 Proprietary and Confidential. All Rights Reserved.&quot;,&quot;palette_name&quot;:&quot;colorful&quot;,&quot;defaultSlideColor&quot;:&quot;theme&quot;,&quot;defaultBackgroundColor&quot;:&quot;background_light&quot;,&quot;styleFonts&quot;:1,&quot;styleFontWeight&quot;:&quot;heavy&quot;,&quot;styleElementStyle&quot;:&quot;outlined&quot;,&quot;styleEffect&quot;:&quot;none&quot;,&quot;styleDesign&quot;:1,&quot;styleDecoration&quot;:&quot;bar_left&quot;,&quot;styleHeaderAlignment&quot;:&quot;left&quot;,&quot;styleShape&quot;:&quot;rect&quot;,&quot;styleColor&quot;:&quot;slide&quot;,&quot;styleBackground&quot;:&quot;none&quot;,&quot;styleTitleFont&quot;:&quot;sourcesanspro&quot;,&quot;styleBodyFont&quot;:&quot;sourcesanspro&quot;,&quot;styleWeight&quot;:&quot;medium&quot;,&quot;styleTitleSlide&quot;:&quot;bar_left&quot;,&quot;fontScale&quot;:1,&quot;iconStyle&quot;:&quot;chunky&quot;,&quot;cjkFont&quot;:&quot;jp&quot;,&quot;isRTL&quot;:false,&quot;colors&quot;:{&quot;background_light&quot;:&quot;#ffffff&quot;,&quot;background_dark&quot;:&quot;#000000&quot;,&quot;primary_light&quot;:&quot;#ffffff&quot;,&quot;primary_dark&quot;:&quot;#000000&quot;,&quot;secondary_light&quot;:&quot;#e7e6e6&quot;,&quot;secondary_dark&quot;:&quot;#44546a&quot;,&quot;positive&quot;:&quot;#54C351&quot;,&quot;negative&quot;:&quot;#E04C2B&quot;,&quot;hyperlink&quot;:&quot;#11a9e2&quot;,&quot;theme&quot;:&quot;#4472c4&quot;,&quot;background_accent&quot;:&quot;#e7e6e6&quot;,&quot;chart1&quot;:&quot;#4472c4&quot;,&quot;accent1&quot;:&quot;#ed7d31&quot;,&quot;chart2&quot;:&quot;#ed7d31&quot;,&quot;accent2&quot;:&quot;#a5a5a5&quot;,&quot;chart3&quot;:&quot;#a5a5a5&quot;,&quot;accent3&quot;:&quot;#ffc000&quot;,&quot;chart4&quot;:&quot;#ffc000&quot;,&quot;accent4&quot;:&quot;#5b9bd5&quot;,&quot;chart5&quot;:&quot;#5b9bd5&quot;,&quot;accent5&quot;:&quot;#70ad47&quot;,&quot;chart6&quot;:&quot;#70ad47&quot;},&quot;fontHeaderFontId&quot;:&quot;sourcesanspro&quot;,&quot;fontHeaderWeight&quot;:600,&quot;fontHeaderBoldWeight&quot;:600,&quot;fontHeaderLetterSpacing&quot;:0,&quot;fontHeaderLineHeight&quot;:1.6,&quot;fontHeaderScaling&quot;:100,&quot;fontHeaderTextTransform&quot;:&quot;auto&quot;,&quot;fontTitleFontId&quot;:&quot;sourcesanspro&quot;,&quot;fontTitleWeight&quot;:600,&quot;fontTitleBoldWeight&quot;:600,&quot;fontTitleLetterSpacing&quot;:0,&quot;fontTitleLineHeight&quot;:1.6,&quot;fontTitleScaling&quot;:100,&quot;fontTitleTextTransform&quot;:&quot;auto&quot;,&quot;fontBodyFontId&quot;:&quot;sourcesanspro&quot;,&quot;fontBodyWeight&quot;:400,&quot;fontBodyBoldWeight&quot;:600,&quot;fontBodyLetterSpacing&quot;:0,&quot;fontBodyLineHeight&quot;:1.9,&quot;fontBodyScaling&quot;:100,&quot;fontBodyTextTransform&quot;:&quot;auto&quo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 2.1" id="{19F6FF4A-BFB8-D448-81DB-A8F1C71F8E46}" vid="{CDCDF023-17A4-CF46-89DD-D6386F64A91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5">
    <wetp:webextensionref xmlns:r="http://schemas.openxmlformats.org/officeDocument/2006/relationships" r:id="rId1"/>
  </wetp:taskpane>
  <wetp:taskpane dockstate="right" visibility="0" width="438" row="6">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F98E7D50-581B-4293-BF8B-96CE4C9BE07B}">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BCE39EDF-E3F7-4696-8F8D-249A55DDEAD5}">
  <we:reference id="wa200003964" version="1.0.0.0" store="en-US" storeType="OMEX"/>
  <we:alternateReferences>
    <we:reference id="wa200003964" version="1.0.0.0" store="wa200003964"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Bank loan analysis (ppt)</Template>
  <TotalTime>3019</TotalTime>
  <Words>2825</Words>
  <Application>Microsoft Office PowerPoint</Application>
  <PresentationFormat>Widescreen</PresentationFormat>
  <Paragraphs>428</Paragraphs>
  <Slides>22</Slides>
  <Notes>3</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22</vt:i4>
      </vt:variant>
    </vt:vector>
  </HeadingPairs>
  <TitlesOfParts>
    <vt:vector size="35" baseType="lpstr">
      <vt:lpstr>Arial Unicode MS</vt:lpstr>
      <vt:lpstr>Arial</vt:lpstr>
      <vt:lpstr>Calibri</vt:lpstr>
      <vt:lpstr>Calibri Light</vt:lpstr>
      <vt:lpstr>Century Gothic</vt:lpstr>
      <vt:lpstr>Futura BdCn BT</vt:lpstr>
      <vt:lpstr>Goudy Old Style</vt:lpstr>
      <vt:lpstr>MV Boli</vt:lpstr>
      <vt:lpstr>Roboto</vt:lpstr>
      <vt:lpstr>Rockwell</vt:lpstr>
      <vt:lpstr>Wingdings</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Aftab Khan</dc:creator>
  <cp:lastModifiedBy>Microsoft account</cp:lastModifiedBy>
  <cp:revision>165</cp:revision>
  <dcterms:created xsi:type="dcterms:W3CDTF">2023-11-30T07:40:03Z</dcterms:created>
  <dcterms:modified xsi:type="dcterms:W3CDTF">2025-06-15T17:44:12Z</dcterms:modified>
</cp:coreProperties>
</file>