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1657b70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81657b70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155be8db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155be8db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155be8db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155be8db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1657b70b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1657b70b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1657b70b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1657b70b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1657b70b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1657b70b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1657b70b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1657b70b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657b70b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657b70b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657b70b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1657b70b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657b70b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657b70b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55be8db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55be8db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9850" y="662475"/>
            <a:ext cx="85206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u="sng">
                <a:solidFill>
                  <a:srgbClr val="741B47"/>
                </a:solidFill>
              </a:rPr>
              <a:t>NATIONAL INSTITUTE OF TECHNOLOGY, KARNATAKA</a:t>
            </a:r>
            <a:endParaRPr sz="2400" u="sng">
              <a:solidFill>
                <a:srgbClr val="741B47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87975"/>
            <a:ext cx="8520600" cy="21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274E13"/>
                </a:solidFill>
              </a:rPr>
              <a:t>Presented by</a:t>
            </a:r>
            <a:endParaRPr sz="1800">
              <a:solidFill>
                <a:srgbClr val="274E1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0000FF"/>
                </a:solidFill>
              </a:rPr>
              <a:t>Shaikh Sahil Ahmed (192IT022)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0000FF"/>
                </a:solidFill>
              </a:rPr>
              <a:t>Sampat Kr. Ghosh (192IT020)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0000FF"/>
                </a:solidFill>
              </a:rPr>
              <a:t>Kushal Mondal(192IT008)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274E13"/>
                </a:solidFill>
              </a:rPr>
              <a:t>Under the guidance of</a:t>
            </a:r>
            <a:endParaRPr sz="1800">
              <a:solidFill>
                <a:srgbClr val="274E1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7F6000"/>
                </a:solidFill>
              </a:rPr>
              <a:t>Dr. Sowmya Kamath</a:t>
            </a:r>
            <a:endParaRPr b="1" sz="1800">
              <a:solidFill>
                <a:srgbClr val="7F6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03950" y="2209125"/>
            <a:ext cx="8206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u="sng">
                <a:solidFill>
                  <a:srgbClr val="741B47"/>
                </a:solidFill>
              </a:rPr>
              <a:t>Emergent Properties, Models, and Laws of Behavioral Similarities</a:t>
            </a:r>
            <a:endParaRPr sz="2000" u="sng">
              <a:solidFill>
                <a:srgbClr val="741B47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u="sng">
                <a:solidFill>
                  <a:srgbClr val="741B47"/>
                </a:solidFill>
              </a:rPr>
              <a:t>within Groups of Twitter Users</a:t>
            </a:r>
            <a:endParaRPr sz="2000" u="sng">
              <a:solidFill>
                <a:srgbClr val="741B47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 u="sng">
              <a:solidFill>
                <a:srgbClr val="741B47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225" y="940050"/>
            <a:ext cx="1387547" cy="13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5. Application scenario</a:t>
            </a:r>
            <a:endParaRPr u="sng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Percentage of bots in Twitter in estimated to 9-15%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Distribution of such bots are not even and mostly interacts with important and controversial topics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Therefore, possible area of detection is restricted in a subset of Twitter network.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3000"/>
              <a:t>Thank You!</a:t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Introduction</a:t>
            </a:r>
            <a:endParaRPr b="1" u="sng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Occurence of behavioral similarities </a:t>
            </a:r>
            <a:r>
              <a:rPr lang="en-GB">
                <a:solidFill>
                  <a:srgbClr val="000000"/>
                </a:solidFill>
              </a:rPr>
              <a:t>among</a:t>
            </a:r>
            <a:r>
              <a:rPr lang="en-GB">
                <a:solidFill>
                  <a:srgbClr val="000000"/>
                </a:solidFill>
              </a:rPr>
              <a:t> Twitter users </a:t>
            </a:r>
            <a:r>
              <a:rPr lang="en-GB">
                <a:solidFill>
                  <a:srgbClr val="000000"/>
                </a:solidFill>
              </a:rPr>
              <a:t>employing a DNA inspired technique.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Chronological sequence of action of a user leads to the creation of a string named </a:t>
            </a:r>
            <a:r>
              <a:rPr b="1" lang="en-GB">
                <a:solidFill>
                  <a:srgbClr val="000000"/>
                </a:solidFill>
              </a:rPr>
              <a:t>digital DNA </a:t>
            </a:r>
            <a:r>
              <a:rPr lang="en-GB">
                <a:solidFill>
                  <a:srgbClr val="000000"/>
                </a:solidFill>
              </a:rPr>
              <a:t>(for representing user’s behavior)</a:t>
            </a:r>
            <a:r>
              <a:rPr b="1" lang="en-GB">
                <a:solidFill>
                  <a:srgbClr val="000000"/>
                </a:solidFill>
              </a:rPr>
              <a:t>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Comparison of real online behaviors with randomized null models (simple models that are partially capable of explaining the behavioral similarity among group of users).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Characterization of human online behavior to detect groups containing bot accounts.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Definitions of the alphabets and the bases</a:t>
            </a:r>
            <a:endParaRPr b="1" u="sng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5592" l="9267" r="5705" t="35250"/>
          <a:stretch/>
        </p:blipFill>
        <p:spPr>
          <a:xfrm>
            <a:off x="847350" y="1813600"/>
            <a:ext cx="7774702" cy="25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Digital DNA</a:t>
            </a:r>
            <a:endParaRPr b="1" u="sng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Row vector of characters (i.e a string) -</a:t>
            </a:r>
            <a:r>
              <a:rPr b="1" lang="en-GB">
                <a:solidFill>
                  <a:schemeClr val="dk1"/>
                </a:solidFill>
              </a:rPr>
              <a:t> Digital DNA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7659" l="25740" r="22026" t="25504"/>
          <a:stretch/>
        </p:blipFill>
        <p:spPr>
          <a:xfrm>
            <a:off x="2031350" y="1640700"/>
            <a:ext cx="4388251" cy="31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Longest Common Subsequence (LCS)</a:t>
            </a:r>
            <a:endParaRPr b="1" u="sng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Si = </a:t>
            </a:r>
            <a:r>
              <a:rPr lang="en-GB">
                <a:solidFill>
                  <a:srgbClr val="FF0000"/>
                </a:solidFill>
              </a:rPr>
              <a:t>CHARLIE </a:t>
            </a:r>
            <a:r>
              <a:rPr lang="en-GB">
                <a:solidFill>
                  <a:srgbClr val="000000"/>
                </a:solidFill>
              </a:rPr>
              <a:t>       </a:t>
            </a:r>
            <a:r>
              <a:rPr lang="en-GB"/>
              <a:t>                     </a:t>
            </a:r>
            <a:r>
              <a:rPr lang="en-GB">
                <a:solidFill>
                  <a:srgbClr val="000000"/>
                </a:solidFill>
              </a:rPr>
              <a:t>Sj = </a:t>
            </a:r>
            <a:r>
              <a:rPr lang="en-GB">
                <a:solidFill>
                  <a:srgbClr val="FF0000"/>
                </a:solidFill>
              </a:rPr>
              <a:t>LIMA           </a:t>
            </a:r>
            <a:r>
              <a:rPr lang="en-GB">
                <a:solidFill>
                  <a:srgbClr val="000000"/>
                </a:solidFill>
              </a:rPr>
              <a:t>LCS = LI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                                                                     K-common substring problem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Measuring similarity for the whole group, compute the area under the LCS curve.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(Group </a:t>
            </a:r>
            <a:r>
              <a:rPr b="1" lang="en-GB">
                <a:solidFill>
                  <a:srgbClr val="000000"/>
                </a:solidFill>
              </a:rPr>
              <a:t>A</a:t>
            </a:r>
            <a:r>
              <a:rPr lang="en-GB">
                <a:solidFill>
                  <a:srgbClr val="000000"/>
                </a:solidFill>
              </a:rPr>
              <a:t> having </a:t>
            </a:r>
            <a:r>
              <a:rPr b="1" lang="en-GB">
                <a:solidFill>
                  <a:srgbClr val="000000"/>
                </a:solidFill>
              </a:rPr>
              <a:t>M</a:t>
            </a:r>
            <a:r>
              <a:rPr lang="en-GB">
                <a:solidFill>
                  <a:srgbClr val="000000"/>
                </a:solidFill>
              </a:rPr>
              <a:t> users)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84" name="Google Shape;84;p17"/>
          <p:cNvCxnSpPr/>
          <p:nvPr/>
        </p:nvCxnSpPr>
        <p:spPr>
          <a:xfrm>
            <a:off x="1620350" y="1754150"/>
            <a:ext cx="0" cy="12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7"/>
          <p:cNvCxnSpPr/>
          <p:nvPr/>
        </p:nvCxnSpPr>
        <p:spPr>
          <a:xfrm flipH="1" rot="10800000">
            <a:off x="1620350" y="2973050"/>
            <a:ext cx="22299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7"/>
          <p:cNvSpPr/>
          <p:nvPr/>
        </p:nvSpPr>
        <p:spPr>
          <a:xfrm rot="-10157295">
            <a:off x="1783704" y="1679873"/>
            <a:ext cx="4311123" cy="1218831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90575" y="1947400"/>
            <a:ext cx="10422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Length of LCS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2010625" y="3080925"/>
            <a:ext cx="1557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 accounts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Generating Null models</a:t>
            </a:r>
            <a:endParaRPr b="1"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Given a group A of M accounts, defined in Equation, with a digital DNA derived from alphabet B, the task of defining a null model Â for A lies in creating a set of M random sequences ŝ so that,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31888" l="41298" r="22958" t="50000"/>
          <a:stretch/>
        </p:blipFill>
        <p:spPr>
          <a:xfrm>
            <a:off x="5364875" y="1985798"/>
            <a:ext cx="3268401" cy="9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b="22770" l="12250" r="37624" t="21253"/>
          <a:stretch/>
        </p:blipFill>
        <p:spPr>
          <a:xfrm>
            <a:off x="559925" y="2200625"/>
            <a:ext cx="4583575" cy="28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3 Null Models</a:t>
            </a:r>
            <a:endParaRPr b="1" u="sng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</a:t>
            </a:r>
            <a:r>
              <a:rPr lang="en-GB">
                <a:solidFill>
                  <a:srgbClr val="000000"/>
                </a:solidFill>
              </a:rPr>
              <a:t>verage null model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Bootstrap null model: Sampling with replacement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Permutation  null model: Sampling without replacement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800" y="1017713"/>
            <a:ext cx="26289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575" y="3654475"/>
            <a:ext cx="25527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7825" y="1590277"/>
            <a:ext cx="2081044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4. Statistical Characterization of behavior</a:t>
            </a:r>
            <a:endParaRPr b="1" u="sng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Observation of heavy-tailed phenomena in obtained LCS curve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Objective: Model statistical distribution with empirical observation to characterise features.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Chosen statistical distribution to support heavy-tailed characteristics: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Poisson distribution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Power-law (Pareto distribution)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Log-Normal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Exponential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Statistical characterization of behavior...</a:t>
            </a:r>
            <a:r>
              <a:rPr b="1" lang="en-GB" sz="1800" u="sng"/>
              <a:t>continued</a:t>
            </a:r>
            <a:endParaRPr b="1" sz="1800" u="sng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Human operated account has distinctive log-normal behavior with much heterogeneity.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Bots group behavior is traced with with reference to the human accounts behavior.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Definition of threshold that decides whether the distance between two behavior is significant enough.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Probable presence of bots when threshold breached.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