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9144000"/>
  <p:notesSz cx="6858000" cy="9144000"/>
  <p:embeddedFontLst>
    <p:embeddedFont>
      <p:font typeface="Century Gothic"/>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8157EBF-EB46-4578-A5DA-18D4B1B9B7A8}">
  <a:tblStyle styleId="{98157EBF-EB46-4578-A5DA-18D4B1B9B7A8}" styleName="Table_0">
    <a:wholeTbl>
      <a:tcTxStyle b="off" i="off">
        <a:font>
          <a:latin typeface="Century Gothic"/>
          <a:ea typeface="Century Gothic"/>
          <a:cs typeface="Century Gothic"/>
        </a:font>
        <a:schemeClr val="dk1"/>
      </a:tcTxStyle>
      <a:tcStyle>
        <a:tcBdr>
          <a:left>
            <a:ln cap="flat" cmpd="sng" w="12700">
              <a:solidFill>
                <a:schemeClr val="accent6"/>
              </a:solidFill>
              <a:prstDash val="solid"/>
              <a:round/>
              <a:headEnd len="sm" w="sm" type="none"/>
              <a:tailEnd len="sm" w="sm" type="none"/>
            </a:ln>
          </a:left>
          <a:right>
            <a:ln cap="flat" cmpd="sng" w="12700">
              <a:solidFill>
                <a:schemeClr val="accent6"/>
              </a:solidFill>
              <a:prstDash val="solid"/>
              <a:round/>
              <a:headEnd len="sm" w="sm" type="none"/>
              <a:tailEnd len="sm" w="sm" type="none"/>
            </a:ln>
          </a:right>
          <a:top>
            <a:ln cap="flat" cmpd="sng" w="12700">
              <a:solidFill>
                <a:schemeClr val="accent6"/>
              </a:solidFill>
              <a:prstDash val="solid"/>
              <a:round/>
              <a:headEnd len="sm" w="sm" type="none"/>
              <a:tailEnd len="sm" w="sm" type="none"/>
            </a:ln>
          </a:top>
          <a:bottom>
            <a:ln cap="flat" cmpd="sng" w="12700">
              <a:solidFill>
                <a:schemeClr val="accent6"/>
              </a:solidFill>
              <a:prstDash val="solid"/>
              <a:round/>
              <a:headEnd len="sm" w="sm" type="none"/>
              <a:tailEnd len="sm" w="sm" type="none"/>
            </a:ln>
          </a:bottom>
          <a:insideH>
            <a:ln cap="flat" cmpd="sng" w="12700">
              <a:solidFill>
                <a:schemeClr val="accent6"/>
              </a:solidFill>
              <a:prstDash val="solid"/>
              <a:round/>
              <a:headEnd len="sm" w="sm" type="none"/>
              <a:tailEnd len="sm" w="sm" type="none"/>
            </a:ln>
          </a:insideH>
          <a:insideV>
            <a:ln cap="flat" cmpd="sng" w="12700">
              <a:solidFill>
                <a:schemeClr val="accent6"/>
              </a:solidFill>
              <a:prstDash val="solid"/>
              <a:round/>
              <a:headEnd len="sm" w="sm" type="none"/>
              <a:tailEnd len="sm" w="sm" type="none"/>
            </a:ln>
          </a:insideV>
        </a:tcBdr>
        <a:fill>
          <a:solidFill>
            <a:srgbClr val="FFFFFF">
              <a:alpha val="0"/>
            </a:srgbClr>
          </a:solidFill>
        </a:fill>
      </a:tcStyle>
    </a:wholeTbl>
    <a:band1H>
      <a:tcTxStyle/>
      <a:tcStyle>
        <a:fill>
          <a:solidFill>
            <a:schemeClr val="accent6">
              <a:alpha val="20000"/>
            </a:schemeClr>
          </a:solidFill>
        </a:fill>
      </a:tcStyle>
    </a:band1H>
    <a:band2H>
      <a:tcTxStyle/>
    </a:band2H>
    <a:band1V>
      <a:tcTxStyle/>
      <a:tcStyle>
        <a:fill>
          <a:solidFill>
            <a:schemeClr val="accent6">
              <a:alpha val="20000"/>
            </a:schemeClr>
          </a:solidFill>
        </a:fill>
      </a:tcStyle>
    </a:band1V>
    <a:band2V>
      <a:tcTxStyle/>
    </a:band2V>
    <a:lastCol>
      <a:tcTxStyle b="on" i="off"/>
    </a:lastCol>
    <a:firstCol>
      <a:tcTxStyle b="on" i="off"/>
    </a:firstCol>
    <a:lastRow>
      <a:tcTxStyle b="on" i="off"/>
      <a:tcStyle>
        <a:tcBdr>
          <a:top>
            <a:ln cap="flat" cmpd="sng" w="50800">
              <a:solidFill>
                <a:schemeClr val="accent6"/>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6"/>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CenturyGothic-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CenturyGothic-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enturyGothic-boldItalic.fntdata"/><Relationship Id="rId30" Type="http://schemas.openxmlformats.org/officeDocument/2006/relationships/font" Target="fonts/CenturyGothic-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 name="Shape 30"/>
        <p:cNvGrpSpPr/>
        <p:nvPr/>
      </p:nvGrpSpPr>
      <p:grpSpPr>
        <a:xfrm>
          <a:off x="0" y="0"/>
          <a:ext cx="0" cy="0"/>
          <a:chOff x="0" y="0"/>
          <a:chExt cx="0" cy="0"/>
        </a:xfrm>
      </p:grpSpPr>
      <p:sp>
        <p:nvSpPr>
          <p:cNvPr id="31" name="Google Shape;3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 name="Google Shape;3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3cbb9b123_0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73cbb9b123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3cbb9b123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73cbb9b123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3cbb9b123_0_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73cbb9b123_0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3cbb9b123_0_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73cbb9b123_0_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3cbb9b123_0_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73cbb9b123_0_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 name="Shape 38"/>
        <p:cNvGrpSpPr/>
        <p:nvPr/>
      </p:nvGrpSpPr>
      <p:grpSpPr>
        <a:xfrm>
          <a:off x="0" y="0"/>
          <a:ext cx="0" cy="0"/>
          <a:chOff x="0" y="0"/>
          <a:chExt cx="0" cy="0"/>
        </a:xfrm>
      </p:grpSpPr>
      <p:sp>
        <p:nvSpPr>
          <p:cNvPr id="39" name="Google Shape;39;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 name="Google Shape;4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83a2eea311_1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83a2eea311_1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 name="Google Shape;4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Google Shape;18;p2"/>
          <p:cNvSpPr/>
          <p:nvPr/>
        </p:nvSpPr>
        <p:spPr>
          <a:xfrm rot="-5400000">
            <a:off x="7554353" y="5254283"/>
            <a:ext cx="1892949" cy="1294228"/>
          </a:xfrm>
          <a:prstGeom prst="triangle">
            <a:avLst>
              <a:gd fmla="val 51323" name="adj"/>
            </a:avLst>
          </a:prstGeom>
          <a:gradFill>
            <a:gsLst>
              <a:gs pos="0">
                <a:srgbClr val="B2004A"/>
              </a:gs>
              <a:gs pos="60000">
                <a:srgbClr val="FF0082"/>
              </a:gs>
              <a:gs pos="100000">
                <a:srgbClr val="FF66A4"/>
              </a:gs>
            </a:gsLst>
            <a:lin ang="155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9" name="Google Shape;19;p2"/>
          <p:cNvSpPr txBox="1"/>
          <p:nvPr>
            <p:ph type="ctrTitle"/>
          </p:nvPr>
        </p:nvSpPr>
        <p:spPr>
          <a:xfrm>
            <a:off x="540544" y="776288"/>
            <a:ext cx="8062912" cy="1470025"/>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FF599C"/>
              </a:buClr>
              <a:buSzPts val="4000"/>
              <a:buFont typeface="Century Gothic"/>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
          <p:cNvSpPr txBox="1"/>
          <p:nvPr>
            <p:ph idx="1" type="subTitle"/>
          </p:nvPr>
        </p:nvSpPr>
        <p:spPr>
          <a:xfrm>
            <a:off x="540544" y="2250280"/>
            <a:ext cx="8062912" cy="1752600"/>
          </a:xfrm>
          <a:prstGeom prst="rect">
            <a:avLst/>
          </a:prstGeom>
          <a:noFill/>
          <a:ln>
            <a:noFill/>
          </a:ln>
        </p:spPr>
        <p:txBody>
          <a:bodyPr anchorCtr="0" anchor="t" bIns="45700" lIns="91425" spcFirstLastPara="1" rIns="91425" wrap="square" tIns="45700">
            <a:noAutofit/>
          </a:bodyPr>
          <a:lstStyle>
            <a:lvl1pPr lvl="0" marR="36576" algn="r">
              <a:spcBef>
                <a:spcPts val="0"/>
              </a:spcBef>
              <a:spcAft>
                <a:spcPts val="0"/>
              </a:spcAft>
              <a:buSzPts val="2400"/>
              <a:buNone/>
              <a:defRPr>
                <a:solidFill>
                  <a:srgbClr val="888888"/>
                </a:solidFill>
              </a:defRPr>
            </a:lvl1pPr>
            <a:lvl2pPr lvl="1" algn="ctr">
              <a:spcBef>
                <a:spcPts val="360"/>
              </a:spcBef>
              <a:spcAft>
                <a:spcPts val="0"/>
              </a:spcAft>
              <a:buSzPts val="1710"/>
              <a:buNone/>
              <a:defRPr/>
            </a:lvl2pPr>
            <a:lvl3pPr lvl="2" algn="ctr">
              <a:spcBef>
                <a:spcPts val="360"/>
              </a:spcBef>
              <a:spcAft>
                <a:spcPts val="0"/>
              </a:spcAft>
              <a:buSzPts val="1800"/>
              <a:buNone/>
              <a:defRPr/>
            </a:lvl3pPr>
            <a:lvl4pPr lvl="3" algn="ctr">
              <a:spcBef>
                <a:spcPts val="360"/>
              </a:spcBef>
              <a:spcAft>
                <a:spcPts val="0"/>
              </a:spcAft>
              <a:buSzPts val="1800"/>
              <a:buNone/>
              <a:defRPr/>
            </a:lvl4pPr>
            <a:lvl5pPr lvl="4" algn="ctr">
              <a:spcBef>
                <a:spcPts val="360"/>
              </a:spcBef>
              <a:spcAft>
                <a:spcPts val="0"/>
              </a:spcAft>
              <a:buSzPts val="180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1" name="Google Shape;21;p2"/>
          <p:cNvSpPr txBox="1"/>
          <p:nvPr>
            <p:ph idx="10" type="dt"/>
          </p:nvPr>
        </p:nvSpPr>
        <p:spPr>
          <a:xfrm>
            <a:off x="1371600" y="6012656"/>
            <a:ext cx="5791200" cy="365125"/>
          </a:xfrm>
          <a:prstGeom prst="rect">
            <a:avLst/>
          </a:prstGeom>
          <a:noFill/>
          <a:ln>
            <a:noFill/>
          </a:ln>
        </p:spPr>
        <p:txBody>
          <a:bodyPr anchorCtr="0" anchor="t" bIns="0" lIns="91425" spcFirstLastPara="1" rIns="91425" wrap="square" tIns="0">
            <a:noAutofit/>
          </a:bodyPr>
          <a:lstStyle>
            <a:lvl1pPr lvl="0" algn="r">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1" type="ftr"/>
          </p:nvPr>
        </p:nvSpPr>
        <p:spPr>
          <a:xfrm>
            <a:off x="1371600" y="5650704"/>
            <a:ext cx="5791200" cy="365125"/>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sz="1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2" type="sldNum"/>
          </p:nvPr>
        </p:nvSpPr>
        <p:spPr>
          <a:xfrm>
            <a:off x="8392247" y="5752307"/>
            <a:ext cx="50292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300" u="none" cap="none" strike="noStrike">
                <a:solidFill>
                  <a:srgbClr val="FFFFFF"/>
                </a:solidFill>
                <a:latin typeface="Century Gothic"/>
                <a:ea typeface="Century Gothic"/>
                <a:cs typeface="Century Gothic"/>
                <a:sym typeface="Century Gothic"/>
              </a:defRPr>
            </a:lvl1pPr>
            <a:lvl2pPr indent="0" lvl="1" marL="0" marR="0" rtl="0" algn="ctr">
              <a:spcBef>
                <a:spcPts val="0"/>
              </a:spcBef>
              <a:buNone/>
              <a:defRPr b="0" i="0" sz="1300" u="none" cap="none" strike="noStrike">
                <a:solidFill>
                  <a:srgbClr val="FFFFFF"/>
                </a:solidFill>
                <a:latin typeface="Century Gothic"/>
                <a:ea typeface="Century Gothic"/>
                <a:cs typeface="Century Gothic"/>
                <a:sym typeface="Century Gothic"/>
              </a:defRPr>
            </a:lvl2pPr>
            <a:lvl3pPr indent="0" lvl="2" marL="0" marR="0" rtl="0" algn="ctr">
              <a:spcBef>
                <a:spcPts val="0"/>
              </a:spcBef>
              <a:buNone/>
              <a:defRPr b="0" i="0" sz="1300" u="none" cap="none" strike="noStrike">
                <a:solidFill>
                  <a:srgbClr val="FFFFFF"/>
                </a:solidFill>
                <a:latin typeface="Century Gothic"/>
                <a:ea typeface="Century Gothic"/>
                <a:cs typeface="Century Gothic"/>
                <a:sym typeface="Century Gothic"/>
              </a:defRPr>
            </a:lvl3pPr>
            <a:lvl4pPr indent="0" lvl="3" marL="0" marR="0" rtl="0" algn="ctr">
              <a:spcBef>
                <a:spcPts val="0"/>
              </a:spcBef>
              <a:buNone/>
              <a:defRPr b="0" i="0" sz="1300" u="none" cap="none" strike="noStrike">
                <a:solidFill>
                  <a:srgbClr val="FFFFFF"/>
                </a:solidFill>
                <a:latin typeface="Century Gothic"/>
                <a:ea typeface="Century Gothic"/>
                <a:cs typeface="Century Gothic"/>
                <a:sym typeface="Century Gothic"/>
              </a:defRPr>
            </a:lvl4pPr>
            <a:lvl5pPr indent="0" lvl="4" marL="0" marR="0" rtl="0" algn="ctr">
              <a:spcBef>
                <a:spcPts val="0"/>
              </a:spcBef>
              <a:buNone/>
              <a:defRPr b="0" i="0" sz="1300" u="none" cap="none" strike="noStrike">
                <a:solidFill>
                  <a:srgbClr val="FFFFFF"/>
                </a:solidFill>
                <a:latin typeface="Century Gothic"/>
                <a:ea typeface="Century Gothic"/>
                <a:cs typeface="Century Gothic"/>
                <a:sym typeface="Century Gothic"/>
              </a:defRPr>
            </a:lvl5pPr>
            <a:lvl6pPr indent="0" lvl="5" marL="0" marR="0" rtl="0" algn="ctr">
              <a:spcBef>
                <a:spcPts val="0"/>
              </a:spcBef>
              <a:buNone/>
              <a:defRPr b="0" i="0" sz="1300" u="none" cap="none" strike="noStrike">
                <a:solidFill>
                  <a:srgbClr val="FFFFFF"/>
                </a:solidFill>
                <a:latin typeface="Century Gothic"/>
                <a:ea typeface="Century Gothic"/>
                <a:cs typeface="Century Gothic"/>
                <a:sym typeface="Century Gothic"/>
              </a:defRPr>
            </a:lvl6pPr>
            <a:lvl7pPr indent="0" lvl="6" marL="0" marR="0" rtl="0" algn="ctr">
              <a:spcBef>
                <a:spcPts val="0"/>
              </a:spcBef>
              <a:buNone/>
              <a:defRPr b="0" i="0" sz="1300" u="none" cap="none" strike="noStrike">
                <a:solidFill>
                  <a:srgbClr val="FFFFFF"/>
                </a:solidFill>
                <a:latin typeface="Century Gothic"/>
                <a:ea typeface="Century Gothic"/>
                <a:cs typeface="Century Gothic"/>
                <a:sym typeface="Century Gothic"/>
              </a:defRPr>
            </a:lvl7pPr>
            <a:lvl8pPr indent="0" lvl="7" marL="0" marR="0" rtl="0" algn="ctr">
              <a:spcBef>
                <a:spcPts val="0"/>
              </a:spcBef>
              <a:buNone/>
              <a:defRPr b="0" i="0" sz="1300" u="none" cap="none" strike="noStrike">
                <a:solidFill>
                  <a:srgbClr val="FFFFFF"/>
                </a:solidFill>
                <a:latin typeface="Century Gothic"/>
                <a:ea typeface="Century Gothic"/>
                <a:cs typeface="Century Gothic"/>
                <a:sym typeface="Century Gothic"/>
              </a:defRPr>
            </a:lvl8pPr>
            <a:lvl9pPr indent="0" lvl="8" marL="0" marR="0" rtl="0" algn="ctr">
              <a:spcBef>
                <a:spcPts val="0"/>
              </a:spcBef>
              <a:buNone/>
              <a:defRPr b="0" i="0" sz="1300" u="none" cap="none"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4" name="Shape 24"/>
        <p:cNvGrpSpPr/>
        <p:nvPr/>
      </p:nvGrpSpPr>
      <p:grpSpPr>
        <a:xfrm>
          <a:off x="0" y="0"/>
          <a:ext cx="0" cy="0"/>
          <a:chOff x="0" y="0"/>
          <a:chExt cx="0" cy="0"/>
        </a:xfrm>
      </p:grpSpPr>
      <p:sp>
        <p:nvSpPr>
          <p:cNvPr id="25" name="Google Shape;25;p3"/>
          <p:cNvSpPr txBox="1"/>
          <p:nvPr>
            <p:ph type="title"/>
          </p:nvPr>
        </p:nvSpPr>
        <p:spPr>
          <a:xfrm>
            <a:off x="457200" y="267494"/>
            <a:ext cx="8229600" cy="72310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599C"/>
              </a:buClr>
              <a:buSzPts val="42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
          <p:cNvSpPr txBox="1"/>
          <p:nvPr>
            <p:ph idx="1" type="body"/>
          </p:nvPr>
        </p:nvSpPr>
        <p:spPr>
          <a:xfrm>
            <a:off x="457200" y="1143000"/>
            <a:ext cx="8229600" cy="487680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37185" lvl="1" marL="914400" algn="l">
              <a:spcBef>
                <a:spcPts val="360"/>
              </a:spcBef>
              <a:spcAft>
                <a:spcPts val="0"/>
              </a:spcAft>
              <a:buSzPts val="171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7" name="Google Shape;27;p3"/>
          <p:cNvSpPr txBox="1"/>
          <p:nvPr>
            <p:ph idx="10" type="dt"/>
          </p:nvPr>
        </p:nvSpPr>
        <p:spPr>
          <a:xfrm>
            <a:off x="6629400" y="6480048"/>
            <a:ext cx="2133600" cy="30175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1" type="ftr"/>
          </p:nvPr>
        </p:nvSpPr>
        <p:spPr>
          <a:xfrm>
            <a:off x="457200" y="6480969"/>
            <a:ext cx="4260056" cy="30083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29" name="Google Shape;29;p3"/>
          <p:cNvCxnSpPr/>
          <p:nvPr/>
        </p:nvCxnSpPr>
        <p:spPr>
          <a:xfrm>
            <a:off x="457200" y="990600"/>
            <a:ext cx="8077200" cy="1588"/>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969696"/>
            </a:gs>
            <a:gs pos="60000">
              <a:srgbClr val="CACACA"/>
            </a:gs>
            <a:gs pos="100000">
              <a:srgbClr val="D9D9D9"/>
            </a:gs>
          </a:gsLst>
          <a:lin ang="5400000" scaled="0"/>
        </a:gradFill>
      </p:bgPr>
    </p:bg>
    <p:spTree>
      <p:nvGrpSpPr>
        <p:cNvPr id="9" name="Shape 9"/>
        <p:cNvGrpSpPr/>
        <p:nvPr/>
      </p:nvGrpSpPr>
      <p:grpSpPr>
        <a:xfrm>
          <a:off x="0" y="0"/>
          <a:ext cx="0" cy="0"/>
          <a:chOff x="0" y="0"/>
          <a:chExt cx="0" cy="0"/>
        </a:xfrm>
      </p:grpSpPr>
      <p:sp>
        <p:nvSpPr>
          <p:cNvPr id="10" name="Google Shape;10;p1"/>
          <p:cNvSpPr/>
          <p:nvPr/>
        </p:nvSpPr>
        <p:spPr>
          <a:xfrm>
            <a:off x="7034" y="14068"/>
            <a:ext cx="9129932" cy="6836899"/>
          </a:xfrm>
          <a:prstGeom prst="rtTriangle">
            <a:avLst/>
          </a:prstGeom>
          <a:gradFill>
            <a:gsLst>
              <a:gs pos="0">
                <a:srgbClr val="666666">
                  <a:alpha val="9803"/>
                </a:srgbClr>
              </a:gs>
              <a:gs pos="70000">
                <a:srgbClr val="666666">
                  <a:alpha val="7843"/>
                </a:srgbClr>
              </a:gs>
              <a:gs pos="100000">
                <a:srgbClr val="666666">
                  <a:alpha val="784"/>
                </a:srgbClr>
              </a:gs>
            </a:gsLst>
            <a:lin ang="8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cxnSp>
        <p:nvCxnSpPr>
          <p:cNvPr id="11" name="Google Shape;11;p1"/>
          <p:cNvCxnSpPr/>
          <p:nvPr/>
        </p:nvCxnSpPr>
        <p:spPr>
          <a:xfrm>
            <a:off x="0" y="7034"/>
            <a:ext cx="9136966" cy="6843933"/>
          </a:xfrm>
          <a:prstGeom prst="straightConnector1">
            <a:avLst/>
          </a:prstGeom>
          <a:noFill/>
          <a:ln cap="rnd" cmpd="sng" w="9525">
            <a:solidFill>
              <a:srgbClr val="E8E8E8">
                <a:alpha val="34901"/>
              </a:srgbClr>
            </a:solidFill>
            <a:prstDash val="solid"/>
            <a:round/>
            <a:headEnd len="sm" w="sm" type="none"/>
            <a:tailEnd len="sm" w="sm" type="none"/>
          </a:ln>
        </p:spPr>
      </p:cxnSp>
      <p:cxnSp>
        <p:nvCxnSpPr>
          <p:cNvPr id="12" name="Google Shape;12;p1"/>
          <p:cNvCxnSpPr/>
          <p:nvPr/>
        </p:nvCxnSpPr>
        <p:spPr>
          <a:xfrm flipH="1">
            <a:off x="6468794" y="4948410"/>
            <a:ext cx="2672861" cy="1900210"/>
          </a:xfrm>
          <a:prstGeom prst="straightConnector1">
            <a:avLst/>
          </a:prstGeom>
          <a:noFill/>
          <a:ln cap="rnd" cmpd="sng" w="9525">
            <a:solidFill>
              <a:srgbClr val="EAEAEA">
                <a:alpha val="44705"/>
              </a:srgbClr>
            </a:solidFill>
            <a:prstDash val="solid"/>
            <a:round/>
            <a:headEnd len="sm" w="sm" type="none"/>
            <a:tailEnd len="sm" w="sm" type="none"/>
          </a:ln>
        </p:spPr>
      </p:cxnSp>
      <p:sp>
        <p:nvSpPr>
          <p:cNvPr id="13" name="Google Shape;13;p1"/>
          <p:cNvSpPr txBox="1"/>
          <p:nvPr>
            <p:ph type="title"/>
          </p:nvPr>
        </p:nvSpPr>
        <p:spPr>
          <a:xfrm>
            <a:off x="457200" y="267494"/>
            <a:ext cx="8229600" cy="723106"/>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FF599C"/>
              </a:buClr>
              <a:buSzPts val="4200"/>
              <a:buFont typeface="Century Gothic"/>
              <a:buNone/>
              <a:defRPr b="0" i="0" sz="4200" u="none" cap="none" strike="noStrike">
                <a:solidFill>
                  <a:srgbClr val="FF599C"/>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
          <p:cNvSpPr txBox="1"/>
          <p:nvPr>
            <p:ph idx="1" type="body"/>
          </p:nvPr>
        </p:nvSpPr>
        <p:spPr>
          <a:xfrm>
            <a:off x="457200" y="1219200"/>
            <a:ext cx="8229600" cy="523560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00"/>
              </a:spcBef>
              <a:spcAft>
                <a:spcPts val="0"/>
              </a:spcAft>
              <a:buClr>
                <a:schemeClr val="accent1"/>
              </a:buClr>
              <a:buSzPts val="2400"/>
              <a:buFont typeface="Noto Sans Symbols"/>
              <a:buChar char="⦿"/>
              <a:defRPr b="0" i="0" sz="3000" u="none" cap="none" strike="noStrike">
                <a:solidFill>
                  <a:schemeClr val="dk1"/>
                </a:solidFill>
                <a:latin typeface="Century Gothic"/>
                <a:ea typeface="Century Gothic"/>
                <a:cs typeface="Century Gothic"/>
                <a:sym typeface="Century Gothic"/>
              </a:defRPr>
            </a:lvl1pPr>
            <a:lvl2pPr indent="-385444" lvl="1" marL="914400" marR="0" rtl="0" algn="l">
              <a:spcBef>
                <a:spcPts val="520"/>
              </a:spcBef>
              <a:spcAft>
                <a:spcPts val="0"/>
              </a:spcAft>
              <a:buClr>
                <a:schemeClr val="accent1"/>
              </a:buClr>
              <a:buSzPts val="2470"/>
              <a:buFont typeface="Verdana"/>
              <a:buChar char="›"/>
              <a:defRPr b="0" i="0" sz="2600" u="none" cap="none" strike="noStrike">
                <a:solidFill>
                  <a:schemeClr val="dk1"/>
                </a:solidFill>
                <a:latin typeface="Century Gothic"/>
                <a:ea typeface="Century Gothic"/>
                <a:cs typeface="Century Gothic"/>
                <a:sym typeface="Century Gothic"/>
              </a:defRPr>
            </a:lvl2pPr>
            <a:lvl3pPr indent="-381000" lvl="2" marL="1371600" marR="0" rtl="0" algn="l">
              <a:spcBef>
                <a:spcPts val="480"/>
              </a:spcBef>
              <a:spcAft>
                <a:spcPts val="0"/>
              </a:spcAft>
              <a:buClr>
                <a:schemeClr val="accent1"/>
              </a:buClr>
              <a:buSzPts val="2400"/>
              <a:buFont typeface="Noto Sans Symbols"/>
              <a:buChar char="●"/>
              <a:defRPr b="0" i="0" sz="2400" u="none" cap="none" strike="noStrike">
                <a:solidFill>
                  <a:schemeClr val="dk1"/>
                </a:solidFill>
                <a:latin typeface="Century Gothic"/>
                <a:ea typeface="Century Gothic"/>
                <a:cs typeface="Century Gothic"/>
                <a:sym typeface="Century Gothic"/>
              </a:defRPr>
            </a:lvl3pPr>
            <a:lvl4pPr indent="-355600" lvl="3" marL="1828800" marR="0" rtl="0" algn="l">
              <a:spcBef>
                <a:spcPts val="400"/>
              </a:spcBef>
              <a:spcAft>
                <a:spcPts val="0"/>
              </a:spcAft>
              <a:buClr>
                <a:schemeClr val="accent1"/>
              </a:buClr>
              <a:buSzPts val="2000"/>
              <a:buFont typeface="Noto Sans Symbols"/>
              <a:buChar char="●"/>
              <a:defRPr b="0" i="0" sz="2000" u="none" cap="none" strike="noStrike">
                <a:solidFill>
                  <a:schemeClr val="dk1"/>
                </a:solidFill>
                <a:latin typeface="Century Gothic"/>
                <a:ea typeface="Century Gothic"/>
                <a:cs typeface="Century Gothic"/>
                <a:sym typeface="Century Gothic"/>
              </a:defRPr>
            </a:lvl4pPr>
            <a:lvl5pPr indent="-349250" lvl="4" marL="2286000" marR="0" rtl="0" algn="l">
              <a:spcBef>
                <a:spcPts val="380"/>
              </a:spcBef>
              <a:spcAft>
                <a:spcPts val="0"/>
              </a:spcAft>
              <a:buClr>
                <a:srgbClr val="FF8EB1"/>
              </a:buClr>
              <a:buSzPts val="1900"/>
              <a:buFont typeface="Noto Sans Symbols"/>
              <a:buChar char="●"/>
              <a:defRPr b="0" i="0" sz="1900" u="none" cap="none" strike="noStrike">
                <a:solidFill>
                  <a:schemeClr val="dk1"/>
                </a:solidFill>
                <a:latin typeface="Century Gothic"/>
                <a:ea typeface="Century Gothic"/>
                <a:cs typeface="Century Gothic"/>
                <a:sym typeface="Century Gothic"/>
              </a:defRPr>
            </a:lvl5pPr>
            <a:lvl6pPr indent="-342900" lvl="5" marL="2743200" marR="0" rtl="0" algn="l">
              <a:spcBef>
                <a:spcPts val="360"/>
              </a:spcBef>
              <a:spcAft>
                <a:spcPts val="0"/>
              </a:spcAft>
              <a:buClr>
                <a:srgbClr val="FF8EB1"/>
              </a:buClr>
              <a:buSzPts val="1800"/>
              <a:buFont typeface="Noto Sans Symbols"/>
              <a:buChar char="●"/>
              <a:defRPr b="0" i="0" sz="1800" u="none" cap="none" strike="noStrike">
                <a:solidFill>
                  <a:schemeClr val="dk1"/>
                </a:solidFill>
                <a:latin typeface="Century Gothic"/>
                <a:ea typeface="Century Gothic"/>
                <a:cs typeface="Century Gothic"/>
                <a:sym typeface="Century Gothic"/>
              </a:defRPr>
            </a:lvl6pPr>
            <a:lvl7pPr indent="-330200" lvl="6" marL="3200400" marR="0" rtl="0" algn="l">
              <a:spcBef>
                <a:spcPts val="320"/>
              </a:spcBef>
              <a:spcAft>
                <a:spcPts val="0"/>
              </a:spcAft>
              <a:buClr>
                <a:srgbClr val="FF8EB1"/>
              </a:buClr>
              <a:buSzPts val="1600"/>
              <a:buFont typeface="Noto Sans Symbols"/>
              <a:buChar char="●"/>
              <a:defRPr b="0" i="0" sz="1600" u="none" cap="none" strike="noStrike">
                <a:solidFill>
                  <a:schemeClr val="dk1"/>
                </a:solidFill>
                <a:latin typeface="Century Gothic"/>
                <a:ea typeface="Century Gothic"/>
                <a:cs typeface="Century Gothic"/>
                <a:sym typeface="Century Gothic"/>
              </a:defRPr>
            </a:lvl7pPr>
            <a:lvl8pPr indent="-330200" lvl="7" marL="3657600" marR="0" rtl="0" algn="l">
              <a:spcBef>
                <a:spcPts val="320"/>
              </a:spcBef>
              <a:spcAft>
                <a:spcPts val="0"/>
              </a:spcAft>
              <a:buClr>
                <a:srgbClr val="FF8EB1"/>
              </a:buClr>
              <a:buSzPts val="1600"/>
              <a:buFont typeface="Noto Sans Symbols"/>
              <a:buChar char="●"/>
              <a:defRPr b="0" i="0" sz="1600" u="none" cap="none" strike="noStrike">
                <a:solidFill>
                  <a:schemeClr val="dk1"/>
                </a:solidFill>
                <a:latin typeface="Century Gothic"/>
                <a:ea typeface="Century Gothic"/>
                <a:cs typeface="Century Gothic"/>
                <a:sym typeface="Century Gothic"/>
              </a:defRPr>
            </a:lvl8pPr>
            <a:lvl9pPr indent="-330200" lvl="8" marL="4114800" marR="0" rtl="0" algn="l">
              <a:spcBef>
                <a:spcPts val="320"/>
              </a:spcBef>
              <a:spcAft>
                <a:spcPts val="0"/>
              </a:spcAft>
              <a:buClr>
                <a:srgbClr val="FF8EB1"/>
              </a:buClr>
              <a:buSzPts val="1600"/>
              <a:buFont typeface="Noto Sans Symbols"/>
              <a:buChar char="●"/>
              <a:defRPr b="0" i="0" sz="1600" u="none" cap="none" strike="noStrike">
                <a:solidFill>
                  <a:schemeClr val="dk1"/>
                </a:solidFill>
                <a:latin typeface="Century Gothic"/>
                <a:ea typeface="Century Gothic"/>
                <a:cs typeface="Century Gothic"/>
                <a:sym typeface="Century Gothic"/>
              </a:defRPr>
            </a:lvl9pPr>
          </a:lstStyle>
          <a:p/>
        </p:txBody>
      </p:sp>
      <p:sp>
        <p:nvSpPr>
          <p:cNvPr id="15" name="Google Shape;15;p1"/>
          <p:cNvSpPr txBox="1"/>
          <p:nvPr>
            <p:ph idx="10" type="dt"/>
          </p:nvPr>
        </p:nvSpPr>
        <p:spPr>
          <a:xfrm>
            <a:off x="6553200" y="6480969"/>
            <a:ext cx="2133600" cy="301752"/>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6" name="Google Shape;16;p1"/>
          <p:cNvSpPr txBox="1"/>
          <p:nvPr>
            <p:ph idx="11" type="ftr"/>
          </p:nvPr>
        </p:nvSpPr>
        <p:spPr>
          <a:xfrm>
            <a:off x="457200" y="6481890"/>
            <a:ext cx="4260056" cy="30083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jpg"/><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3" name="Shape 33"/>
        <p:cNvGrpSpPr/>
        <p:nvPr/>
      </p:nvGrpSpPr>
      <p:grpSpPr>
        <a:xfrm>
          <a:off x="0" y="0"/>
          <a:ext cx="0" cy="0"/>
          <a:chOff x="0" y="0"/>
          <a:chExt cx="0" cy="0"/>
        </a:xfrm>
      </p:grpSpPr>
      <p:sp>
        <p:nvSpPr>
          <p:cNvPr id="34" name="Google Shape;34;p4"/>
          <p:cNvSpPr txBox="1"/>
          <p:nvPr>
            <p:ph type="ctrTitle"/>
          </p:nvPr>
        </p:nvSpPr>
        <p:spPr>
          <a:xfrm>
            <a:off x="482144" y="2192438"/>
            <a:ext cx="8062800" cy="1470000"/>
          </a:xfrm>
          <a:prstGeom prst="rect">
            <a:avLst/>
          </a:prstGeom>
          <a:noFill/>
          <a:ln>
            <a:noFill/>
          </a:ln>
        </p:spPr>
        <p:txBody>
          <a:bodyPr anchorCtr="0" anchor="b" bIns="45700" lIns="91425" spcFirstLastPara="1" rIns="91425" wrap="square" tIns="45700">
            <a:noAutofit/>
          </a:bodyPr>
          <a:lstStyle/>
          <a:p>
            <a:pPr indent="0" lvl="0" marL="484632" rtl="0" algn="ctr">
              <a:spcBef>
                <a:spcPts val="0"/>
              </a:spcBef>
              <a:spcAft>
                <a:spcPts val="0"/>
              </a:spcAft>
              <a:buClr>
                <a:schemeClr val="dk1"/>
              </a:buClr>
              <a:buSzPts val="1100"/>
              <a:buFont typeface="Arial"/>
              <a:buNone/>
            </a:pPr>
            <a:r>
              <a:rPr lang="en-US"/>
              <a:t>Emergent Properties, Models, and Laws of Behavioral Similarities within Groups of Twitter Users</a:t>
            </a:r>
            <a:endParaRPr/>
          </a:p>
        </p:txBody>
      </p:sp>
      <p:sp>
        <p:nvSpPr>
          <p:cNvPr id="35" name="Google Shape;35;p4"/>
          <p:cNvSpPr txBox="1"/>
          <p:nvPr>
            <p:ph idx="1" type="subTitle"/>
          </p:nvPr>
        </p:nvSpPr>
        <p:spPr>
          <a:xfrm>
            <a:off x="540594" y="4114800"/>
            <a:ext cx="8062800" cy="2057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a:t>Shaikh Sahil Ahmed (192474)</a:t>
            </a:r>
            <a:endParaRPr/>
          </a:p>
          <a:p>
            <a:pPr indent="0" lvl="0" marL="0" rtl="0" algn="l">
              <a:spcBef>
                <a:spcPts val="0"/>
              </a:spcBef>
              <a:spcAft>
                <a:spcPts val="0"/>
              </a:spcAft>
              <a:buSzPts val="2400"/>
              <a:buNone/>
            </a:pPr>
            <a:r>
              <a:rPr lang="en-US"/>
              <a:t>Sampat Kr Ghosh (192655)</a:t>
            </a:r>
            <a:endParaRPr/>
          </a:p>
          <a:p>
            <a:pPr indent="0" lvl="0" marL="0" rtl="0" algn="l">
              <a:spcBef>
                <a:spcPts val="0"/>
              </a:spcBef>
              <a:spcAft>
                <a:spcPts val="0"/>
              </a:spcAft>
              <a:buSzPts val="2400"/>
              <a:buNone/>
            </a:pPr>
            <a:r>
              <a:rPr lang="en-US"/>
              <a:t>Kushal Mondal (192596)</a:t>
            </a:r>
            <a:endParaRPr/>
          </a:p>
        </p:txBody>
      </p:sp>
      <p:sp>
        <p:nvSpPr>
          <p:cNvPr id="36" name="Google Shape;36;p4"/>
          <p:cNvSpPr txBox="1"/>
          <p:nvPr>
            <p:ph idx="10" type="dt"/>
          </p:nvPr>
        </p:nvSpPr>
        <p:spPr>
          <a:xfrm>
            <a:off x="2819400" y="6492875"/>
            <a:ext cx="5791200" cy="365125"/>
          </a:xfrm>
          <a:prstGeom prst="rect">
            <a:avLst/>
          </a:prstGeom>
          <a:noFill/>
          <a:ln>
            <a:noFill/>
          </a:ln>
        </p:spPr>
        <p:txBody>
          <a:bodyPr anchorCtr="0" anchor="t" bIns="0" lIns="91425" spcFirstLastPara="1" rIns="91425" wrap="square" tIns="0">
            <a:noAutofit/>
          </a:bodyPr>
          <a:lstStyle/>
          <a:p>
            <a:pPr indent="0" lvl="0" marL="0" rtl="0" algn="r">
              <a:spcBef>
                <a:spcPts val="0"/>
              </a:spcBef>
              <a:spcAft>
                <a:spcPts val="0"/>
              </a:spcAft>
              <a:buNone/>
            </a:pPr>
            <a:r>
              <a:rPr lang="en-US"/>
              <a:t>16-Apr-2020</a:t>
            </a:r>
            <a:endParaRPr/>
          </a:p>
        </p:txBody>
      </p:sp>
      <p:sp>
        <p:nvSpPr>
          <p:cNvPr id="37" name="Google Shape;37;p4"/>
          <p:cNvSpPr txBox="1"/>
          <p:nvPr>
            <p:ph idx="11" type="ftr"/>
          </p:nvPr>
        </p:nvSpPr>
        <p:spPr>
          <a:xfrm>
            <a:off x="990600" y="304800"/>
            <a:ext cx="7315200" cy="457200"/>
          </a:xfrm>
          <a:prstGeom prst="rect">
            <a:avLst/>
          </a:prstGeom>
          <a:noFill/>
          <a:ln>
            <a:noFill/>
          </a:ln>
        </p:spPr>
        <p:txBody>
          <a:bodyPr anchorCtr="0" anchor="b" bIns="0" lIns="91425" spcFirstLastPara="1" rIns="91425" wrap="square" tIns="0">
            <a:noAutofit/>
          </a:bodyPr>
          <a:lstStyle/>
          <a:p>
            <a:pPr indent="0" lvl="0" marL="0" rtl="0" algn="ctr">
              <a:spcBef>
                <a:spcPts val="0"/>
              </a:spcBef>
              <a:spcAft>
                <a:spcPts val="0"/>
              </a:spcAft>
              <a:buNone/>
            </a:pPr>
            <a:r>
              <a:t/>
            </a:r>
            <a:endParaRPr b="1" sz="1800"/>
          </a:p>
          <a:p>
            <a:pPr indent="0" lvl="0" marL="0" rtl="0" algn="ctr">
              <a:spcBef>
                <a:spcPts val="0"/>
              </a:spcBef>
              <a:spcAft>
                <a:spcPts val="0"/>
              </a:spcAft>
              <a:buNone/>
            </a:pPr>
            <a:r>
              <a:rPr b="1" lang="en-US" sz="2400"/>
              <a:t>Department of IT, NITK Surathkal [Dec-Jun 2020]</a:t>
            </a:r>
            <a:endParaRPr/>
          </a:p>
          <a:p>
            <a:pPr indent="0" lvl="0" marL="0" rtl="0" algn="ctr">
              <a:spcBef>
                <a:spcPts val="0"/>
              </a:spcBef>
              <a:spcAft>
                <a:spcPts val="0"/>
              </a:spcAft>
              <a:buNone/>
            </a:pPr>
            <a:r>
              <a:rPr b="1" lang="en-US" sz="1800"/>
              <a:t>WSC (IT752) - Mini-project Progress Evaluation - I</a:t>
            </a:r>
            <a:endParaRPr b="1" sz="180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5" name="Shape 105"/>
        <p:cNvGrpSpPr/>
        <p:nvPr/>
      </p:nvGrpSpPr>
      <p:grpSpPr>
        <a:xfrm>
          <a:off x="0" y="0"/>
          <a:ext cx="0" cy="0"/>
          <a:chOff x="0" y="0"/>
          <a:chExt cx="0" cy="0"/>
        </a:xfrm>
      </p:grpSpPr>
      <p:sp>
        <p:nvSpPr>
          <p:cNvPr id="106" name="Google Shape;106;p13"/>
          <p:cNvSpPr txBox="1"/>
          <p:nvPr>
            <p:ph type="title"/>
          </p:nvPr>
        </p:nvSpPr>
        <p:spPr>
          <a:xfrm>
            <a:off x="457200" y="267494"/>
            <a:ext cx="8229600" cy="723106"/>
          </a:xfrm>
          <a:prstGeom prst="rect">
            <a:avLst/>
          </a:prstGeom>
          <a:noFill/>
          <a:ln>
            <a:noFill/>
          </a:ln>
        </p:spPr>
        <p:txBody>
          <a:bodyPr anchorCtr="0" anchor="ctr" bIns="45700" lIns="91425" spcFirstLastPara="1" rIns="91425" wrap="square" tIns="45700">
            <a:noAutofit/>
          </a:bodyPr>
          <a:lstStyle/>
          <a:p>
            <a:pPr indent="0" lvl="0" marL="484632" rtl="0" algn="l">
              <a:spcBef>
                <a:spcPts val="0"/>
              </a:spcBef>
              <a:spcAft>
                <a:spcPts val="0"/>
              </a:spcAft>
              <a:buClr>
                <a:srgbClr val="FF599C"/>
              </a:buClr>
              <a:buSzPts val="3600"/>
              <a:buFont typeface="Century Gothic"/>
              <a:buNone/>
            </a:pPr>
            <a:r>
              <a:rPr lang="en-US" sz="3600"/>
              <a:t>Proposed enhancements/novelty</a:t>
            </a:r>
            <a:endParaRPr sz="3600"/>
          </a:p>
        </p:txBody>
      </p:sp>
      <p:sp>
        <p:nvSpPr>
          <p:cNvPr id="107" name="Google Shape;107;p13"/>
          <p:cNvSpPr txBox="1"/>
          <p:nvPr>
            <p:ph idx="1" type="body"/>
          </p:nvPr>
        </p:nvSpPr>
        <p:spPr>
          <a:xfrm>
            <a:off x="457200" y="1143000"/>
            <a:ext cx="8229600" cy="4876800"/>
          </a:xfrm>
          <a:prstGeom prst="rect">
            <a:avLst/>
          </a:prstGeom>
          <a:noFill/>
          <a:ln>
            <a:noFill/>
          </a:ln>
        </p:spPr>
        <p:txBody>
          <a:bodyPr anchorCtr="0" anchor="t" bIns="45700" lIns="91425" spcFirstLastPara="1" rIns="91425" wrap="square" tIns="45700">
            <a:noAutofit/>
          </a:bodyPr>
          <a:lstStyle/>
          <a:p>
            <a:pPr indent="-384047" lvl="0" marL="448056" rtl="0" algn="l">
              <a:spcBef>
                <a:spcPts val="0"/>
              </a:spcBef>
              <a:spcAft>
                <a:spcPts val="0"/>
              </a:spcAft>
              <a:buSzPts val="2400"/>
              <a:buChar char="⦿"/>
            </a:pPr>
            <a:r>
              <a:rPr lang="en-US"/>
              <a:t>Bot detection in twitter using kaggle dataset as referenced :</a:t>
            </a:r>
            <a:endParaRPr/>
          </a:p>
          <a:p>
            <a:pPr indent="0" lvl="0" marL="448056" rtl="0" algn="l">
              <a:spcBef>
                <a:spcPts val="0"/>
              </a:spcBef>
              <a:spcAft>
                <a:spcPts val="0"/>
              </a:spcAft>
              <a:buNone/>
            </a:pPr>
            <a:r>
              <a:t/>
            </a:r>
            <a:endParaRPr/>
          </a:p>
          <a:p>
            <a:pPr indent="0" lvl="0" marL="0" rtl="0" algn="just">
              <a:spcBef>
                <a:spcPts val="0"/>
              </a:spcBef>
              <a:spcAft>
                <a:spcPts val="0"/>
              </a:spcAft>
              <a:buNone/>
            </a:pPr>
            <a:r>
              <a:rPr lang="en-US" sz="1800">
                <a:latin typeface="Arial"/>
                <a:ea typeface="Arial"/>
                <a:cs typeface="Arial"/>
                <a:sym typeface="Arial"/>
              </a:rPr>
              <a:t>       https://www.kaggle.com/charvijain27/detecting-twitter-bot-data/data#</a:t>
            </a:r>
            <a:endParaRPr sz="1800"/>
          </a:p>
        </p:txBody>
      </p:sp>
      <p:sp>
        <p:nvSpPr>
          <p:cNvPr id="108" name="Google Shape;108;p13"/>
          <p:cNvSpPr txBox="1"/>
          <p:nvPr>
            <p:ph idx="10" type="dt"/>
          </p:nvPr>
        </p:nvSpPr>
        <p:spPr>
          <a:xfrm>
            <a:off x="6629400" y="6480048"/>
            <a:ext cx="2133600" cy="30175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16-Apr-2020</a:t>
            </a:r>
            <a:endParaRPr/>
          </a:p>
        </p:txBody>
      </p:sp>
      <p:sp>
        <p:nvSpPr>
          <p:cNvPr id="109" name="Google Shape;109;p13"/>
          <p:cNvSpPr txBox="1"/>
          <p:nvPr>
            <p:ph idx="11" type="ftr"/>
          </p:nvPr>
        </p:nvSpPr>
        <p:spPr>
          <a:xfrm>
            <a:off x="457200" y="6480969"/>
            <a:ext cx="4260056" cy="30083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WSC (IT752) - Mini-project Progress Evaluation - I</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3" name="Shape 113"/>
        <p:cNvGrpSpPr/>
        <p:nvPr/>
      </p:nvGrpSpPr>
      <p:grpSpPr>
        <a:xfrm>
          <a:off x="0" y="0"/>
          <a:ext cx="0" cy="0"/>
          <a:chOff x="0" y="0"/>
          <a:chExt cx="0" cy="0"/>
        </a:xfrm>
      </p:grpSpPr>
      <p:sp>
        <p:nvSpPr>
          <p:cNvPr id="114" name="Google Shape;114;p14"/>
          <p:cNvSpPr txBox="1"/>
          <p:nvPr>
            <p:ph type="title"/>
          </p:nvPr>
        </p:nvSpPr>
        <p:spPr>
          <a:xfrm>
            <a:off x="457200" y="267494"/>
            <a:ext cx="8229600" cy="723106"/>
          </a:xfrm>
          <a:prstGeom prst="rect">
            <a:avLst/>
          </a:prstGeom>
          <a:noFill/>
          <a:ln>
            <a:noFill/>
          </a:ln>
        </p:spPr>
        <p:txBody>
          <a:bodyPr anchorCtr="0" anchor="ctr" bIns="45700" lIns="91425" spcFirstLastPara="1" rIns="91425" wrap="square" tIns="45700">
            <a:noAutofit/>
          </a:bodyPr>
          <a:lstStyle/>
          <a:p>
            <a:pPr indent="0" lvl="0" marL="484632" rtl="0" algn="l">
              <a:spcBef>
                <a:spcPts val="0"/>
              </a:spcBef>
              <a:spcAft>
                <a:spcPts val="0"/>
              </a:spcAft>
              <a:buClr>
                <a:srgbClr val="FF599C"/>
              </a:buClr>
              <a:buSzPts val="3600"/>
              <a:buFont typeface="Century Gothic"/>
              <a:buNone/>
            </a:pPr>
            <a:r>
              <a:rPr lang="en-US" sz="3600"/>
              <a:t>Work done and Implementation</a:t>
            </a:r>
            <a:endParaRPr sz="3600"/>
          </a:p>
        </p:txBody>
      </p:sp>
      <p:sp>
        <p:nvSpPr>
          <p:cNvPr id="115" name="Google Shape;115;p14"/>
          <p:cNvSpPr txBox="1"/>
          <p:nvPr>
            <p:ph idx="1" type="body"/>
          </p:nvPr>
        </p:nvSpPr>
        <p:spPr>
          <a:xfrm>
            <a:off x="457200" y="1143000"/>
            <a:ext cx="8229600" cy="4876800"/>
          </a:xfrm>
          <a:prstGeom prst="rect">
            <a:avLst/>
          </a:prstGeom>
          <a:noFill/>
          <a:ln>
            <a:noFill/>
          </a:ln>
        </p:spPr>
        <p:txBody>
          <a:bodyPr anchorCtr="0" anchor="t" bIns="45700" lIns="91425" spcFirstLastPara="1" rIns="91425" wrap="square" tIns="45700">
            <a:noAutofit/>
          </a:bodyPr>
          <a:lstStyle/>
          <a:p>
            <a:pPr indent="-381000" lvl="0" marL="457200" rtl="0" algn="just">
              <a:lnSpc>
                <a:spcPct val="115000"/>
              </a:lnSpc>
              <a:spcBef>
                <a:spcPts val="0"/>
              </a:spcBef>
              <a:spcAft>
                <a:spcPts val="0"/>
              </a:spcAft>
              <a:buSzPts val="2400"/>
              <a:buFont typeface="Arial"/>
              <a:buChar char="⦿"/>
            </a:pPr>
            <a:r>
              <a:rPr lang="en-US" sz="2400">
                <a:latin typeface="Arial"/>
                <a:ea typeface="Arial"/>
                <a:cs typeface="Arial"/>
                <a:sym typeface="Arial"/>
              </a:rPr>
              <a:t>The </a:t>
            </a:r>
            <a:r>
              <a:rPr b="1" lang="en-US" sz="2400">
                <a:latin typeface="Arial"/>
                <a:ea typeface="Arial"/>
                <a:cs typeface="Arial"/>
                <a:sym typeface="Arial"/>
              </a:rPr>
              <a:t>dataset</a:t>
            </a:r>
            <a:r>
              <a:rPr lang="en-US" sz="2400">
                <a:latin typeface="Arial"/>
                <a:ea typeface="Arial"/>
                <a:cs typeface="Arial"/>
                <a:sym typeface="Arial"/>
              </a:rPr>
              <a:t> contains tweets and users data for one group of genuine users and three groups of twitter bots. There are more than 8.5 millions tweet data from more than 3000 genuine users. Three groups of bot users have more than more than 5 million tweet data from more than 3000 bots.</a:t>
            </a:r>
            <a:endParaRPr sz="2400">
              <a:latin typeface="Arial"/>
              <a:ea typeface="Arial"/>
              <a:cs typeface="Arial"/>
              <a:sym typeface="Arial"/>
            </a:endParaRPr>
          </a:p>
          <a:p>
            <a:pPr indent="0" lvl="0" marL="457200" rtl="0" algn="just">
              <a:lnSpc>
                <a:spcPct val="115000"/>
              </a:lnSpc>
              <a:spcBef>
                <a:spcPts val="0"/>
              </a:spcBef>
              <a:spcAft>
                <a:spcPts val="0"/>
              </a:spcAft>
              <a:buNone/>
            </a:pPr>
            <a:r>
              <a:t/>
            </a:r>
            <a:endParaRPr sz="2400">
              <a:latin typeface="Arial"/>
              <a:ea typeface="Arial"/>
              <a:cs typeface="Arial"/>
              <a:sym typeface="Arial"/>
            </a:endParaRPr>
          </a:p>
          <a:p>
            <a:pPr indent="0" lvl="0" marL="0" rtl="0" algn="l">
              <a:lnSpc>
                <a:spcPct val="115000"/>
              </a:lnSpc>
              <a:spcBef>
                <a:spcPts val="0"/>
              </a:spcBef>
              <a:spcAft>
                <a:spcPts val="0"/>
              </a:spcAft>
              <a:buNone/>
            </a:pPr>
            <a:r>
              <a:rPr b="1" lang="en-US" sz="2400">
                <a:latin typeface="Arial"/>
                <a:ea typeface="Arial"/>
                <a:cs typeface="Arial"/>
                <a:sym typeface="Arial"/>
              </a:rPr>
              <a:t>Data Processing</a:t>
            </a:r>
            <a:endParaRPr b="1" sz="24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b="1" lang="en-US" sz="1800">
                <a:latin typeface="Arial"/>
                <a:ea typeface="Arial"/>
                <a:cs typeface="Arial"/>
                <a:sym typeface="Arial"/>
              </a:rPr>
              <a:t>First Category of Dataset</a:t>
            </a:r>
            <a:endParaRPr b="1" sz="1800">
              <a:latin typeface="Arial"/>
              <a:ea typeface="Arial"/>
              <a:cs typeface="Arial"/>
              <a:sym typeface="Arial"/>
            </a:endParaRPr>
          </a:p>
          <a:p>
            <a:pPr indent="0" lvl="0" marL="0" rtl="0" algn="l">
              <a:lnSpc>
                <a:spcPct val="115000"/>
              </a:lnSpc>
              <a:spcBef>
                <a:spcPts val="0"/>
              </a:spcBef>
              <a:spcAft>
                <a:spcPts val="0"/>
              </a:spcAft>
              <a:buNone/>
            </a:pPr>
            <a:r>
              <a:rPr lang="en-US" sz="1800">
                <a:latin typeface="Arial"/>
                <a:ea typeface="Arial"/>
                <a:cs typeface="Arial"/>
                <a:sym typeface="Arial"/>
              </a:rPr>
              <a:t>Three letters from English alphabet were chosen to indicate the type of tweets: </a:t>
            </a:r>
            <a:endParaRPr sz="1800">
              <a:latin typeface="Arial"/>
              <a:ea typeface="Arial"/>
              <a:cs typeface="Arial"/>
              <a:sym typeface="Arial"/>
            </a:endParaRPr>
          </a:p>
          <a:p>
            <a:pPr indent="0" lvl="0" marL="0" rtl="0" algn="l">
              <a:lnSpc>
                <a:spcPct val="115000"/>
              </a:lnSpc>
              <a:spcBef>
                <a:spcPts val="0"/>
              </a:spcBef>
              <a:spcAft>
                <a:spcPts val="0"/>
              </a:spcAft>
              <a:buNone/>
            </a:pPr>
            <a:r>
              <a:rPr b="1" lang="en-US" sz="1800">
                <a:latin typeface="Arial"/>
                <a:ea typeface="Arial"/>
                <a:cs typeface="Arial"/>
                <a:sym typeface="Arial"/>
              </a:rPr>
              <a:t>A </a:t>
            </a:r>
            <a:r>
              <a:rPr lang="en-US" sz="1800">
                <a:latin typeface="Arial"/>
                <a:ea typeface="Arial"/>
                <a:cs typeface="Arial"/>
                <a:sym typeface="Arial"/>
              </a:rPr>
              <a:t>= normal tweet.</a:t>
            </a:r>
            <a:endParaRPr sz="1800">
              <a:latin typeface="Arial"/>
              <a:ea typeface="Arial"/>
              <a:cs typeface="Arial"/>
              <a:sym typeface="Arial"/>
            </a:endParaRPr>
          </a:p>
          <a:p>
            <a:pPr indent="0" lvl="0" marL="0" rtl="0" algn="l">
              <a:lnSpc>
                <a:spcPct val="115000"/>
              </a:lnSpc>
              <a:spcBef>
                <a:spcPts val="0"/>
              </a:spcBef>
              <a:spcAft>
                <a:spcPts val="0"/>
              </a:spcAft>
              <a:buNone/>
            </a:pPr>
            <a:r>
              <a:rPr b="1" lang="en-US" sz="1800">
                <a:latin typeface="Arial"/>
                <a:ea typeface="Arial"/>
                <a:cs typeface="Arial"/>
                <a:sym typeface="Arial"/>
              </a:rPr>
              <a:t>C </a:t>
            </a:r>
            <a:r>
              <a:rPr lang="en-US" sz="1800">
                <a:latin typeface="Arial"/>
                <a:ea typeface="Arial"/>
                <a:cs typeface="Arial"/>
                <a:sym typeface="Arial"/>
              </a:rPr>
              <a:t> = reply to a tweet.</a:t>
            </a:r>
            <a:endParaRPr sz="1800">
              <a:latin typeface="Arial"/>
              <a:ea typeface="Arial"/>
              <a:cs typeface="Arial"/>
              <a:sym typeface="Arial"/>
            </a:endParaRPr>
          </a:p>
          <a:p>
            <a:pPr indent="0" lvl="0" marL="0" rtl="0" algn="l">
              <a:lnSpc>
                <a:spcPct val="115000"/>
              </a:lnSpc>
              <a:spcBef>
                <a:spcPts val="0"/>
              </a:spcBef>
              <a:spcAft>
                <a:spcPts val="0"/>
              </a:spcAft>
              <a:buNone/>
            </a:pPr>
            <a:r>
              <a:rPr b="1" lang="en-US" sz="1800">
                <a:latin typeface="Arial"/>
                <a:ea typeface="Arial"/>
                <a:cs typeface="Arial"/>
                <a:sym typeface="Arial"/>
              </a:rPr>
              <a:t>T </a:t>
            </a:r>
            <a:r>
              <a:rPr lang="en-US" sz="1800">
                <a:latin typeface="Arial"/>
                <a:ea typeface="Arial"/>
                <a:cs typeface="Arial"/>
                <a:sym typeface="Arial"/>
              </a:rPr>
              <a:t> = retweet.</a:t>
            </a:r>
            <a:endParaRPr sz="1800">
              <a:latin typeface="Arial"/>
              <a:ea typeface="Arial"/>
              <a:cs typeface="Arial"/>
              <a:sym typeface="Arial"/>
            </a:endParaRPr>
          </a:p>
        </p:txBody>
      </p:sp>
      <p:sp>
        <p:nvSpPr>
          <p:cNvPr id="116" name="Google Shape;116;p14"/>
          <p:cNvSpPr txBox="1"/>
          <p:nvPr>
            <p:ph idx="10" type="dt"/>
          </p:nvPr>
        </p:nvSpPr>
        <p:spPr>
          <a:xfrm>
            <a:off x="6629400" y="6480048"/>
            <a:ext cx="2133600" cy="30175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16-Apr-2020</a:t>
            </a:r>
            <a:endParaRPr/>
          </a:p>
        </p:txBody>
      </p:sp>
      <p:sp>
        <p:nvSpPr>
          <p:cNvPr id="117" name="Google Shape;117;p14"/>
          <p:cNvSpPr txBox="1"/>
          <p:nvPr>
            <p:ph idx="11" type="ftr"/>
          </p:nvPr>
        </p:nvSpPr>
        <p:spPr>
          <a:xfrm>
            <a:off x="457200" y="6480969"/>
            <a:ext cx="4260056" cy="30083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WSC (IT752) - Mini-project Progress Evaluation - I</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1" name="Shape 121"/>
        <p:cNvGrpSpPr/>
        <p:nvPr/>
      </p:nvGrpSpPr>
      <p:grpSpPr>
        <a:xfrm>
          <a:off x="0" y="0"/>
          <a:ext cx="0" cy="0"/>
          <a:chOff x="0" y="0"/>
          <a:chExt cx="0" cy="0"/>
        </a:xfrm>
      </p:grpSpPr>
      <p:sp>
        <p:nvSpPr>
          <p:cNvPr id="122" name="Google Shape;122;p15"/>
          <p:cNvSpPr txBox="1"/>
          <p:nvPr>
            <p:ph type="title"/>
          </p:nvPr>
        </p:nvSpPr>
        <p:spPr>
          <a:xfrm>
            <a:off x="457200" y="267494"/>
            <a:ext cx="8229600" cy="723000"/>
          </a:xfrm>
          <a:prstGeom prst="rect">
            <a:avLst/>
          </a:prstGeom>
          <a:noFill/>
          <a:ln>
            <a:noFill/>
          </a:ln>
        </p:spPr>
        <p:txBody>
          <a:bodyPr anchorCtr="0" anchor="ctr" bIns="45700" lIns="91425" spcFirstLastPara="1" rIns="91425" wrap="square" tIns="45700">
            <a:noAutofit/>
          </a:bodyPr>
          <a:lstStyle/>
          <a:p>
            <a:pPr indent="0" lvl="0" marL="484632" rtl="0" algn="l">
              <a:spcBef>
                <a:spcPts val="0"/>
              </a:spcBef>
              <a:spcAft>
                <a:spcPts val="0"/>
              </a:spcAft>
              <a:buClr>
                <a:srgbClr val="FF599C"/>
              </a:buClr>
              <a:buSzPts val="3600"/>
              <a:buFont typeface="Century Gothic"/>
              <a:buNone/>
            </a:pPr>
            <a:r>
              <a:rPr lang="en-US" sz="3600"/>
              <a:t>Work done and Implementation</a:t>
            </a:r>
            <a:endParaRPr sz="3600"/>
          </a:p>
        </p:txBody>
      </p:sp>
      <p:sp>
        <p:nvSpPr>
          <p:cNvPr id="123" name="Google Shape;123;p15"/>
          <p:cNvSpPr txBox="1"/>
          <p:nvPr>
            <p:ph idx="1" type="body"/>
          </p:nvPr>
        </p:nvSpPr>
        <p:spPr>
          <a:xfrm>
            <a:off x="457200" y="1143000"/>
            <a:ext cx="8229600" cy="48768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SzPts val="1800"/>
              <a:buFont typeface="Arial"/>
              <a:buChar char="❖"/>
            </a:pPr>
            <a:r>
              <a:rPr b="1" lang="en-US" sz="1800">
                <a:latin typeface="Arial"/>
                <a:ea typeface="Arial"/>
                <a:cs typeface="Arial"/>
                <a:sym typeface="Arial"/>
              </a:rPr>
              <a:t>Second Category of Dataset</a:t>
            </a:r>
            <a:endParaRPr b="1" sz="1800">
              <a:latin typeface="Arial"/>
              <a:ea typeface="Arial"/>
              <a:cs typeface="Arial"/>
              <a:sym typeface="Arial"/>
            </a:endParaRPr>
          </a:p>
          <a:p>
            <a:pPr indent="0" lvl="0" marL="0" rtl="0" algn="just">
              <a:lnSpc>
                <a:spcPct val="115000"/>
              </a:lnSpc>
              <a:spcBef>
                <a:spcPts val="0"/>
              </a:spcBef>
              <a:spcAft>
                <a:spcPts val="0"/>
              </a:spcAft>
              <a:buNone/>
            </a:pPr>
            <a:r>
              <a:rPr lang="en-US" sz="1800">
                <a:latin typeface="Arial"/>
                <a:ea typeface="Arial"/>
                <a:cs typeface="Arial"/>
                <a:sym typeface="Arial"/>
              </a:rPr>
              <a:t>Here tweets were categorized by its content in two different levels. The first level had 3 types of contents and were indicated using three characters: </a:t>
            </a:r>
            <a:endParaRPr sz="1800">
              <a:latin typeface="Arial"/>
              <a:ea typeface="Arial"/>
              <a:cs typeface="Arial"/>
              <a:sym typeface="Arial"/>
            </a:endParaRPr>
          </a:p>
          <a:p>
            <a:pPr indent="0" lvl="0" marL="0" rtl="0" algn="just">
              <a:lnSpc>
                <a:spcPct val="115000"/>
              </a:lnSpc>
              <a:spcBef>
                <a:spcPts val="0"/>
              </a:spcBef>
              <a:spcAft>
                <a:spcPts val="0"/>
              </a:spcAft>
              <a:buNone/>
            </a:pPr>
            <a:r>
              <a:rPr b="1" lang="en-US" sz="1800">
                <a:latin typeface="Arial"/>
                <a:ea typeface="Arial"/>
                <a:cs typeface="Arial"/>
                <a:sym typeface="Arial"/>
              </a:rPr>
              <a:t>N </a:t>
            </a:r>
            <a:r>
              <a:rPr lang="en-US" sz="1800">
                <a:latin typeface="Arial"/>
                <a:ea typeface="Arial"/>
                <a:cs typeface="Arial"/>
                <a:sym typeface="Arial"/>
              </a:rPr>
              <a:t>= tweet contains no entities.</a:t>
            </a:r>
            <a:endParaRPr sz="1800">
              <a:latin typeface="Arial"/>
              <a:ea typeface="Arial"/>
              <a:cs typeface="Arial"/>
              <a:sym typeface="Arial"/>
            </a:endParaRPr>
          </a:p>
          <a:p>
            <a:pPr indent="0" lvl="0" marL="0" rtl="0" algn="just">
              <a:lnSpc>
                <a:spcPct val="115000"/>
              </a:lnSpc>
              <a:spcBef>
                <a:spcPts val="0"/>
              </a:spcBef>
              <a:spcAft>
                <a:spcPts val="0"/>
              </a:spcAft>
              <a:buNone/>
            </a:pPr>
            <a:r>
              <a:rPr b="1" lang="en-US" sz="1800">
                <a:latin typeface="Arial"/>
                <a:ea typeface="Arial"/>
                <a:cs typeface="Arial"/>
                <a:sym typeface="Arial"/>
              </a:rPr>
              <a:t>E </a:t>
            </a:r>
            <a:r>
              <a:rPr lang="en-US" sz="1800">
                <a:latin typeface="Arial"/>
                <a:ea typeface="Arial"/>
                <a:cs typeface="Arial"/>
                <a:sym typeface="Arial"/>
              </a:rPr>
              <a:t>= tweet contains one more entity, either hashtag, or mentions or urls.</a:t>
            </a:r>
            <a:endParaRPr sz="1800">
              <a:latin typeface="Arial"/>
              <a:ea typeface="Arial"/>
              <a:cs typeface="Arial"/>
              <a:sym typeface="Arial"/>
            </a:endParaRPr>
          </a:p>
          <a:p>
            <a:pPr indent="0" lvl="0" marL="0" rtl="0" algn="just">
              <a:lnSpc>
                <a:spcPct val="115000"/>
              </a:lnSpc>
              <a:spcBef>
                <a:spcPts val="0"/>
              </a:spcBef>
              <a:spcAft>
                <a:spcPts val="0"/>
              </a:spcAft>
              <a:buNone/>
            </a:pPr>
            <a:r>
              <a:rPr b="1" lang="en-US" sz="1800">
                <a:latin typeface="Arial"/>
                <a:ea typeface="Arial"/>
                <a:cs typeface="Arial"/>
                <a:sym typeface="Arial"/>
              </a:rPr>
              <a:t>X</a:t>
            </a:r>
            <a:r>
              <a:rPr lang="en-US" sz="1800">
                <a:latin typeface="Arial"/>
                <a:ea typeface="Arial"/>
                <a:cs typeface="Arial"/>
                <a:sym typeface="Arial"/>
              </a:rPr>
              <a:t> = tweet contains entities of mixed types.</a:t>
            </a:r>
            <a:endParaRPr sz="1800">
              <a:latin typeface="Arial"/>
              <a:ea typeface="Arial"/>
              <a:cs typeface="Arial"/>
              <a:sym typeface="Arial"/>
            </a:endParaRPr>
          </a:p>
          <a:p>
            <a:pPr indent="0" lvl="0" marL="0" rtl="0" algn="just">
              <a:lnSpc>
                <a:spcPct val="115000"/>
              </a:lnSpc>
              <a:spcBef>
                <a:spcPts val="0"/>
              </a:spcBef>
              <a:spcAft>
                <a:spcPts val="0"/>
              </a:spcAft>
              <a:buNone/>
            </a:pPr>
            <a:r>
              <a:t/>
            </a:r>
            <a:endParaRPr sz="1800">
              <a:latin typeface="Arial"/>
              <a:ea typeface="Arial"/>
              <a:cs typeface="Arial"/>
              <a:sym typeface="Arial"/>
            </a:endParaRPr>
          </a:p>
          <a:p>
            <a:pPr indent="0" lvl="0" marL="0" rtl="0" algn="l">
              <a:lnSpc>
                <a:spcPct val="115000"/>
              </a:lnSpc>
              <a:spcBef>
                <a:spcPts val="0"/>
              </a:spcBef>
              <a:spcAft>
                <a:spcPts val="0"/>
              </a:spcAft>
              <a:buNone/>
            </a:pPr>
            <a:r>
              <a:rPr lang="en-US" sz="1800">
                <a:latin typeface="Arial"/>
                <a:ea typeface="Arial"/>
                <a:cs typeface="Arial"/>
                <a:sym typeface="Arial"/>
              </a:rPr>
              <a:t>The second category had an extended part where the tweets were further divided:</a:t>
            </a:r>
            <a:endParaRPr sz="1800">
              <a:latin typeface="Arial"/>
              <a:ea typeface="Arial"/>
              <a:cs typeface="Arial"/>
              <a:sym typeface="Arial"/>
            </a:endParaRPr>
          </a:p>
          <a:p>
            <a:pPr indent="0" lvl="0" marL="0" rtl="0" algn="l">
              <a:lnSpc>
                <a:spcPct val="115000"/>
              </a:lnSpc>
              <a:spcBef>
                <a:spcPts val="0"/>
              </a:spcBef>
              <a:spcAft>
                <a:spcPts val="0"/>
              </a:spcAft>
              <a:buNone/>
            </a:pPr>
            <a:r>
              <a:rPr b="1" lang="en-US" sz="1800">
                <a:latin typeface="Arial"/>
                <a:ea typeface="Arial"/>
                <a:cs typeface="Arial"/>
                <a:sym typeface="Arial"/>
              </a:rPr>
              <a:t>N </a:t>
            </a:r>
            <a:r>
              <a:rPr lang="en-US" sz="1800">
                <a:latin typeface="Arial"/>
                <a:ea typeface="Arial"/>
                <a:cs typeface="Arial"/>
                <a:sym typeface="Arial"/>
              </a:rPr>
              <a:t>= normal text tweet</a:t>
            </a:r>
            <a:endParaRPr sz="1800">
              <a:latin typeface="Arial"/>
              <a:ea typeface="Arial"/>
              <a:cs typeface="Arial"/>
              <a:sym typeface="Arial"/>
            </a:endParaRPr>
          </a:p>
          <a:p>
            <a:pPr indent="0" lvl="0" marL="0" rtl="0" algn="l">
              <a:lnSpc>
                <a:spcPct val="115000"/>
              </a:lnSpc>
              <a:spcBef>
                <a:spcPts val="0"/>
              </a:spcBef>
              <a:spcAft>
                <a:spcPts val="0"/>
              </a:spcAft>
              <a:buNone/>
            </a:pPr>
            <a:r>
              <a:rPr b="1" lang="en-US" sz="1800">
                <a:latin typeface="Arial"/>
                <a:ea typeface="Arial"/>
                <a:cs typeface="Arial"/>
                <a:sym typeface="Arial"/>
              </a:rPr>
              <a:t>U </a:t>
            </a:r>
            <a:r>
              <a:rPr lang="en-US" sz="1800">
                <a:latin typeface="Arial"/>
                <a:ea typeface="Arial"/>
                <a:cs typeface="Arial"/>
                <a:sym typeface="Arial"/>
              </a:rPr>
              <a:t>= tweet contains one or more urls</a:t>
            </a:r>
            <a:endParaRPr sz="1800">
              <a:latin typeface="Arial"/>
              <a:ea typeface="Arial"/>
              <a:cs typeface="Arial"/>
              <a:sym typeface="Arial"/>
            </a:endParaRPr>
          </a:p>
          <a:p>
            <a:pPr indent="0" lvl="0" marL="0" rtl="0" algn="l">
              <a:lnSpc>
                <a:spcPct val="115000"/>
              </a:lnSpc>
              <a:spcBef>
                <a:spcPts val="0"/>
              </a:spcBef>
              <a:spcAft>
                <a:spcPts val="0"/>
              </a:spcAft>
              <a:buNone/>
            </a:pPr>
            <a:r>
              <a:rPr b="1" lang="en-US" sz="1800">
                <a:latin typeface="Arial"/>
                <a:ea typeface="Arial"/>
                <a:cs typeface="Arial"/>
                <a:sym typeface="Arial"/>
              </a:rPr>
              <a:t>H </a:t>
            </a:r>
            <a:r>
              <a:rPr lang="en-US" sz="1800">
                <a:latin typeface="Arial"/>
                <a:ea typeface="Arial"/>
                <a:cs typeface="Arial"/>
                <a:sym typeface="Arial"/>
              </a:rPr>
              <a:t> = tweet contains one or more hashtags</a:t>
            </a:r>
            <a:endParaRPr sz="1800">
              <a:latin typeface="Arial"/>
              <a:ea typeface="Arial"/>
              <a:cs typeface="Arial"/>
              <a:sym typeface="Arial"/>
            </a:endParaRPr>
          </a:p>
          <a:p>
            <a:pPr indent="0" lvl="0" marL="0" rtl="0" algn="l">
              <a:lnSpc>
                <a:spcPct val="115000"/>
              </a:lnSpc>
              <a:spcBef>
                <a:spcPts val="0"/>
              </a:spcBef>
              <a:spcAft>
                <a:spcPts val="0"/>
              </a:spcAft>
              <a:buNone/>
            </a:pPr>
            <a:r>
              <a:rPr b="1" lang="en-US" sz="1800">
                <a:latin typeface="Arial"/>
                <a:ea typeface="Arial"/>
                <a:cs typeface="Arial"/>
                <a:sym typeface="Arial"/>
              </a:rPr>
              <a:t>M </a:t>
            </a:r>
            <a:r>
              <a:rPr lang="en-US" sz="1800">
                <a:latin typeface="Arial"/>
                <a:ea typeface="Arial"/>
                <a:cs typeface="Arial"/>
                <a:sym typeface="Arial"/>
              </a:rPr>
              <a:t>= tweet contains one or more mentions</a:t>
            </a:r>
            <a:endParaRPr sz="1800">
              <a:latin typeface="Arial"/>
              <a:ea typeface="Arial"/>
              <a:cs typeface="Arial"/>
              <a:sym typeface="Arial"/>
            </a:endParaRPr>
          </a:p>
          <a:p>
            <a:pPr indent="0" lvl="0" marL="0" rtl="0" algn="l">
              <a:lnSpc>
                <a:spcPct val="115000"/>
              </a:lnSpc>
              <a:spcBef>
                <a:spcPts val="0"/>
              </a:spcBef>
              <a:spcAft>
                <a:spcPts val="0"/>
              </a:spcAft>
              <a:buNone/>
            </a:pPr>
            <a:r>
              <a:rPr b="1" lang="en-US" sz="1800">
                <a:latin typeface="Arial"/>
                <a:ea typeface="Arial"/>
                <a:cs typeface="Arial"/>
                <a:sym typeface="Arial"/>
              </a:rPr>
              <a:t>X </a:t>
            </a:r>
            <a:r>
              <a:rPr lang="en-US" sz="1800">
                <a:latin typeface="Arial"/>
                <a:ea typeface="Arial"/>
                <a:cs typeface="Arial"/>
                <a:sym typeface="Arial"/>
              </a:rPr>
              <a:t>= tweet contains entities of mixed type.</a:t>
            </a:r>
            <a:endParaRPr sz="1800">
              <a:latin typeface="Arial"/>
              <a:ea typeface="Arial"/>
              <a:cs typeface="Arial"/>
              <a:sym typeface="Arial"/>
            </a:endParaRPr>
          </a:p>
        </p:txBody>
      </p:sp>
      <p:sp>
        <p:nvSpPr>
          <p:cNvPr id="124" name="Google Shape;124;p15"/>
          <p:cNvSpPr txBox="1"/>
          <p:nvPr>
            <p:ph idx="10" type="dt"/>
          </p:nvPr>
        </p:nvSpPr>
        <p:spPr>
          <a:xfrm>
            <a:off x="6629400" y="6480048"/>
            <a:ext cx="2133600" cy="3018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16-Apr-2020</a:t>
            </a:r>
            <a:endParaRPr/>
          </a:p>
        </p:txBody>
      </p:sp>
      <p:sp>
        <p:nvSpPr>
          <p:cNvPr id="125" name="Google Shape;125;p15"/>
          <p:cNvSpPr txBox="1"/>
          <p:nvPr>
            <p:ph idx="11" type="ftr"/>
          </p:nvPr>
        </p:nvSpPr>
        <p:spPr>
          <a:xfrm>
            <a:off x="457200" y="6480969"/>
            <a:ext cx="4260000" cy="300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WSC (IT752) - Mini-project Progress Evaluation - I</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9" name="Shape 129"/>
        <p:cNvGrpSpPr/>
        <p:nvPr/>
      </p:nvGrpSpPr>
      <p:grpSpPr>
        <a:xfrm>
          <a:off x="0" y="0"/>
          <a:ext cx="0" cy="0"/>
          <a:chOff x="0" y="0"/>
          <a:chExt cx="0" cy="0"/>
        </a:xfrm>
      </p:grpSpPr>
      <p:sp>
        <p:nvSpPr>
          <p:cNvPr id="130" name="Google Shape;130;p16"/>
          <p:cNvSpPr txBox="1"/>
          <p:nvPr>
            <p:ph type="title"/>
          </p:nvPr>
        </p:nvSpPr>
        <p:spPr>
          <a:xfrm>
            <a:off x="457200" y="267494"/>
            <a:ext cx="8229600" cy="723000"/>
          </a:xfrm>
          <a:prstGeom prst="rect">
            <a:avLst/>
          </a:prstGeom>
          <a:noFill/>
          <a:ln>
            <a:noFill/>
          </a:ln>
        </p:spPr>
        <p:txBody>
          <a:bodyPr anchorCtr="0" anchor="ctr" bIns="45700" lIns="91425" spcFirstLastPara="1" rIns="91425" wrap="square" tIns="45700">
            <a:noAutofit/>
          </a:bodyPr>
          <a:lstStyle/>
          <a:p>
            <a:pPr indent="0" lvl="0" marL="484632" rtl="0" algn="l">
              <a:spcBef>
                <a:spcPts val="0"/>
              </a:spcBef>
              <a:spcAft>
                <a:spcPts val="0"/>
              </a:spcAft>
              <a:buClr>
                <a:srgbClr val="FF599C"/>
              </a:buClr>
              <a:buSzPts val="3600"/>
              <a:buFont typeface="Century Gothic"/>
              <a:buNone/>
            </a:pPr>
            <a:r>
              <a:rPr lang="en-US" sz="3600"/>
              <a:t>Work done and Implementation</a:t>
            </a:r>
            <a:endParaRPr sz="3600"/>
          </a:p>
        </p:txBody>
      </p:sp>
      <p:sp>
        <p:nvSpPr>
          <p:cNvPr id="131" name="Google Shape;131;p16"/>
          <p:cNvSpPr txBox="1"/>
          <p:nvPr>
            <p:ph idx="1" type="body"/>
          </p:nvPr>
        </p:nvSpPr>
        <p:spPr>
          <a:xfrm>
            <a:off x="457200" y="1143000"/>
            <a:ext cx="8229600" cy="4876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US" sz="1800">
                <a:latin typeface="Arial"/>
                <a:ea typeface="Arial"/>
                <a:cs typeface="Arial"/>
                <a:sym typeface="Arial"/>
              </a:rPr>
              <a:t>Data Visualization</a:t>
            </a:r>
            <a:endParaRPr b="1" sz="1800">
              <a:latin typeface="Arial"/>
              <a:ea typeface="Arial"/>
              <a:cs typeface="Arial"/>
              <a:sym typeface="Arial"/>
            </a:endParaRPr>
          </a:p>
          <a:p>
            <a:pPr indent="0" lvl="0" marL="0" rtl="0" algn="l">
              <a:lnSpc>
                <a:spcPct val="115000"/>
              </a:lnSpc>
              <a:spcBef>
                <a:spcPts val="0"/>
              </a:spcBef>
              <a:spcAft>
                <a:spcPts val="0"/>
              </a:spcAft>
              <a:buNone/>
            </a:pPr>
            <a:r>
              <a:rPr lang="en-US" sz="1800">
                <a:latin typeface="Arial"/>
                <a:ea typeface="Arial"/>
                <a:cs typeface="Arial"/>
                <a:sym typeface="Arial"/>
              </a:rPr>
              <a:t>We plotted histograms of string length against the number of strings for each group of users </a:t>
            </a:r>
            <a:endParaRPr sz="1800">
              <a:latin typeface="Arial"/>
              <a:ea typeface="Arial"/>
              <a:cs typeface="Arial"/>
              <a:sym typeface="Arial"/>
            </a:endParaRPr>
          </a:p>
          <a:p>
            <a:pPr indent="0" lvl="0" marL="0" rtl="0" algn="l">
              <a:lnSpc>
                <a:spcPct val="115000"/>
              </a:lnSpc>
              <a:spcBef>
                <a:spcPts val="0"/>
              </a:spcBef>
              <a:spcAft>
                <a:spcPts val="0"/>
              </a:spcAft>
              <a:buNone/>
            </a:pPr>
            <a:r>
              <a:rPr lang="en-US" sz="1800">
                <a:latin typeface="Arial"/>
                <a:ea typeface="Arial"/>
                <a:cs typeface="Arial"/>
                <a:sym typeface="Arial"/>
              </a:rPr>
              <a:t>1st : group of genuine users.</a:t>
            </a:r>
            <a:endParaRPr sz="1800">
              <a:latin typeface="Arial"/>
              <a:ea typeface="Arial"/>
              <a:cs typeface="Arial"/>
              <a:sym typeface="Arial"/>
            </a:endParaRPr>
          </a:p>
          <a:p>
            <a:pPr indent="0" lvl="0" marL="0" rtl="0" algn="l">
              <a:lnSpc>
                <a:spcPct val="115000"/>
              </a:lnSpc>
              <a:spcBef>
                <a:spcPts val="0"/>
              </a:spcBef>
              <a:spcAft>
                <a:spcPts val="0"/>
              </a:spcAft>
              <a:buNone/>
            </a:pPr>
            <a:r>
              <a:rPr lang="en-US" sz="1800">
                <a:latin typeface="Arial"/>
                <a:ea typeface="Arial"/>
                <a:cs typeface="Arial"/>
                <a:sym typeface="Arial"/>
              </a:rPr>
              <a:t>2nd : groups of bot users.</a:t>
            </a:r>
            <a:endParaRPr sz="1800">
              <a:latin typeface="Arial"/>
              <a:ea typeface="Arial"/>
              <a:cs typeface="Arial"/>
              <a:sym typeface="Arial"/>
            </a:endParaRPr>
          </a:p>
          <a:p>
            <a:pPr indent="0" lvl="0" marL="0" rtl="0" algn="l">
              <a:lnSpc>
                <a:spcPct val="115000"/>
              </a:lnSpc>
              <a:spcBef>
                <a:spcPts val="0"/>
              </a:spcBef>
              <a:spcAft>
                <a:spcPts val="0"/>
              </a:spcAft>
              <a:buNone/>
            </a:pPr>
            <a:r>
              <a:rPr lang="en-US" sz="1800">
                <a:latin typeface="Arial"/>
                <a:ea typeface="Arial"/>
                <a:cs typeface="Arial"/>
                <a:sym typeface="Arial"/>
              </a:rPr>
              <a:t>Plot for </a:t>
            </a:r>
            <a:r>
              <a:rPr lang="en-US" sz="1800">
                <a:latin typeface="Arial"/>
                <a:ea typeface="Arial"/>
                <a:cs typeface="Arial"/>
                <a:sym typeface="Arial"/>
              </a:rPr>
              <a:t>group of genuine users:</a:t>
            </a:r>
            <a:endParaRPr sz="1800">
              <a:latin typeface="Arial"/>
              <a:ea typeface="Arial"/>
              <a:cs typeface="Arial"/>
              <a:sym typeface="Arial"/>
            </a:endParaRPr>
          </a:p>
          <a:p>
            <a:pPr indent="0" lvl="0" marL="914400" rtl="0" algn="l">
              <a:lnSpc>
                <a:spcPct val="115000"/>
              </a:lnSpc>
              <a:spcBef>
                <a:spcPts val="0"/>
              </a:spcBef>
              <a:spcAft>
                <a:spcPts val="0"/>
              </a:spcAft>
              <a:buNone/>
            </a:pPr>
            <a:r>
              <a:t/>
            </a:r>
            <a:endParaRPr sz="1100">
              <a:latin typeface="Arial"/>
              <a:ea typeface="Arial"/>
              <a:cs typeface="Arial"/>
              <a:sym typeface="Arial"/>
            </a:endParaRPr>
          </a:p>
          <a:p>
            <a:pPr indent="0" lvl="0" marL="914400" rtl="0" algn="l">
              <a:lnSpc>
                <a:spcPct val="115000"/>
              </a:lnSpc>
              <a:spcBef>
                <a:spcPts val="0"/>
              </a:spcBef>
              <a:spcAft>
                <a:spcPts val="0"/>
              </a:spcAft>
              <a:buNone/>
            </a:pPr>
            <a:r>
              <a:t/>
            </a:r>
            <a:endParaRPr sz="1100">
              <a:latin typeface="Arial"/>
              <a:ea typeface="Arial"/>
              <a:cs typeface="Arial"/>
              <a:sym typeface="Arial"/>
            </a:endParaRPr>
          </a:p>
          <a:p>
            <a:pPr indent="0" lvl="0" marL="914400" rtl="0" algn="l">
              <a:lnSpc>
                <a:spcPct val="115000"/>
              </a:lnSpc>
              <a:spcBef>
                <a:spcPts val="0"/>
              </a:spcBef>
              <a:spcAft>
                <a:spcPts val="0"/>
              </a:spcAft>
              <a:buNone/>
            </a:pPr>
            <a:r>
              <a:t/>
            </a:r>
            <a:endParaRPr sz="1100">
              <a:latin typeface="Arial"/>
              <a:ea typeface="Arial"/>
              <a:cs typeface="Arial"/>
              <a:sym typeface="Arial"/>
            </a:endParaRPr>
          </a:p>
          <a:p>
            <a:pPr indent="0" lvl="0" marL="914400" rtl="0" algn="l">
              <a:lnSpc>
                <a:spcPct val="115000"/>
              </a:lnSpc>
              <a:spcBef>
                <a:spcPts val="0"/>
              </a:spcBef>
              <a:spcAft>
                <a:spcPts val="0"/>
              </a:spcAft>
              <a:buNone/>
            </a:pPr>
            <a:r>
              <a:t/>
            </a:r>
            <a:endParaRPr sz="1100">
              <a:latin typeface="Arial"/>
              <a:ea typeface="Arial"/>
              <a:cs typeface="Arial"/>
              <a:sym typeface="Arial"/>
            </a:endParaRPr>
          </a:p>
          <a:p>
            <a:pPr indent="0" lvl="0" marL="914400" rtl="0" algn="l">
              <a:lnSpc>
                <a:spcPct val="115000"/>
              </a:lnSpc>
              <a:spcBef>
                <a:spcPts val="0"/>
              </a:spcBef>
              <a:spcAft>
                <a:spcPts val="0"/>
              </a:spcAft>
              <a:buNone/>
            </a:pPr>
            <a:r>
              <a:t/>
            </a:r>
            <a:endParaRPr sz="1100">
              <a:latin typeface="Arial"/>
              <a:ea typeface="Arial"/>
              <a:cs typeface="Arial"/>
              <a:sym typeface="Arial"/>
            </a:endParaRPr>
          </a:p>
          <a:p>
            <a:pPr indent="0" lvl="0" marL="914400" rtl="0" algn="l">
              <a:lnSpc>
                <a:spcPct val="115000"/>
              </a:lnSpc>
              <a:spcBef>
                <a:spcPts val="0"/>
              </a:spcBef>
              <a:spcAft>
                <a:spcPts val="0"/>
              </a:spcAft>
              <a:buNone/>
            </a:pPr>
            <a:r>
              <a:t/>
            </a:r>
            <a:endParaRPr sz="1100">
              <a:latin typeface="Arial"/>
              <a:ea typeface="Arial"/>
              <a:cs typeface="Arial"/>
              <a:sym typeface="Arial"/>
            </a:endParaRPr>
          </a:p>
          <a:p>
            <a:pPr indent="0" lvl="0" marL="914400" rtl="0" algn="l">
              <a:lnSpc>
                <a:spcPct val="115000"/>
              </a:lnSpc>
              <a:spcBef>
                <a:spcPts val="0"/>
              </a:spcBef>
              <a:spcAft>
                <a:spcPts val="0"/>
              </a:spcAft>
              <a:buNone/>
            </a:pPr>
            <a:r>
              <a:t/>
            </a:r>
            <a:endParaRPr sz="1100">
              <a:latin typeface="Arial"/>
              <a:ea typeface="Arial"/>
              <a:cs typeface="Arial"/>
              <a:sym typeface="Arial"/>
            </a:endParaRPr>
          </a:p>
          <a:p>
            <a:pPr indent="0" lvl="0" marL="91440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800">
                <a:latin typeface="Arial"/>
                <a:ea typeface="Arial"/>
                <a:cs typeface="Arial"/>
                <a:sym typeface="Arial"/>
              </a:rPr>
              <a:t>The following plot for genuine users group shows that nearly half of genuine users have a very high number of tweets.</a:t>
            </a:r>
            <a:endParaRPr sz="1800">
              <a:latin typeface="Arial"/>
              <a:ea typeface="Arial"/>
              <a:cs typeface="Arial"/>
              <a:sym typeface="Arial"/>
            </a:endParaRPr>
          </a:p>
        </p:txBody>
      </p:sp>
      <p:sp>
        <p:nvSpPr>
          <p:cNvPr id="132" name="Google Shape;132;p16"/>
          <p:cNvSpPr txBox="1"/>
          <p:nvPr>
            <p:ph idx="10" type="dt"/>
          </p:nvPr>
        </p:nvSpPr>
        <p:spPr>
          <a:xfrm>
            <a:off x="6629400" y="6480048"/>
            <a:ext cx="2133600" cy="3018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16-Apr-2020</a:t>
            </a:r>
            <a:endParaRPr/>
          </a:p>
        </p:txBody>
      </p:sp>
      <p:sp>
        <p:nvSpPr>
          <p:cNvPr id="133" name="Google Shape;133;p16"/>
          <p:cNvSpPr txBox="1"/>
          <p:nvPr>
            <p:ph idx="11" type="ftr"/>
          </p:nvPr>
        </p:nvSpPr>
        <p:spPr>
          <a:xfrm>
            <a:off x="457200" y="6480969"/>
            <a:ext cx="4260000" cy="300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WSC (IT752) - Mini-project Progress Evaluation - I</a:t>
            </a:r>
            <a:endParaRPr/>
          </a:p>
        </p:txBody>
      </p:sp>
      <p:pic>
        <p:nvPicPr>
          <p:cNvPr id="134" name="Google Shape;134;p16"/>
          <p:cNvPicPr preferRelativeResize="0"/>
          <p:nvPr/>
        </p:nvPicPr>
        <p:blipFill>
          <a:blip r:embed="rId3">
            <a:alphaModFix/>
          </a:blip>
          <a:stretch>
            <a:fillRect/>
          </a:stretch>
        </p:blipFill>
        <p:spPr>
          <a:xfrm>
            <a:off x="1050602" y="3064200"/>
            <a:ext cx="6711961" cy="2590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8" name="Shape 138"/>
        <p:cNvGrpSpPr/>
        <p:nvPr/>
      </p:nvGrpSpPr>
      <p:grpSpPr>
        <a:xfrm>
          <a:off x="0" y="0"/>
          <a:ext cx="0" cy="0"/>
          <a:chOff x="0" y="0"/>
          <a:chExt cx="0" cy="0"/>
        </a:xfrm>
      </p:grpSpPr>
      <p:sp>
        <p:nvSpPr>
          <p:cNvPr id="139" name="Google Shape;139;p17"/>
          <p:cNvSpPr txBox="1"/>
          <p:nvPr>
            <p:ph type="title"/>
          </p:nvPr>
        </p:nvSpPr>
        <p:spPr>
          <a:xfrm>
            <a:off x="457200" y="267494"/>
            <a:ext cx="8229600" cy="723000"/>
          </a:xfrm>
          <a:prstGeom prst="rect">
            <a:avLst/>
          </a:prstGeom>
          <a:noFill/>
          <a:ln>
            <a:noFill/>
          </a:ln>
        </p:spPr>
        <p:txBody>
          <a:bodyPr anchorCtr="0" anchor="ctr" bIns="45700" lIns="91425" spcFirstLastPara="1" rIns="91425" wrap="square" tIns="45700">
            <a:noAutofit/>
          </a:bodyPr>
          <a:lstStyle/>
          <a:p>
            <a:pPr indent="0" lvl="0" marL="484632" rtl="0" algn="l">
              <a:spcBef>
                <a:spcPts val="0"/>
              </a:spcBef>
              <a:spcAft>
                <a:spcPts val="0"/>
              </a:spcAft>
              <a:buClr>
                <a:srgbClr val="FF599C"/>
              </a:buClr>
              <a:buSzPts val="3600"/>
              <a:buFont typeface="Century Gothic"/>
              <a:buNone/>
            </a:pPr>
            <a:r>
              <a:rPr lang="en-US" sz="3600"/>
              <a:t>Work done and Implementation</a:t>
            </a:r>
            <a:endParaRPr sz="3600"/>
          </a:p>
        </p:txBody>
      </p:sp>
      <p:sp>
        <p:nvSpPr>
          <p:cNvPr id="140" name="Google Shape;140;p17"/>
          <p:cNvSpPr txBox="1"/>
          <p:nvPr>
            <p:ph idx="1" type="body"/>
          </p:nvPr>
        </p:nvSpPr>
        <p:spPr>
          <a:xfrm>
            <a:off x="457200" y="1143000"/>
            <a:ext cx="8229600" cy="4876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800">
                <a:latin typeface="Arial"/>
                <a:ea typeface="Arial"/>
                <a:cs typeface="Arial"/>
                <a:sym typeface="Arial"/>
              </a:rPr>
              <a:t>Plot for bot group 1:</a:t>
            </a:r>
            <a:endParaRPr sz="1800">
              <a:latin typeface="Arial"/>
              <a:ea typeface="Arial"/>
              <a:cs typeface="Arial"/>
              <a:sym typeface="Arial"/>
            </a:endParaRPr>
          </a:p>
          <a:p>
            <a:pPr indent="0" lvl="0" marL="0" rtl="0" algn="l">
              <a:lnSpc>
                <a:spcPct val="115000"/>
              </a:lnSpc>
              <a:spcBef>
                <a:spcPts val="0"/>
              </a:spcBef>
              <a:spcAft>
                <a:spcPts val="0"/>
              </a:spcAft>
              <a:buNone/>
            </a:pPr>
            <a:r>
              <a:t/>
            </a:r>
            <a:endParaRPr sz="1800">
              <a:latin typeface="Arial"/>
              <a:ea typeface="Arial"/>
              <a:cs typeface="Arial"/>
              <a:sym typeface="Arial"/>
            </a:endParaRPr>
          </a:p>
          <a:p>
            <a:pPr indent="0" lvl="0" marL="0" rtl="0" algn="l">
              <a:lnSpc>
                <a:spcPct val="115000"/>
              </a:lnSpc>
              <a:spcBef>
                <a:spcPts val="0"/>
              </a:spcBef>
              <a:spcAft>
                <a:spcPts val="0"/>
              </a:spcAft>
              <a:buNone/>
            </a:pPr>
            <a:r>
              <a:t/>
            </a:r>
            <a:endParaRPr sz="1800">
              <a:latin typeface="Arial"/>
              <a:ea typeface="Arial"/>
              <a:cs typeface="Arial"/>
              <a:sym typeface="Arial"/>
            </a:endParaRPr>
          </a:p>
          <a:p>
            <a:pPr indent="0" lvl="0" marL="0" rtl="0" algn="l">
              <a:lnSpc>
                <a:spcPct val="115000"/>
              </a:lnSpc>
              <a:spcBef>
                <a:spcPts val="0"/>
              </a:spcBef>
              <a:spcAft>
                <a:spcPts val="0"/>
              </a:spcAft>
              <a:buNone/>
            </a:pPr>
            <a:r>
              <a:t/>
            </a:r>
            <a:endParaRPr sz="1800">
              <a:latin typeface="Arial"/>
              <a:ea typeface="Arial"/>
              <a:cs typeface="Arial"/>
              <a:sym typeface="Arial"/>
            </a:endParaRPr>
          </a:p>
          <a:p>
            <a:pPr indent="0" lvl="0" marL="0" rtl="0" algn="l">
              <a:lnSpc>
                <a:spcPct val="115000"/>
              </a:lnSpc>
              <a:spcBef>
                <a:spcPts val="0"/>
              </a:spcBef>
              <a:spcAft>
                <a:spcPts val="0"/>
              </a:spcAft>
              <a:buNone/>
            </a:pPr>
            <a:r>
              <a:t/>
            </a:r>
            <a:endParaRPr sz="1800">
              <a:latin typeface="Arial"/>
              <a:ea typeface="Arial"/>
              <a:cs typeface="Arial"/>
              <a:sym typeface="Arial"/>
            </a:endParaRPr>
          </a:p>
          <a:p>
            <a:pPr indent="0" lvl="0" marL="0" rtl="0" algn="l">
              <a:lnSpc>
                <a:spcPct val="115000"/>
              </a:lnSpc>
              <a:spcBef>
                <a:spcPts val="0"/>
              </a:spcBef>
              <a:spcAft>
                <a:spcPts val="0"/>
              </a:spcAft>
              <a:buNone/>
            </a:pPr>
            <a:r>
              <a:t/>
            </a:r>
            <a:endParaRPr sz="1800">
              <a:latin typeface="Arial"/>
              <a:ea typeface="Arial"/>
              <a:cs typeface="Arial"/>
              <a:sym typeface="Arial"/>
            </a:endParaRPr>
          </a:p>
          <a:p>
            <a:pPr indent="0" lvl="0" marL="0" rtl="0" algn="l">
              <a:lnSpc>
                <a:spcPct val="115000"/>
              </a:lnSpc>
              <a:spcBef>
                <a:spcPts val="0"/>
              </a:spcBef>
              <a:spcAft>
                <a:spcPts val="0"/>
              </a:spcAft>
              <a:buNone/>
            </a:pPr>
            <a:r>
              <a:t/>
            </a:r>
            <a:endParaRPr sz="1800">
              <a:latin typeface="Arial"/>
              <a:ea typeface="Arial"/>
              <a:cs typeface="Arial"/>
              <a:sym typeface="Arial"/>
            </a:endParaRPr>
          </a:p>
          <a:p>
            <a:pPr indent="0" lvl="0" marL="0" rtl="0" algn="l">
              <a:lnSpc>
                <a:spcPct val="115000"/>
              </a:lnSpc>
              <a:spcBef>
                <a:spcPts val="0"/>
              </a:spcBef>
              <a:spcAft>
                <a:spcPts val="0"/>
              </a:spcAft>
              <a:buNone/>
            </a:pPr>
            <a:r>
              <a:t/>
            </a:r>
            <a:endParaRPr sz="1800">
              <a:latin typeface="Arial"/>
              <a:ea typeface="Arial"/>
              <a:cs typeface="Arial"/>
              <a:sym typeface="Arial"/>
            </a:endParaRPr>
          </a:p>
          <a:p>
            <a:pPr indent="0" lvl="0" marL="0" rtl="0" algn="l">
              <a:lnSpc>
                <a:spcPct val="115000"/>
              </a:lnSpc>
              <a:spcBef>
                <a:spcPts val="0"/>
              </a:spcBef>
              <a:spcAft>
                <a:spcPts val="0"/>
              </a:spcAft>
              <a:buNone/>
            </a:pPr>
            <a:r>
              <a:t/>
            </a:r>
            <a:endParaRPr sz="1800">
              <a:latin typeface="Arial"/>
              <a:ea typeface="Arial"/>
              <a:cs typeface="Arial"/>
              <a:sym typeface="Arial"/>
            </a:endParaRPr>
          </a:p>
          <a:p>
            <a:pPr indent="0" lvl="0" marL="0" rtl="0" algn="l">
              <a:lnSpc>
                <a:spcPct val="115000"/>
              </a:lnSpc>
              <a:spcBef>
                <a:spcPts val="0"/>
              </a:spcBef>
              <a:spcAft>
                <a:spcPts val="0"/>
              </a:spcAft>
              <a:buNone/>
            </a:pPr>
            <a:r>
              <a:rPr lang="en-US" sz="1800">
                <a:latin typeface="Arial"/>
                <a:ea typeface="Arial"/>
                <a:cs typeface="Arial"/>
                <a:sym typeface="Arial"/>
              </a:rPr>
              <a:t>Plot for bot group 2:</a:t>
            </a:r>
            <a:endParaRPr sz="1800">
              <a:latin typeface="Arial"/>
              <a:ea typeface="Arial"/>
              <a:cs typeface="Arial"/>
              <a:sym typeface="Arial"/>
            </a:endParaRPr>
          </a:p>
          <a:p>
            <a:pPr indent="0" lvl="0" marL="914400" rtl="0" algn="l">
              <a:lnSpc>
                <a:spcPct val="115000"/>
              </a:lnSpc>
              <a:spcBef>
                <a:spcPts val="0"/>
              </a:spcBef>
              <a:spcAft>
                <a:spcPts val="0"/>
              </a:spcAft>
              <a:buNone/>
            </a:pPr>
            <a:r>
              <a:t/>
            </a:r>
            <a:endParaRPr sz="1800">
              <a:latin typeface="Arial"/>
              <a:ea typeface="Arial"/>
              <a:cs typeface="Arial"/>
              <a:sym typeface="Arial"/>
            </a:endParaRPr>
          </a:p>
        </p:txBody>
      </p:sp>
      <p:sp>
        <p:nvSpPr>
          <p:cNvPr id="141" name="Google Shape;141;p17"/>
          <p:cNvSpPr txBox="1"/>
          <p:nvPr>
            <p:ph idx="10" type="dt"/>
          </p:nvPr>
        </p:nvSpPr>
        <p:spPr>
          <a:xfrm>
            <a:off x="6629400" y="6480048"/>
            <a:ext cx="2133600" cy="3018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16-Apr-2020</a:t>
            </a:r>
            <a:endParaRPr/>
          </a:p>
        </p:txBody>
      </p:sp>
      <p:sp>
        <p:nvSpPr>
          <p:cNvPr id="142" name="Google Shape;142;p17"/>
          <p:cNvSpPr txBox="1"/>
          <p:nvPr>
            <p:ph idx="11" type="ftr"/>
          </p:nvPr>
        </p:nvSpPr>
        <p:spPr>
          <a:xfrm>
            <a:off x="457200" y="6480969"/>
            <a:ext cx="4260000" cy="300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WSC (IT752) - Mini-project Progress Evaluation - I</a:t>
            </a:r>
            <a:endParaRPr/>
          </a:p>
        </p:txBody>
      </p:sp>
      <p:pic>
        <p:nvPicPr>
          <p:cNvPr id="143" name="Google Shape;143;p17"/>
          <p:cNvPicPr preferRelativeResize="0"/>
          <p:nvPr/>
        </p:nvPicPr>
        <p:blipFill>
          <a:blip r:embed="rId3">
            <a:alphaModFix/>
          </a:blip>
          <a:stretch>
            <a:fillRect/>
          </a:stretch>
        </p:blipFill>
        <p:spPr>
          <a:xfrm>
            <a:off x="2720500" y="1332700"/>
            <a:ext cx="5734050" cy="2295525"/>
          </a:xfrm>
          <a:prstGeom prst="rect">
            <a:avLst/>
          </a:prstGeom>
          <a:noFill/>
          <a:ln>
            <a:noFill/>
          </a:ln>
        </p:spPr>
      </p:pic>
      <p:pic>
        <p:nvPicPr>
          <p:cNvPr id="144" name="Google Shape;144;p17"/>
          <p:cNvPicPr preferRelativeResize="0"/>
          <p:nvPr/>
        </p:nvPicPr>
        <p:blipFill>
          <a:blip r:embed="rId4">
            <a:alphaModFix/>
          </a:blip>
          <a:stretch>
            <a:fillRect/>
          </a:stretch>
        </p:blipFill>
        <p:spPr>
          <a:xfrm>
            <a:off x="2720500" y="4156950"/>
            <a:ext cx="5734050" cy="1990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8" name="Shape 148"/>
        <p:cNvGrpSpPr/>
        <p:nvPr/>
      </p:nvGrpSpPr>
      <p:grpSpPr>
        <a:xfrm>
          <a:off x="0" y="0"/>
          <a:ext cx="0" cy="0"/>
          <a:chOff x="0" y="0"/>
          <a:chExt cx="0" cy="0"/>
        </a:xfrm>
      </p:grpSpPr>
      <p:sp>
        <p:nvSpPr>
          <p:cNvPr id="149" name="Google Shape;149;p18"/>
          <p:cNvSpPr txBox="1"/>
          <p:nvPr>
            <p:ph type="title"/>
          </p:nvPr>
        </p:nvSpPr>
        <p:spPr>
          <a:xfrm>
            <a:off x="457200" y="267494"/>
            <a:ext cx="8229600" cy="723000"/>
          </a:xfrm>
          <a:prstGeom prst="rect">
            <a:avLst/>
          </a:prstGeom>
          <a:noFill/>
          <a:ln>
            <a:noFill/>
          </a:ln>
        </p:spPr>
        <p:txBody>
          <a:bodyPr anchorCtr="0" anchor="ctr" bIns="45700" lIns="91425" spcFirstLastPara="1" rIns="91425" wrap="square" tIns="45700">
            <a:noAutofit/>
          </a:bodyPr>
          <a:lstStyle/>
          <a:p>
            <a:pPr indent="0" lvl="0" marL="484632" rtl="0" algn="l">
              <a:spcBef>
                <a:spcPts val="0"/>
              </a:spcBef>
              <a:spcAft>
                <a:spcPts val="0"/>
              </a:spcAft>
              <a:buClr>
                <a:srgbClr val="FF599C"/>
              </a:buClr>
              <a:buSzPts val="3600"/>
              <a:buFont typeface="Century Gothic"/>
              <a:buNone/>
            </a:pPr>
            <a:r>
              <a:rPr lang="en-US" sz="3600"/>
              <a:t>Work done and Implementation</a:t>
            </a:r>
            <a:endParaRPr sz="3600"/>
          </a:p>
        </p:txBody>
      </p:sp>
      <p:sp>
        <p:nvSpPr>
          <p:cNvPr id="150" name="Google Shape;150;p18"/>
          <p:cNvSpPr txBox="1"/>
          <p:nvPr>
            <p:ph idx="1" type="body"/>
          </p:nvPr>
        </p:nvSpPr>
        <p:spPr>
          <a:xfrm>
            <a:off x="457200" y="1143000"/>
            <a:ext cx="8229600" cy="4876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800">
                <a:latin typeface="Arial"/>
                <a:ea typeface="Arial"/>
                <a:cs typeface="Arial"/>
                <a:sym typeface="Arial"/>
              </a:rPr>
              <a:t>Plot for bot group 3:</a:t>
            </a:r>
            <a:endParaRPr sz="1800">
              <a:latin typeface="Arial"/>
              <a:ea typeface="Arial"/>
              <a:cs typeface="Arial"/>
              <a:sym typeface="Arial"/>
            </a:endParaRPr>
          </a:p>
          <a:p>
            <a:pPr indent="0" lvl="0" marL="0" rtl="0" algn="l">
              <a:lnSpc>
                <a:spcPct val="115000"/>
              </a:lnSpc>
              <a:spcBef>
                <a:spcPts val="0"/>
              </a:spcBef>
              <a:spcAft>
                <a:spcPts val="0"/>
              </a:spcAft>
              <a:buNone/>
            </a:pPr>
            <a:r>
              <a:t/>
            </a:r>
            <a:endParaRPr sz="1800">
              <a:latin typeface="Arial"/>
              <a:ea typeface="Arial"/>
              <a:cs typeface="Arial"/>
              <a:sym typeface="Arial"/>
            </a:endParaRPr>
          </a:p>
          <a:p>
            <a:pPr indent="0" lvl="0" marL="0" rtl="0" algn="l">
              <a:lnSpc>
                <a:spcPct val="115000"/>
              </a:lnSpc>
              <a:spcBef>
                <a:spcPts val="0"/>
              </a:spcBef>
              <a:spcAft>
                <a:spcPts val="0"/>
              </a:spcAft>
              <a:buNone/>
            </a:pPr>
            <a:r>
              <a:t/>
            </a:r>
            <a:endParaRPr sz="1800">
              <a:latin typeface="Arial"/>
              <a:ea typeface="Arial"/>
              <a:cs typeface="Arial"/>
              <a:sym typeface="Arial"/>
            </a:endParaRPr>
          </a:p>
          <a:p>
            <a:pPr indent="0" lvl="0" marL="0" rtl="0" algn="l">
              <a:lnSpc>
                <a:spcPct val="115000"/>
              </a:lnSpc>
              <a:spcBef>
                <a:spcPts val="0"/>
              </a:spcBef>
              <a:spcAft>
                <a:spcPts val="0"/>
              </a:spcAft>
              <a:buNone/>
            </a:pPr>
            <a:r>
              <a:t/>
            </a:r>
            <a:endParaRPr sz="1800">
              <a:latin typeface="Arial"/>
              <a:ea typeface="Arial"/>
              <a:cs typeface="Arial"/>
              <a:sym typeface="Arial"/>
            </a:endParaRPr>
          </a:p>
          <a:p>
            <a:pPr indent="0" lvl="0" marL="0" rtl="0" algn="l">
              <a:lnSpc>
                <a:spcPct val="115000"/>
              </a:lnSpc>
              <a:spcBef>
                <a:spcPts val="0"/>
              </a:spcBef>
              <a:spcAft>
                <a:spcPts val="0"/>
              </a:spcAft>
              <a:buNone/>
            </a:pPr>
            <a:r>
              <a:t/>
            </a:r>
            <a:endParaRPr sz="1800">
              <a:latin typeface="Arial"/>
              <a:ea typeface="Arial"/>
              <a:cs typeface="Arial"/>
              <a:sym typeface="Arial"/>
            </a:endParaRPr>
          </a:p>
          <a:p>
            <a:pPr indent="0" lvl="0" marL="0" rtl="0" algn="l">
              <a:lnSpc>
                <a:spcPct val="115000"/>
              </a:lnSpc>
              <a:spcBef>
                <a:spcPts val="0"/>
              </a:spcBef>
              <a:spcAft>
                <a:spcPts val="0"/>
              </a:spcAft>
              <a:buNone/>
            </a:pPr>
            <a:r>
              <a:t/>
            </a:r>
            <a:endParaRPr sz="1800">
              <a:latin typeface="Arial"/>
              <a:ea typeface="Arial"/>
              <a:cs typeface="Arial"/>
              <a:sym typeface="Arial"/>
            </a:endParaRPr>
          </a:p>
          <a:p>
            <a:pPr indent="0" lvl="0" marL="0" rtl="0" algn="l">
              <a:lnSpc>
                <a:spcPct val="115000"/>
              </a:lnSpc>
              <a:spcBef>
                <a:spcPts val="0"/>
              </a:spcBef>
              <a:spcAft>
                <a:spcPts val="0"/>
              </a:spcAft>
              <a:buNone/>
            </a:pPr>
            <a:r>
              <a:t/>
            </a:r>
            <a:endParaRPr sz="1800">
              <a:latin typeface="Arial"/>
              <a:ea typeface="Arial"/>
              <a:cs typeface="Arial"/>
              <a:sym typeface="Arial"/>
            </a:endParaRPr>
          </a:p>
          <a:p>
            <a:pPr indent="0" lvl="0" marL="0" rtl="0" algn="l">
              <a:lnSpc>
                <a:spcPct val="115000"/>
              </a:lnSpc>
              <a:spcBef>
                <a:spcPts val="0"/>
              </a:spcBef>
              <a:spcAft>
                <a:spcPts val="0"/>
              </a:spcAft>
              <a:buNone/>
            </a:pPr>
            <a:r>
              <a:t/>
            </a:r>
            <a:endParaRPr sz="1800">
              <a:latin typeface="Arial"/>
              <a:ea typeface="Arial"/>
              <a:cs typeface="Arial"/>
              <a:sym typeface="Arial"/>
            </a:endParaRPr>
          </a:p>
          <a:p>
            <a:pPr indent="0" lvl="0" marL="0" rtl="0" algn="l">
              <a:lnSpc>
                <a:spcPct val="115000"/>
              </a:lnSpc>
              <a:spcBef>
                <a:spcPts val="0"/>
              </a:spcBef>
              <a:spcAft>
                <a:spcPts val="0"/>
              </a:spcAft>
              <a:buNone/>
            </a:pPr>
            <a:r>
              <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US" sz="1800">
                <a:latin typeface="Arial"/>
                <a:ea typeface="Arial"/>
                <a:cs typeface="Arial"/>
                <a:sym typeface="Arial"/>
              </a:rPr>
              <a:t>In case of bot users a very high number of bots are very active in twitter where other bots are not so active at all.</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US" sz="1800">
                <a:latin typeface="Arial"/>
                <a:ea typeface="Arial"/>
                <a:cs typeface="Arial"/>
                <a:sym typeface="Arial"/>
              </a:rPr>
              <a:t>Among the three bot groups, group 3  is more similar to the genuine users.</a:t>
            </a:r>
            <a:endParaRPr sz="1800">
              <a:latin typeface="Arial"/>
              <a:ea typeface="Arial"/>
              <a:cs typeface="Arial"/>
              <a:sym typeface="Arial"/>
            </a:endParaRPr>
          </a:p>
        </p:txBody>
      </p:sp>
      <p:sp>
        <p:nvSpPr>
          <p:cNvPr id="151" name="Google Shape;151;p18"/>
          <p:cNvSpPr txBox="1"/>
          <p:nvPr>
            <p:ph idx="10" type="dt"/>
          </p:nvPr>
        </p:nvSpPr>
        <p:spPr>
          <a:xfrm>
            <a:off x="6629400" y="6480048"/>
            <a:ext cx="2133600" cy="3018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16-Apr-2020</a:t>
            </a:r>
            <a:endParaRPr/>
          </a:p>
        </p:txBody>
      </p:sp>
      <p:sp>
        <p:nvSpPr>
          <p:cNvPr id="152" name="Google Shape;152;p18"/>
          <p:cNvSpPr txBox="1"/>
          <p:nvPr>
            <p:ph idx="11" type="ftr"/>
          </p:nvPr>
        </p:nvSpPr>
        <p:spPr>
          <a:xfrm>
            <a:off x="457200" y="6480969"/>
            <a:ext cx="4260000" cy="300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WSC (IT752) - Mini-project Progress Evaluation - I</a:t>
            </a:r>
            <a:endParaRPr/>
          </a:p>
        </p:txBody>
      </p:sp>
      <p:pic>
        <p:nvPicPr>
          <p:cNvPr id="153" name="Google Shape;153;p18"/>
          <p:cNvPicPr preferRelativeResize="0"/>
          <p:nvPr/>
        </p:nvPicPr>
        <p:blipFill>
          <a:blip r:embed="rId3">
            <a:alphaModFix/>
          </a:blip>
          <a:stretch>
            <a:fillRect/>
          </a:stretch>
        </p:blipFill>
        <p:spPr>
          <a:xfrm>
            <a:off x="2676725" y="1363500"/>
            <a:ext cx="5876925" cy="2324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7" name="Shape 157"/>
        <p:cNvGrpSpPr/>
        <p:nvPr/>
      </p:nvGrpSpPr>
      <p:grpSpPr>
        <a:xfrm>
          <a:off x="0" y="0"/>
          <a:ext cx="0" cy="0"/>
          <a:chOff x="0" y="0"/>
          <a:chExt cx="0" cy="0"/>
        </a:xfrm>
      </p:grpSpPr>
      <p:sp>
        <p:nvSpPr>
          <p:cNvPr id="158" name="Google Shape;158;p19"/>
          <p:cNvSpPr txBox="1"/>
          <p:nvPr>
            <p:ph type="title"/>
          </p:nvPr>
        </p:nvSpPr>
        <p:spPr>
          <a:xfrm>
            <a:off x="457200" y="267494"/>
            <a:ext cx="8229600" cy="723106"/>
          </a:xfrm>
          <a:prstGeom prst="rect">
            <a:avLst/>
          </a:prstGeom>
          <a:noFill/>
          <a:ln>
            <a:noFill/>
          </a:ln>
        </p:spPr>
        <p:txBody>
          <a:bodyPr anchorCtr="0" anchor="ctr" bIns="45700" lIns="91425" spcFirstLastPara="1" rIns="91425" wrap="square" tIns="45700">
            <a:noAutofit/>
          </a:bodyPr>
          <a:lstStyle/>
          <a:p>
            <a:pPr indent="0" lvl="0" marL="484632" rtl="0" algn="l">
              <a:spcBef>
                <a:spcPts val="0"/>
              </a:spcBef>
              <a:spcAft>
                <a:spcPts val="0"/>
              </a:spcAft>
              <a:buClr>
                <a:srgbClr val="FF599C"/>
              </a:buClr>
              <a:buSzPts val="3600"/>
              <a:buFont typeface="Century Gothic"/>
              <a:buNone/>
            </a:pPr>
            <a:r>
              <a:rPr lang="en-US" sz="3600"/>
              <a:t>Experimental Results and Analysis</a:t>
            </a:r>
            <a:endParaRPr sz="3600"/>
          </a:p>
        </p:txBody>
      </p:sp>
      <p:sp>
        <p:nvSpPr>
          <p:cNvPr id="159" name="Google Shape;159;p19"/>
          <p:cNvSpPr txBox="1"/>
          <p:nvPr>
            <p:ph idx="1" type="body"/>
          </p:nvPr>
        </p:nvSpPr>
        <p:spPr>
          <a:xfrm>
            <a:off x="457200" y="1143000"/>
            <a:ext cx="8229600" cy="4876800"/>
          </a:xfrm>
          <a:prstGeom prst="rect">
            <a:avLst/>
          </a:prstGeom>
          <a:noFill/>
          <a:ln>
            <a:noFill/>
          </a:ln>
        </p:spPr>
        <p:txBody>
          <a:bodyPr anchorCtr="0" anchor="t" bIns="45700" lIns="91425" spcFirstLastPara="1" rIns="91425" wrap="square" tIns="45700">
            <a:noAutofit/>
          </a:bodyPr>
          <a:lstStyle/>
          <a:p>
            <a:pPr indent="-342900" lvl="0" marL="457200" rtl="0" algn="just">
              <a:lnSpc>
                <a:spcPct val="115000"/>
              </a:lnSpc>
              <a:spcBef>
                <a:spcPts val="0"/>
              </a:spcBef>
              <a:spcAft>
                <a:spcPts val="0"/>
              </a:spcAft>
              <a:buSzPts val="1800"/>
              <a:buFont typeface="Arial"/>
              <a:buChar char="⦿"/>
            </a:pPr>
            <a:r>
              <a:rPr lang="en-US" sz="1800">
                <a:latin typeface="Arial"/>
                <a:ea typeface="Arial"/>
                <a:cs typeface="Arial"/>
                <a:sym typeface="Arial"/>
              </a:rPr>
              <a:t>We have tried to find the longest common substring length among these strings of each group. </a:t>
            </a:r>
            <a:endParaRPr sz="1800">
              <a:latin typeface="Arial"/>
              <a:ea typeface="Arial"/>
              <a:cs typeface="Arial"/>
              <a:sym typeface="Arial"/>
            </a:endParaRPr>
          </a:p>
          <a:p>
            <a:pPr indent="-342900" lvl="0" marL="457200" rtl="0" algn="just">
              <a:lnSpc>
                <a:spcPct val="115000"/>
              </a:lnSpc>
              <a:spcBef>
                <a:spcPts val="0"/>
              </a:spcBef>
              <a:spcAft>
                <a:spcPts val="0"/>
              </a:spcAft>
              <a:buSzPts val="1800"/>
              <a:buFont typeface="Arial"/>
              <a:buChar char="⦿"/>
            </a:pPr>
            <a:r>
              <a:rPr lang="en-US" sz="1800">
                <a:latin typeface="Arial"/>
                <a:ea typeface="Arial"/>
                <a:cs typeface="Arial"/>
                <a:sym typeface="Arial"/>
              </a:rPr>
              <a:t>The efficient approach to find the longest common substring has a time complexity of O(n+m), where n = length of one string and m = length of the string.</a:t>
            </a:r>
            <a:endParaRPr sz="1800">
              <a:latin typeface="Arial"/>
              <a:ea typeface="Arial"/>
              <a:cs typeface="Arial"/>
              <a:sym typeface="Arial"/>
            </a:endParaRPr>
          </a:p>
          <a:p>
            <a:pPr indent="-342900" lvl="0" marL="457200" rtl="0" algn="just">
              <a:lnSpc>
                <a:spcPct val="115000"/>
              </a:lnSpc>
              <a:spcBef>
                <a:spcPts val="0"/>
              </a:spcBef>
              <a:spcAft>
                <a:spcPts val="0"/>
              </a:spcAft>
              <a:buSzPts val="1800"/>
              <a:buFont typeface="Arial"/>
              <a:buChar char="⦿"/>
            </a:pPr>
            <a:r>
              <a:rPr lang="en-US" sz="1800">
                <a:latin typeface="Arial"/>
                <a:ea typeface="Arial"/>
                <a:cs typeface="Arial"/>
                <a:sym typeface="Arial"/>
              </a:rPr>
              <a:t>This approach uses dynamic programming paradigm. When this approach is extended to k number of strings then the time complexity becomes O((n+m)*k). </a:t>
            </a:r>
            <a:endParaRPr sz="1800">
              <a:latin typeface="Arial"/>
              <a:ea typeface="Arial"/>
              <a:cs typeface="Arial"/>
              <a:sym typeface="Arial"/>
            </a:endParaRPr>
          </a:p>
          <a:p>
            <a:pPr indent="-342900" lvl="0" marL="457200" rtl="0" algn="just">
              <a:lnSpc>
                <a:spcPct val="115000"/>
              </a:lnSpc>
              <a:spcBef>
                <a:spcPts val="0"/>
              </a:spcBef>
              <a:spcAft>
                <a:spcPts val="0"/>
              </a:spcAft>
              <a:buSzPts val="1800"/>
              <a:buFont typeface="Arial"/>
              <a:buChar char="⦿"/>
            </a:pPr>
            <a:r>
              <a:rPr lang="en-US" sz="1800">
                <a:latin typeface="Arial"/>
                <a:ea typeface="Arial"/>
                <a:cs typeface="Arial"/>
                <a:sym typeface="Arial"/>
              </a:rPr>
              <a:t>We have tried to find the length of longest of common substrings for k=2 to n number of strings.</a:t>
            </a:r>
            <a:endParaRPr sz="1800">
              <a:latin typeface="Arial"/>
              <a:ea typeface="Arial"/>
              <a:cs typeface="Arial"/>
              <a:sym typeface="Arial"/>
            </a:endParaRPr>
          </a:p>
          <a:p>
            <a:pPr indent="-342900" lvl="0" marL="457200" rtl="0" algn="just">
              <a:lnSpc>
                <a:spcPct val="115000"/>
              </a:lnSpc>
              <a:spcBef>
                <a:spcPts val="0"/>
              </a:spcBef>
              <a:spcAft>
                <a:spcPts val="0"/>
              </a:spcAft>
              <a:buSzPts val="1800"/>
              <a:buFont typeface="Arial"/>
              <a:buChar char="⦿"/>
            </a:pPr>
            <a:r>
              <a:rPr lang="en-US" sz="1800">
                <a:latin typeface="Arial"/>
                <a:ea typeface="Arial"/>
                <a:cs typeface="Arial"/>
                <a:sym typeface="Arial"/>
              </a:rPr>
              <a:t>The probability of finding the longest common substring(LCS) is very high in longer strings than the shorter ones since each string had very small number unique characters.</a:t>
            </a:r>
            <a:endParaRPr sz="1800">
              <a:latin typeface="Arial"/>
              <a:ea typeface="Arial"/>
              <a:cs typeface="Arial"/>
              <a:sym typeface="Arial"/>
            </a:endParaRPr>
          </a:p>
          <a:p>
            <a:pPr indent="-342900" lvl="0" marL="457200" rtl="0" algn="just">
              <a:lnSpc>
                <a:spcPct val="115000"/>
              </a:lnSpc>
              <a:spcBef>
                <a:spcPts val="0"/>
              </a:spcBef>
              <a:spcAft>
                <a:spcPts val="0"/>
              </a:spcAft>
              <a:buSzPts val="1800"/>
              <a:buFont typeface="Arial"/>
              <a:buChar char="⦿"/>
            </a:pPr>
            <a:r>
              <a:rPr lang="en-US" sz="1800">
                <a:latin typeface="Arial"/>
                <a:ea typeface="Arial"/>
                <a:cs typeface="Arial"/>
                <a:sym typeface="Arial"/>
              </a:rPr>
              <a:t>We also observed that if L is the LCS of k strings then L is a superstring of the LCS of k+1 strings.</a:t>
            </a:r>
            <a:endParaRPr sz="1800">
              <a:latin typeface="Arial"/>
              <a:ea typeface="Arial"/>
              <a:cs typeface="Arial"/>
              <a:sym typeface="Arial"/>
            </a:endParaRPr>
          </a:p>
        </p:txBody>
      </p:sp>
      <p:sp>
        <p:nvSpPr>
          <p:cNvPr id="160" name="Google Shape;160;p19"/>
          <p:cNvSpPr txBox="1"/>
          <p:nvPr>
            <p:ph idx="10" type="dt"/>
          </p:nvPr>
        </p:nvSpPr>
        <p:spPr>
          <a:xfrm>
            <a:off x="6629400" y="6480048"/>
            <a:ext cx="2133600" cy="30175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16-Apr-2020</a:t>
            </a:r>
            <a:endParaRPr/>
          </a:p>
        </p:txBody>
      </p:sp>
      <p:sp>
        <p:nvSpPr>
          <p:cNvPr id="161" name="Google Shape;161;p19"/>
          <p:cNvSpPr txBox="1"/>
          <p:nvPr>
            <p:ph idx="11" type="ftr"/>
          </p:nvPr>
        </p:nvSpPr>
        <p:spPr>
          <a:xfrm>
            <a:off x="457200" y="6480969"/>
            <a:ext cx="4260056" cy="30083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WSC (IT752) - Mini-project Progress Evaluation - I</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5" name="Shape 165"/>
        <p:cNvGrpSpPr/>
        <p:nvPr/>
      </p:nvGrpSpPr>
      <p:grpSpPr>
        <a:xfrm>
          <a:off x="0" y="0"/>
          <a:ext cx="0" cy="0"/>
          <a:chOff x="0" y="0"/>
          <a:chExt cx="0" cy="0"/>
        </a:xfrm>
      </p:grpSpPr>
      <p:sp>
        <p:nvSpPr>
          <p:cNvPr id="166" name="Google Shape;166;p20"/>
          <p:cNvSpPr txBox="1"/>
          <p:nvPr>
            <p:ph type="title"/>
          </p:nvPr>
        </p:nvSpPr>
        <p:spPr>
          <a:xfrm>
            <a:off x="457200" y="267494"/>
            <a:ext cx="8229600" cy="723106"/>
          </a:xfrm>
          <a:prstGeom prst="rect">
            <a:avLst/>
          </a:prstGeom>
          <a:noFill/>
          <a:ln>
            <a:noFill/>
          </a:ln>
        </p:spPr>
        <p:txBody>
          <a:bodyPr anchorCtr="0" anchor="ctr" bIns="45700" lIns="91425" spcFirstLastPara="1" rIns="91425" wrap="square" tIns="45700">
            <a:noAutofit/>
          </a:bodyPr>
          <a:lstStyle/>
          <a:p>
            <a:pPr indent="0" lvl="0" marL="484632" rtl="0" algn="l">
              <a:spcBef>
                <a:spcPts val="0"/>
              </a:spcBef>
              <a:spcAft>
                <a:spcPts val="0"/>
              </a:spcAft>
              <a:buClr>
                <a:srgbClr val="FF599C"/>
              </a:buClr>
              <a:buSzPts val="3600"/>
              <a:buFont typeface="Century Gothic"/>
              <a:buNone/>
            </a:pPr>
            <a:r>
              <a:rPr lang="en-US" sz="3600"/>
              <a:t>Results of Innovative Work </a:t>
            </a:r>
            <a:endParaRPr sz="3600"/>
          </a:p>
        </p:txBody>
      </p:sp>
      <p:sp>
        <p:nvSpPr>
          <p:cNvPr id="167" name="Google Shape;167;p20"/>
          <p:cNvSpPr txBox="1"/>
          <p:nvPr>
            <p:ph idx="1" type="body"/>
          </p:nvPr>
        </p:nvSpPr>
        <p:spPr>
          <a:xfrm>
            <a:off x="457200" y="1143000"/>
            <a:ext cx="8229600" cy="48768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Char char="⦿"/>
            </a:pPr>
            <a:r>
              <a:rPr lang="en-US" sz="1800"/>
              <a:t>After analysing we got the plot for  genuine user twitter type LCS plot and bot</a:t>
            </a:r>
            <a:r>
              <a:rPr lang="en-US" sz="1800"/>
              <a:t> user twitter type LCS plot.</a:t>
            </a:r>
            <a:endParaRPr sz="1800"/>
          </a:p>
          <a:p>
            <a:pPr indent="-342900" lvl="0" marL="457200" rtl="0" algn="l">
              <a:spcBef>
                <a:spcPts val="0"/>
              </a:spcBef>
              <a:spcAft>
                <a:spcPts val="0"/>
              </a:spcAft>
              <a:buSzPts val="1800"/>
              <a:buChar char="⦿"/>
            </a:pPr>
            <a:r>
              <a:rPr lang="en-US" sz="1800"/>
              <a:t>The plot is generated taking number of string on x-axis and length in y-axis.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Genuine user twitter type LCS plot:</a:t>
            </a:r>
            <a:endParaRPr sz="1800"/>
          </a:p>
        </p:txBody>
      </p:sp>
      <p:sp>
        <p:nvSpPr>
          <p:cNvPr id="168" name="Google Shape;168;p20"/>
          <p:cNvSpPr txBox="1"/>
          <p:nvPr>
            <p:ph idx="10" type="dt"/>
          </p:nvPr>
        </p:nvSpPr>
        <p:spPr>
          <a:xfrm>
            <a:off x="6629400" y="6480048"/>
            <a:ext cx="2133600" cy="30175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16-Apr-2020</a:t>
            </a:r>
            <a:endParaRPr/>
          </a:p>
        </p:txBody>
      </p:sp>
      <p:sp>
        <p:nvSpPr>
          <p:cNvPr id="169" name="Google Shape;169;p20"/>
          <p:cNvSpPr txBox="1"/>
          <p:nvPr>
            <p:ph idx="11" type="ftr"/>
          </p:nvPr>
        </p:nvSpPr>
        <p:spPr>
          <a:xfrm>
            <a:off x="457200" y="6480969"/>
            <a:ext cx="4260056" cy="30083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WSC (IT752) - Mini-project Progress Evaluation - I</a:t>
            </a:r>
            <a:endParaRPr/>
          </a:p>
        </p:txBody>
      </p:sp>
      <p:pic>
        <p:nvPicPr>
          <p:cNvPr id="170" name="Google Shape;170;p20"/>
          <p:cNvPicPr preferRelativeResize="0"/>
          <p:nvPr/>
        </p:nvPicPr>
        <p:blipFill>
          <a:blip r:embed="rId3">
            <a:alphaModFix/>
          </a:blip>
          <a:stretch>
            <a:fillRect/>
          </a:stretch>
        </p:blipFill>
        <p:spPr>
          <a:xfrm>
            <a:off x="2046863" y="2916675"/>
            <a:ext cx="5050274" cy="3384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4" name="Shape 174"/>
        <p:cNvGrpSpPr/>
        <p:nvPr/>
      </p:nvGrpSpPr>
      <p:grpSpPr>
        <a:xfrm>
          <a:off x="0" y="0"/>
          <a:ext cx="0" cy="0"/>
          <a:chOff x="0" y="0"/>
          <a:chExt cx="0" cy="0"/>
        </a:xfrm>
      </p:grpSpPr>
      <p:sp>
        <p:nvSpPr>
          <p:cNvPr id="175" name="Google Shape;175;p21"/>
          <p:cNvSpPr txBox="1"/>
          <p:nvPr>
            <p:ph type="title"/>
          </p:nvPr>
        </p:nvSpPr>
        <p:spPr>
          <a:xfrm>
            <a:off x="457200" y="267494"/>
            <a:ext cx="8229600" cy="723000"/>
          </a:xfrm>
          <a:prstGeom prst="rect">
            <a:avLst/>
          </a:prstGeom>
          <a:noFill/>
          <a:ln>
            <a:noFill/>
          </a:ln>
        </p:spPr>
        <p:txBody>
          <a:bodyPr anchorCtr="0" anchor="ctr" bIns="45700" lIns="91425" spcFirstLastPara="1" rIns="91425" wrap="square" tIns="45700">
            <a:noAutofit/>
          </a:bodyPr>
          <a:lstStyle/>
          <a:p>
            <a:pPr indent="0" lvl="0" marL="484632" rtl="0" algn="l">
              <a:spcBef>
                <a:spcPts val="0"/>
              </a:spcBef>
              <a:spcAft>
                <a:spcPts val="0"/>
              </a:spcAft>
              <a:buClr>
                <a:srgbClr val="FF599C"/>
              </a:buClr>
              <a:buSzPts val="3600"/>
              <a:buFont typeface="Century Gothic"/>
              <a:buNone/>
            </a:pPr>
            <a:r>
              <a:rPr lang="en-US" sz="3600"/>
              <a:t>Results of Innovative Work </a:t>
            </a:r>
            <a:endParaRPr sz="3600"/>
          </a:p>
        </p:txBody>
      </p:sp>
      <p:sp>
        <p:nvSpPr>
          <p:cNvPr id="176" name="Google Shape;176;p21"/>
          <p:cNvSpPr txBox="1"/>
          <p:nvPr>
            <p:ph idx="1" type="body"/>
          </p:nvPr>
        </p:nvSpPr>
        <p:spPr>
          <a:xfrm>
            <a:off x="457200" y="1143000"/>
            <a:ext cx="8229600" cy="487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800"/>
              <a:t>B</a:t>
            </a:r>
            <a:r>
              <a:rPr lang="en-US" sz="1800"/>
              <a:t>ot user twitter type LCS plot:</a:t>
            </a:r>
            <a:endParaRPr sz="1800"/>
          </a:p>
          <a:p>
            <a:pPr indent="0" lvl="0" marL="0" rtl="0" algn="l">
              <a:spcBef>
                <a:spcPts val="0"/>
              </a:spcBef>
              <a:spcAft>
                <a:spcPts val="0"/>
              </a:spcAft>
              <a:buNone/>
            </a:pPr>
            <a:r>
              <a:t/>
            </a:r>
            <a:endParaRPr sz="1800"/>
          </a:p>
        </p:txBody>
      </p:sp>
      <p:sp>
        <p:nvSpPr>
          <p:cNvPr id="177" name="Google Shape;177;p21"/>
          <p:cNvSpPr txBox="1"/>
          <p:nvPr>
            <p:ph idx="10" type="dt"/>
          </p:nvPr>
        </p:nvSpPr>
        <p:spPr>
          <a:xfrm>
            <a:off x="6629400" y="6480048"/>
            <a:ext cx="2133600" cy="3018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16-Apr-2020</a:t>
            </a:r>
            <a:endParaRPr/>
          </a:p>
        </p:txBody>
      </p:sp>
      <p:sp>
        <p:nvSpPr>
          <p:cNvPr id="178" name="Google Shape;178;p21"/>
          <p:cNvSpPr txBox="1"/>
          <p:nvPr>
            <p:ph idx="11" type="ftr"/>
          </p:nvPr>
        </p:nvSpPr>
        <p:spPr>
          <a:xfrm>
            <a:off x="457200" y="6480969"/>
            <a:ext cx="4260000" cy="300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WSC (IT752) - Mini-project Progress Evaluation - I</a:t>
            </a:r>
            <a:endParaRPr/>
          </a:p>
        </p:txBody>
      </p:sp>
      <p:pic>
        <p:nvPicPr>
          <p:cNvPr id="179" name="Google Shape;179;p21"/>
          <p:cNvPicPr preferRelativeResize="0"/>
          <p:nvPr/>
        </p:nvPicPr>
        <p:blipFill>
          <a:blip r:embed="rId3">
            <a:alphaModFix/>
          </a:blip>
          <a:stretch>
            <a:fillRect/>
          </a:stretch>
        </p:blipFill>
        <p:spPr>
          <a:xfrm>
            <a:off x="1779950" y="1600200"/>
            <a:ext cx="5467350" cy="3657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3" name="Shape 183"/>
        <p:cNvGrpSpPr/>
        <p:nvPr/>
      </p:nvGrpSpPr>
      <p:grpSpPr>
        <a:xfrm>
          <a:off x="0" y="0"/>
          <a:ext cx="0" cy="0"/>
          <a:chOff x="0" y="0"/>
          <a:chExt cx="0" cy="0"/>
        </a:xfrm>
      </p:grpSpPr>
      <p:sp>
        <p:nvSpPr>
          <p:cNvPr id="184" name="Google Shape;184;p22"/>
          <p:cNvSpPr txBox="1"/>
          <p:nvPr>
            <p:ph type="title"/>
          </p:nvPr>
        </p:nvSpPr>
        <p:spPr>
          <a:xfrm>
            <a:off x="457200" y="267494"/>
            <a:ext cx="8229600" cy="723106"/>
          </a:xfrm>
          <a:prstGeom prst="rect">
            <a:avLst/>
          </a:prstGeom>
          <a:noFill/>
          <a:ln>
            <a:noFill/>
          </a:ln>
        </p:spPr>
        <p:txBody>
          <a:bodyPr anchorCtr="0" anchor="ctr" bIns="45700" lIns="91425" spcFirstLastPara="1" rIns="91425" wrap="square" tIns="45700">
            <a:noAutofit/>
          </a:bodyPr>
          <a:lstStyle/>
          <a:p>
            <a:pPr indent="0" lvl="0" marL="484632" rtl="0" algn="l">
              <a:spcBef>
                <a:spcPts val="0"/>
              </a:spcBef>
              <a:spcAft>
                <a:spcPts val="0"/>
              </a:spcAft>
              <a:buClr>
                <a:srgbClr val="FF599C"/>
              </a:buClr>
              <a:buSzPts val="3600"/>
              <a:buFont typeface="Century Gothic"/>
              <a:buNone/>
            </a:pPr>
            <a:r>
              <a:rPr lang="en-US" sz="3600"/>
              <a:t>Conclusion and Future Work</a:t>
            </a:r>
            <a:endParaRPr sz="3600"/>
          </a:p>
        </p:txBody>
      </p:sp>
      <p:sp>
        <p:nvSpPr>
          <p:cNvPr id="185" name="Google Shape;185;p22"/>
          <p:cNvSpPr txBox="1"/>
          <p:nvPr>
            <p:ph idx="1" type="body"/>
          </p:nvPr>
        </p:nvSpPr>
        <p:spPr>
          <a:xfrm>
            <a:off x="457200" y="1143000"/>
            <a:ext cx="8229600" cy="48768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SzPts val="2400"/>
              <a:buChar char="⦿"/>
            </a:pPr>
            <a:r>
              <a:rPr lang="en-US" sz="2400">
                <a:latin typeface="Arial"/>
                <a:ea typeface="Arial"/>
                <a:cs typeface="Arial"/>
                <a:sym typeface="Arial"/>
              </a:rPr>
              <a:t>The paper does not provide any bot detection model as such. </a:t>
            </a:r>
            <a:endParaRPr sz="2400">
              <a:latin typeface="Arial"/>
              <a:ea typeface="Arial"/>
              <a:cs typeface="Arial"/>
              <a:sym typeface="Arial"/>
            </a:endParaRPr>
          </a:p>
          <a:p>
            <a:pPr indent="-381000" lvl="0" marL="457200" rtl="0" algn="l">
              <a:lnSpc>
                <a:spcPct val="115000"/>
              </a:lnSpc>
              <a:spcBef>
                <a:spcPts val="0"/>
              </a:spcBef>
              <a:spcAft>
                <a:spcPts val="0"/>
              </a:spcAft>
              <a:buSzPts val="2400"/>
              <a:buChar char="⦿"/>
            </a:pPr>
            <a:r>
              <a:rPr lang="en-US" sz="2400">
                <a:latin typeface="Arial"/>
                <a:ea typeface="Arial"/>
                <a:cs typeface="Arial"/>
                <a:sym typeface="Arial"/>
              </a:rPr>
              <a:t>It only suggests that a string comparison based analysis can be a way to detect if a group of twitter users is more dominated by bots or genuine users. </a:t>
            </a:r>
            <a:endParaRPr sz="2400">
              <a:latin typeface="Arial"/>
              <a:ea typeface="Arial"/>
              <a:cs typeface="Arial"/>
              <a:sym typeface="Arial"/>
            </a:endParaRPr>
          </a:p>
          <a:p>
            <a:pPr indent="-381000" lvl="0" marL="457200" rtl="0" algn="l">
              <a:lnSpc>
                <a:spcPct val="115000"/>
              </a:lnSpc>
              <a:spcBef>
                <a:spcPts val="0"/>
              </a:spcBef>
              <a:spcAft>
                <a:spcPts val="0"/>
              </a:spcAft>
              <a:buSzPts val="2400"/>
              <a:buChar char="⦿"/>
            </a:pPr>
            <a:r>
              <a:rPr lang="en-US" sz="2400">
                <a:latin typeface="Arial"/>
                <a:ea typeface="Arial"/>
                <a:cs typeface="Arial"/>
                <a:sym typeface="Arial"/>
              </a:rPr>
              <a:t>Therefore it is inefficient to create a dataset that will aid us to create a machine learning model which can detect a bot in twitter given some features. </a:t>
            </a:r>
            <a:endParaRPr sz="2400">
              <a:latin typeface="Arial"/>
              <a:ea typeface="Arial"/>
              <a:cs typeface="Arial"/>
              <a:sym typeface="Arial"/>
            </a:endParaRPr>
          </a:p>
          <a:p>
            <a:pPr indent="-381000" lvl="0" marL="457200" rtl="0" algn="l">
              <a:lnSpc>
                <a:spcPct val="115000"/>
              </a:lnSpc>
              <a:spcBef>
                <a:spcPts val="0"/>
              </a:spcBef>
              <a:spcAft>
                <a:spcPts val="0"/>
              </a:spcAft>
              <a:buSzPts val="2400"/>
              <a:buChar char="⦿"/>
            </a:pPr>
            <a:r>
              <a:rPr lang="en-US" sz="2400">
                <a:latin typeface="Arial"/>
                <a:ea typeface="Arial"/>
                <a:cs typeface="Arial"/>
                <a:sym typeface="Arial"/>
              </a:rPr>
              <a:t>Therefore we have been looking for other dataset for that purpose. </a:t>
            </a:r>
            <a:endParaRPr sz="2400">
              <a:latin typeface="Arial"/>
              <a:ea typeface="Arial"/>
              <a:cs typeface="Arial"/>
              <a:sym typeface="Arial"/>
            </a:endParaRPr>
          </a:p>
          <a:p>
            <a:pPr indent="-381000" lvl="0" marL="457200" rtl="0" algn="l">
              <a:lnSpc>
                <a:spcPct val="115000"/>
              </a:lnSpc>
              <a:spcBef>
                <a:spcPts val="0"/>
              </a:spcBef>
              <a:spcAft>
                <a:spcPts val="0"/>
              </a:spcAft>
              <a:buSzPts val="2400"/>
              <a:buChar char="⦿"/>
            </a:pPr>
            <a:r>
              <a:rPr lang="en-US" sz="2400">
                <a:latin typeface="Arial"/>
                <a:ea typeface="Arial"/>
                <a:cs typeface="Arial"/>
                <a:sym typeface="Arial"/>
              </a:rPr>
              <a:t>After that we will try to develop a classification model for bot detection as part of our enhancement to this work.</a:t>
            </a:r>
            <a:endParaRPr sz="2400"/>
          </a:p>
        </p:txBody>
      </p:sp>
      <p:sp>
        <p:nvSpPr>
          <p:cNvPr id="186" name="Google Shape;186;p22"/>
          <p:cNvSpPr txBox="1"/>
          <p:nvPr>
            <p:ph idx="10" type="dt"/>
          </p:nvPr>
        </p:nvSpPr>
        <p:spPr>
          <a:xfrm>
            <a:off x="6629400" y="6480048"/>
            <a:ext cx="2133600" cy="30175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16-Apr-2020</a:t>
            </a:r>
            <a:endParaRPr/>
          </a:p>
        </p:txBody>
      </p:sp>
      <p:sp>
        <p:nvSpPr>
          <p:cNvPr id="187" name="Google Shape;187;p22"/>
          <p:cNvSpPr txBox="1"/>
          <p:nvPr>
            <p:ph idx="11" type="ftr"/>
          </p:nvPr>
        </p:nvSpPr>
        <p:spPr>
          <a:xfrm>
            <a:off x="457200" y="6480969"/>
            <a:ext cx="4260056" cy="30083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WSC (IT752) - Mini-project Progress Evaluation - 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1" name="Shape 41"/>
        <p:cNvGrpSpPr/>
        <p:nvPr/>
      </p:nvGrpSpPr>
      <p:grpSpPr>
        <a:xfrm>
          <a:off x="0" y="0"/>
          <a:ext cx="0" cy="0"/>
          <a:chOff x="0" y="0"/>
          <a:chExt cx="0" cy="0"/>
        </a:xfrm>
      </p:grpSpPr>
      <p:sp>
        <p:nvSpPr>
          <p:cNvPr id="42" name="Google Shape;42;p5"/>
          <p:cNvSpPr txBox="1"/>
          <p:nvPr>
            <p:ph type="title"/>
          </p:nvPr>
        </p:nvSpPr>
        <p:spPr>
          <a:xfrm>
            <a:off x="457200" y="267494"/>
            <a:ext cx="8229600" cy="723000"/>
          </a:xfrm>
          <a:prstGeom prst="rect">
            <a:avLst/>
          </a:prstGeom>
          <a:noFill/>
          <a:ln>
            <a:noFill/>
          </a:ln>
        </p:spPr>
        <p:txBody>
          <a:bodyPr anchorCtr="0" anchor="ctr" bIns="45700" lIns="91425" spcFirstLastPara="1" rIns="91425" wrap="square" tIns="45700">
            <a:noAutofit/>
          </a:bodyPr>
          <a:lstStyle/>
          <a:p>
            <a:pPr indent="0" lvl="0" marL="95250" rtl="0" algn="l">
              <a:spcBef>
                <a:spcPts val="0"/>
              </a:spcBef>
              <a:spcAft>
                <a:spcPts val="0"/>
              </a:spcAft>
              <a:buClr>
                <a:srgbClr val="FF599C"/>
              </a:buClr>
              <a:buSzPts val="3600"/>
              <a:buFont typeface="Century Gothic"/>
              <a:buNone/>
            </a:pPr>
            <a:r>
              <a:rPr lang="en-US" sz="3600"/>
              <a:t>Paper chosen for implement</a:t>
            </a:r>
            <a:r>
              <a:rPr lang="en-US" sz="3600"/>
              <a:t>a</a:t>
            </a:r>
            <a:r>
              <a:rPr lang="en-US" sz="3600"/>
              <a:t>tion</a:t>
            </a:r>
            <a:endParaRPr sz="3600"/>
          </a:p>
        </p:txBody>
      </p:sp>
      <p:sp>
        <p:nvSpPr>
          <p:cNvPr id="43" name="Google Shape;43;p5"/>
          <p:cNvSpPr txBox="1"/>
          <p:nvPr>
            <p:ph idx="1" type="body"/>
          </p:nvPr>
        </p:nvSpPr>
        <p:spPr>
          <a:xfrm>
            <a:off x="457200" y="1143000"/>
            <a:ext cx="8229600" cy="4876800"/>
          </a:xfrm>
          <a:prstGeom prst="rect">
            <a:avLst/>
          </a:prstGeom>
          <a:noFill/>
          <a:ln>
            <a:noFill/>
          </a:ln>
        </p:spPr>
        <p:txBody>
          <a:bodyPr anchorCtr="0" anchor="t" bIns="45700" lIns="91425" spcFirstLastPara="1" rIns="91425" wrap="square" tIns="45700">
            <a:noAutofit/>
          </a:bodyPr>
          <a:lstStyle/>
          <a:p>
            <a:pPr indent="0" lvl="0" marL="216408" rtl="0" algn="l">
              <a:spcBef>
                <a:spcPts val="0"/>
              </a:spcBef>
              <a:spcAft>
                <a:spcPts val="0"/>
              </a:spcAft>
              <a:buClr>
                <a:schemeClr val="dk1"/>
              </a:buClr>
              <a:buSzPts val="1100"/>
              <a:buFont typeface="Arial"/>
              <a:buNone/>
            </a:pPr>
            <a:r>
              <a:rPr lang="en-US"/>
              <a:t>Emergent properties, models, and laws of behavioral similarities within groups of twitter users by Stefano Cresci, Roberto Di Pietro, Marinella Petrocchi, Angelo Spognardi, Maurizio Tesconi. [Computer Communications Volume 150, 15 January 2020, Pages 47-61]</a:t>
            </a:r>
            <a:endParaRPr/>
          </a:p>
          <a:p>
            <a:pPr indent="-231647" lvl="0" marL="448056" rtl="0" algn="l">
              <a:spcBef>
                <a:spcPts val="0"/>
              </a:spcBef>
              <a:spcAft>
                <a:spcPts val="0"/>
              </a:spcAft>
              <a:buSzPts val="2400"/>
              <a:buNone/>
            </a:pPr>
            <a:r>
              <a:t/>
            </a:r>
            <a:endParaRPr/>
          </a:p>
        </p:txBody>
      </p:sp>
      <p:sp>
        <p:nvSpPr>
          <p:cNvPr id="44" name="Google Shape;44;p5"/>
          <p:cNvSpPr txBox="1"/>
          <p:nvPr>
            <p:ph idx="10" type="dt"/>
          </p:nvPr>
        </p:nvSpPr>
        <p:spPr>
          <a:xfrm>
            <a:off x="6629400" y="6480048"/>
            <a:ext cx="2133600" cy="30175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16-Apr-2020</a:t>
            </a:r>
            <a:endParaRPr/>
          </a:p>
        </p:txBody>
      </p:sp>
      <p:sp>
        <p:nvSpPr>
          <p:cNvPr id="45" name="Google Shape;45;p5"/>
          <p:cNvSpPr txBox="1"/>
          <p:nvPr>
            <p:ph idx="11" type="ftr"/>
          </p:nvPr>
        </p:nvSpPr>
        <p:spPr>
          <a:xfrm>
            <a:off x="457200" y="6480969"/>
            <a:ext cx="4260056" cy="30083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WSC (IT752) - Mini-project Progress Evaluation - 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1" name="Shape 191"/>
        <p:cNvGrpSpPr/>
        <p:nvPr/>
      </p:nvGrpSpPr>
      <p:grpSpPr>
        <a:xfrm>
          <a:off x="0" y="0"/>
          <a:ext cx="0" cy="0"/>
          <a:chOff x="0" y="0"/>
          <a:chExt cx="0" cy="0"/>
        </a:xfrm>
      </p:grpSpPr>
      <p:sp>
        <p:nvSpPr>
          <p:cNvPr id="192" name="Google Shape;192;p23"/>
          <p:cNvSpPr txBox="1"/>
          <p:nvPr>
            <p:ph type="title"/>
          </p:nvPr>
        </p:nvSpPr>
        <p:spPr>
          <a:xfrm>
            <a:off x="457200" y="267494"/>
            <a:ext cx="8229600" cy="723106"/>
          </a:xfrm>
          <a:prstGeom prst="rect">
            <a:avLst/>
          </a:prstGeom>
          <a:noFill/>
          <a:ln>
            <a:noFill/>
          </a:ln>
        </p:spPr>
        <p:txBody>
          <a:bodyPr anchorCtr="0" anchor="ctr" bIns="45700" lIns="91425" spcFirstLastPara="1" rIns="91425" wrap="square" tIns="45700">
            <a:noAutofit/>
          </a:bodyPr>
          <a:lstStyle/>
          <a:p>
            <a:pPr indent="0" lvl="0" marL="484632" rtl="0" algn="l">
              <a:spcBef>
                <a:spcPts val="0"/>
              </a:spcBef>
              <a:spcAft>
                <a:spcPts val="0"/>
              </a:spcAft>
              <a:buClr>
                <a:srgbClr val="FF599C"/>
              </a:buClr>
              <a:buSzPts val="3600"/>
              <a:buFont typeface="Century Gothic"/>
              <a:buNone/>
            </a:pPr>
            <a:r>
              <a:rPr lang="en-US" sz="3600"/>
              <a:t>Individual Contribution</a:t>
            </a:r>
            <a:endParaRPr/>
          </a:p>
        </p:txBody>
      </p:sp>
      <p:sp>
        <p:nvSpPr>
          <p:cNvPr id="193" name="Google Shape;193;p23"/>
          <p:cNvSpPr txBox="1"/>
          <p:nvPr>
            <p:ph idx="1" type="body"/>
          </p:nvPr>
        </p:nvSpPr>
        <p:spPr>
          <a:xfrm>
            <a:off x="204725" y="1143000"/>
            <a:ext cx="8482200" cy="4876800"/>
          </a:xfrm>
          <a:prstGeom prst="rect">
            <a:avLst/>
          </a:prstGeom>
          <a:noFill/>
          <a:ln>
            <a:noFill/>
          </a:ln>
        </p:spPr>
        <p:txBody>
          <a:bodyPr anchorCtr="0" anchor="t" bIns="45700" lIns="91425" spcFirstLastPara="1" rIns="91425" wrap="square" tIns="45700">
            <a:noAutofit/>
          </a:bodyPr>
          <a:lstStyle/>
          <a:p>
            <a:pPr indent="-231647" lvl="0" marL="448056" rtl="0" algn="l">
              <a:spcBef>
                <a:spcPts val="0"/>
              </a:spcBef>
              <a:spcAft>
                <a:spcPts val="0"/>
              </a:spcAft>
              <a:buSzPts val="2400"/>
              <a:buNone/>
            </a:pPr>
            <a:r>
              <a:rPr lang="en-US" sz="2200"/>
              <a:t>Data Visualization - Kushal Mondal</a:t>
            </a:r>
            <a:endParaRPr sz="2200"/>
          </a:p>
          <a:p>
            <a:pPr indent="-231647" lvl="0" marL="448056" rtl="0" algn="l">
              <a:spcBef>
                <a:spcPts val="0"/>
              </a:spcBef>
              <a:spcAft>
                <a:spcPts val="0"/>
              </a:spcAft>
              <a:buSzPts val="2400"/>
              <a:buNone/>
            </a:pPr>
            <a:r>
              <a:t/>
            </a:r>
            <a:endParaRPr sz="2200"/>
          </a:p>
          <a:p>
            <a:pPr indent="-231647" lvl="0" marL="448056" rtl="0" algn="l">
              <a:spcBef>
                <a:spcPts val="0"/>
              </a:spcBef>
              <a:spcAft>
                <a:spcPts val="0"/>
              </a:spcAft>
              <a:buSzPts val="2400"/>
              <a:buNone/>
            </a:pPr>
            <a:r>
              <a:rPr lang="en-US" sz="2200"/>
              <a:t>LCS designing - Sampat Kr Ghosh</a:t>
            </a:r>
            <a:endParaRPr sz="2200"/>
          </a:p>
          <a:p>
            <a:pPr indent="-231647" lvl="0" marL="448056" rtl="0" algn="l">
              <a:spcBef>
                <a:spcPts val="0"/>
              </a:spcBef>
              <a:spcAft>
                <a:spcPts val="0"/>
              </a:spcAft>
              <a:buSzPts val="2400"/>
              <a:buNone/>
            </a:pPr>
            <a:r>
              <a:t/>
            </a:r>
            <a:endParaRPr sz="2200"/>
          </a:p>
          <a:p>
            <a:pPr indent="-231647" lvl="0" marL="448056" rtl="0" algn="l">
              <a:spcBef>
                <a:spcPts val="0"/>
              </a:spcBef>
              <a:spcAft>
                <a:spcPts val="0"/>
              </a:spcAft>
              <a:buSzPts val="2400"/>
              <a:buNone/>
            </a:pPr>
            <a:r>
              <a:rPr lang="en-US" sz="2200"/>
              <a:t>Data Preprocessing &amp; Graph plotting - Shaikh Sahil Ahmed</a:t>
            </a:r>
            <a:endParaRPr sz="2200"/>
          </a:p>
        </p:txBody>
      </p:sp>
      <p:sp>
        <p:nvSpPr>
          <p:cNvPr id="194" name="Google Shape;194;p23"/>
          <p:cNvSpPr txBox="1"/>
          <p:nvPr>
            <p:ph idx="10" type="dt"/>
          </p:nvPr>
        </p:nvSpPr>
        <p:spPr>
          <a:xfrm>
            <a:off x="6629400" y="6480048"/>
            <a:ext cx="2133600" cy="30175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16-Apr-2020</a:t>
            </a:r>
            <a:endParaRPr/>
          </a:p>
        </p:txBody>
      </p:sp>
      <p:sp>
        <p:nvSpPr>
          <p:cNvPr id="195" name="Google Shape;195;p23"/>
          <p:cNvSpPr txBox="1"/>
          <p:nvPr>
            <p:ph idx="11" type="ftr"/>
          </p:nvPr>
        </p:nvSpPr>
        <p:spPr>
          <a:xfrm>
            <a:off x="457200" y="6480969"/>
            <a:ext cx="4260056" cy="30083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WSC (IT752) - Mini-project Progress Evaluation - I</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9" name="Shape 199"/>
        <p:cNvGrpSpPr/>
        <p:nvPr/>
      </p:nvGrpSpPr>
      <p:grpSpPr>
        <a:xfrm>
          <a:off x="0" y="0"/>
          <a:ext cx="0" cy="0"/>
          <a:chOff x="0" y="0"/>
          <a:chExt cx="0" cy="0"/>
        </a:xfrm>
      </p:grpSpPr>
      <p:sp>
        <p:nvSpPr>
          <p:cNvPr id="200" name="Google Shape;200;p24"/>
          <p:cNvSpPr txBox="1"/>
          <p:nvPr>
            <p:ph type="title"/>
          </p:nvPr>
        </p:nvSpPr>
        <p:spPr>
          <a:xfrm>
            <a:off x="457200" y="267494"/>
            <a:ext cx="8229600" cy="723000"/>
          </a:xfrm>
          <a:prstGeom prst="rect">
            <a:avLst/>
          </a:prstGeom>
          <a:noFill/>
          <a:ln>
            <a:noFill/>
          </a:ln>
        </p:spPr>
        <p:txBody>
          <a:bodyPr anchorCtr="0" anchor="ctr" bIns="45700" lIns="91425" spcFirstLastPara="1" rIns="91425" wrap="square" tIns="45700">
            <a:noAutofit/>
          </a:bodyPr>
          <a:lstStyle/>
          <a:p>
            <a:pPr indent="0" lvl="0" marL="484632" rtl="0" algn="l">
              <a:spcBef>
                <a:spcPts val="0"/>
              </a:spcBef>
              <a:spcAft>
                <a:spcPts val="0"/>
              </a:spcAft>
              <a:buClr>
                <a:srgbClr val="FF599C"/>
              </a:buClr>
              <a:buSzPts val="3780"/>
              <a:buFont typeface="Century Gothic"/>
              <a:buNone/>
            </a:pPr>
            <a:r>
              <a:rPr lang="en-US" sz="3780"/>
              <a:t>References</a:t>
            </a:r>
            <a:endParaRPr/>
          </a:p>
        </p:txBody>
      </p:sp>
      <p:sp>
        <p:nvSpPr>
          <p:cNvPr id="201" name="Google Shape;201;p24"/>
          <p:cNvSpPr txBox="1"/>
          <p:nvPr>
            <p:ph idx="1" type="body"/>
          </p:nvPr>
        </p:nvSpPr>
        <p:spPr>
          <a:xfrm>
            <a:off x="457200" y="1143000"/>
            <a:ext cx="8229600" cy="4876800"/>
          </a:xfrm>
          <a:prstGeom prst="rect">
            <a:avLst/>
          </a:prstGeom>
          <a:noFill/>
          <a:ln>
            <a:noFill/>
          </a:ln>
        </p:spPr>
        <p:txBody>
          <a:bodyPr anchorCtr="0" anchor="t" bIns="45700" lIns="91425" spcFirstLastPara="1" rIns="91425" wrap="square" tIns="45700">
            <a:noAutofit/>
          </a:bodyPr>
          <a:lstStyle/>
          <a:p>
            <a:pPr indent="-355600" lvl="0" marL="457200" rtl="0" algn="l">
              <a:spcBef>
                <a:spcPts val="0"/>
              </a:spcBef>
              <a:spcAft>
                <a:spcPts val="0"/>
              </a:spcAft>
              <a:buClr>
                <a:srgbClr val="000000"/>
              </a:buClr>
              <a:buSzPts val="2000"/>
              <a:buAutoNum type="arabicPeriod"/>
            </a:pPr>
            <a:r>
              <a:rPr lang="en-US" sz="2000">
                <a:solidFill>
                  <a:srgbClr val="000000"/>
                </a:solidFill>
              </a:rPr>
              <a:t>S. Cresci, R. Di Pietro, M. Petrocchi, A. Spognardi, M. Tesconi, The paradigm-shift of social spambots: Evidence, theories, and tools for the arms race, in: WWW’17 Companion, ACM, 2017</a:t>
            </a:r>
            <a:endParaRPr sz="2000">
              <a:solidFill>
                <a:srgbClr val="000000"/>
              </a:solidFill>
            </a:endParaRPr>
          </a:p>
          <a:p>
            <a:pPr indent="-355600" lvl="0" marL="457200" rtl="0" algn="l">
              <a:spcBef>
                <a:spcPts val="0"/>
              </a:spcBef>
              <a:spcAft>
                <a:spcPts val="0"/>
              </a:spcAft>
              <a:buClr>
                <a:srgbClr val="000000"/>
              </a:buClr>
              <a:buSzPts val="2000"/>
              <a:buAutoNum type="arabicPeriod"/>
            </a:pPr>
            <a:r>
              <a:rPr lang="en-US" sz="2000">
                <a:solidFill>
                  <a:srgbClr val="000000"/>
                </a:solidFill>
              </a:rPr>
              <a:t>S. Cresci, R. Di Pietro, M. Petrocchi, A. Spognardi, M. Tesconi, DNA-inspired online behavioral modeling and its application to spambot detection, IEEE Intell. Syst. 31 (5) (2016) </a:t>
            </a:r>
            <a:endParaRPr sz="2000">
              <a:solidFill>
                <a:srgbClr val="000000"/>
              </a:solidFill>
            </a:endParaRPr>
          </a:p>
          <a:p>
            <a:pPr indent="-355600" lvl="0" marL="457200" rtl="0" algn="l">
              <a:spcBef>
                <a:spcPts val="0"/>
              </a:spcBef>
              <a:spcAft>
                <a:spcPts val="0"/>
              </a:spcAft>
              <a:buClr>
                <a:srgbClr val="000000"/>
              </a:buClr>
              <a:buSzPts val="2000"/>
              <a:buAutoNum type="arabicPeriod"/>
            </a:pPr>
            <a:r>
              <a:rPr lang="en-US" sz="2000">
                <a:solidFill>
                  <a:srgbClr val="000000"/>
                </a:solidFill>
              </a:rPr>
              <a:t>L. Tang, X. Wang, H. Liu, Scalable learning of collective behavior, IEEE Trans. Knowl. Data Eng. 24 (6) (2012) </a:t>
            </a:r>
            <a:endParaRPr sz="2000">
              <a:solidFill>
                <a:srgbClr val="000000"/>
              </a:solidFill>
            </a:endParaRPr>
          </a:p>
          <a:p>
            <a:pPr indent="-355600" lvl="0" marL="457200" rtl="0" algn="l">
              <a:spcBef>
                <a:spcPts val="0"/>
              </a:spcBef>
              <a:spcAft>
                <a:spcPts val="0"/>
              </a:spcAft>
              <a:buClr>
                <a:srgbClr val="000000"/>
              </a:buClr>
              <a:buSzPts val="2000"/>
              <a:buAutoNum type="arabicPeriod"/>
            </a:pPr>
            <a:r>
              <a:rPr lang="en-US" sz="2000">
                <a:solidFill>
                  <a:srgbClr val="000000"/>
                </a:solidFill>
              </a:rPr>
              <a:t>L. Cao, Y. Ou, S.Y. Philip, Coupled behavior analysis with applications, IEEE Trans. Knowl. Data Eng. 24 (8) (2012) </a:t>
            </a:r>
            <a:endParaRPr sz="2000">
              <a:solidFill>
                <a:srgbClr val="000000"/>
              </a:solidFill>
            </a:endParaRPr>
          </a:p>
          <a:p>
            <a:pPr indent="-231647" lvl="0" marL="448056" rtl="0" algn="l">
              <a:spcBef>
                <a:spcPts val="0"/>
              </a:spcBef>
              <a:spcAft>
                <a:spcPts val="0"/>
              </a:spcAft>
              <a:buSzPts val="2400"/>
              <a:buNone/>
            </a:pPr>
            <a:r>
              <a:t/>
            </a:r>
            <a:endParaRPr sz="2000">
              <a:solidFill>
                <a:srgbClr val="000000"/>
              </a:solidFill>
            </a:endParaRPr>
          </a:p>
        </p:txBody>
      </p:sp>
      <p:sp>
        <p:nvSpPr>
          <p:cNvPr id="202" name="Google Shape;202;p24"/>
          <p:cNvSpPr txBox="1"/>
          <p:nvPr>
            <p:ph idx="10" type="dt"/>
          </p:nvPr>
        </p:nvSpPr>
        <p:spPr>
          <a:xfrm>
            <a:off x="6629400" y="6480048"/>
            <a:ext cx="2133600" cy="3018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16-Apr-2020</a:t>
            </a:r>
            <a:endParaRPr/>
          </a:p>
        </p:txBody>
      </p:sp>
      <p:sp>
        <p:nvSpPr>
          <p:cNvPr id="203" name="Google Shape;203;p24"/>
          <p:cNvSpPr txBox="1"/>
          <p:nvPr>
            <p:ph idx="11" type="ftr"/>
          </p:nvPr>
        </p:nvSpPr>
        <p:spPr>
          <a:xfrm>
            <a:off x="457200" y="6480969"/>
            <a:ext cx="4260000" cy="300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WSC (IT752) - Mini-project Progress Evaluation - 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9" name="Shape 49"/>
        <p:cNvGrpSpPr/>
        <p:nvPr/>
      </p:nvGrpSpPr>
      <p:grpSpPr>
        <a:xfrm>
          <a:off x="0" y="0"/>
          <a:ext cx="0" cy="0"/>
          <a:chOff x="0" y="0"/>
          <a:chExt cx="0" cy="0"/>
        </a:xfrm>
      </p:grpSpPr>
      <p:sp>
        <p:nvSpPr>
          <p:cNvPr id="50" name="Google Shape;50;p6"/>
          <p:cNvSpPr txBox="1"/>
          <p:nvPr>
            <p:ph type="title"/>
          </p:nvPr>
        </p:nvSpPr>
        <p:spPr>
          <a:xfrm>
            <a:off x="457200" y="267494"/>
            <a:ext cx="8229600" cy="875506"/>
          </a:xfrm>
          <a:prstGeom prst="rect">
            <a:avLst/>
          </a:prstGeom>
          <a:noFill/>
          <a:ln>
            <a:noFill/>
          </a:ln>
        </p:spPr>
        <p:txBody>
          <a:bodyPr anchorCtr="0" anchor="ctr" bIns="45700" lIns="91425" spcFirstLastPara="1" rIns="91425" wrap="square" tIns="45700">
            <a:noAutofit/>
          </a:bodyPr>
          <a:lstStyle/>
          <a:p>
            <a:pPr indent="0" lvl="0" marL="484632" rtl="0" algn="l">
              <a:spcBef>
                <a:spcPts val="0"/>
              </a:spcBef>
              <a:spcAft>
                <a:spcPts val="0"/>
              </a:spcAft>
              <a:buClr>
                <a:srgbClr val="FF599C"/>
              </a:buClr>
              <a:buSzPts val="4200"/>
              <a:buFont typeface="Century Gothic"/>
              <a:buNone/>
            </a:pPr>
            <a:r>
              <a:rPr lang="en-US"/>
              <a:t>Agenda </a:t>
            </a:r>
            <a:endParaRPr/>
          </a:p>
        </p:txBody>
      </p:sp>
      <p:sp>
        <p:nvSpPr>
          <p:cNvPr id="51" name="Google Shape;51;p6"/>
          <p:cNvSpPr txBox="1"/>
          <p:nvPr>
            <p:ph idx="1" type="body"/>
          </p:nvPr>
        </p:nvSpPr>
        <p:spPr>
          <a:xfrm>
            <a:off x="457200" y="1295400"/>
            <a:ext cx="8229600" cy="5105400"/>
          </a:xfrm>
          <a:prstGeom prst="rect">
            <a:avLst/>
          </a:prstGeom>
          <a:noFill/>
          <a:ln>
            <a:noFill/>
          </a:ln>
        </p:spPr>
        <p:txBody>
          <a:bodyPr anchorCtr="0" anchor="t" bIns="45700" lIns="91425" spcFirstLastPara="1" rIns="91425" wrap="square" tIns="45700">
            <a:noAutofit/>
          </a:bodyPr>
          <a:lstStyle/>
          <a:p>
            <a:pPr indent="-384048" lvl="0" marL="448056" rtl="0" algn="l">
              <a:lnSpc>
                <a:spcPct val="80000"/>
              </a:lnSpc>
              <a:spcBef>
                <a:spcPts val="0"/>
              </a:spcBef>
              <a:spcAft>
                <a:spcPts val="0"/>
              </a:spcAft>
              <a:buSzPts val="2220"/>
              <a:buChar char="⦿"/>
            </a:pPr>
            <a:r>
              <a:rPr lang="en-US" sz="2775"/>
              <a:t>Introduction</a:t>
            </a:r>
            <a:endParaRPr/>
          </a:p>
          <a:p>
            <a:pPr indent="-384048" lvl="0" marL="448056" rtl="0" algn="l">
              <a:lnSpc>
                <a:spcPct val="80000"/>
              </a:lnSpc>
              <a:spcBef>
                <a:spcPts val="555"/>
              </a:spcBef>
              <a:spcAft>
                <a:spcPts val="0"/>
              </a:spcAft>
              <a:buSzPts val="2220"/>
              <a:buChar char="⦿"/>
            </a:pPr>
            <a:r>
              <a:rPr lang="en-US" sz="2775"/>
              <a:t>Literature Survey</a:t>
            </a:r>
            <a:endParaRPr sz="2775">
              <a:solidFill>
                <a:srgbClr val="FF0000"/>
              </a:solidFill>
            </a:endParaRPr>
          </a:p>
          <a:p>
            <a:pPr indent="-384048" lvl="0" marL="448056" rtl="0" algn="l">
              <a:lnSpc>
                <a:spcPct val="80000"/>
              </a:lnSpc>
              <a:spcBef>
                <a:spcPts val="555"/>
              </a:spcBef>
              <a:spcAft>
                <a:spcPts val="0"/>
              </a:spcAft>
              <a:buSzPts val="2220"/>
              <a:buChar char="⦿"/>
            </a:pPr>
            <a:r>
              <a:rPr lang="en-US" sz="2775"/>
              <a:t>Outcome of Literature Survey</a:t>
            </a:r>
            <a:endParaRPr/>
          </a:p>
          <a:p>
            <a:pPr indent="-384048" lvl="0" marL="448056" rtl="0" algn="l">
              <a:lnSpc>
                <a:spcPct val="80000"/>
              </a:lnSpc>
              <a:spcBef>
                <a:spcPts val="555"/>
              </a:spcBef>
              <a:spcAft>
                <a:spcPts val="0"/>
              </a:spcAft>
              <a:buSzPts val="2220"/>
              <a:buChar char="⦿"/>
            </a:pPr>
            <a:r>
              <a:rPr lang="en-US" sz="2775"/>
              <a:t>Problem Statement</a:t>
            </a:r>
            <a:endParaRPr/>
          </a:p>
          <a:p>
            <a:pPr indent="-384048" lvl="0" marL="448056" rtl="0" algn="l">
              <a:lnSpc>
                <a:spcPct val="80000"/>
              </a:lnSpc>
              <a:spcBef>
                <a:spcPts val="555"/>
              </a:spcBef>
              <a:spcAft>
                <a:spcPts val="0"/>
              </a:spcAft>
              <a:buSzPts val="2220"/>
              <a:buChar char="⦿"/>
            </a:pPr>
            <a:r>
              <a:rPr lang="en-US" sz="2775"/>
              <a:t>Objectives</a:t>
            </a:r>
            <a:endParaRPr/>
          </a:p>
          <a:p>
            <a:pPr indent="-384048" lvl="0" marL="448056" rtl="0" algn="l">
              <a:lnSpc>
                <a:spcPct val="80000"/>
              </a:lnSpc>
              <a:spcBef>
                <a:spcPts val="555"/>
              </a:spcBef>
              <a:spcAft>
                <a:spcPts val="0"/>
              </a:spcAft>
              <a:buSzPts val="2220"/>
              <a:buChar char="⦿"/>
            </a:pPr>
            <a:r>
              <a:rPr lang="en-US" sz="2775"/>
              <a:t>Methodology</a:t>
            </a:r>
            <a:endParaRPr/>
          </a:p>
          <a:p>
            <a:pPr indent="-285750" lvl="1" marL="822960" rtl="0" algn="l">
              <a:lnSpc>
                <a:spcPct val="80000"/>
              </a:lnSpc>
              <a:spcBef>
                <a:spcPts val="481"/>
              </a:spcBef>
              <a:spcAft>
                <a:spcPts val="0"/>
              </a:spcAft>
              <a:buSzPts val="2285"/>
              <a:buChar char="›"/>
            </a:pPr>
            <a:r>
              <a:rPr lang="en-US" sz="2405"/>
              <a:t>Proposed enhancements/novelty</a:t>
            </a:r>
            <a:endParaRPr/>
          </a:p>
          <a:p>
            <a:pPr indent="-384048" lvl="0" marL="448056" rtl="0" algn="l">
              <a:lnSpc>
                <a:spcPct val="80000"/>
              </a:lnSpc>
              <a:spcBef>
                <a:spcPts val="555"/>
              </a:spcBef>
              <a:spcAft>
                <a:spcPts val="0"/>
              </a:spcAft>
              <a:buSzPts val="2220"/>
              <a:buChar char="⦿"/>
            </a:pPr>
            <a:r>
              <a:rPr lang="en-US" sz="2775"/>
              <a:t>Work done and Implementation</a:t>
            </a:r>
            <a:endParaRPr sz="1480">
              <a:solidFill>
                <a:srgbClr val="FF0000"/>
              </a:solidFill>
            </a:endParaRPr>
          </a:p>
          <a:p>
            <a:pPr indent="-384048" lvl="0" marL="448056" rtl="0" algn="l">
              <a:lnSpc>
                <a:spcPct val="80000"/>
              </a:lnSpc>
              <a:spcBef>
                <a:spcPts val="555"/>
              </a:spcBef>
              <a:spcAft>
                <a:spcPts val="0"/>
              </a:spcAft>
              <a:buSzPts val="2220"/>
              <a:buChar char="⦿"/>
            </a:pPr>
            <a:r>
              <a:rPr lang="en-US" sz="2775"/>
              <a:t>Experimental Results and analysis</a:t>
            </a:r>
            <a:endParaRPr sz="1850">
              <a:solidFill>
                <a:srgbClr val="FF0000"/>
              </a:solidFill>
            </a:endParaRPr>
          </a:p>
          <a:p>
            <a:pPr indent="-285750" lvl="1" marL="822960" rtl="0" algn="l">
              <a:lnSpc>
                <a:spcPct val="80000"/>
              </a:lnSpc>
              <a:spcBef>
                <a:spcPts val="481"/>
              </a:spcBef>
              <a:spcAft>
                <a:spcPts val="0"/>
              </a:spcAft>
              <a:buSzPts val="2285"/>
              <a:buChar char="›"/>
            </a:pPr>
            <a:r>
              <a:rPr lang="en-US" sz="2405"/>
              <a:t>Results of Innovative work done</a:t>
            </a:r>
            <a:endParaRPr sz="1480">
              <a:solidFill>
                <a:srgbClr val="FF0000"/>
              </a:solidFill>
            </a:endParaRPr>
          </a:p>
          <a:p>
            <a:pPr indent="-384048" lvl="0" marL="448056" rtl="0" algn="l">
              <a:lnSpc>
                <a:spcPct val="80000"/>
              </a:lnSpc>
              <a:spcBef>
                <a:spcPts val="555"/>
              </a:spcBef>
              <a:spcAft>
                <a:spcPts val="0"/>
              </a:spcAft>
              <a:buSzPts val="2220"/>
              <a:buChar char="⦿"/>
            </a:pPr>
            <a:r>
              <a:rPr lang="en-US" sz="2775"/>
              <a:t>Individual Contribution</a:t>
            </a:r>
            <a:endParaRPr/>
          </a:p>
          <a:p>
            <a:pPr indent="-384048" lvl="0" marL="448056" rtl="0" algn="l">
              <a:lnSpc>
                <a:spcPct val="80000"/>
              </a:lnSpc>
              <a:spcBef>
                <a:spcPts val="555"/>
              </a:spcBef>
              <a:spcAft>
                <a:spcPts val="0"/>
              </a:spcAft>
              <a:buSzPts val="2220"/>
              <a:buChar char="⦿"/>
            </a:pPr>
            <a:r>
              <a:rPr lang="en-US" sz="2775"/>
              <a:t>Conclusion and Future Work</a:t>
            </a:r>
            <a:endParaRPr sz="1480">
              <a:solidFill>
                <a:srgbClr val="FF0000"/>
              </a:solidFill>
            </a:endParaRPr>
          </a:p>
        </p:txBody>
      </p:sp>
      <p:sp>
        <p:nvSpPr>
          <p:cNvPr id="52" name="Google Shape;52;p6"/>
          <p:cNvSpPr txBox="1"/>
          <p:nvPr>
            <p:ph idx="10" type="dt"/>
          </p:nvPr>
        </p:nvSpPr>
        <p:spPr>
          <a:xfrm>
            <a:off x="6629400" y="6480048"/>
            <a:ext cx="2133600" cy="30175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16-Apr-2020</a:t>
            </a:r>
            <a:endParaRPr/>
          </a:p>
        </p:txBody>
      </p:sp>
      <p:sp>
        <p:nvSpPr>
          <p:cNvPr id="53" name="Google Shape;53;p6"/>
          <p:cNvSpPr txBox="1"/>
          <p:nvPr>
            <p:ph idx="11" type="ftr"/>
          </p:nvPr>
        </p:nvSpPr>
        <p:spPr>
          <a:xfrm>
            <a:off x="457200" y="6480969"/>
            <a:ext cx="4260056" cy="30083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WSC (IT752) - Mini-project Progress Evaluation - 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7" name="Shape 57"/>
        <p:cNvGrpSpPr/>
        <p:nvPr/>
      </p:nvGrpSpPr>
      <p:grpSpPr>
        <a:xfrm>
          <a:off x="0" y="0"/>
          <a:ext cx="0" cy="0"/>
          <a:chOff x="0" y="0"/>
          <a:chExt cx="0" cy="0"/>
        </a:xfrm>
      </p:grpSpPr>
      <p:sp>
        <p:nvSpPr>
          <p:cNvPr id="58" name="Google Shape;58;p7"/>
          <p:cNvSpPr txBox="1"/>
          <p:nvPr>
            <p:ph type="title"/>
          </p:nvPr>
        </p:nvSpPr>
        <p:spPr>
          <a:xfrm>
            <a:off x="457200" y="267494"/>
            <a:ext cx="8229600" cy="723106"/>
          </a:xfrm>
          <a:prstGeom prst="rect">
            <a:avLst/>
          </a:prstGeom>
          <a:noFill/>
          <a:ln>
            <a:noFill/>
          </a:ln>
        </p:spPr>
        <p:txBody>
          <a:bodyPr anchorCtr="0" anchor="ctr" bIns="45700" lIns="91425" spcFirstLastPara="1" rIns="91425" wrap="square" tIns="45700">
            <a:noAutofit/>
          </a:bodyPr>
          <a:lstStyle/>
          <a:p>
            <a:pPr indent="0" lvl="0" marL="484632" rtl="0" algn="l">
              <a:spcBef>
                <a:spcPts val="0"/>
              </a:spcBef>
              <a:spcAft>
                <a:spcPts val="0"/>
              </a:spcAft>
              <a:buClr>
                <a:srgbClr val="FF599C"/>
              </a:buClr>
              <a:buSzPts val="3780"/>
              <a:buFont typeface="Century Gothic"/>
              <a:buNone/>
            </a:pPr>
            <a:r>
              <a:rPr lang="en-US" sz="3780"/>
              <a:t>Introduction</a:t>
            </a:r>
            <a:endParaRPr sz="3780"/>
          </a:p>
        </p:txBody>
      </p:sp>
      <p:sp>
        <p:nvSpPr>
          <p:cNvPr id="59" name="Google Shape;59;p7"/>
          <p:cNvSpPr txBox="1"/>
          <p:nvPr>
            <p:ph idx="1" type="body"/>
          </p:nvPr>
        </p:nvSpPr>
        <p:spPr>
          <a:xfrm>
            <a:off x="457200" y="1143000"/>
            <a:ext cx="8229600" cy="4876800"/>
          </a:xfrm>
          <a:prstGeom prst="rect">
            <a:avLst/>
          </a:prstGeom>
          <a:noFill/>
          <a:ln>
            <a:noFill/>
          </a:ln>
        </p:spPr>
        <p:txBody>
          <a:bodyPr anchorCtr="0" anchor="t" bIns="45700" lIns="91425" spcFirstLastPara="1" rIns="91425" wrap="square" tIns="45700">
            <a:noAutofit/>
          </a:bodyPr>
          <a:lstStyle/>
          <a:p>
            <a:pPr indent="-381000" lvl="0" marL="457200" rtl="0" algn="just">
              <a:lnSpc>
                <a:spcPct val="115000"/>
              </a:lnSpc>
              <a:spcBef>
                <a:spcPts val="0"/>
              </a:spcBef>
              <a:spcAft>
                <a:spcPts val="0"/>
              </a:spcAft>
              <a:buSzPts val="2400"/>
              <a:buFont typeface="Arial"/>
              <a:buChar char="⦿"/>
            </a:pPr>
            <a:r>
              <a:rPr lang="en-US" sz="2400">
                <a:highlight>
                  <a:srgbClr val="FFFFFF"/>
                </a:highlight>
                <a:latin typeface="Arial"/>
                <a:ea typeface="Arial"/>
                <a:cs typeface="Arial"/>
                <a:sym typeface="Arial"/>
              </a:rPr>
              <a:t>In the field of social media, such as on Twitter, there are various accounts that are not genuine. </a:t>
            </a:r>
            <a:endParaRPr sz="2400">
              <a:highlight>
                <a:srgbClr val="FFFFFF"/>
              </a:highlight>
              <a:latin typeface="Arial"/>
              <a:ea typeface="Arial"/>
              <a:cs typeface="Arial"/>
              <a:sym typeface="Arial"/>
            </a:endParaRPr>
          </a:p>
          <a:p>
            <a:pPr indent="-381000" lvl="0" marL="457200" rtl="0" algn="just">
              <a:lnSpc>
                <a:spcPct val="115000"/>
              </a:lnSpc>
              <a:spcBef>
                <a:spcPts val="0"/>
              </a:spcBef>
              <a:spcAft>
                <a:spcPts val="0"/>
              </a:spcAft>
              <a:buSzPts val="2400"/>
              <a:buFont typeface="Arial"/>
              <a:buChar char="⦿"/>
            </a:pPr>
            <a:r>
              <a:rPr lang="en-US" sz="2400">
                <a:highlight>
                  <a:srgbClr val="FFFFFF"/>
                </a:highlight>
                <a:latin typeface="Arial"/>
                <a:ea typeface="Arial"/>
                <a:cs typeface="Arial"/>
                <a:sym typeface="Arial"/>
              </a:rPr>
              <a:t>So, it is difficult for a normal user to know about a genuine person. </a:t>
            </a:r>
            <a:endParaRPr sz="2400">
              <a:highlight>
                <a:srgbClr val="FFFFFF"/>
              </a:highlight>
              <a:latin typeface="Arial"/>
              <a:ea typeface="Arial"/>
              <a:cs typeface="Arial"/>
              <a:sym typeface="Arial"/>
            </a:endParaRPr>
          </a:p>
          <a:p>
            <a:pPr indent="-381000" lvl="0" marL="457200" rtl="0" algn="just">
              <a:lnSpc>
                <a:spcPct val="115000"/>
              </a:lnSpc>
              <a:spcBef>
                <a:spcPts val="0"/>
              </a:spcBef>
              <a:spcAft>
                <a:spcPts val="0"/>
              </a:spcAft>
              <a:buSzPts val="2400"/>
              <a:buFont typeface="Arial"/>
              <a:buChar char="⦿"/>
            </a:pPr>
            <a:r>
              <a:rPr lang="en-US" sz="2400">
                <a:highlight>
                  <a:srgbClr val="FFFFFF"/>
                </a:highlight>
                <a:latin typeface="Arial"/>
                <a:ea typeface="Arial"/>
                <a:cs typeface="Arial"/>
                <a:sym typeface="Arial"/>
              </a:rPr>
              <a:t>In this project, we are investigating the fundamental laws that drive the occurrence of behavioral similarities among Twitter users and also highlighting the significant differences between spambot and legitimate accounts.</a:t>
            </a:r>
            <a:endParaRPr sz="2400"/>
          </a:p>
        </p:txBody>
      </p:sp>
      <p:sp>
        <p:nvSpPr>
          <p:cNvPr id="60" name="Google Shape;60;p7"/>
          <p:cNvSpPr txBox="1"/>
          <p:nvPr>
            <p:ph idx="10" type="dt"/>
          </p:nvPr>
        </p:nvSpPr>
        <p:spPr>
          <a:xfrm>
            <a:off x="6629400" y="6480048"/>
            <a:ext cx="2133600" cy="30175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16-Apr-2020</a:t>
            </a:r>
            <a:endParaRPr/>
          </a:p>
        </p:txBody>
      </p:sp>
      <p:sp>
        <p:nvSpPr>
          <p:cNvPr id="61" name="Google Shape;61;p7"/>
          <p:cNvSpPr txBox="1"/>
          <p:nvPr>
            <p:ph idx="11" type="ftr"/>
          </p:nvPr>
        </p:nvSpPr>
        <p:spPr>
          <a:xfrm>
            <a:off x="457200" y="6480969"/>
            <a:ext cx="4260056" cy="30083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WSC (IT752) - Mini-project Progress Evaluation - 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5" name="Shape 65"/>
        <p:cNvGrpSpPr/>
        <p:nvPr/>
      </p:nvGrpSpPr>
      <p:grpSpPr>
        <a:xfrm>
          <a:off x="0" y="0"/>
          <a:ext cx="0" cy="0"/>
          <a:chOff x="0" y="0"/>
          <a:chExt cx="0" cy="0"/>
        </a:xfrm>
      </p:grpSpPr>
      <p:sp>
        <p:nvSpPr>
          <p:cNvPr id="66" name="Google Shape;66;p8"/>
          <p:cNvSpPr txBox="1"/>
          <p:nvPr>
            <p:ph type="title"/>
          </p:nvPr>
        </p:nvSpPr>
        <p:spPr>
          <a:xfrm>
            <a:off x="457200" y="267494"/>
            <a:ext cx="8229600" cy="723106"/>
          </a:xfrm>
          <a:prstGeom prst="rect">
            <a:avLst/>
          </a:prstGeom>
          <a:noFill/>
          <a:ln>
            <a:noFill/>
          </a:ln>
        </p:spPr>
        <p:txBody>
          <a:bodyPr anchorCtr="0" anchor="ctr" bIns="45700" lIns="91425" spcFirstLastPara="1" rIns="91425" wrap="square" tIns="45700">
            <a:noAutofit/>
          </a:bodyPr>
          <a:lstStyle/>
          <a:p>
            <a:pPr indent="0" lvl="0" marL="484632" rtl="0" algn="l">
              <a:spcBef>
                <a:spcPts val="0"/>
              </a:spcBef>
              <a:spcAft>
                <a:spcPts val="0"/>
              </a:spcAft>
              <a:buClr>
                <a:srgbClr val="FF599C"/>
              </a:buClr>
              <a:buSzPts val="3780"/>
              <a:buFont typeface="Century Gothic"/>
              <a:buNone/>
            </a:pPr>
            <a:r>
              <a:rPr lang="en-US" sz="3780"/>
              <a:t>Literature Review</a:t>
            </a:r>
            <a:endParaRPr sz="3780"/>
          </a:p>
        </p:txBody>
      </p:sp>
      <p:sp>
        <p:nvSpPr>
          <p:cNvPr id="67" name="Google Shape;67;p8"/>
          <p:cNvSpPr txBox="1"/>
          <p:nvPr>
            <p:ph idx="10" type="dt"/>
          </p:nvPr>
        </p:nvSpPr>
        <p:spPr>
          <a:xfrm>
            <a:off x="6629400" y="6480048"/>
            <a:ext cx="2133600" cy="30175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16-Apr-2020</a:t>
            </a:r>
            <a:endParaRPr/>
          </a:p>
        </p:txBody>
      </p:sp>
      <p:sp>
        <p:nvSpPr>
          <p:cNvPr id="68" name="Google Shape;68;p8"/>
          <p:cNvSpPr txBox="1"/>
          <p:nvPr>
            <p:ph idx="11" type="ftr"/>
          </p:nvPr>
        </p:nvSpPr>
        <p:spPr>
          <a:xfrm>
            <a:off x="457200" y="6480969"/>
            <a:ext cx="4260056" cy="30083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WSC (IT752) - Mini-project Progress Evaluation - I</a:t>
            </a:r>
            <a:endParaRPr/>
          </a:p>
        </p:txBody>
      </p:sp>
      <p:graphicFrame>
        <p:nvGraphicFramePr>
          <p:cNvPr id="69" name="Google Shape;69;p8"/>
          <p:cNvGraphicFramePr/>
          <p:nvPr/>
        </p:nvGraphicFramePr>
        <p:xfrm>
          <a:off x="838200" y="1524000"/>
          <a:ext cx="3000000" cy="3000000"/>
        </p:xfrm>
        <a:graphic>
          <a:graphicData uri="http://schemas.openxmlformats.org/drawingml/2006/table">
            <a:tbl>
              <a:tblPr>
                <a:noFill/>
                <a:tableStyleId>{98157EBF-EB46-4578-A5DA-18D4B1B9B7A8}</a:tableStyleId>
              </a:tblPr>
              <a:tblGrid>
                <a:gridCol w="1341175"/>
                <a:gridCol w="2099225"/>
                <a:gridCol w="1869625"/>
                <a:gridCol w="2157550"/>
              </a:tblGrid>
              <a:tr h="595675">
                <a:tc>
                  <a:txBody>
                    <a:bodyPr/>
                    <a:lstStyle/>
                    <a:p>
                      <a:pPr indent="0" lvl="0" marL="0" marR="0" rtl="0" algn="ctr">
                        <a:spcBef>
                          <a:spcPts val="0"/>
                        </a:spcBef>
                        <a:spcAft>
                          <a:spcPts val="0"/>
                        </a:spcAft>
                        <a:buNone/>
                      </a:pPr>
                      <a:r>
                        <a:rPr lang="en-US" sz="2000" u="none" cap="none" strike="noStrike"/>
                        <a:t>Authors</a:t>
                      </a:r>
                      <a:endParaRPr b="1" i="0" sz="2000" u="none" cap="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None/>
                      </a:pPr>
                      <a:r>
                        <a:rPr lang="en-US" sz="2000" u="none" cap="none" strike="noStrike"/>
                        <a:t>Methodology</a:t>
                      </a:r>
                      <a:endParaRPr b="1" i="0" sz="2000" u="none" cap="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None/>
                      </a:pPr>
                      <a:r>
                        <a:rPr lang="en-US" sz="2000" u="none" cap="none" strike="noStrike"/>
                        <a:t>Advantages</a:t>
                      </a:r>
                      <a:endParaRPr b="1" i="0" sz="2000" u="none" cap="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None/>
                      </a:pPr>
                      <a:r>
                        <a:rPr lang="en-US" sz="2000" u="none" cap="none" strike="noStrike"/>
                        <a:t>Limitations</a:t>
                      </a:r>
                      <a:endParaRPr b="1" i="0" sz="2000" u="none" cap="none" strike="noStrike">
                        <a:solidFill>
                          <a:srgbClr val="000000"/>
                        </a:solidFill>
                        <a:latin typeface="Calibri"/>
                        <a:ea typeface="Calibri"/>
                        <a:cs typeface="Calibri"/>
                        <a:sym typeface="Calibri"/>
                      </a:endParaRPr>
                    </a:p>
                  </a:txBody>
                  <a:tcPr marT="9525" marB="0" marR="9525" marL="9525" anchor="ctr"/>
                </a:tc>
              </a:tr>
              <a:tr h="1829600">
                <a:tc>
                  <a:txBody>
                    <a:bodyPr/>
                    <a:lstStyle/>
                    <a:p>
                      <a:pPr indent="0" lvl="0" marL="0" marR="0" rtl="0" algn="ctr">
                        <a:lnSpc>
                          <a:spcPct val="115000"/>
                        </a:lnSpc>
                        <a:spcBef>
                          <a:spcPts val="0"/>
                        </a:spcBef>
                        <a:spcAft>
                          <a:spcPts val="0"/>
                        </a:spcAft>
                        <a:buSzPts val="1100"/>
                        <a:buNone/>
                      </a:pPr>
                      <a:r>
                        <a:rPr lang="en-US" sz="1200">
                          <a:solidFill>
                            <a:srgbClr val="000000"/>
                          </a:solidFill>
                          <a:latin typeface="Calibri"/>
                          <a:ea typeface="Calibri"/>
                          <a:cs typeface="Calibri"/>
                          <a:sym typeface="Calibri"/>
                        </a:rPr>
                        <a:t>Longbing Cao</a:t>
                      </a:r>
                      <a:endParaRPr sz="1200">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SzPts val="1100"/>
                        <a:buNone/>
                      </a:pPr>
                      <a:r>
                        <a:rPr lang="en-US" sz="1200">
                          <a:solidFill>
                            <a:srgbClr val="000000"/>
                          </a:solidFill>
                          <a:latin typeface="Calibri"/>
                          <a:ea typeface="Calibri"/>
                          <a:cs typeface="Calibri"/>
                          <a:sym typeface="Calibri"/>
                        </a:rPr>
                        <a:t>Used behavior informatics(BI) in order to support explicit and quantitative behavior involvement through a conversion from source data to behavioral data, and further conduct genuine analysis of behavior patterns and impacts.</a:t>
                      </a:r>
                      <a:endParaRPr sz="1200">
                        <a:solidFill>
                          <a:srgbClr val="000000"/>
                        </a:solidFill>
                        <a:latin typeface="Calibri"/>
                        <a:ea typeface="Calibri"/>
                        <a:cs typeface="Calibri"/>
                        <a:sym typeface="Calibri"/>
                      </a:endParaRPr>
                    </a:p>
                    <a:p>
                      <a:pPr indent="0" lvl="0" marL="0" marR="0" rtl="0" algn="ctr">
                        <a:spcBef>
                          <a:spcPts val="0"/>
                        </a:spcBef>
                        <a:spcAft>
                          <a:spcPts val="0"/>
                        </a:spcAft>
                        <a:buNone/>
                      </a:pPr>
                      <a:r>
                        <a:t/>
                      </a:r>
                      <a:endParaRPr sz="1200">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SzPts val="1100"/>
                        <a:buNone/>
                      </a:pPr>
                      <a:r>
                        <a:rPr lang="en-US" sz="1200">
                          <a:solidFill>
                            <a:srgbClr val="000000"/>
                          </a:solidFill>
                          <a:latin typeface="Calibri"/>
                          <a:ea typeface="Calibri"/>
                          <a:cs typeface="Calibri"/>
                          <a:sym typeface="Calibri"/>
                        </a:rPr>
                        <a:t>Worldwide adoption OSNs, search engines, and e-commerce platforms</a:t>
                      </a:r>
                      <a:endParaRPr sz="1200">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SzPts val="1100"/>
                        <a:buNone/>
                      </a:pPr>
                      <a:r>
                        <a:rPr lang="en-US" sz="1200">
                          <a:solidFill>
                            <a:srgbClr val="000000"/>
                          </a:solidFill>
                          <a:latin typeface="Calibri"/>
                          <a:ea typeface="Calibri"/>
                          <a:cs typeface="Calibri"/>
                          <a:sym typeface="Calibri"/>
                        </a:rPr>
                        <a:t>Users behaviors depend on content, intentions and contexts</a:t>
                      </a:r>
                      <a:endParaRPr sz="1200">
                        <a:solidFill>
                          <a:srgbClr val="000000"/>
                        </a:solidFill>
                        <a:latin typeface="Calibri"/>
                        <a:ea typeface="Calibri"/>
                        <a:cs typeface="Calibri"/>
                        <a:sym typeface="Calibri"/>
                      </a:endParaRPr>
                    </a:p>
                  </a:txBody>
                  <a:tcPr marT="9525" marB="0" marR="9525" marL="9525" anchor="ctr"/>
                </a:tc>
              </a:tr>
              <a:tr h="819075">
                <a:tc>
                  <a:txBody>
                    <a:bodyPr/>
                    <a:lstStyle/>
                    <a:p>
                      <a:pPr indent="0" lvl="0" marL="0" marR="0" rtl="0" algn="ctr">
                        <a:lnSpc>
                          <a:spcPct val="115000"/>
                        </a:lnSpc>
                        <a:spcBef>
                          <a:spcPts val="0"/>
                        </a:spcBef>
                        <a:spcAft>
                          <a:spcPts val="0"/>
                        </a:spcAft>
                        <a:buSzPts val="1100"/>
                        <a:buNone/>
                      </a:pPr>
                      <a:r>
                        <a:rPr lang="en-US" sz="1200">
                          <a:solidFill>
                            <a:srgbClr val="000000"/>
                          </a:solidFill>
                          <a:latin typeface="Calibri"/>
                          <a:ea typeface="Calibri"/>
                          <a:cs typeface="Calibri"/>
                          <a:sym typeface="Calibri"/>
                        </a:rPr>
                        <a:t>Lei Tang</a:t>
                      </a:r>
                      <a:endParaRPr sz="1200">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SzPts val="1100"/>
                        <a:buNone/>
                      </a:pPr>
                      <a:r>
                        <a:rPr lang="en-US" sz="1200">
                          <a:solidFill>
                            <a:srgbClr val="000000"/>
                          </a:solidFill>
                          <a:latin typeface="Calibri"/>
                          <a:ea typeface="Calibri"/>
                          <a:cs typeface="Calibri"/>
                          <a:sym typeface="Calibri"/>
                        </a:rPr>
                        <a:t>Study of collective behavior in a social networking environment</a:t>
                      </a:r>
                      <a:endParaRPr sz="1200">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SzPts val="1100"/>
                        <a:buNone/>
                      </a:pPr>
                      <a:r>
                        <a:rPr lang="en-US" sz="1200">
                          <a:solidFill>
                            <a:srgbClr val="000000"/>
                          </a:solidFill>
                          <a:latin typeface="Calibri"/>
                          <a:ea typeface="Calibri"/>
                          <a:cs typeface="Calibri"/>
                          <a:sym typeface="Calibri"/>
                        </a:rPr>
                        <a:t>Highlighted that our</a:t>
                      </a:r>
                      <a:endParaRPr sz="1200">
                        <a:solidFill>
                          <a:srgbClr val="000000"/>
                        </a:solidFill>
                        <a:latin typeface="Calibri"/>
                        <a:ea typeface="Calibri"/>
                        <a:cs typeface="Calibri"/>
                        <a:sym typeface="Calibri"/>
                      </a:endParaRPr>
                    </a:p>
                    <a:p>
                      <a:pPr indent="0" lvl="0" marL="0" marR="0" rtl="0" algn="ctr">
                        <a:spcBef>
                          <a:spcPts val="0"/>
                        </a:spcBef>
                        <a:spcAft>
                          <a:spcPts val="0"/>
                        </a:spcAft>
                        <a:buSzPts val="1100"/>
                        <a:buNone/>
                      </a:pPr>
                      <a:r>
                        <a:rPr lang="en-US" sz="1200">
                          <a:solidFill>
                            <a:srgbClr val="000000"/>
                          </a:solidFill>
                          <a:latin typeface="Calibri"/>
                          <a:ea typeface="Calibri"/>
                          <a:cs typeface="Calibri"/>
                          <a:sym typeface="Calibri"/>
                        </a:rPr>
                        <a:t>online behaviors are very diverse and heterogeneous</a:t>
                      </a:r>
                      <a:endParaRPr sz="1200">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SzPts val="1100"/>
                        <a:buNone/>
                      </a:pPr>
                      <a:r>
                        <a:rPr lang="en-US" sz="1200">
                          <a:solidFill>
                            <a:srgbClr val="000000"/>
                          </a:solidFill>
                          <a:latin typeface="Calibri"/>
                          <a:ea typeface="Calibri"/>
                          <a:cs typeface="Calibri"/>
                          <a:sym typeface="Calibri"/>
                        </a:rPr>
                        <a:t>Focused on individual users, rather than on communities or groups of users, despite their importance in OSNs</a:t>
                      </a:r>
                      <a:endParaRPr sz="1200">
                        <a:solidFill>
                          <a:srgbClr val="000000"/>
                        </a:solidFill>
                        <a:latin typeface="Calibri"/>
                        <a:ea typeface="Calibri"/>
                        <a:cs typeface="Calibri"/>
                        <a:sym typeface="Calibri"/>
                      </a:endParaRPr>
                    </a:p>
                  </a:txBody>
                  <a:tcPr marT="9525" marB="0" marR="9525" marL="9525" anchor="ctr"/>
                </a:tc>
              </a:tr>
              <a:tr h="1021175">
                <a:tc>
                  <a:txBody>
                    <a:bodyPr/>
                    <a:lstStyle/>
                    <a:p>
                      <a:pPr indent="0" lvl="0" marL="0" marR="0" rtl="0" algn="ctr">
                        <a:lnSpc>
                          <a:spcPct val="115000"/>
                        </a:lnSpc>
                        <a:spcBef>
                          <a:spcPts val="0"/>
                        </a:spcBef>
                        <a:spcAft>
                          <a:spcPts val="0"/>
                        </a:spcAft>
                        <a:buSzPts val="1100"/>
                        <a:buNone/>
                      </a:pPr>
                      <a:r>
                        <a:rPr lang="en-US" sz="1200">
                          <a:solidFill>
                            <a:srgbClr val="000000"/>
                          </a:solidFill>
                          <a:latin typeface="Calibri"/>
                          <a:ea typeface="Calibri"/>
                          <a:cs typeface="Calibri"/>
                          <a:sym typeface="Calibri"/>
                        </a:rPr>
                        <a:t>Stefano Cresci et. al</a:t>
                      </a:r>
                      <a:endParaRPr sz="1200">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SzPts val="1100"/>
                        <a:buNone/>
                      </a:pPr>
                      <a:r>
                        <a:rPr lang="en-US" sz="1200">
                          <a:solidFill>
                            <a:srgbClr val="000000"/>
                          </a:solidFill>
                          <a:latin typeface="Calibri"/>
                          <a:ea typeface="Calibri"/>
                          <a:cs typeface="Calibri"/>
                          <a:sym typeface="Calibri"/>
                        </a:rPr>
                        <a:t>Demonstrate that the number and the extent of behavioral similarities within a group of Twitter users obey a log-normal distribution</a:t>
                      </a:r>
                      <a:endParaRPr sz="1200">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None/>
                      </a:pPr>
                      <a:r>
                        <a:rPr lang="en-US" sz="1200">
                          <a:solidFill>
                            <a:srgbClr val="000000"/>
                          </a:solidFill>
                          <a:latin typeface="Calibri"/>
                          <a:ea typeface="Calibri"/>
                          <a:cs typeface="Calibri"/>
                          <a:sym typeface="Calibri"/>
                        </a:rPr>
                        <a:t>The paper we selected is the continuation of this paper</a:t>
                      </a:r>
                      <a:endParaRPr b="0" i="0" sz="1200" u="none" cap="none" strike="noStrike">
                        <a:solidFill>
                          <a:srgbClr val="000000"/>
                        </a:solidFill>
                        <a:latin typeface="Calibri"/>
                        <a:ea typeface="Calibri"/>
                        <a:cs typeface="Calibri"/>
                        <a:sym typeface="Calibri"/>
                      </a:endParaRPr>
                    </a:p>
                  </a:txBody>
                  <a:tcPr marT="9525" marB="0" marR="9525" marL="9525" anchor="ctr"/>
                </a:tc>
                <a:tc>
                  <a:txBody>
                    <a:bodyPr/>
                    <a:lstStyle/>
                    <a:p>
                      <a:pPr indent="0" lvl="0" marL="0" marR="0" rtl="0" algn="ctr">
                        <a:spcBef>
                          <a:spcPts val="0"/>
                        </a:spcBef>
                        <a:spcAft>
                          <a:spcPts val="0"/>
                        </a:spcAft>
                        <a:buNone/>
                      </a:pPr>
                      <a:r>
                        <a:rPr lang="en-US" sz="1200">
                          <a:solidFill>
                            <a:srgbClr val="000000"/>
                          </a:solidFill>
                          <a:latin typeface="Calibri"/>
                          <a:ea typeface="Calibri"/>
                          <a:cs typeface="Calibri"/>
                          <a:sym typeface="Calibri"/>
                        </a:rPr>
                        <a:t>They didn’t design a bot detection system using the characterization</a:t>
                      </a:r>
                      <a:endParaRPr b="0" i="0" sz="1200" u="none" cap="none" strike="noStrike">
                        <a:solidFill>
                          <a:srgbClr val="000000"/>
                        </a:solidFill>
                        <a:latin typeface="Calibri"/>
                        <a:ea typeface="Calibri"/>
                        <a:cs typeface="Calibri"/>
                        <a:sym typeface="Calibri"/>
                      </a:endParaRPr>
                    </a:p>
                  </a:txBody>
                  <a:tcPr marT="9525" marB="0" marR="9525" marL="9525"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3" name="Shape 73"/>
        <p:cNvGrpSpPr/>
        <p:nvPr/>
      </p:nvGrpSpPr>
      <p:grpSpPr>
        <a:xfrm>
          <a:off x="0" y="0"/>
          <a:ext cx="0" cy="0"/>
          <a:chOff x="0" y="0"/>
          <a:chExt cx="0" cy="0"/>
        </a:xfrm>
      </p:grpSpPr>
      <p:sp>
        <p:nvSpPr>
          <p:cNvPr id="74" name="Google Shape;74;p9"/>
          <p:cNvSpPr txBox="1"/>
          <p:nvPr>
            <p:ph type="title"/>
          </p:nvPr>
        </p:nvSpPr>
        <p:spPr>
          <a:xfrm>
            <a:off x="457200" y="267494"/>
            <a:ext cx="8229600" cy="723106"/>
          </a:xfrm>
          <a:prstGeom prst="rect">
            <a:avLst/>
          </a:prstGeom>
          <a:noFill/>
          <a:ln>
            <a:noFill/>
          </a:ln>
        </p:spPr>
        <p:txBody>
          <a:bodyPr anchorCtr="0" anchor="ctr" bIns="45700" lIns="91425" spcFirstLastPara="1" rIns="91425" wrap="square" tIns="45700">
            <a:noAutofit/>
          </a:bodyPr>
          <a:lstStyle/>
          <a:p>
            <a:pPr indent="0" lvl="0" marL="484632" rtl="0" algn="l">
              <a:spcBef>
                <a:spcPts val="0"/>
              </a:spcBef>
              <a:spcAft>
                <a:spcPts val="0"/>
              </a:spcAft>
              <a:buClr>
                <a:srgbClr val="FF599C"/>
              </a:buClr>
              <a:buSzPts val="3780"/>
              <a:buFont typeface="Century Gothic"/>
              <a:buNone/>
            </a:pPr>
            <a:r>
              <a:rPr lang="en-US" sz="3780"/>
              <a:t>Outcome of Literature Review</a:t>
            </a:r>
            <a:endParaRPr sz="3780"/>
          </a:p>
        </p:txBody>
      </p:sp>
      <p:sp>
        <p:nvSpPr>
          <p:cNvPr id="75" name="Google Shape;75;p9"/>
          <p:cNvSpPr txBox="1"/>
          <p:nvPr>
            <p:ph idx="1" type="body"/>
          </p:nvPr>
        </p:nvSpPr>
        <p:spPr>
          <a:xfrm>
            <a:off x="457200" y="1143000"/>
            <a:ext cx="8229600" cy="4876800"/>
          </a:xfrm>
          <a:prstGeom prst="rect">
            <a:avLst/>
          </a:prstGeom>
          <a:noFill/>
          <a:ln>
            <a:noFill/>
          </a:ln>
        </p:spPr>
        <p:txBody>
          <a:bodyPr anchorCtr="0" anchor="t" bIns="45700" lIns="91425" spcFirstLastPara="1" rIns="91425" wrap="square" tIns="45700">
            <a:noAutofit/>
          </a:bodyPr>
          <a:lstStyle/>
          <a:p>
            <a:pPr indent="0" lvl="0" marL="219075" rtl="0" algn="l">
              <a:spcBef>
                <a:spcPts val="0"/>
              </a:spcBef>
              <a:spcAft>
                <a:spcPts val="0"/>
              </a:spcAft>
              <a:buSzPts val="1100"/>
              <a:buNone/>
            </a:pPr>
            <a:r>
              <a:rPr lang="en-US" sz="2600"/>
              <a:t>In the paper</a:t>
            </a:r>
            <a:r>
              <a:rPr lang="en-US" sz="2600"/>
              <a:t>, the authors aimed at filling</a:t>
            </a:r>
            <a:r>
              <a:rPr lang="en-US" sz="2600"/>
              <a:t> </a:t>
            </a:r>
            <a:r>
              <a:rPr lang="en-US" sz="2600"/>
              <a:t>the gap in analysis mentioned above by giving a rigorous </a:t>
            </a:r>
            <a:r>
              <a:rPr lang="en-US" sz="2600"/>
              <a:t>ch</a:t>
            </a:r>
            <a:r>
              <a:rPr lang="en-US" sz="2600"/>
              <a:t>aracterization of online behaviors and of the behavioral similarities among a group of OSN users.</a:t>
            </a:r>
            <a:endParaRPr sz="2600"/>
          </a:p>
        </p:txBody>
      </p:sp>
      <p:sp>
        <p:nvSpPr>
          <p:cNvPr id="76" name="Google Shape;76;p9"/>
          <p:cNvSpPr txBox="1"/>
          <p:nvPr>
            <p:ph idx="10" type="dt"/>
          </p:nvPr>
        </p:nvSpPr>
        <p:spPr>
          <a:xfrm>
            <a:off x="6629400" y="6480048"/>
            <a:ext cx="2133600" cy="30175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16-Apr-2020</a:t>
            </a:r>
            <a:endParaRPr/>
          </a:p>
        </p:txBody>
      </p:sp>
      <p:sp>
        <p:nvSpPr>
          <p:cNvPr id="77" name="Google Shape;77;p9"/>
          <p:cNvSpPr txBox="1"/>
          <p:nvPr>
            <p:ph idx="11" type="ftr"/>
          </p:nvPr>
        </p:nvSpPr>
        <p:spPr>
          <a:xfrm>
            <a:off x="457200" y="6480969"/>
            <a:ext cx="4260056" cy="30083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WSC (IT752) - Mini-project Progress Evaluation - 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1" name="Shape 81"/>
        <p:cNvGrpSpPr/>
        <p:nvPr/>
      </p:nvGrpSpPr>
      <p:grpSpPr>
        <a:xfrm>
          <a:off x="0" y="0"/>
          <a:ext cx="0" cy="0"/>
          <a:chOff x="0" y="0"/>
          <a:chExt cx="0" cy="0"/>
        </a:xfrm>
      </p:grpSpPr>
      <p:sp>
        <p:nvSpPr>
          <p:cNvPr id="82" name="Google Shape;82;p10"/>
          <p:cNvSpPr txBox="1"/>
          <p:nvPr>
            <p:ph type="title"/>
          </p:nvPr>
        </p:nvSpPr>
        <p:spPr>
          <a:xfrm>
            <a:off x="457200" y="267494"/>
            <a:ext cx="8229600" cy="723106"/>
          </a:xfrm>
          <a:prstGeom prst="rect">
            <a:avLst/>
          </a:prstGeom>
          <a:noFill/>
          <a:ln>
            <a:noFill/>
          </a:ln>
        </p:spPr>
        <p:txBody>
          <a:bodyPr anchorCtr="0" anchor="ctr" bIns="45700" lIns="91425" spcFirstLastPara="1" rIns="91425" wrap="square" tIns="45700">
            <a:noAutofit/>
          </a:bodyPr>
          <a:lstStyle/>
          <a:p>
            <a:pPr indent="0" lvl="0" marL="484632" rtl="0" algn="l">
              <a:spcBef>
                <a:spcPts val="0"/>
              </a:spcBef>
              <a:spcAft>
                <a:spcPts val="0"/>
              </a:spcAft>
              <a:buClr>
                <a:srgbClr val="FF599C"/>
              </a:buClr>
              <a:buSzPts val="3780"/>
              <a:buFont typeface="Century Gothic"/>
              <a:buNone/>
            </a:pPr>
            <a:r>
              <a:rPr lang="en-US" sz="3780"/>
              <a:t>Problem Statement</a:t>
            </a:r>
            <a:endParaRPr sz="3780"/>
          </a:p>
        </p:txBody>
      </p:sp>
      <p:sp>
        <p:nvSpPr>
          <p:cNvPr id="83" name="Google Shape;83;p10"/>
          <p:cNvSpPr txBox="1"/>
          <p:nvPr>
            <p:ph idx="1" type="body"/>
          </p:nvPr>
        </p:nvSpPr>
        <p:spPr>
          <a:xfrm>
            <a:off x="457200" y="1143000"/>
            <a:ext cx="8229600" cy="4876800"/>
          </a:xfrm>
          <a:prstGeom prst="rect">
            <a:avLst/>
          </a:prstGeom>
          <a:noFill/>
          <a:ln>
            <a:noFill/>
          </a:ln>
        </p:spPr>
        <p:txBody>
          <a:bodyPr anchorCtr="0" anchor="t" bIns="45700" lIns="91425" spcFirstLastPara="1" rIns="91425" wrap="square" tIns="45700">
            <a:noAutofit/>
          </a:bodyPr>
          <a:lstStyle/>
          <a:p>
            <a:pPr indent="-384047" lvl="0" marL="448056" rtl="0" algn="just">
              <a:spcBef>
                <a:spcPts val="0"/>
              </a:spcBef>
              <a:spcAft>
                <a:spcPts val="0"/>
              </a:spcAft>
              <a:buSzPts val="2400"/>
              <a:buChar char="⦿"/>
            </a:pPr>
            <a:r>
              <a:rPr lang="en-US" sz="2400"/>
              <a:t>T</a:t>
            </a:r>
            <a:r>
              <a:rPr lang="en-US" sz="2400"/>
              <a:t>he extent of behavioral similarities within a group of Twitter users.</a:t>
            </a:r>
            <a:endParaRPr sz="2400"/>
          </a:p>
          <a:p>
            <a:pPr indent="-384047" lvl="0" marL="448056" rtl="0" algn="just">
              <a:spcBef>
                <a:spcPts val="0"/>
              </a:spcBef>
              <a:spcAft>
                <a:spcPts val="0"/>
              </a:spcAft>
              <a:buSzPts val="2400"/>
              <a:buChar char="⦿"/>
            </a:pPr>
            <a:r>
              <a:rPr lang="en-US" sz="2400"/>
              <a:t>Difficult for recognizing the differences between bots and human.</a:t>
            </a:r>
            <a:endParaRPr sz="2400"/>
          </a:p>
          <a:p>
            <a:pPr indent="-384047" lvl="0" marL="448056" rtl="0" algn="just">
              <a:spcBef>
                <a:spcPts val="0"/>
              </a:spcBef>
              <a:spcAft>
                <a:spcPts val="0"/>
              </a:spcAft>
              <a:buSzPts val="2400"/>
              <a:buChar char="⦿"/>
            </a:pPr>
            <a:r>
              <a:rPr lang="en-US" sz="2400"/>
              <a:t>So, highlighting significant differences between spambot and legitimate accounts, these results raised questions regarding the amount of behavioral similarities of the latter.</a:t>
            </a:r>
            <a:endParaRPr sz="2400"/>
          </a:p>
          <a:p>
            <a:pPr indent="-384047" lvl="0" marL="448056" rtl="0" algn="l">
              <a:spcBef>
                <a:spcPts val="600"/>
              </a:spcBef>
              <a:spcAft>
                <a:spcPts val="0"/>
              </a:spcAft>
              <a:buSzPts val="2400"/>
              <a:buNone/>
            </a:pPr>
            <a:r>
              <a:t/>
            </a:r>
            <a:endParaRPr/>
          </a:p>
          <a:p>
            <a:pPr indent="-231647" lvl="0" marL="448056" rtl="0" algn="l">
              <a:spcBef>
                <a:spcPts val="600"/>
              </a:spcBef>
              <a:spcAft>
                <a:spcPts val="0"/>
              </a:spcAft>
              <a:buSzPts val="2400"/>
              <a:buNone/>
            </a:pPr>
            <a:r>
              <a:t/>
            </a:r>
            <a:endParaRPr/>
          </a:p>
        </p:txBody>
      </p:sp>
      <p:sp>
        <p:nvSpPr>
          <p:cNvPr id="84" name="Google Shape;84;p10"/>
          <p:cNvSpPr txBox="1"/>
          <p:nvPr>
            <p:ph idx="10" type="dt"/>
          </p:nvPr>
        </p:nvSpPr>
        <p:spPr>
          <a:xfrm>
            <a:off x="6629400" y="6480048"/>
            <a:ext cx="2133600" cy="30175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16-Apr-2020</a:t>
            </a:r>
            <a:endParaRPr/>
          </a:p>
        </p:txBody>
      </p:sp>
      <p:sp>
        <p:nvSpPr>
          <p:cNvPr id="85" name="Google Shape;85;p10"/>
          <p:cNvSpPr txBox="1"/>
          <p:nvPr>
            <p:ph idx="11" type="ftr"/>
          </p:nvPr>
        </p:nvSpPr>
        <p:spPr>
          <a:xfrm>
            <a:off x="457200" y="6480969"/>
            <a:ext cx="4260056" cy="30083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WSC (IT752) - Mini-project Progress Evaluation - 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9" name="Shape 89"/>
        <p:cNvGrpSpPr/>
        <p:nvPr/>
      </p:nvGrpSpPr>
      <p:grpSpPr>
        <a:xfrm>
          <a:off x="0" y="0"/>
          <a:ext cx="0" cy="0"/>
          <a:chOff x="0" y="0"/>
          <a:chExt cx="0" cy="0"/>
        </a:xfrm>
      </p:grpSpPr>
      <p:sp>
        <p:nvSpPr>
          <p:cNvPr id="90" name="Google Shape;90;p11"/>
          <p:cNvSpPr txBox="1"/>
          <p:nvPr>
            <p:ph type="title"/>
          </p:nvPr>
        </p:nvSpPr>
        <p:spPr>
          <a:xfrm>
            <a:off x="457200" y="267494"/>
            <a:ext cx="8229600" cy="723106"/>
          </a:xfrm>
          <a:prstGeom prst="rect">
            <a:avLst/>
          </a:prstGeom>
          <a:noFill/>
          <a:ln>
            <a:noFill/>
          </a:ln>
        </p:spPr>
        <p:txBody>
          <a:bodyPr anchorCtr="0" anchor="ctr" bIns="45700" lIns="91425" spcFirstLastPara="1" rIns="91425" wrap="square" tIns="45700">
            <a:noAutofit/>
          </a:bodyPr>
          <a:lstStyle/>
          <a:p>
            <a:pPr indent="0" lvl="0" marL="484632" rtl="0" algn="l">
              <a:spcBef>
                <a:spcPts val="0"/>
              </a:spcBef>
              <a:spcAft>
                <a:spcPts val="0"/>
              </a:spcAft>
              <a:buClr>
                <a:srgbClr val="FF599C"/>
              </a:buClr>
              <a:buSzPts val="3780"/>
              <a:buFont typeface="Century Gothic"/>
              <a:buNone/>
            </a:pPr>
            <a:r>
              <a:rPr lang="en-US" sz="3780"/>
              <a:t>Research Objectives</a:t>
            </a:r>
            <a:endParaRPr sz="3780"/>
          </a:p>
        </p:txBody>
      </p:sp>
      <p:sp>
        <p:nvSpPr>
          <p:cNvPr id="91" name="Google Shape;91;p11"/>
          <p:cNvSpPr txBox="1"/>
          <p:nvPr>
            <p:ph idx="1" type="body"/>
          </p:nvPr>
        </p:nvSpPr>
        <p:spPr>
          <a:xfrm>
            <a:off x="457200" y="1143000"/>
            <a:ext cx="8229600" cy="4876800"/>
          </a:xfrm>
          <a:prstGeom prst="rect">
            <a:avLst/>
          </a:prstGeom>
          <a:noFill/>
          <a:ln>
            <a:noFill/>
          </a:ln>
        </p:spPr>
        <p:txBody>
          <a:bodyPr anchorCtr="0" anchor="t" bIns="45700" lIns="91425" spcFirstLastPara="1" rIns="91425" wrap="square" tIns="45700">
            <a:noAutofit/>
          </a:bodyPr>
          <a:lstStyle/>
          <a:p>
            <a:pPr indent="-381000" lvl="0" marL="457200" rtl="0" algn="l">
              <a:spcBef>
                <a:spcPts val="0"/>
              </a:spcBef>
              <a:spcAft>
                <a:spcPts val="0"/>
              </a:spcAft>
              <a:buSzPts val="2400"/>
              <a:buChar char="⦿"/>
            </a:pPr>
            <a:r>
              <a:rPr lang="en-US" sz="2400"/>
              <a:t>I</a:t>
            </a:r>
            <a:r>
              <a:rPr lang="en-US" sz="2400"/>
              <a:t>nvestigating the fundamental laws that drive the occurrence of behavioral similarities among the Twitter users, employing a DNA-inspired technique.</a:t>
            </a:r>
            <a:endParaRPr sz="2400"/>
          </a:p>
          <a:p>
            <a:pPr indent="-381000" lvl="0" marL="457200" rtl="0" algn="l">
              <a:spcBef>
                <a:spcPts val="0"/>
              </a:spcBef>
              <a:spcAft>
                <a:spcPts val="0"/>
              </a:spcAft>
              <a:buSzPts val="2400"/>
              <a:buChar char="⦿"/>
            </a:pPr>
            <a:r>
              <a:rPr lang="en-US" sz="2400"/>
              <a:t>Characterizing the main properties of such models and identifying the models that better resemble human behaviors in Twitter.</a:t>
            </a:r>
            <a:endParaRPr sz="2400"/>
          </a:p>
          <a:p>
            <a:pPr indent="-381000" lvl="0" marL="457200" rtl="0" algn="l">
              <a:spcBef>
                <a:spcPts val="0"/>
              </a:spcBef>
              <a:spcAft>
                <a:spcPts val="0"/>
              </a:spcAft>
              <a:buSzPts val="2400"/>
              <a:buChar char="⦿"/>
            </a:pPr>
            <a:r>
              <a:rPr lang="en-US" sz="2400"/>
              <a:t>Implementation of a bot detection system.</a:t>
            </a:r>
            <a:endParaRPr sz="2400"/>
          </a:p>
        </p:txBody>
      </p:sp>
      <p:sp>
        <p:nvSpPr>
          <p:cNvPr id="92" name="Google Shape;92;p11"/>
          <p:cNvSpPr txBox="1"/>
          <p:nvPr>
            <p:ph idx="10" type="dt"/>
          </p:nvPr>
        </p:nvSpPr>
        <p:spPr>
          <a:xfrm>
            <a:off x="6629400" y="6480048"/>
            <a:ext cx="2133600" cy="30175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16-Apr-2020</a:t>
            </a:r>
            <a:endParaRPr/>
          </a:p>
        </p:txBody>
      </p:sp>
      <p:sp>
        <p:nvSpPr>
          <p:cNvPr id="93" name="Google Shape;93;p11"/>
          <p:cNvSpPr txBox="1"/>
          <p:nvPr>
            <p:ph idx="11" type="ftr"/>
          </p:nvPr>
        </p:nvSpPr>
        <p:spPr>
          <a:xfrm>
            <a:off x="457200" y="6480969"/>
            <a:ext cx="4260056" cy="30083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WSC (IT752) - Mini-project Progress Evaluation - 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7" name="Shape 97"/>
        <p:cNvGrpSpPr/>
        <p:nvPr/>
      </p:nvGrpSpPr>
      <p:grpSpPr>
        <a:xfrm>
          <a:off x="0" y="0"/>
          <a:ext cx="0" cy="0"/>
          <a:chOff x="0" y="0"/>
          <a:chExt cx="0" cy="0"/>
        </a:xfrm>
      </p:grpSpPr>
      <p:sp>
        <p:nvSpPr>
          <p:cNvPr id="98" name="Google Shape;98;p12"/>
          <p:cNvSpPr txBox="1"/>
          <p:nvPr>
            <p:ph type="title"/>
          </p:nvPr>
        </p:nvSpPr>
        <p:spPr>
          <a:xfrm>
            <a:off x="457200" y="267494"/>
            <a:ext cx="8229600" cy="723106"/>
          </a:xfrm>
          <a:prstGeom prst="rect">
            <a:avLst/>
          </a:prstGeom>
          <a:noFill/>
          <a:ln>
            <a:noFill/>
          </a:ln>
        </p:spPr>
        <p:txBody>
          <a:bodyPr anchorCtr="0" anchor="ctr" bIns="45700" lIns="91425" spcFirstLastPara="1" rIns="91425" wrap="square" tIns="45700">
            <a:noAutofit/>
          </a:bodyPr>
          <a:lstStyle/>
          <a:p>
            <a:pPr indent="0" lvl="0" marL="484632" rtl="0" algn="l">
              <a:spcBef>
                <a:spcPts val="0"/>
              </a:spcBef>
              <a:spcAft>
                <a:spcPts val="0"/>
              </a:spcAft>
              <a:buClr>
                <a:srgbClr val="FF599C"/>
              </a:buClr>
              <a:buSzPts val="3780"/>
              <a:buFont typeface="Century Gothic"/>
              <a:buNone/>
            </a:pPr>
            <a:r>
              <a:rPr lang="en-US" sz="3780"/>
              <a:t>Methodology</a:t>
            </a:r>
            <a:endParaRPr sz="3780"/>
          </a:p>
        </p:txBody>
      </p:sp>
      <p:sp>
        <p:nvSpPr>
          <p:cNvPr id="99" name="Google Shape;99;p12"/>
          <p:cNvSpPr txBox="1"/>
          <p:nvPr>
            <p:ph idx="1" type="body"/>
          </p:nvPr>
        </p:nvSpPr>
        <p:spPr>
          <a:xfrm>
            <a:off x="457200" y="1143000"/>
            <a:ext cx="8229600" cy="4876800"/>
          </a:xfrm>
          <a:prstGeom prst="rect">
            <a:avLst/>
          </a:prstGeom>
          <a:noFill/>
          <a:ln>
            <a:noFill/>
          </a:ln>
        </p:spPr>
        <p:txBody>
          <a:bodyPr anchorCtr="0" anchor="t" bIns="45700" lIns="91425" spcFirstLastPara="1" rIns="91425" wrap="square" tIns="45700">
            <a:noAutofit/>
          </a:bodyPr>
          <a:lstStyle/>
          <a:p>
            <a:pPr indent="-445008" lvl="0" marL="448056" rtl="0" algn="just">
              <a:spcBef>
                <a:spcPts val="0"/>
              </a:spcBef>
              <a:spcAft>
                <a:spcPts val="0"/>
              </a:spcAft>
              <a:buSzPts val="2400"/>
              <a:buFont typeface="Arial"/>
              <a:buChar char="⦿"/>
            </a:pPr>
            <a:r>
              <a:rPr lang="en-US" sz="2400">
                <a:latin typeface="Arial"/>
                <a:ea typeface="Arial"/>
                <a:cs typeface="Arial"/>
                <a:sym typeface="Arial"/>
              </a:rPr>
              <a:t>The  work used a collection of tweets made by groups of bots and genuine users to conduct experiments. </a:t>
            </a:r>
            <a:endParaRPr sz="2400">
              <a:latin typeface="Arial"/>
              <a:ea typeface="Arial"/>
              <a:cs typeface="Arial"/>
              <a:sym typeface="Arial"/>
            </a:endParaRPr>
          </a:p>
          <a:p>
            <a:pPr indent="-445008" lvl="0" marL="448056" rtl="0" algn="just">
              <a:spcBef>
                <a:spcPts val="0"/>
              </a:spcBef>
              <a:spcAft>
                <a:spcPts val="0"/>
              </a:spcAft>
              <a:buSzPts val="2400"/>
              <a:buFont typeface="Arial"/>
              <a:buChar char="⦿"/>
            </a:pPr>
            <a:r>
              <a:rPr lang="en-US" sz="2400">
                <a:latin typeface="Arial"/>
                <a:ea typeface="Arial"/>
                <a:cs typeface="Arial"/>
                <a:sym typeface="Arial"/>
              </a:rPr>
              <a:t>The twitter data was taken and processed to make it eligible for  quantitative analysis. </a:t>
            </a:r>
            <a:endParaRPr sz="2400">
              <a:latin typeface="Arial"/>
              <a:ea typeface="Arial"/>
              <a:cs typeface="Arial"/>
              <a:sym typeface="Arial"/>
            </a:endParaRPr>
          </a:p>
          <a:p>
            <a:pPr indent="-445008" lvl="0" marL="448056" rtl="0" algn="just">
              <a:spcBef>
                <a:spcPts val="0"/>
              </a:spcBef>
              <a:spcAft>
                <a:spcPts val="0"/>
              </a:spcAft>
              <a:buSzPts val="2400"/>
              <a:buFont typeface="Arial"/>
              <a:buChar char="⦿"/>
            </a:pPr>
            <a:r>
              <a:rPr lang="en-US" sz="2400">
                <a:latin typeface="Arial"/>
                <a:ea typeface="Arial"/>
                <a:cs typeface="Arial"/>
                <a:sym typeface="Arial"/>
              </a:rPr>
              <a:t>The twitter data was categorized in several ways to support experiments of different types.</a:t>
            </a:r>
            <a:endParaRPr sz="2400">
              <a:latin typeface="Arial"/>
              <a:ea typeface="Arial"/>
              <a:cs typeface="Arial"/>
              <a:sym typeface="Arial"/>
            </a:endParaRPr>
          </a:p>
          <a:p>
            <a:pPr indent="-445008" lvl="0" marL="448056" rtl="0" algn="just">
              <a:lnSpc>
                <a:spcPct val="115000"/>
              </a:lnSpc>
              <a:spcBef>
                <a:spcPts val="0"/>
              </a:spcBef>
              <a:spcAft>
                <a:spcPts val="0"/>
              </a:spcAft>
              <a:buSzPts val="2400"/>
              <a:buFont typeface="Arial"/>
              <a:buChar char="⦿"/>
            </a:pPr>
            <a:r>
              <a:rPr lang="en-US" sz="2400">
                <a:latin typeface="Arial"/>
                <a:ea typeface="Arial"/>
                <a:cs typeface="Arial"/>
                <a:sym typeface="Arial"/>
              </a:rPr>
              <a:t>Categorically the twitter data was represented with sets of  strings of chosen characters from a finite alphabet set. </a:t>
            </a:r>
            <a:endParaRPr sz="2400">
              <a:latin typeface="Arial"/>
              <a:ea typeface="Arial"/>
              <a:cs typeface="Arial"/>
              <a:sym typeface="Arial"/>
            </a:endParaRPr>
          </a:p>
          <a:p>
            <a:pPr indent="-445008" lvl="0" marL="448056" rtl="0" algn="just">
              <a:lnSpc>
                <a:spcPct val="115000"/>
              </a:lnSpc>
              <a:spcBef>
                <a:spcPts val="0"/>
              </a:spcBef>
              <a:spcAft>
                <a:spcPts val="0"/>
              </a:spcAft>
              <a:buSzPts val="2400"/>
              <a:buFont typeface="Arial"/>
              <a:buChar char="⦿"/>
            </a:pPr>
            <a:r>
              <a:rPr lang="en-US" sz="2400">
                <a:latin typeface="Arial"/>
                <a:ea typeface="Arial"/>
                <a:cs typeface="Arial"/>
                <a:sym typeface="Arial"/>
              </a:rPr>
              <a:t>String analysis processes were applied to the sets of strings to get an insight to the tweets made by users and bots.</a:t>
            </a:r>
            <a:endParaRPr sz="2400">
              <a:latin typeface="Arial"/>
              <a:ea typeface="Arial"/>
              <a:cs typeface="Arial"/>
              <a:sym typeface="Arial"/>
            </a:endParaRPr>
          </a:p>
        </p:txBody>
      </p:sp>
      <p:sp>
        <p:nvSpPr>
          <p:cNvPr id="100" name="Google Shape;100;p12"/>
          <p:cNvSpPr txBox="1"/>
          <p:nvPr>
            <p:ph idx="10" type="dt"/>
          </p:nvPr>
        </p:nvSpPr>
        <p:spPr>
          <a:xfrm>
            <a:off x="6629400" y="6480048"/>
            <a:ext cx="2133600" cy="30175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t>16-Apr-2020</a:t>
            </a:r>
            <a:endParaRPr/>
          </a:p>
        </p:txBody>
      </p:sp>
      <p:sp>
        <p:nvSpPr>
          <p:cNvPr id="101" name="Google Shape;101;p12"/>
          <p:cNvSpPr txBox="1"/>
          <p:nvPr>
            <p:ph idx="11" type="ftr"/>
          </p:nvPr>
        </p:nvSpPr>
        <p:spPr>
          <a:xfrm>
            <a:off x="457200" y="6480969"/>
            <a:ext cx="4260056" cy="30083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WSC (IT752) - Mini-project Progress Evaluation - I</a:t>
            </a:r>
            <a:endParaRPr/>
          </a:p>
        </p:txBody>
      </p:sp>
    </p:spTree>
  </p:cSld>
  <p:clrMapOvr>
    <a:masterClrMapping/>
  </p:clrMapOvr>
</p:sld>
</file>

<file path=ppt/theme/theme1.xml><?xml version="1.0" encoding="utf-8"?>
<a:theme xmlns:a="http://schemas.openxmlformats.org/drawingml/2006/main" xmlns:r="http://schemas.openxmlformats.org/officeDocument/2006/relationships" name="Verve">
  <a:themeElements>
    <a:clrScheme name="Verve">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