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3362f6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f3362f6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f3362f6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f3362f6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f3362f6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f3362f6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f3362f6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f3362f6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f3362f6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f3362f6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3362f6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3362f6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f3362f6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f3362f6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f3362f68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f3362f68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f3362f68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f3362f68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f3362f68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f3362f68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1e3c7ab3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1e3c7ab3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f3362f68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f3362f68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f3362f68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f3362f68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f3362f68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f3362f68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efdaa6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efdaa66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efdaa66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efdaa66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efdaa667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efdaa667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efdaa66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efdaa66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efdaa66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efdaa66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3362f6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3362f6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f3362f6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f3362f6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EDA PROJECT: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CREDIT RISK ANALYSIS</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400">
                <a:latin typeface="Times New Roman"/>
                <a:ea typeface="Times New Roman"/>
                <a:cs typeface="Times New Roman"/>
                <a:sym typeface="Times New Roman"/>
              </a:rPr>
              <a:t>SARA NAAZ</a:t>
            </a:r>
            <a:endParaRPr b="1"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935"/>
              <a:buNone/>
            </a:pPr>
            <a:r>
              <a:rPr lang="en" sz="1405"/>
              <a:t>Almost all clients with lower secondary education will end up as defaulter and almost all clients with academic degree will repay the loan.</a:t>
            </a:r>
            <a:endParaRPr sz="1405"/>
          </a:p>
        </p:txBody>
      </p:sp>
      <p:pic>
        <p:nvPicPr>
          <p:cNvPr id="146" name="Google Shape;146;p22"/>
          <p:cNvPicPr preferRelativeResize="0"/>
          <p:nvPr/>
        </p:nvPicPr>
        <p:blipFill>
          <a:blip r:embed="rId3">
            <a:alphaModFix/>
          </a:blip>
          <a:stretch>
            <a:fillRect/>
          </a:stretch>
        </p:blipFill>
        <p:spPr>
          <a:xfrm>
            <a:off x="152400" y="152400"/>
            <a:ext cx="5614259" cy="4067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t>More than 90% of the loans applications are in the form of cash loans</a:t>
            </a:r>
            <a:r>
              <a:rPr lang="en" sz="1400"/>
              <a:t>.</a:t>
            </a:r>
            <a:endParaRPr sz="1400"/>
          </a:p>
        </p:txBody>
      </p:sp>
      <p:pic>
        <p:nvPicPr>
          <p:cNvPr id="152" name="Google Shape;152;p23"/>
          <p:cNvPicPr preferRelativeResize="0"/>
          <p:nvPr/>
        </p:nvPicPr>
        <p:blipFill>
          <a:blip r:embed="rId3">
            <a:alphaModFix/>
          </a:blip>
          <a:stretch>
            <a:fillRect/>
          </a:stretch>
        </p:blipFill>
        <p:spPr>
          <a:xfrm>
            <a:off x="152400" y="152400"/>
            <a:ext cx="6512190" cy="406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t>Majority of the clients are married.</a:t>
            </a:r>
            <a:endParaRPr sz="1400"/>
          </a:p>
        </p:txBody>
      </p:sp>
      <p:pic>
        <p:nvPicPr>
          <p:cNvPr id="158" name="Google Shape;158;p24"/>
          <p:cNvPicPr preferRelativeResize="0"/>
          <p:nvPr/>
        </p:nvPicPr>
        <p:blipFill>
          <a:blip r:embed="rId3">
            <a:alphaModFix/>
          </a:blip>
          <a:stretch>
            <a:fillRect/>
          </a:stretch>
        </p:blipFill>
        <p:spPr>
          <a:xfrm>
            <a:off x="152400" y="152400"/>
            <a:ext cx="6231578" cy="4067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1018"/>
              <a:buNone/>
            </a:pPr>
            <a:r>
              <a:rPr lang="en" sz="1402"/>
              <a:t>Clients with rented apartment are twice as more likely to end up as defaulter than clients with office apartments.</a:t>
            </a:r>
            <a:endParaRPr sz="1402"/>
          </a:p>
        </p:txBody>
      </p:sp>
      <p:pic>
        <p:nvPicPr>
          <p:cNvPr id="164" name="Google Shape;164;p25"/>
          <p:cNvPicPr preferRelativeResize="0"/>
          <p:nvPr/>
        </p:nvPicPr>
        <p:blipFill>
          <a:blip r:embed="rId3">
            <a:alphaModFix/>
          </a:blip>
          <a:stretch>
            <a:fillRect/>
          </a:stretch>
        </p:blipFill>
        <p:spPr>
          <a:xfrm>
            <a:off x="152400" y="152400"/>
            <a:ext cx="6176512" cy="4067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Labourers is the most common occupation type amongst applicants in this bank.</a:t>
            </a:r>
            <a:endParaRPr sz="1400"/>
          </a:p>
        </p:txBody>
      </p:sp>
      <p:pic>
        <p:nvPicPr>
          <p:cNvPr id="170" name="Google Shape;170;p26"/>
          <p:cNvPicPr preferRelativeResize="0"/>
          <p:nvPr/>
        </p:nvPicPr>
        <p:blipFill>
          <a:blip r:embed="rId3">
            <a:alphaModFix/>
          </a:blip>
          <a:stretch>
            <a:fillRect/>
          </a:stretch>
        </p:blipFill>
        <p:spPr>
          <a:xfrm>
            <a:off x="231000" y="242225"/>
            <a:ext cx="6110586" cy="4067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Clients with high no. of children (6-11) will almost certainly end up as defaulter.</a:t>
            </a:r>
            <a:endParaRPr sz="1400"/>
          </a:p>
          <a:p>
            <a:pPr indent="0" lvl="0" marL="0" rtl="0" algn="l">
              <a:spcBef>
                <a:spcPts val="0"/>
              </a:spcBef>
              <a:spcAft>
                <a:spcPts val="0"/>
              </a:spcAft>
              <a:buNone/>
            </a:pPr>
            <a:r>
              <a:rPr lang="en" sz="1400"/>
              <a:t>clients with very low (0-1) children will most likely repay the loan.</a:t>
            </a:r>
            <a:endParaRPr sz="1400"/>
          </a:p>
          <a:p>
            <a:pPr indent="0" lvl="0" marL="0" rtl="0" algn="l">
              <a:spcBef>
                <a:spcPts val="0"/>
              </a:spcBef>
              <a:spcAft>
                <a:spcPts val="0"/>
              </a:spcAft>
              <a:buNone/>
            </a:pPr>
            <a:r>
              <a:t/>
            </a:r>
            <a:endParaRPr sz="1400"/>
          </a:p>
        </p:txBody>
      </p:sp>
      <p:pic>
        <p:nvPicPr>
          <p:cNvPr id="176" name="Google Shape;176;p27"/>
          <p:cNvPicPr preferRelativeResize="0"/>
          <p:nvPr/>
        </p:nvPicPr>
        <p:blipFill>
          <a:blip r:embed="rId3">
            <a:alphaModFix/>
          </a:blip>
          <a:stretch>
            <a:fillRect/>
          </a:stretch>
        </p:blipFill>
        <p:spPr>
          <a:xfrm>
            <a:off x="152400" y="152400"/>
            <a:ext cx="7583819" cy="40677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67375" y="0"/>
            <a:ext cx="5516351" cy="4895501"/>
          </a:xfrm>
          <a:prstGeom prst="rect">
            <a:avLst/>
          </a:prstGeom>
          <a:noFill/>
          <a:ln>
            <a:noFill/>
          </a:ln>
        </p:spPr>
      </p:pic>
      <p:sp>
        <p:nvSpPr>
          <p:cNvPr id="182" name="Google Shape;182;p28"/>
          <p:cNvSpPr txBox="1"/>
          <p:nvPr/>
        </p:nvSpPr>
        <p:spPr>
          <a:xfrm>
            <a:off x="5213100" y="172975"/>
            <a:ext cx="3773400" cy="4705500"/>
          </a:xfrm>
          <a:prstGeom prst="rect">
            <a:avLst/>
          </a:prstGeom>
          <a:noFill/>
          <a:ln>
            <a:noFill/>
          </a:ln>
        </p:spPr>
        <p:txBody>
          <a:bodyPr anchorCtr="0" anchor="t" bIns="91425" lIns="91425" spcFirstLastPara="1" rIns="91425" wrap="square" tIns="91425">
            <a:noAutofit/>
          </a:bodyPr>
          <a:lstStyle/>
          <a:p>
            <a:pPr indent="-317500" lvl="0" marL="457200" marR="114300" rtl="0" algn="l">
              <a:lnSpc>
                <a:spcPct val="115000"/>
              </a:lnSpc>
              <a:spcBef>
                <a:spcPts val="0"/>
              </a:spcBef>
              <a:spcAft>
                <a:spcPts val="0"/>
              </a:spcAft>
              <a:buSzPts val="1400"/>
              <a:buChar char="●"/>
            </a:pPr>
            <a:r>
              <a:rPr lang="en"/>
              <a:t>GOODS PRICE AND CREDIT AMOUTN HAVE A STRONG DIRECT RELATION.</a:t>
            </a:r>
            <a:endParaRPr/>
          </a:p>
          <a:p>
            <a:pPr indent="0" lvl="0" marL="457200" marR="114300" rtl="0" algn="l">
              <a:lnSpc>
                <a:spcPct val="115000"/>
              </a:lnSpc>
              <a:spcBef>
                <a:spcPts val="700"/>
              </a:spcBef>
              <a:spcAft>
                <a:spcPts val="0"/>
              </a:spcAft>
              <a:buNone/>
            </a:pPr>
            <a:r>
              <a:t/>
            </a:r>
            <a:endParaRPr/>
          </a:p>
          <a:p>
            <a:pPr indent="-317500" lvl="0" marL="457200" marR="114300" rtl="0" algn="l">
              <a:lnSpc>
                <a:spcPct val="115000"/>
              </a:lnSpc>
              <a:spcBef>
                <a:spcPts val="700"/>
              </a:spcBef>
              <a:spcAft>
                <a:spcPts val="0"/>
              </a:spcAft>
              <a:buSzPts val="1400"/>
              <a:buChar char="●"/>
            </a:pPr>
            <a:r>
              <a:rPr lang="en"/>
              <a:t>NO. OF YEARS OF THE CLIENT S</a:t>
            </a:r>
            <a:r>
              <a:rPr lang="en"/>
              <a:t>I</a:t>
            </a:r>
            <a:r>
              <a:rPr lang="en"/>
              <a:t>NCE BIRTH HAS A CONNECTION WITH THE NO. OF DAYS THAT THE CLIENT IS</a:t>
            </a:r>
            <a:r>
              <a:rPr lang="en"/>
              <a:t> EMPLOYED</a:t>
            </a:r>
            <a:r>
              <a:rPr lang="en"/>
              <a:t>.</a:t>
            </a:r>
            <a:endParaRPr/>
          </a:p>
          <a:p>
            <a:pPr indent="0" lvl="0" marL="457200" marR="114300" rtl="0" algn="l">
              <a:lnSpc>
                <a:spcPct val="115000"/>
              </a:lnSpc>
              <a:spcBef>
                <a:spcPts val="700"/>
              </a:spcBef>
              <a:spcAft>
                <a:spcPts val="0"/>
              </a:spcAft>
              <a:buNone/>
            </a:pPr>
            <a:r>
              <a:t/>
            </a:r>
            <a:endParaRPr/>
          </a:p>
          <a:p>
            <a:pPr indent="-317500" lvl="0" marL="457200" marR="114300" rtl="0" algn="l">
              <a:lnSpc>
                <a:spcPct val="115000"/>
              </a:lnSpc>
              <a:spcBef>
                <a:spcPts val="700"/>
              </a:spcBef>
              <a:spcAft>
                <a:spcPts val="0"/>
              </a:spcAft>
              <a:buSzPts val="1400"/>
              <a:buChar char="●"/>
            </a:pPr>
            <a:r>
              <a:rPr lang="en"/>
              <a:t>ALSO, CREDIT AMOUNT HAS A DECENT CORRELATION WITH ANNUITY AMOUNT.</a:t>
            </a:r>
            <a:endParaRPr/>
          </a:p>
          <a:p>
            <a:pPr indent="0" lvl="0" marL="457200" marR="114300" rtl="0" algn="l">
              <a:lnSpc>
                <a:spcPct val="115000"/>
              </a:lnSpc>
              <a:spcBef>
                <a:spcPts val="700"/>
              </a:spcBef>
              <a:spcAft>
                <a:spcPts val="0"/>
              </a:spcAft>
              <a:buNone/>
            </a:pPr>
            <a:r>
              <a:t/>
            </a:r>
            <a:endParaRPr/>
          </a:p>
          <a:p>
            <a:pPr indent="-317500" lvl="0" marL="457200" marR="114300" rtl="0" algn="l">
              <a:lnSpc>
                <a:spcPct val="115000"/>
              </a:lnSpc>
              <a:spcBef>
                <a:spcPts val="700"/>
              </a:spcBef>
              <a:spcAft>
                <a:spcPts val="0"/>
              </a:spcAft>
              <a:buSzPts val="1400"/>
              <a:buChar char="●"/>
            </a:pPr>
            <a:r>
              <a:rPr lang="en"/>
              <a:t>AND, GOODS PRICE HAS A CORRELATION WITH ANNYUITY AMOU</a:t>
            </a:r>
            <a:r>
              <a:rPr lang="en"/>
              <a:t>NT.</a:t>
            </a:r>
            <a:endParaRPr>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Char char="●"/>
            </a:pPr>
            <a:r>
              <a:rPr lang="en" sz="1400">
                <a:solidFill>
                  <a:srgbClr val="000000"/>
                </a:solidFill>
                <a:highlight>
                  <a:srgbClr val="FFFFFF"/>
                </a:highlight>
              </a:rPr>
              <a:t>THERE </a:t>
            </a:r>
            <a:r>
              <a:rPr lang="en" sz="1400">
                <a:solidFill>
                  <a:srgbClr val="000000"/>
                </a:solidFill>
                <a:highlight>
                  <a:srgbClr val="FFFFFF"/>
                </a:highlight>
              </a:rPr>
              <a:t>IS A STRONG POSITIVE CORRELATION BETWEEN GOODS PRICE AND ANNUITY AMOUNT.</a:t>
            </a:r>
            <a:endParaRPr sz="1400">
              <a:solidFill>
                <a:srgbClr val="000000"/>
              </a:solidFill>
              <a:highlight>
                <a:srgbClr val="FFFFFF"/>
              </a:highlight>
            </a:endParaRPr>
          </a:p>
          <a:p>
            <a:pPr indent="-317500" lvl="0" marL="457200" rtl="0" algn="l">
              <a:lnSpc>
                <a:spcPct val="95000"/>
              </a:lnSpc>
              <a:spcBef>
                <a:spcPts val="0"/>
              </a:spcBef>
              <a:spcAft>
                <a:spcPts val="0"/>
              </a:spcAft>
              <a:buClr>
                <a:srgbClr val="000000"/>
              </a:buClr>
              <a:buSzPts val="1400"/>
              <a:buChar char="●"/>
            </a:pPr>
            <a:r>
              <a:rPr lang="en" sz="1400">
                <a:solidFill>
                  <a:srgbClr val="000000"/>
                </a:solidFill>
                <a:highlight>
                  <a:srgbClr val="FFFFFF"/>
                </a:highlight>
              </a:rPr>
              <a:t>BOTH THE VARIABLES INCREASE WITH RESPECT TO THE OTHER.</a:t>
            </a:r>
            <a:endParaRPr sz="1400"/>
          </a:p>
        </p:txBody>
      </p:sp>
      <p:pic>
        <p:nvPicPr>
          <p:cNvPr id="188" name="Google Shape;188;p29"/>
          <p:cNvPicPr preferRelativeResize="0"/>
          <p:nvPr/>
        </p:nvPicPr>
        <p:blipFill>
          <a:blip r:embed="rId3">
            <a:alphaModFix/>
          </a:blip>
          <a:stretch>
            <a:fillRect/>
          </a:stretch>
        </p:blipFill>
        <p:spPr>
          <a:xfrm>
            <a:off x="152400" y="152400"/>
            <a:ext cx="8508451" cy="4067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SIMILAR TO GOODS PRICE, ANNUITY AMOUNT ALSO HAS A STRONG CORRELATION WITH CREDIT AMOUNT.</a:t>
            </a:r>
            <a:endParaRPr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CREDIT AMOUNT INCREASES AS ANNUITY AMOUNT INCREASES</a:t>
            </a:r>
            <a:r>
              <a:rPr lang="en" sz="1400">
                <a:solidFill>
                  <a:srgbClr val="000000"/>
                </a:solidFill>
                <a:highlight>
                  <a:srgbClr val="FFFFFF"/>
                </a:highlight>
              </a:rPr>
              <a:t>.</a:t>
            </a:r>
            <a:endParaRPr sz="1400"/>
          </a:p>
        </p:txBody>
      </p:sp>
      <p:pic>
        <p:nvPicPr>
          <p:cNvPr id="194" name="Google Shape;194;p30"/>
          <p:cNvPicPr preferRelativeResize="0"/>
          <p:nvPr/>
        </p:nvPicPr>
        <p:blipFill>
          <a:blip r:embed="rId3">
            <a:alphaModFix/>
          </a:blip>
          <a:stretch>
            <a:fillRect/>
          </a:stretch>
        </p:blipFill>
        <p:spPr>
          <a:xfrm>
            <a:off x="152400" y="152400"/>
            <a:ext cx="8441075" cy="4067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WE CAN SEE THAT ANNUITY AMOUNT GOES UP AS CREDIT AMOUNT IS INCREASING.</a:t>
            </a:r>
            <a:endParaRPr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ALSO, MAJORITY OF THE DATA POINTS ARE ON THE LEFT HALF.</a:t>
            </a:r>
            <a:endParaRPr sz="1400"/>
          </a:p>
        </p:txBody>
      </p:sp>
      <p:pic>
        <p:nvPicPr>
          <p:cNvPr id="200" name="Google Shape;200;p31"/>
          <p:cNvPicPr preferRelativeResize="0"/>
          <p:nvPr/>
        </p:nvPicPr>
        <p:blipFill>
          <a:blip r:embed="rId3">
            <a:alphaModFix/>
          </a:blip>
          <a:stretch>
            <a:fillRect/>
          </a:stretch>
        </p:blipFill>
        <p:spPr>
          <a:xfrm>
            <a:off x="724950" y="46500"/>
            <a:ext cx="7697399" cy="4067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just">
              <a:lnSpc>
                <a:spcPct val="183333"/>
              </a:lnSpc>
              <a:spcBef>
                <a:spcPts val="0"/>
              </a:spcBef>
              <a:spcAft>
                <a:spcPts val="0"/>
              </a:spcAft>
              <a:buNone/>
            </a:pPr>
            <a:r>
              <a:rPr lang="en" sz="1350">
                <a:solidFill>
                  <a:srgbClr val="222222"/>
                </a:solidFill>
                <a:highlight>
                  <a:srgbClr val="FFFFFF"/>
                </a:highlight>
              </a:rPr>
              <a:t>When the company receives a loan application, the company has to rights for loan approval based on the applicant’s profile. Two types of risks are associated with the bank’s or company’s decision:</a:t>
            </a:r>
            <a:endParaRPr sz="1350">
              <a:solidFill>
                <a:srgbClr val="222222"/>
              </a:solidFill>
              <a:highlight>
                <a:srgbClr val="FFFFFF"/>
              </a:highlight>
            </a:endParaRPr>
          </a:p>
          <a:p>
            <a:pPr indent="-301466" lvl="0" marL="457200" rtl="0" algn="just">
              <a:lnSpc>
                <a:spcPct val="183333"/>
              </a:lnSpc>
              <a:spcBef>
                <a:spcPts val="1200"/>
              </a:spcBef>
              <a:spcAft>
                <a:spcPts val="0"/>
              </a:spcAft>
              <a:buClr>
                <a:srgbClr val="222222"/>
              </a:buClr>
              <a:buSzPct val="100000"/>
              <a:buChar char="●"/>
            </a:pPr>
            <a:r>
              <a:rPr lang="en" sz="1350">
                <a:solidFill>
                  <a:srgbClr val="222222"/>
                </a:solidFill>
                <a:highlight>
                  <a:srgbClr val="FFFFFF"/>
                </a:highlight>
              </a:rPr>
              <a:t>If the aspirant is likely to repay the loan, then not approving the loan tends in a business loss to the company</a:t>
            </a:r>
            <a:endParaRPr sz="1350">
              <a:solidFill>
                <a:srgbClr val="222222"/>
              </a:solidFill>
              <a:highlight>
                <a:srgbClr val="FFFFFF"/>
              </a:highlight>
            </a:endParaRPr>
          </a:p>
          <a:p>
            <a:pPr indent="-301466" lvl="0" marL="457200" rtl="0" algn="just">
              <a:lnSpc>
                <a:spcPct val="183333"/>
              </a:lnSpc>
              <a:spcBef>
                <a:spcPts val="0"/>
              </a:spcBef>
              <a:spcAft>
                <a:spcPts val="0"/>
              </a:spcAft>
              <a:buClr>
                <a:srgbClr val="222222"/>
              </a:buClr>
              <a:buSzPct val="100000"/>
              <a:buChar char="●"/>
            </a:pPr>
            <a:r>
              <a:rPr lang="en" sz="1350">
                <a:solidFill>
                  <a:srgbClr val="222222"/>
                </a:solidFill>
                <a:highlight>
                  <a:srgbClr val="FFFFFF"/>
                </a:highlight>
              </a:rPr>
              <a:t>If the a is aspirant not likely to repay the loan, i.e. he/she is likely to default/fraud, then approving the loan may lead to a financial loss for the company.</a:t>
            </a:r>
            <a:endParaRPr sz="1350">
              <a:solidFill>
                <a:srgbClr val="222222"/>
              </a:solidFill>
              <a:highlight>
                <a:srgbClr val="FFFFFF"/>
              </a:highlight>
            </a:endParaRPr>
          </a:p>
          <a:p>
            <a:pPr indent="0" lvl="0" marL="0" rtl="0" algn="l">
              <a:spcBef>
                <a:spcPts val="0"/>
              </a:spcBef>
              <a:spcAft>
                <a:spcPts val="1200"/>
              </a:spcAft>
              <a:buNone/>
            </a:pPr>
            <a:r>
              <a:t/>
            </a:r>
            <a:endParaRPr b="1"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700"/>
              </a:spcAft>
              <a:buNone/>
            </a:pPr>
            <a:r>
              <a:rPr lang="en" sz="1400">
                <a:solidFill>
                  <a:srgbClr val="000000"/>
                </a:solidFill>
                <a:highlight>
                  <a:srgbClr val="FFFFFF"/>
                </a:highlight>
              </a:rPr>
              <a:t>THE CHART IS FAIRLY UNIFORM WITH ALMOST ALL DATA POINTS IN THE LEFT HALF OF THE CHART.</a:t>
            </a:r>
            <a:endParaRPr sz="1400"/>
          </a:p>
        </p:txBody>
      </p:sp>
      <p:pic>
        <p:nvPicPr>
          <p:cNvPr id="206" name="Google Shape;206;p32"/>
          <p:cNvPicPr preferRelativeResize="0"/>
          <p:nvPr/>
        </p:nvPicPr>
        <p:blipFill>
          <a:blip r:embed="rId3">
            <a:alphaModFix/>
          </a:blip>
          <a:stretch>
            <a:fillRect/>
          </a:stretch>
        </p:blipFill>
        <p:spPr>
          <a:xfrm>
            <a:off x="724950" y="219775"/>
            <a:ext cx="7565301" cy="4067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WE CAN SEE THAT INCOME AMOUNT IS DISTRIBUTED EQUALLY THROUGHOUT THE AGES.</a:t>
            </a:r>
            <a:endParaRPr sz="1400">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THERE IS A SLIGHT INCREASE IN INCOME AMOUNT FOR AGES 30-40.</a:t>
            </a:r>
            <a:endParaRPr sz="1400"/>
          </a:p>
        </p:txBody>
      </p:sp>
      <p:pic>
        <p:nvPicPr>
          <p:cNvPr id="212" name="Google Shape;212;p33"/>
          <p:cNvPicPr preferRelativeResize="0"/>
          <p:nvPr/>
        </p:nvPicPr>
        <p:blipFill>
          <a:blip r:embed="rId3">
            <a:alphaModFix/>
          </a:blip>
          <a:stretch>
            <a:fillRect/>
          </a:stretch>
        </p:blipFill>
        <p:spPr>
          <a:xfrm>
            <a:off x="724950" y="107475"/>
            <a:ext cx="7643900" cy="4067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34"/>
          <p:cNvSpPr txBox="1"/>
          <p:nvPr>
            <p:ph type="title"/>
          </p:nvPr>
        </p:nvSpPr>
        <p:spPr>
          <a:xfrm>
            <a:off x="530075" y="285250"/>
            <a:ext cx="8198400" cy="4604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000000"/>
                </a:solidFill>
                <a:highlight>
                  <a:srgbClr val="FFFFFF"/>
                </a:highlight>
                <a:latin typeface="Times New Roman"/>
                <a:ea typeface="Times New Roman"/>
                <a:cs typeface="Times New Roman"/>
                <a:sym typeface="Times New Roman"/>
              </a:rPr>
              <a:t>FINAL CONCLUSIONS:</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b="0" lang="en" sz="1300">
                <a:solidFill>
                  <a:srgbClr val="000000"/>
                </a:solidFill>
                <a:highlight>
                  <a:srgbClr val="FFFFFF"/>
                </a:highlight>
                <a:latin typeface="Times New Roman"/>
                <a:ea typeface="Times New Roman"/>
                <a:cs typeface="Times New Roman"/>
                <a:sym typeface="Times New Roman"/>
              </a:rPr>
              <a:t>CLIENTS TO ACCEPT:</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110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HAVING AN ACADEMIC DEGREE</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HAVING A HIGH PAYING JOB (ACCOUNTANTS, PRIVATE SERVICE STAFF)</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WHO HAVE NO CHILDREN OR VERY FEW CHILDREN (0-1)</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WITH THE AGE OF BETWEEN 30-50 YEARS</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FEMALE CLIENTS SHOULD BE GIVEN SLIGHT PREFERENCE OVER MALE CLIENTS</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RESIDE IN AN OFFICE APARTMENT</a:t>
            </a:r>
            <a:endParaRPr b="0" sz="13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b="0" lang="en" sz="1300">
                <a:solidFill>
                  <a:srgbClr val="000000"/>
                </a:solidFill>
                <a:highlight>
                  <a:srgbClr val="FFFFFF"/>
                </a:highlight>
                <a:latin typeface="Times New Roman"/>
                <a:ea typeface="Times New Roman"/>
                <a:cs typeface="Times New Roman"/>
                <a:sym typeface="Times New Roman"/>
              </a:rPr>
              <a:t>CLIENTS TO REJECT:</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110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WHO HAVE LOW-SKILLED LABOURER AS THE OCCUPATION</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WITH A HIGH CHILD COUNT (6-12)</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RESIDE IN RENTED APARTMENTS</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WHO HAVE A HIGH FAMILY MEMBER COUNT</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YOUNG CLIENTS (LESS THAN 25 YEARS OF AGE)</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OLD CLIENTS (MORE THAN 62 YEARS OF AGE)</a:t>
            </a:r>
            <a:endParaRPr b="0" sz="1300">
              <a:solidFill>
                <a:srgbClr val="00000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b="0" lang="en" sz="1300">
                <a:solidFill>
                  <a:srgbClr val="000000"/>
                </a:solidFill>
                <a:highlight>
                  <a:srgbClr val="FFFFFF"/>
                </a:highlight>
                <a:latin typeface="Times New Roman"/>
                <a:ea typeface="Times New Roman"/>
                <a:cs typeface="Times New Roman"/>
                <a:sym typeface="Times New Roman"/>
              </a:rPr>
              <a:t>WHO HAVE A LOWER-SECONDARY EDUCATION ONLY (OR LESSER THAN THAT)</a:t>
            </a: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60000" y="1357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222222"/>
                </a:solidFill>
                <a:highlight>
                  <a:srgbClr val="FFFFFF"/>
                </a:highlight>
                <a:latin typeface="Lato"/>
                <a:ea typeface="Lato"/>
                <a:cs typeface="Lato"/>
                <a:sym typeface="Lato"/>
              </a:rPr>
              <a:t>BUSINESS GOAL</a:t>
            </a:r>
            <a:endParaRPr sz="2300"/>
          </a:p>
        </p:txBody>
      </p:sp>
      <p:sp>
        <p:nvSpPr>
          <p:cNvPr id="99" name="Google Shape;99;p15"/>
          <p:cNvSpPr txBox="1"/>
          <p:nvPr>
            <p:ph idx="1" type="body"/>
          </p:nvPr>
        </p:nvSpPr>
        <p:spPr>
          <a:xfrm>
            <a:off x="860000" y="211802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83333"/>
              </a:lnSpc>
              <a:spcBef>
                <a:spcPts val="0"/>
              </a:spcBef>
              <a:spcAft>
                <a:spcPts val="0"/>
              </a:spcAft>
              <a:buNone/>
            </a:pPr>
            <a:r>
              <a:rPr lang="en" sz="1350">
                <a:solidFill>
                  <a:srgbClr val="222222"/>
                </a:solidFill>
                <a:highlight>
                  <a:srgbClr val="FFFFFF"/>
                </a:highlight>
              </a:rPr>
              <a:t>This case study aims to identify patterns that indicate if an applicant will repay their instalments which may be used for taking further actions such as denying the loan, reducing the amount of loan, lending at a higher interest rate, etc. This will make sure that the applicants capable of repaying the loan are not rejected. Recognition of such aspirants using Exploratory Data Analysis (EDA) techniques is the main focus of this case study.</a:t>
            </a:r>
            <a:endParaRPr sz="1350">
              <a:solidFill>
                <a:srgbClr val="222222"/>
              </a:solidFill>
              <a:highlight>
                <a:srgbClr val="FFFFFF"/>
              </a:high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233925" y="1438150"/>
            <a:ext cx="1948800" cy="34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Understanding Data:</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Gain a clear understanding of the dataset and its features.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Review the dataset's structure, columns, and data types.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Check for any preliminary patterns or trends.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I</a:t>
            </a:r>
            <a:r>
              <a:rPr lang="en" sz="1200">
                <a:solidFill>
                  <a:schemeClr val="lt1"/>
                </a:solidFill>
                <a:latin typeface="Lato"/>
                <a:ea typeface="Lato"/>
                <a:cs typeface="Lato"/>
                <a:sym typeface="Lato"/>
              </a:rPr>
              <a:t>dentify potential challenges or outliers.</a:t>
            </a:r>
            <a:endParaRPr sz="1300">
              <a:solidFill>
                <a:schemeClr val="lt1"/>
              </a:solidFill>
              <a:latin typeface="Lato"/>
              <a:ea typeface="Lato"/>
              <a:cs typeface="Lato"/>
              <a:sym typeface="Lato"/>
            </a:endParaRPr>
          </a:p>
        </p:txBody>
      </p:sp>
      <p:sp>
        <p:nvSpPr>
          <p:cNvPr id="105" name="Google Shape;105;p16"/>
          <p:cNvSpPr txBox="1"/>
          <p:nvPr/>
        </p:nvSpPr>
        <p:spPr>
          <a:xfrm>
            <a:off x="2182725" y="1438150"/>
            <a:ext cx="2049600" cy="34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Merging Datasets: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a:t>
            </a:r>
            <a:r>
              <a:rPr lang="en" sz="1200">
                <a:solidFill>
                  <a:schemeClr val="lt1"/>
                </a:solidFill>
                <a:latin typeface="Lato"/>
                <a:ea typeface="Lato"/>
                <a:cs typeface="Lato"/>
                <a:sym typeface="Lato"/>
              </a:rPr>
              <a:t>Combine </a:t>
            </a:r>
            <a:r>
              <a:rPr lang="en" sz="1200">
                <a:solidFill>
                  <a:schemeClr val="lt1"/>
                </a:solidFill>
                <a:latin typeface="Lato"/>
                <a:ea typeface="Lato"/>
                <a:cs typeface="Lato"/>
                <a:sym typeface="Lato"/>
              </a:rPr>
              <a:t>multiple datasets if necessary for a comprehensive analysis.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Ensure there's a common key or column to merge on.</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Choose the appropriate type of merge (e.g., inner, outer, left, right).</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Validate the merged dataset for consistency.</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sp>
        <p:nvSpPr>
          <p:cNvPr id="106" name="Google Shape;106;p16"/>
          <p:cNvSpPr txBox="1"/>
          <p:nvPr/>
        </p:nvSpPr>
        <p:spPr>
          <a:xfrm>
            <a:off x="6644000" y="1408000"/>
            <a:ext cx="2223600" cy="35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Univariate Analysis: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Explore the characteristics of individual variables.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Use descriptive statistics (mean, median, mode) to summarize numerical variables.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Create frequency tables and histograms for categorical variables.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Identify outliers and anomalies.</a:t>
            </a:r>
            <a:endParaRPr sz="1200">
              <a:solidFill>
                <a:schemeClr val="lt1"/>
              </a:solidFill>
              <a:latin typeface="Lato"/>
              <a:ea typeface="Lato"/>
              <a:cs typeface="Lato"/>
              <a:sym typeface="Lato"/>
            </a:endParaRPr>
          </a:p>
        </p:txBody>
      </p:sp>
      <p:sp>
        <p:nvSpPr>
          <p:cNvPr id="107" name="Google Shape;107;p16"/>
          <p:cNvSpPr txBox="1"/>
          <p:nvPr/>
        </p:nvSpPr>
        <p:spPr>
          <a:xfrm>
            <a:off x="5930325" y="1547550"/>
            <a:ext cx="143700" cy="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8" name="Google Shape;108;p16"/>
          <p:cNvSpPr txBox="1"/>
          <p:nvPr/>
        </p:nvSpPr>
        <p:spPr>
          <a:xfrm>
            <a:off x="4231013" y="1408000"/>
            <a:ext cx="2049600" cy="35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chemeClr val="lt1"/>
                </a:solidFill>
                <a:latin typeface="Lato"/>
                <a:ea typeface="Lato"/>
                <a:cs typeface="Lato"/>
                <a:sym typeface="Lato"/>
              </a:rPr>
              <a:t>Handling Missing Values:</a:t>
            </a:r>
            <a:endParaRPr sz="1200">
              <a:solidFill>
                <a:schemeClr val="lt1"/>
              </a:solidFill>
              <a:latin typeface="Lato"/>
              <a:ea typeface="Lato"/>
              <a:cs typeface="Lato"/>
              <a:sym typeface="Lato"/>
            </a:endParaRPr>
          </a:p>
          <a:p>
            <a:pPr indent="-304800" lvl="0" marL="457200" rtl="0" algn="l">
              <a:lnSpc>
                <a:spcPct val="115000"/>
              </a:lnSpc>
              <a:spcBef>
                <a:spcPts val="150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Address any gaps or missing information in the dataset.</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Identify and quantify missing values.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Decide on an approach to handle missing data (imputation, deletion, or other methods).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Implement chosen strategy and validate the results.</a:t>
            </a:r>
            <a:endParaRPr sz="1200">
              <a:solidFill>
                <a:schemeClr val="lt1"/>
              </a:solidFill>
              <a:latin typeface="Lato"/>
              <a:ea typeface="Lato"/>
              <a:cs typeface="Lato"/>
              <a:sym typeface="Lato"/>
            </a:endParaRPr>
          </a:p>
        </p:txBody>
      </p:sp>
      <p:sp>
        <p:nvSpPr>
          <p:cNvPr id="109" name="Google Shape;109;p16"/>
          <p:cNvSpPr txBox="1"/>
          <p:nvPr/>
        </p:nvSpPr>
        <p:spPr>
          <a:xfrm>
            <a:off x="421300" y="359600"/>
            <a:ext cx="222000" cy="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0" name="Google Shape;110;p16"/>
          <p:cNvSpPr txBox="1"/>
          <p:nvPr/>
        </p:nvSpPr>
        <p:spPr>
          <a:xfrm>
            <a:off x="525750" y="450975"/>
            <a:ext cx="29502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Lato"/>
                <a:ea typeface="Lato"/>
                <a:cs typeface="Lato"/>
                <a:sym typeface="Lato"/>
              </a:rPr>
              <a:t>STEPS</a:t>
            </a:r>
            <a:endParaRPr b="1" sz="2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421300" y="1469225"/>
            <a:ext cx="2480400" cy="30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chemeClr val="lt1"/>
                </a:solidFill>
                <a:latin typeface="Lato"/>
                <a:ea typeface="Lato"/>
                <a:cs typeface="Lato"/>
                <a:sym typeface="Lato"/>
              </a:rPr>
              <a:t>Bivariate Analysis:</a:t>
            </a:r>
            <a:endParaRPr sz="1200">
              <a:solidFill>
                <a:schemeClr val="lt1"/>
              </a:solidFill>
              <a:latin typeface="Lato"/>
              <a:ea typeface="Lato"/>
              <a:cs typeface="Lato"/>
              <a:sym typeface="Lato"/>
            </a:endParaRPr>
          </a:p>
          <a:p>
            <a:pPr indent="-304800" lvl="0" marL="457200" rtl="0" algn="l">
              <a:lnSpc>
                <a:spcPct val="115000"/>
              </a:lnSpc>
              <a:spcBef>
                <a:spcPts val="150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Understand the relationships between pairs of variables.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Use correlation coefficients for numerical variables.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Create scatter plots, box plots, or other visualizations to explore relationships.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Perform statistical tests to validate observed patterns.</a:t>
            </a:r>
            <a:endParaRPr sz="1300">
              <a:solidFill>
                <a:schemeClr val="lt1"/>
              </a:solidFill>
              <a:latin typeface="Lato"/>
              <a:ea typeface="Lato"/>
              <a:cs typeface="Lato"/>
              <a:sym typeface="Lato"/>
            </a:endParaRPr>
          </a:p>
        </p:txBody>
      </p:sp>
      <p:sp>
        <p:nvSpPr>
          <p:cNvPr id="116" name="Google Shape;116;p17"/>
          <p:cNvSpPr txBox="1"/>
          <p:nvPr/>
        </p:nvSpPr>
        <p:spPr>
          <a:xfrm>
            <a:off x="3306375" y="1360050"/>
            <a:ext cx="2415000" cy="30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Final Conclusion:</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Objective: Summarize findings and draw conclusions from the analysis.</a:t>
            </a:r>
            <a:endParaRPr sz="120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Synthesize insights gained from univariate and bivariate analyses.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Discuss </a:t>
            </a:r>
            <a:r>
              <a:rPr lang="en" sz="1200">
                <a:solidFill>
                  <a:schemeClr val="lt1"/>
                </a:solidFill>
                <a:latin typeface="Lato"/>
                <a:ea typeface="Lato"/>
                <a:cs typeface="Lato"/>
                <a:sym typeface="Lato"/>
              </a:rPr>
              <a:t>any patterns, trends, or correlations discovered.</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Make recommendations or decisions based on the analysis.</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415"/>
              <a:t>1. More clients have payments on time = 0</a:t>
            </a:r>
            <a:endParaRPr sz="1415"/>
          </a:p>
          <a:p>
            <a:pPr indent="0" lvl="0" marL="0" rtl="0" algn="l">
              <a:lnSpc>
                <a:spcPct val="80000"/>
              </a:lnSpc>
              <a:spcBef>
                <a:spcPts val="0"/>
              </a:spcBef>
              <a:spcAft>
                <a:spcPts val="0"/>
              </a:spcAft>
              <a:buSzPts val="605"/>
              <a:buNone/>
            </a:pPr>
            <a:r>
              <a:rPr lang="en" sz="1415"/>
              <a:t>2. Clients have difficulties with there payments is low = 1</a:t>
            </a:r>
            <a:endParaRPr sz="1415"/>
          </a:p>
        </p:txBody>
      </p:sp>
      <p:pic>
        <p:nvPicPr>
          <p:cNvPr id="122" name="Google Shape;122;p18"/>
          <p:cNvPicPr preferRelativeResize="0"/>
          <p:nvPr/>
        </p:nvPicPr>
        <p:blipFill>
          <a:blip r:embed="rId3">
            <a:alphaModFix/>
          </a:blip>
          <a:stretch>
            <a:fillRect/>
          </a:stretch>
        </p:blipFill>
        <p:spPr>
          <a:xfrm>
            <a:off x="844275" y="191575"/>
            <a:ext cx="5337247" cy="4067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1100"/>
              </a:spcBef>
              <a:spcAft>
                <a:spcPts val="0"/>
              </a:spcAft>
              <a:buClr>
                <a:srgbClr val="000000"/>
              </a:buClr>
              <a:buSzPts val="1400"/>
              <a:buFont typeface="Lato"/>
              <a:buAutoNum type="arabicPeriod"/>
            </a:pPr>
            <a:r>
              <a:t/>
            </a:r>
            <a:endParaRPr sz="1400">
              <a:solidFill>
                <a:srgbClr val="000000"/>
              </a:solidFill>
              <a:highlight>
                <a:srgbClr val="FFFFFF"/>
              </a:highlight>
            </a:endParaRPr>
          </a:p>
          <a:p>
            <a:pPr indent="0" lvl="0" marL="0" rtl="0" algn="l">
              <a:lnSpc>
                <a:spcPct val="115000"/>
              </a:lnSpc>
              <a:spcBef>
                <a:spcPts val="1100"/>
              </a:spcBef>
              <a:spcAft>
                <a:spcPts val="0"/>
              </a:spcAft>
              <a:buNone/>
            </a:pPr>
            <a:r>
              <a:rPr lang="en" sz="1400">
                <a:solidFill>
                  <a:srgbClr val="000000"/>
                </a:solidFill>
                <a:highlight>
                  <a:srgbClr val="FFFFFF"/>
                </a:highlight>
              </a:rPr>
              <a:t>No. of female clients is almost double the amount of male clients, but males have a higher tendency to be defaulter.</a:t>
            </a:r>
            <a:endParaRPr sz="1400">
              <a:solidFill>
                <a:srgbClr val="000000"/>
              </a:solidFill>
              <a:highlight>
                <a:srgbClr val="FFFFFF"/>
              </a:highlight>
            </a:endParaRPr>
          </a:p>
          <a:p>
            <a:pPr indent="0" lvl="0" marL="0" rtl="0" algn="l">
              <a:spcBef>
                <a:spcPts val="700"/>
              </a:spcBef>
              <a:spcAft>
                <a:spcPts val="0"/>
              </a:spcAft>
              <a:buNone/>
            </a:pPr>
            <a:r>
              <a:t/>
            </a:r>
            <a:endParaRPr sz="1400"/>
          </a:p>
        </p:txBody>
      </p:sp>
      <p:pic>
        <p:nvPicPr>
          <p:cNvPr id="128" name="Google Shape;128;p19"/>
          <p:cNvPicPr preferRelativeResize="0"/>
          <p:nvPr/>
        </p:nvPicPr>
        <p:blipFill>
          <a:blip r:embed="rId3">
            <a:alphaModFix/>
          </a:blip>
          <a:stretch>
            <a:fillRect/>
          </a:stretch>
        </p:blipFill>
        <p:spPr>
          <a:xfrm>
            <a:off x="152400" y="152400"/>
            <a:ext cx="7435907" cy="4067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client with a car are double than clients without a car but it doesnt make a difference in determining whether the client will repay or not.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34" name="Google Shape;134;p20"/>
          <p:cNvPicPr preferRelativeResize="0"/>
          <p:nvPr/>
        </p:nvPicPr>
        <p:blipFill>
          <a:blip r:embed="rId3">
            <a:alphaModFix/>
          </a:blip>
          <a:stretch>
            <a:fillRect/>
          </a:stretch>
        </p:blipFill>
        <p:spPr>
          <a:xfrm>
            <a:off x="152400" y="152400"/>
            <a:ext cx="7695142" cy="40677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935"/>
              <a:buNone/>
            </a:pPr>
            <a:r>
              <a:rPr lang="en" sz="1405"/>
              <a:t>client without real estate are double than clients with real estate but it doesnt make a difference in determining whether the client will repay or not.</a:t>
            </a:r>
            <a:endParaRPr sz="1405"/>
          </a:p>
        </p:txBody>
      </p:sp>
      <p:pic>
        <p:nvPicPr>
          <p:cNvPr id="140" name="Google Shape;140;p21"/>
          <p:cNvPicPr preferRelativeResize="0"/>
          <p:nvPr/>
        </p:nvPicPr>
        <p:blipFill>
          <a:blip r:embed="rId3">
            <a:alphaModFix/>
          </a:blip>
          <a:stretch>
            <a:fillRect/>
          </a:stretch>
        </p:blipFill>
        <p:spPr>
          <a:xfrm>
            <a:off x="152400" y="152400"/>
            <a:ext cx="6095715" cy="4067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