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4717" autoAdjust="0"/>
  </p:normalViewPr>
  <p:slideViewPr>
    <p:cSldViewPr>
      <p:cViewPr varScale="1">
        <p:scale>
          <a:sx n="103" d="100"/>
          <a:sy n="103" d="100"/>
        </p:scale>
        <p:origin x="-20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645EF3-D0A0-47B2-8F94-0552ABDED141}" type="datetimeFigureOut">
              <a:rPr lang="en-US" smtClean="0"/>
              <a:pPr/>
              <a:t>09-Apr-19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EDE11-ED44-41C5-8828-6F2C7278736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645EF3-D0A0-47B2-8F94-0552ABDED141}" type="datetimeFigureOut">
              <a:rPr lang="en-US" smtClean="0"/>
              <a:pPr/>
              <a:t>09-Apr-19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EDE11-ED44-41C5-8828-6F2C7278736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645EF3-D0A0-47B2-8F94-0552ABDED141}" type="datetimeFigureOut">
              <a:rPr lang="en-US" smtClean="0"/>
              <a:pPr/>
              <a:t>09-Apr-19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EDE11-ED44-41C5-8828-6F2C7278736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645EF3-D0A0-47B2-8F94-0552ABDED141}" type="datetimeFigureOut">
              <a:rPr lang="en-US" smtClean="0"/>
              <a:pPr/>
              <a:t>09-Apr-19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EDE11-ED44-41C5-8828-6F2C7278736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645EF3-D0A0-47B2-8F94-0552ABDED141}" type="datetimeFigureOut">
              <a:rPr lang="en-US" smtClean="0"/>
              <a:pPr/>
              <a:t>09-Apr-19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EDE11-ED44-41C5-8828-6F2C7278736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645EF3-D0A0-47B2-8F94-0552ABDED141}" type="datetimeFigureOut">
              <a:rPr lang="en-US" smtClean="0"/>
              <a:pPr/>
              <a:t>09-Apr-19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CEDE11-ED44-41C5-8828-6F2C7278736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645EF3-D0A0-47B2-8F94-0552ABDED141}" type="datetimeFigureOut">
              <a:rPr lang="en-US" smtClean="0"/>
              <a:pPr/>
              <a:t>09-Apr-19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CEDE11-ED44-41C5-8828-6F2C7278736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645EF3-D0A0-47B2-8F94-0552ABDED141}" type="datetimeFigureOut">
              <a:rPr lang="en-US" smtClean="0"/>
              <a:pPr/>
              <a:t>09-Apr-19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CEDE11-ED44-41C5-8828-6F2C7278736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645EF3-D0A0-47B2-8F94-0552ABDED141}" type="datetimeFigureOut">
              <a:rPr lang="en-US" smtClean="0"/>
              <a:pPr/>
              <a:t>09-Apr-19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CEDE11-ED44-41C5-8828-6F2C7278736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645EF3-D0A0-47B2-8F94-0552ABDED141}" type="datetimeFigureOut">
              <a:rPr lang="en-US" smtClean="0"/>
              <a:pPr/>
              <a:t>09-Apr-19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CEDE11-ED44-41C5-8828-6F2C7278736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645EF3-D0A0-47B2-8F94-0552ABDED141}" type="datetimeFigureOut">
              <a:rPr lang="en-US" smtClean="0"/>
              <a:pPr/>
              <a:t>09-Apr-19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CEDE11-ED44-41C5-8828-6F2C7278736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645EF3-D0A0-47B2-8F94-0552ABDED141}" type="datetimeFigureOut">
              <a:rPr lang="en-US" smtClean="0"/>
              <a:pPr/>
              <a:t>09-Apr-19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CEDE11-ED44-41C5-8828-6F2C7278736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heengineeringprojects.com/2016/02/matlab-projects.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theengineeringprojects.com/2016/02/matlab-projects.html"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theengineeringprojects.com/wp-content/uploads/2016/05/DTMF-Decoder-using-MATLAB.jp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smtClean="0"/>
              <a:t>Presentation of </a:t>
            </a:r>
            <a:br>
              <a:rPr lang="en-US" dirty="0" smtClean="0"/>
            </a:br>
            <a:r>
              <a:rPr lang="en-US" dirty="0" smtClean="0"/>
              <a:t>Digital Signal Processing </a:t>
            </a:r>
            <a:endParaRPr lang="en-US" dirty="0"/>
          </a:p>
        </p:txBody>
      </p:sp>
      <p:sp>
        <p:nvSpPr>
          <p:cNvPr id="3" name="Subtitle 2"/>
          <p:cNvSpPr>
            <a:spLocks noGrp="1"/>
          </p:cNvSpPr>
          <p:nvPr>
            <p:ph type="subTitle" idx="1"/>
          </p:nvPr>
        </p:nvSpPr>
        <p:spPr/>
        <p:txBody>
          <a:bodyPr>
            <a:normAutofit fontScale="92500" lnSpcReduction="20000"/>
          </a:bodyPr>
          <a:lstStyle/>
          <a:p>
            <a:endParaRPr lang="en-US" dirty="0" smtClean="0">
              <a:solidFill>
                <a:schemeClr val="tx1"/>
              </a:solidFill>
            </a:endParaRPr>
          </a:p>
          <a:p>
            <a:endParaRPr lang="en-US" b="1" dirty="0" smtClean="0"/>
          </a:p>
          <a:p>
            <a:r>
              <a:rPr lang="en-US" sz="2800" b="1" dirty="0" smtClean="0">
                <a:solidFill>
                  <a:schemeClr val="tx1"/>
                </a:solidFill>
              </a:rPr>
              <a:t>DUAL TONE MULTIPLE FREQUENCY (DTMF) </a:t>
            </a:r>
            <a:r>
              <a:rPr lang="en-US" sz="2800" b="1" dirty="0" smtClean="0">
                <a:solidFill>
                  <a:schemeClr val="tx1"/>
                </a:solidFill>
              </a:rPr>
              <a:t>Decoder </a:t>
            </a:r>
          </a:p>
          <a:p>
            <a:endParaRPr lang="en-US" dirty="0" smtClean="0">
              <a:solidFill>
                <a:schemeClr val="tx1"/>
              </a:solidFill>
            </a:endParaRPr>
          </a:p>
        </p:txBody>
      </p:sp>
      <p:pic>
        <p:nvPicPr>
          <p:cNvPr id="4" name="Picture 3" descr="G:\2.png"/>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3048000" y="304800"/>
            <a:ext cx="2938159" cy="280020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4525963"/>
          </a:xfrm>
        </p:spPr>
        <p:txBody>
          <a:bodyPr>
            <a:normAutofit/>
          </a:bodyPr>
          <a:lstStyle/>
          <a:p>
            <a:r>
              <a:rPr lang="en-US" sz="2400" dirty="0" smtClean="0"/>
              <a:t>You can see in the above figure that first graph is showing the DTMF input, which is actual signal which I have converted to sound on button press.</a:t>
            </a:r>
          </a:p>
          <a:p>
            <a:r>
              <a:rPr lang="en-US" sz="2400" dirty="0" smtClean="0"/>
              <a:t>The second graph is showing the Filtered Low Frequency Signal while the third one is showing the Filtered High Frequency Signal.</a:t>
            </a:r>
          </a:p>
          <a:p>
            <a:r>
              <a:rPr lang="en-US" sz="2400" dirty="0" smtClean="0"/>
              <a:t>The two graphs on the right side are showing the Amplitude of FFT Low Pass and FFT High Pass.</a:t>
            </a:r>
          </a:p>
          <a:p>
            <a:r>
              <a:rPr lang="en-US" sz="2400" dirty="0" smtClean="0"/>
              <a:t>Now if you have a look at the Command window of </a:t>
            </a:r>
            <a:r>
              <a:rPr lang="en-US" sz="2400" u="sng" dirty="0" smtClean="0">
                <a:hlinkClick r:id="rId2"/>
              </a:rPr>
              <a:t>MATLAB</a:t>
            </a:r>
            <a:r>
              <a:rPr lang="en-US" sz="2400" dirty="0" smtClean="0"/>
              <a:t> then it will give you the button pressed as shown in below figure: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smtClean="0"/>
              <a:t>These are the buttons which I have pressed while testing it and it has given me each time which button is pressed.</a:t>
            </a:r>
            <a:br>
              <a:rPr lang="en-US" sz="2400" dirty="0" smtClean="0"/>
            </a:br>
            <a:endParaRPr lang="en-US" sz="2400" dirty="0"/>
          </a:p>
        </p:txBody>
      </p:sp>
      <p:pic>
        <p:nvPicPr>
          <p:cNvPr id="4" name="Content Placeholder 3" descr="DTMF-Decoder-using-MATLAB-2.jpg"/>
          <p:cNvPicPr>
            <a:picLocks noGrp="1" noChangeAspect="1"/>
          </p:cNvPicPr>
          <p:nvPr>
            <p:ph idx="1"/>
          </p:nvPr>
        </p:nvPicPr>
        <p:blipFill>
          <a:blip r:embed="rId2"/>
          <a:stretch>
            <a:fillRect/>
          </a:stretch>
        </p:blipFill>
        <p:spPr>
          <a:xfrm>
            <a:off x="2649957" y="1600200"/>
            <a:ext cx="3844085" cy="4525963"/>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US" dirty="0" smtClean="0"/>
              <a:t>THANK YOU</a:t>
            </a:r>
          </a:p>
          <a:p>
            <a:pPr algn="ctr">
              <a:buNone/>
            </a:pPr>
            <a:endParaRPr lang="en-US" dirty="0"/>
          </a:p>
        </p:txBody>
      </p:sp>
      <p:pic>
        <p:nvPicPr>
          <p:cNvPr id="4" name="Picture 3" descr="51zLZbEVSTL._SX425_.jpg"/>
          <p:cNvPicPr>
            <a:picLocks noChangeAspect="1"/>
          </p:cNvPicPr>
          <p:nvPr/>
        </p:nvPicPr>
        <p:blipFill>
          <a:blip r:embed="rId2"/>
          <a:stretch>
            <a:fillRect/>
          </a:stretch>
        </p:blipFill>
        <p:spPr>
          <a:xfrm>
            <a:off x="3200400" y="2819400"/>
            <a:ext cx="2590800" cy="25241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0"/>
            <a:ext cx="7772400" cy="1847850"/>
          </a:xfrm>
        </p:spPr>
        <p:txBody>
          <a:bodyPr>
            <a:normAutofit fontScale="90000"/>
          </a:bodyPr>
          <a:lstStyle/>
          <a:p>
            <a:r>
              <a:rPr lang="en-US" b="1" u="sng" dirty="0"/>
              <a:t>Group Members</a:t>
            </a:r>
            <a:r>
              <a:rPr lang="en-US" b="1" dirty="0"/>
              <a:t>:			</a:t>
            </a:r>
            <a:r>
              <a:rPr lang="en-US" b="1" u="sng" dirty="0" smtClean="0"/>
              <a:t>Roll No</a:t>
            </a:r>
            <a:r>
              <a:rPr lang="en-US" b="1" dirty="0" smtClean="0"/>
              <a:t>:-</a:t>
            </a:r>
            <a:r>
              <a:rPr lang="en-US" dirty="0"/>
              <a:t/>
            </a:r>
            <a:br>
              <a:rPr lang="en-US" dirty="0"/>
            </a:br>
            <a:endParaRPr lang="en-US" dirty="0"/>
          </a:p>
        </p:txBody>
      </p:sp>
      <p:sp>
        <p:nvSpPr>
          <p:cNvPr id="3" name="Subtitle 2"/>
          <p:cNvSpPr>
            <a:spLocks noGrp="1"/>
          </p:cNvSpPr>
          <p:nvPr>
            <p:ph type="subTitle" idx="1"/>
          </p:nvPr>
        </p:nvSpPr>
        <p:spPr>
          <a:xfrm>
            <a:off x="381000" y="2057400"/>
            <a:ext cx="8077200" cy="3505200"/>
          </a:xfrm>
        </p:spPr>
        <p:txBody>
          <a:bodyPr>
            <a:normAutofit fontScale="92500" lnSpcReduction="20000"/>
          </a:bodyPr>
          <a:lstStyle/>
          <a:p>
            <a:pPr lvl="0">
              <a:lnSpc>
                <a:spcPct val="110000"/>
              </a:lnSpc>
            </a:pPr>
            <a:r>
              <a:rPr lang="en-US" dirty="0" err="1">
                <a:solidFill>
                  <a:schemeClr val="tx1"/>
                </a:solidFill>
              </a:rPr>
              <a:t>M.Ali</a:t>
            </a:r>
            <a:r>
              <a:rPr lang="en-US" dirty="0">
                <a:solidFill>
                  <a:schemeClr val="tx1"/>
                </a:solidFill>
              </a:rPr>
              <a:t> </a:t>
            </a:r>
            <a:r>
              <a:rPr lang="en-US" dirty="0" err="1">
                <a:solidFill>
                  <a:schemeClr val="tx1"/>
                </a:solidFill>
              </a:rPr>
              <a:t>Shaikh</a:t>
            </a:r>
            <a:r>
              <a:rPr lang="en-US" dirty="0">
                <a:solidFill>
                  <a:schemeClr val="tx1"/>
                </a:solidFill>
              </a:rPr>
              <a:t> 				 </a:t>
            </a:r>
            <a:r>
              <a:rPr lang="en-US" dirty="0" smtClean="0">
                <a:solidFill>
                  <a:schemeClr val="tx1"/>
                </a:solidFill>
              </a:rPr>
              <a:t>2017-TE-027</a:t>
            </a:r>
            <a:endParaRPr lang="en-US" dirty="0">
              <a:solidFill>
                <a:schemeClr val="tx1"/>
              </a:solidFill>
            </a:endParaRPr>
          </a:p>
          <a:p>
            <a:pPr lvl="0">
              <a:lnSpc>
                <a:spcPct val="110000"/>
              </a:lnSpc>
            </a:pPr>
            <a:r>
              <a:rPr lang="en-US" dirty="0" err="1">
                <a:solidFill>
                  <a:schemeClr val="tx1"/>
                </a:solidFill>
              </a:rPr>
              <a:t>M.Arsalan</a:t>
            </a:r>
            <a:r>
              <a:rPr lang="en-US" dirty="0">
                <a:solidFill>
                  <a:schemeClr val="tx1"/>
                </a:solidFill>
              </a:rPr>
              <a:t> </a:t>
            </a:r>
            <a:r>
              <a:rPr lang="en-US" dirty="0" err="1">
                <a:solidFill>
                  <a:schemeClr val="tx1"/>
                </a:solidFill>
              </a:rPr>
              <a:t>Mirza</a:t>
            </a:r>
            <a:r>
              <a:rPr lang="en-US" dirty="0">
                <a:solidFill>
                  <a:schemeClr val="tx1"/>
                </a:solidFill>
              </a:rPr>
              <a:t>                            </a:t>
            </a:r>
            <a:r>
              <a:rPr lang="en-US" dirty="0" smtClean="0">
                <a:solidFill>
                  <a:schemeClr val="tx1"/>
                </a:solidFill>
              </a:rPr>
              <a:t>   </a:t>
            </a:r>
            <a:r>
              <a:rPr lang="en-US" dirty="0" smtClean="0">
                <a:solidFill>
                  <a:schemeClr val="tx1"/>
                </a:solidFill>
              </a:rPr>
              <a:t>     2017-TE-028</a:t>
            </a:r>
            <a:endParaRPr lang="en-US" dirty="0">
              <a:solidFill>
                <a:schemeClr val="tx1"/>
              </a:solidFill>
            </a:endParaRPr>
          </a:p>
          <a:p>
            <a:pPr lvl="0">
              <a:lnSpc>
                <a:spcPct val="120000"/>
              </a:lnSpc>
            </a:pPr>
            <a:r>
              <a:rPr lang="en-US" dirty="0">
                <a:solidFill>
                  <a:schemeClr val="tx1"/>
                </a:solidFill>
              </a:rPr>
              <a:t>Abdul </a:t>
            </a:r>
            <a:r>
              <a:rPr lang="en-US" dirty="0" err="1">
                <a:solidFill>
                  <a:schemeClr val="tx1"/>
                </a:solidFill>
              </a:rPr>
              <a:t>Quyyum</a:t>
            </a:r>
            <a:r>
              <a:rPr lang="en-US" dirty="0">
                <a:solidFill>
                  <a:schemeClr val="tx1"/>
                </a:solidFill>
              </a:rPr>
              <a:t> </a:t>
            </a:r>
            <a:r>
              <a:rPr lang="en-US" dirty="0" err="1">
                <a:solidFill>
                  <a:schemeClr val="tx1"/>
                </a:solidFill>
              </a:rPr>
              <a:t>Qureshi</a:t>
            </a:r>
            <a:r>
              <a:rPr lang="en-US" dirty="0">
                <a:solidFill>
                  <a:schemeClr val="tx1"/>
                </a:solidFill>
              </a:rPr>
              <a:t>                   </a:t>
            </a:r>
            <a:r>
              <a:rPr lang="en-US" dirty="0" smtClean="0">
                <a:solidFill>
                  <a:schemeClr val="tx1"/>
                </a:solidFill>
              </a:rPr>
              <a:t>     2017-TE-036 </a:t>
            </a:r>
          </a:p>
          <a:p>
            <a:pPr lvl="0">
              <a:lnSpc>
                <a:spcPct val="120000"/>
              </a:lnSpc>
            </a:pPr>
            <a:r>
              <a:rPr lang="en-US" dirty="0" smtClean="0">
                <a:solidFill>
                  <a:schemeClr val="tx1"/>
                </a:solidFill>
              </a:rPr>
              <a:t>Muhammad </a:t>
            </a:r>
            <a:r>
              <a:rPr lang="en-US" dirty="0" err="1" smtClean="0">
                <a:solidFill>
                  <a:schemeClr val="tx1"/>
                </a:solidFill>
              </a:rPr>
              <a:t>Ahemad</a:t>
            </a:r>
            <a:r>
              <a:rPr lang="en-US" dirty="0" smtClean="0">
                <a:solidFill>
                  <a:schemeClr val="tx1"/>
                </a:solidFill>
              </a:rPr>
              <a:t>                            2017-TE-033</a:t>
            </a:r>
            <a:endParaRPr lang="en-US" dirty="0" smtClean="0">
              <a:solidFill>
                <a:schemeClr val="tx1"/>
              </a:solidFill>
            </a:endParaRPr>
          </a:p>
          <a:p>
            <a:endParaRPr lang="en-US" b="1" dirty="0" smtClean="0">
              <a:solidFill>
                <a:schemeClr val="tx1"/>
              </a:solidFill>
            </a:endParaRPr>
          </a:p>
          <a:p>
            <a:endParaRPr lang="en-US" b="1" dirty="0">
              <a:solidFill>
                <a:schemeClr val="tx1"/>
              </a:solidFill>
            </a:endParaRPr>
          </a:p>
          <a:p>
            <a:r>
              <a:rPr lang="en-US" b="1" dirty="0" smtClean="0">
                <a:solidFill>
                  <a:schemeClr val="tx1"/>
                </a:solidFill>
              </a:rPr>
              <a:t>SUBMITTED </a:t>
            </a:r>
            <a:r>
              <a:rPr lang="en-US" b="1" dirty="0">
                <a:solidFill>
                  <a:schemeClr val="tx1"/>
                </a:solidFill>
              </a:rPr>
              <a:t>TO: SIR IRFAN USMANI</a:t>
            </a:r>
            <a:endParaRPr lang="en-US" dirty="0">
              <a:solidFill>
                <a:schemeClr val="tx1"/>
              </a:solidFill>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DUAL TONE MULTIPLE FREQUENCY (DTMF)</a:t>
            </a:r>
            <a:endParaRPr lang="en-US" dirty="0"/>
          </a:p>
        </p:txBody>
      </p:sp>
      <p:pic>
        <p:nvPicPr>
          <p:cNvPr id="6" name="Content Placeholder 5" descr="DTMF-Decoder-using-MATLAB-1.jpg"/>
          <p:cNvPicPr>
            <a:picLocks noGrp="1" noChangeAspect="1"/>
          </p:cNvPicPr>
          <p:nvPr>
            <p:ph idx="1"/>
          </p:nvPr>
        </p:nvPicPr>
        <p:blipFill>
          <a:blip r:embed="rId2"/>
          <a:stretch>
            <a:fillRect/>
          </a:stretch>
        </p:blipFill>
        <p:spPr>
          <a:xfrm>
            <a:off x="1402975" y="1600200"/>
            <a:ext cx="6338050" cy="4525963"/>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495800"/>
          </a:xfrm>
        </p:spPr>
        <p:txBody>
          <a:bodyPr>
            <a:normAutofit/>
          </a:bodyPr>
          <a:lstStyle/>
          <a:p>
            <a:pPr algn="l"/>
            <a:r>
              <a:rPr lang="en-US" sz="2400" dirty="0" smtClean="0"/>
              <a:t>In </a:t>
            </a:r>
            <a:r>
              <a:rPr lang="en-US" sz="2400" dirty="0" smtClean="0"/>
              <a:t>this project, </a:t>
            </a:r>
            <a:r>
              <a:rPr lang="en-US" sz="2400" dirty="0" smtClean="0"/>
              <a:t>We </a:t>
            </a:r>
            <a:r>
              <a:rPr lang="en-US" sz="2400" dirty="0" smtClean="0"/>
              <a:t>have designed a keypad in MATLAB using the GUI functionality of MATLAB. After designing the keypad, I have assigned a tune to each of these buttons. Obviously the tune attached to each button is different and when we press any of these buttons, then the MATLAB recognizes the respective button.</a:t>
            </a:r>
            <a:br>
              <a:rPr lang="en-US" sz="2400" dirty="0" smtClean="0"/>
            </a:br>
            <a:r>
              <a:rPr lang="en-US" sz="2400" dirty="0" smtClean="0"/>
              <a:t>This project is designed in </a:t>
            </a:r>
            <a:r>
              <a:rPr lang="en-US" sz="2400" u="sng" dirty="0" smtClean="0">
                <a:hlinkClick r:id="rId2"/>
              </a:rPr>
              <a:t>MATLAB</a:t>
            </a:r>
            <a:r>
              <a:rPr lang="en-US" sz="2400" dirty="0" smtClean="0"/>
              <a:t> and I have tested it on MATLAB 2009 and MATLAB 2014 and it works fine on both of them. </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u="sng" dirty="0" smtClean="0">
                <a:hlinkClick r:id="rId2"/>
              </a:rPr>
              <a:t/>
            </a:r>
            <a:br>
              <a:rPr lang="en-US" u="sng" dirty="0" smtClean="0">
                <a:hlinkClick r:id="rId2"/>
              </a:rPr>
            </a:br>
            <a:r>
              <a:rPr lang="en-US" u="sng" dirty="0" smtClean="0">
                <a:hlinkClick r:id="rId2"/>
              </a:rPr>
              <a:t> </a:t>
            </a:r>
            <a:r>
              <a:rPr lang="en-US" sz="1100" b="1" dirty="0" smtClean="0"/>
              <a:t/>
            </a:r>
            <a:br>
              <a:rPr lang="en-US" sz="1100" b="1" dirty="0" smtClean="0"/>
            </a:br>
            <a:r>
              <a:rPr lang="en-US" sz="1100" dirty="0" smtClean="0"/>
              <a:t> </a:t>
            </a:r>
            <a:r>
              <a:rPr lang="en-US" sz="2700" dirty="0" smtClean="0"/>
              <a:t>When you run the file named as </a:t>
            </a:r>
            <a:r>
              <a:rPr lang="en-US" sz="2700" dirty="0" err="1" smtClean="0"/>
              <a:t>decoder.m</a:t>
            </a:r>
            <a:r>
              <a:rPr lang="en-US" sz="2700" dirty="0" smtClean="0"/>
              <a:t>, it will start the GUI which will look something as shown in below figure:</a:t>
            </a:r>
            <a:br>
              <a:rPr lang="en-US" sz="2700" dirty="0" smtClean="0"/>
            </a:br>
            <a:r>
              <a:rPr lang="en-US" dirty="0"/>
              <a:t/>
            </a:r>
            <a:br>
              <a:rPr lang="en-US" dirty="0"/>
            </a:br>
            <a:r>
              <a:rPr lang="en-US" b="1" dirty="0"/>
              <a:t> </a:t>
            </a:r>
            <a:r>
              <a:rPr lang="en-US" dirty="0"/>
              <a:t/>
            </a:r>
            <a:br>
              <a:rPr lang="en-US" dirty="0"/>
            </a:br>
            <a:endParaRPr lang="en-US" dirty="0"/>
          </a:p>
        </p:txBody>
      </p:sp>
      <p:pic>
        <p:nvPicPr>
          <p:cNvPr id="4" name="Content Placeholder 3" descr="DTMF-Decoder-using-MATLAB.jpg"/>
          <p:cNvPicPr>
            <a:picLocks noGrp="1" noChangeAspect="1"/>
          </p:cNvPicPr>
          <p:nvPr>
            <p:ph idx="1"/>
          </p:nvPr>
        </p:nvPicPr>
        <p:blipFill>
          <a:blip r:embed="rId3"/>
          <a:stretch>
            <a:fillRect/>
          </a:stretch>
        </p:blipFill>
        <p:spPr>
          <a:xfrm>
            <a:off x="1447800" y="1143000"/>
            <a:ext cx="6327888" cy="4525963"/>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
            </a:r>
            <a:br>
              <a:rPr lang="en-US" dirty="0"/>
            </a:br>
            <a:endParaRPr lang="en-US" dirty="0"/>
          </a:p>
        </p:txBody>
      </p:sp>
      <p:sp>
        <p:nvSpPr>
          <p:cNvPr id="3" name="Content Placeholder 2"/>
          <p:cNvSpPr>
            <a:spLocks noGrp="1"/>
          </p:cNvSpPr>
          <p:nvPr>
            <p:ph idx="1"/>
          </p:nvPr>
        </p:nvSpPr>
        <p:spPr>
          <a:xfrm>
            <a:off x="457200" y="457200"/>
            <a:ext cx="8229600" cy="5486400"/>
          </a:xfrm>
        </p:spPr>
        <p:txBody>
          <a:bodyPr>
            <a:noAutofit/>
          </a:bodyPr>
          <a:lstStyle/>
          <a:p>
            <a:r>
              <a:rPr lang="en-US" sz="2400" dirty="0" smtClean="0"/>
              <a:t>That’s the GUI used for DTMF Decoder using MATLAB.</a:t>
            </a:r>
          </a:p>
          <a:p>
            <a:r>
              <a:rPr lang="en-US" sz="2400" dirty="0" smtClean="0"/>
              <a:t>You can see a keypad is shown in the above GUI, now I have assigned a specific tune to each of these buttons and the code for assigning this tune is as follows:</a:t>
            </a:r>
          </a:p>
          <a:p>
            <a:r>
              <a:rPr lang="en-US" sz="2400" dirty="0" smtClean="0"/>
              <a:t>t=[0:0.000125:.05]; </a:t>
            </a:r>
            <a:r>
              <a:rPr lang="en-US" sz="2400" dirty="0" err="1" smtClean="0"/>
              <a:t>fs</a:t>
            </a:r>
            <a:r>
              <a:rPr lang="en-US" sz="2400" dirty="0" smtClean="0"/>
              <a:t>=8000; f1=770;f2=1477; y1=.25*sin(2*pi*f1*t); y2=.25*sin(2*pi*f2*t); y=y1+y2;sound(</a:t>
            </a:r>
            <a:r>
              <a:rPr lang="en-US" sz="2400" dirty="0" err="1" smtClean="0"/>
              <a:t>y,fs</a:t>
            </a:r>
            <a:r>
              <a:rPr lang="en-US" sz="2400" dirty="0" smtClean="0"/>
              <a:t>)So, you can see in the above code that I have generated a sine wave and then created a sound using that sine wave.</a:t>
            </a:r>
          </a:p>
          <a:p>
            <a:r>
              <a:rPr lang="en-US" sz="2400" dirty="0" smtClean="0"/>
              <a:t>So, we have such sounds assigned to each of these buttons</a:t>
            </a:r>
            <a:r>
              <a:rPr lang="en-US" sz="2400" dirty="0" smtClean="0"/>
              <a:t>.</a:t>
            </a:r>
            <a:endParaRPr lang="en-US" sz="2400" dirty="0" smtClean="0"/>
          </a:p>
          <a:p>
            <a:r>
              <a:rPr lang="en-US" sz="2400" dirty="0" smtClean="0"/>
              <a:t>Now once button is pressed, the respective sound will be activated and rite after that sound, I have added a subroutine for decoding that sound.</a:t>
            </a:r>
          </a:p>
          <a:p>
            <a:pPr>
              <a:buNone/>
            </a:pPr>
            <a:r>
              <a:rPr lang="en-US" sz="2400" dirty="0" smtClean="0"/>
              <a:t/>
            </a:r>
            <a:br>
              <a:rPr lang="en-US" sz="2400" dirty="0" smtClean="0"/>
            </a:b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525963"/>
          </a:xfrm>
        </p:spPr>
        <p:txBody>
          <a:bodyPr numCol="3">
            <a:normAutofit fontScale="62500" lnSpcReduction="20000"/>
          </a:bodyPr>
          <a:lstStyle/>
          <a:p>
            <a:r>
              <a:rPr lang="en-US" sz="3400" dirty="0" smtClean="0"/>
              <a:t>This subroutine is placed in a separate file named as </a:t>
            </a:r>
            <a:r>
              <a:rPr lang="en-US" sz="3400" dirty="0" err="1" smtClean="0"/>
              <a:t>subdecode.m</a:t>
            </a:r>
            <a:r>
              <a:rPr lang="en-US" sz="3400" dirty="0" smtClean="0"/>
              <a:t>.</a:t>
            </a:r>
          </a:p>
          <a:p>
            <a:r>
              <a:rPr lang="en-US" sz="3400" dirty="0" smtClean="0"/>
              <a:t>This </a:t>
            </a:r>
            <a:r>
              <a:rPr lang="en-US" sz="3400" dirty="0" err="1" smtClean="0"/>
              <a:t>subdecode.m</a:t>
            </a:r>
            <a:r>
              <a:rPr lang="en-US" sz="3400" dirty="0" smtClean="0"/>
              <a:t> is responsible for DTMF decoding and its code is as follows:</a:t>
            </a:r>
          </a:p>
          <a:p>
            <a:pPr>
              <a:buNone/>
            </a:pPr>
            <a:r>
              <a:rPr lang="en-US" sz="3400" u="sng" dirty="0" smtClean="0"/>
              <a:t>CODING</a:t>
            </a:r>
            <a:endParaRPr lang="en-US" sz="3400" u="sng" dirty="0" smtClean="0"/>
          </a:p>
          <a:p>
            <a:pPr>
              <a:buNone/>
            </a:pPr>
            <a:r>
              <a:rPr lang="en-US" dirty="0" smtClean="0"/>
              <a:t>axes(handles.fig1); plot(</a:t>
            </a:r>
            <a:r>
              <a:rPr lang="en-US" dirty="0" err="1" smtClean="0"/>
              <a:t>t,y</a:t>
            </a:r>
            <a:r>
              <a:rPr lang="en-US" dirty="0" smtClean="0"/>
              <a:t>); set(handles.fig1,'XMinorTick','on'); title('DTMF Input');</a:t>
            </a:r>
            <a:r>
              <a:rPr lang="en-US" dirty="0" err="1" smtClean="0"/>
              <a:t>xlabel</a:t>
            </a:r>
            <a:r>
              <a:rPr lang="en-US" dirty="0" smtClean="0"/>
              <a:t>('Time'); </a:t>
            </a:r>
            <a:r>
              <a:rPr lang="en-US" dirty="0" err="1" smtClean="0"/>
              <a:t>ylabel</a:t>
            </a:r>
            <a:r>
              <a:rPr lang="en-US" dirty="0" smtClean="0"/>
              <a:t>('Amplitude');grid; </a:t>
            </a:r>
            <a:r>
              <a:rPr lang="en-US" dirty="0" err="1" smtClean="0"/>
              <a:t>rmain</a:t>
            </a:r>
            <a:r>
              <a:rPr lang="en-US" dirty="0" smtClean="0"/>
              <a:t>=2048*2;rmag=1024*2</a:t>
            </a:r>
            <a:r>
              <a:rPr lang="en-US" dirty="0" smtClean="0"/>
              <a:t>; </a:t>
            </a:r>
            <a:r>
              <a:rPr lang="en-US" dirty="0" err="1" smtClean="0"/>
              <a:t>cn</a:t>
            </a:r>
            <a:r>
              <a:rPr lang="en-US" dirty="0" smtClean="0"/>
              <a:t>=9;cr=0.5; </a:t>
            </a:r>
            <a:r>
              <a:rPr lang="en-US" dirty="0" err="1" smtClean="0"/>
              <a:t>cl</a:t>
            </a:r>
            <a:r>
              <a:rPr lang="en-US" dirty="0" smtClean="0"/>
              <a:t>=.25;ch=.28; [</a:t>
            </a:r>
            <a:r>
              <a:rPr lang="en-US" dirty="0" err="1" smtClean="0"/>
              <a:t>b,a</a:t>
            </a:r>
            <a:r>
              <a:rPr lang="en-US" dirty="0" smtClean="0"/>
              <a:t>]=cheby1(</a:t>
            </a:r>
            <a:r>
              <a:rPr lang="en-US" dirty="0" err="1" smtClean="0"/>
              <a:t>cn,cr,cl</a:t>
            </a:r>
            <a:r>
              <a:rPr lang="en-US" dirty="0" smtClean="0"/>
              <a:t>); yfilt1=filter(</a:t>
            </a:r>
            <a:r>
              <a:rPr lang="en-US" dirty="0" err="1" smtClean="0"/>
              <a:t>b,a,y</a:t>
            </a:r>
            <a:r>
              <a:rPr lang="en-US" dirty="0" smtClean="0"/>
              <a:t>); h2=</a:t>
            </a:r>
            <a:r>
              <a:rPr lang="en-US" dirty="0" err="1" smtClean="0"/>
              <a:t>fft</a:t>
            </a:r>
            <a:r>
              <a:rPr lang="en-US" dirty="0" smtClean="0"/>
              <a:t>(yfilt1,rmain); hmag2=abs(h2(1:rmag)); [b1,a1]=cheby1(</a:t>
            </a:r>
            <a:r>
              <a:rPr lang="en-US" dirty="0" err="1" smtClean="0"/>
              <a:t>cn,cr,ch,'high</a:t>
            </a:r>
            <a:r>
              <a:rPr lang="en-US" dirty="0" smtClean="0"/>
              <a:t>'); yfilt2=filter(b1,a1,y); h3=</a:t>
            </a:r>
            <a:r>
              <a:rPr lang="en-US" dirty="0" err="1" smtClean="0"/>
              <a:t>fft</a:t>
            </a:r>
            <a:r>
              <a:rPr lang="en-US" dirty="0" smtClean="0"/>
              <a:t>(yfilt2,rmain); hmag3=abs(h3(1:rmag)); axes(handles.fig2); plot(yfilt1);grid; title('Filtered Low Freq. Signal'); </a:t>
            </a:r>
            <a:r>
              <a:rPr lang="en-US" dirty="0" err="1" smtClean="0"/>
              <a:t>xlabel</a:t>
            </a:r>
            <a:r>
              <a:rPr lang="en-US" dirty="0" smtClean="0"/>
              <a:t>('Time');</a:t>
            </a:r>
            <a:r>
              <a:rPr lang="en-US" dirty="0" err="1" smtClean="0"/>
              <a:t>ylabel</a:t>
            </a:r>
            <a:r>
              <a:rPr lang="en-US" dirty="0" smtClean="0"/>
              <a:t>('Amplitude'); axes(handles.fig3); plot(yfilt2);grid; title('Filtered High Freq. Signal'); </a:t>
            </a:r>
            <a:r>
              <a:rPr lang="en-US" dirty="0" err="1" smtClean="0"/>
              <a:t>xlabel</a:t>
            </a:r>
            <a:r>
              <a:rPr lang="en-US" dirty="0" smtClean="0"/>
              <a:t>('Time');</a:t>
            </a:r>
            <a:r>
              <a:rPr lang="en-US" dirty="0" err="1" smtClean="0"/>
              <a:t>ylabel</a:t>
            </a:r>
            <a:r>
              <a:rPr lang="en-US" dirty="0" smtClean="0"/>
              <a:t>('Amplitude'); </a:t>
            </a:r>
            <a:br>
              <a:rPr lang="en-US" dirty="0" smtClean="0"/>
            </a:b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4525963"/>
          </a:xfrm>
        </p:spPr>
        <p:txBody>
          <a:bodyPr numCol="3">
            <a:normAutofit fontScale="55000" lnSpcReduction="20000"/>
          </a:bodyPr>
          <a:lstStyle/>
          <a:p>
            <a:r>
              <a:rPr lang="en-US" dirty="0" err="1" smtClean="0"/>
              <a:t>hlow</a:t>
            </a:r>
            <a:r>
              <a:rPr lang="en-US" dirty="0" smtClean="0"/>
              <a:t>=</a:t>
            </a:r>
            <a:r>
              <a:rPr lang="en-US" dirty="0" err="1" smtClean="0"/>
              <a:t>fft</a:t>
            </a:r>
            <a:r>
              <a:rPr lang="en-US" dirty="0" smtClean="0"/>
              <a:t>(yfilt1,rmain); </a:t>
            </a:r>
            <a:r>
              <a:rPr lang="en-US" dirty="0" err="1" smtClean="0"/>
              <a:t>hmaglow</a:t>
            </a:r>
            <a:r>
              <a:rPr lang="en-US" dirty="0" smtClean="0"/>
              <a:t>=abs(</a:t>
            </a:r>
            <a:r>
              <a:rPr lang="en-US" dirty="0" err="1" smtClean="0"/>
              <a:t>hlow</a:t>
            </a:r>
            <a:r>
              <a:rPr lang="en-US" dirty="0" smtClean="0"/>
              <a:t>); axes(handles.fig4); plot(</a:t>
            </a:r>
            <a:r>
              <a:rPr lang="en-US" dirty="0" err="1" smtClean="0"/>
              <a:t>hmaglow</a:t>
            </a:r>
            <a:r>
              <a:rPr lang="en-US" dirty="0" smtClean="0"/>
              <a:t>(1:rmag)); title('FFT Low Pass');grid; </a:t>
            </a:r>
            <a:r>
              <a:rPr lang="en-US" dirty="0" err="1" smtClean="0"/>
              <a:t>xlabel</a:t>
            </a:r>
            <a:r>
              <a:rPr lang="en-US" dirty="0" smtClean="0"/>
              <a:t>('Time');</a:t>
            </a:r>
            <a:r>
              <a:rPr lang="en-US" dirty="0" err="1" smtClean="0"/>
              <a:t>ylabel</a:t>
            </a:r>
            <a:r>
              <a:rPr lang="en-US" dirty="0" smtClean="0"/>
              <a:t>('Amplitude'); </a:t>
            </a:r>
            <a:r>
              <a:rPr lang="en-US" dirty="0" err="1" smtClean="0"/>
              <a:t>hhigh</a:t>
            </a:r>
            <a:r>
              <a:rPr lang="en-US" dirty="0" smtClean="0"/>
              <a:t>=</a:t>
            </a:r>
            <a:r>
              <a:rPr lang="en-US" dirty="0" err="1" smtClean="0"/>
              <a:t>fft</a:t>
            </a:r>
            <a:r>
              <a:rPr lang="en-US" dirty="0" smtClean="0"/>
              <a:t>(yfilt2,rmain); </a:t>
            </a:r>
            <a:r>
              <a:rPr lang="en-US" dirty="0" err="1" smtClean="0"/>
              <a:t>hmaghigh</a:t>
            </a:r>
            <a:r>
              <a:rPr lang="en-US" dirty="0" smtClean="0"/>
              <a:t>=abs(</a:t>
            </a:r>
            <a:r>
              <a:rPr lang="en-US" dirty="0" err="1" smtClean="0"/>
              <a:t>hhigh</a:t>
            </a:r>
            <a:r>
              <a:rPr lang="en-US" dirty="0" smtClean="0"/>
              <a:t>); axes(handles.fig5); plot(</a:t>
            </a:r>
            <a:r>
              <a:rPr lang="en-US" dirty="0" err="1" smtClean="0"/>
              <a:t>hmaghigh</a:t>
            </a:r>
            <a:r>
              <a:rPr lang="en-US" dirty="0" smtClean="0"/>
              <a:t>(1:rmag)); title('FFT High Pass');grid; </a:t>
            </a:r>
            <a:r>
              <a:rPr lang="en-US" dirty="0" err="1" smtClean="0"/>
              <a:t>xlabel</a:t>
            </a:r>
            <a:r>
              <a:rPr lang="en-US" dirty="0" smtClean="0"/>
              <a:t>('Time');</a:t>
            </a:r>
            <a:r>
              <a:rPr lang="en-US" dirty="0" err="1" smtClean="0"/>
              <a:t>ylabel</a:t>
            </a:r>
            <a:r>
              <a:rPr lang="en-US" dirty="0" smtClean="0"/>
              <a:t>('Amplitude'); m=max(abs(hmag2));n=max(abs(hmag3)); o=find(m==hmag2);p=find(n==hmag3); j=((o-1)*</a:t>
            </a:r>
            <a:r>
              <a:rPr lang="en-US" dirty="0" err="1" smtClean="0"/>
              <a:t>fs</a:t>
            </a:r>
            <a:r>
              <a:rPr lang="en-US" dirty="0" smtClean="0"/>
              <a:t>)/</a:t>
            </a:r>
            <a:r>
              <a:rPr lang="en-US" dirty="0" err="1" smtClean="0"/>
              <a:t>rmain</a:t>
            </a:r>
            <a:r>
              <a:rPr lang="en-US" dirty="0" smtClean="0"/>
              <a:t>; k=((p-1)*</a:t>
            </a:r>
            <a:r>
              <a:rPr lang="en-US" dirty="0" err="1" smtClean="0"/>
              <a:t>fs</a:t>
            </a:r>
            <a:r>
              <a:rPr lang="en-US" dirty="0" smtClean="0"/>
              <a:t>)/</a:t>
            </a:r>
            <a:r>
              <a:rPr lang="en-US" dirty="0" err="1" smtClean="0"/>
              <a:t>rmain</a:t>
            </a:r>
            <a:r>
              <a:rPr lang="en-US" dirty="0" smtClean="0"/>
              <a:t>; if j&lt;=732.59 &amp; k&lt;=1270.91; </a:t>
            </a:r>
            <a:r>
              <a:rPr lang="en-US" dirty="0" err="1" smtClean="0"/>
              <a:t>disp</a:t>
            </a:r>
            <a:r>
              <a:rPr lang="en-US" dirty="0" smtClean="0"/>
              <a:t>('---&gt; Key Pressed is 1'); </a:t>
            </a:r>
            <a:r>
              <a:rPr lang="en-US" dirty="0" err="1" smtClean="0"/>
              <a:t>elseif</a:t>
            </a:r>
            <a:r>
              <a:rPr lang="en-US" dirty="0" smtClean="0"/>
              <a:t> j&lt;=732.59 &amp; k&lt;=1404.73; </a:t>
            </a:r>
            <a:r>
              <a:rPr lang="en-US" dirty="0" err="1" smtClean="0"/>
              <a:t>disp</a:t>
            </a:r>
            <a:r>
              <a:rPr lang="en-US" dirty="0" smtClean="0"/>
              <a:t>('---&gt; Key Pressed is 2'); </a:t>
            </a:r>
            <a:r>
              <a:rPr lang="en-US" dirty="0" err="1" smtClean="0"/>
              <a:t>elseif</a:t>
            </a:r>
            <a:r>
              <a:rPr lang="en-US" dirty="0" smtClean="0"/>
              <a:t> j&lt;=732.59 &amp; k&lt;=1553.04; </a:t>
            </a:r>
            <a:r>
              <a:rPr lang="en-US" dirty="0" err="1" smtClean="0"/>
              <a:t>disp</a:t>
            </a:r>
            <a:r>
              <a:rPr lang="en-US" dirty="0" smtClean="0"/>
              <a:t>('---&gt; Key Pressed is 3'); </a:t>
            </a:r>
            <a:r>
              <a:rPr lang="en-US" dirty="0" err="1" smtClean="0"/>
              <a:t>elseif</a:t>
            </a:r>
            <a:r>
              <a:rPr lang="en-US" dirty="0" smtClean="0"/>
              <a:t> j&lt;=732.59 &amp; k&gt;1553.05; </a:t>
            </a:r>
            <a:r>
              <a:rPr lang="en-US" dirty="0" err="1" smtClean="0"/>
              <a:t>disp</a:t>
            </a:r>
            <a:r>
              <a:rPr lang="en-US" dirty="0" smtClean="0"/>
              <a:t>('---&gt; Key Pressed is A'); </a:t>
            </a:r>
            <a:r>
              <a:rPr lang="en-US" dirty="0" err="1" smtClean="0"/>
              <a:t>elseif</a:t>
            </a:r>
            <a:r>
              <a:rPr lang="en-US" dirty="0" smtClean="0"/>
              <a:t> j&lt;=809.96 &amp; k&lt;=1270.91; </a:t>
            </a:r>
            <a:r>
              <a:rPr lang="en-US" dirty="0" err="1" smtClean="0"/>
              <a:t>disp</a:t>
            </a:r>
            <a:r>
              <a:rPr lang="en-US" dirty="0" smtClean="0"/>
              <a:t>('---&gt; Key Pressed is 4'); </a:t>
            </a:r>
            <a:r>
              <a:rPr lang="en-US" dirty="0" err="1" smtClean="0"/>
              <a:t>elseif</a:t>
            </a:r>
            <a:r>
              <a:rPr lang="en-US" dirty="0" smtClean="0"/>
              <a:t> j&lt;=809.96 &amp; k&lt;=1404.73; </a:t>
            </a:r>
            <a:r>
              <a:rPr lang="en-US" dirty="0" err="1" smtClean="0"/>
              <a:t>disp</a:t>
            </a:r>
            <a:r>
              <a:rPr lang="en-US" dirty="0" smtClean="0"/>
              <a:t>('---&gt; Key Pressed is 5'); </a:t>
            </a:r>
            <a:r>
              <a:rPr lang="en-US" dirty="0" err="1" smtClean="0"/>
              <a:t>elseif</a:t>
            </a:r>
            <a:r>
              <a:rPr lang="en-US" dirty="0" smtClean="0"/>
              <a:t> j&lt;=809.96 &amp; k&lt;=1553.04; </a:t>
            </a:r>
            <a:r>
              <a:rPr lang="en-US" dirty="0" err="1" smtClean="0"/>
              <a:t>disp</a:t>
            </a:r>
            <a:r>
              <a:rPr lang="en-US" dirty="0" smtClean="0"/>
              <a:t>('---&gt; Key Pressed is 6'); </a:t>
            </a:r>
            <a:r>
              <a:rPr lang="en-US" dirty="0" err="1" smtClean="0"/>
              <a:t>elseif</a:t>
            </a:r>
            <a:r>
              <a:rPr lang="en-US" dirty="0" smtClean="0"/>
              <a:t> j&lt;=809.96 &amp; k&gt;1553.05; </a:t>
            </a:r>
            <a:r>
              <a:rPr lang="en-US" dirty="0" err="1" smtClean="0"/>
              <a:t>disp</a:t>
            </a:r>
            <a:r>
              <a:rPr lang="en-US" dirty="0" smtClean="0"/>
              <a:t>('---&gt; Key Pressed is B'); </a:t>
            </a:r>
            <a:r>
              <a:rPr lang="en-US" dirty="0" err="1" smtClean="0"/>
              <a:t>elseif</a:t>
            </a:r>
            <a:r>
              <a:rPr lang="en-US" dirty="0" smtClean="0"/>
              <a:t> j&lt;=895.39 &amp; k&lt;=1270.91; </a:t>
            </a:r>
            <a:r>
              <a:rPr lang="en-US" dirty="0" err="1" smtClean="0"/>
              <a:t>disp</a:t>
            </a:r>
            <a:r>
              <a:rPr lang="en-US" dirty="0" smtClean="0"/>
              <a:t>('---&gt; Key Pressed is 7'); </a:t>
            </a:r>
            <a:r>
              <a:rPr lang="en-US" dirty="0" err="1" smtClean="0"/>
              <a:t>elseif</a:t>
            </a:r>
            <a:r>
              <a:rPr lang="en-US" dirty="0" smtClean="0"/>
              <a:t> j&lt;=895.39 &amp; k&lt;=1404.73; </a:t>
            </a:r>
            <a:r>
              <a:rPr lang="en-US" dirty="0" err="1" smtClean="0"/>
              <a:t>disp</a:t>
            </a:r>
            <a:r>
              <a:rPr lang="en-US" dirty="0" smtClean="0"/>
              <a:t>('---&gt; Key Pressed is 8'); </a:t>
            </a:r>
            <a:r>
              <a:rPr lang="en-US" dirty="0" err="1" smtClean="0"/>
              <a:t>elseif</a:t>
            </a:r>
            <a:r>
              <a:rPr lang="en-US" dirty="0" smtClean="0"/>
              <a:t> j&lt;=895.39 &amp; k&lt;=1553.04; </a:t>
            </a:r>
            <a:r>
              <a:rPr lang="en-US" dirty="0" err="1" smtClean="0"/>
              <a:t>disp</a:t>
            </a:r>
            <a:r>
              <a:rPr lang="en-US" dirty="0" smtClean="0"/>
              <a:t>('---&gt; Key Pressed is 9'); </a:t>
            </a:r>
            <a:r>
              <a:rPr lang="en-US" dirty="0" err="1" smtClean="0"/>
              <a:t>elseif</a:t>
            </a:r>
            <a:r>
              <a:rPr lang="en-US" dirty="0" smtClean="0"/>
              <a:t> j&lt;=895.39 &amp; k&gt;1553.05; </a:t>
            </a:r>
            <a:r>
              <a:rPr lang="en-US" dirty="0" err="1" smtClean="0"/>
              <a:t>disp</a:t>
            </a:r>
            <a:r>
              <a:rPr lang="en-US" dirty="0" smtClean="0"/>
              <a:t>('---&gt; Key Pressed is C'); </a:t>
            </a:r>
            <a:r>
              <a:rPr lang="en-US" dirty="0" err="1" smtClean="0"/>
              <a:t>elseif</a:t>
            </a:r>
            <a:r>
              <a:rPr lang="en-US" dirty="0" smtClean="0"/>
              <a:t> </a:t>
            </a:r>
            <a:r>
              <a:rPr lang="en-US" dirty="0" smtClean="0"/>
              <a:t>j&gt;895.40 </a:t>
            </a:r>
            <a:r>
              <a:rPr lang="en-US" dirty="0" smtClean="0"/>
              <a:t>&amp; k&lt;=1270.91</a:t>
            </a:r>
            <a:r>
              <a:rPr lang="en-US" dirty="0" smtClean="0"/>
              <a:t>;</a:t>
            </a:r>
          </a:p>
          <a:p>
            <a:r>
              <a:rPr lang="en-US" dirty="0" smtClean="0"/>
              <a:t>end</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4525963"/>
          </a:xfrm>
        </p:spPr>
        <p:txBody>
          <a:bodyPr/>
          <a:lstStyle/>
          <a:p>
            <a:r>
              <a:rPr lang="en-US" sz="2400" dirty="0" smtClean="0"/>
              <a:t>Now you can see in this code we are applying FFT on each of these sound signals and then comparing them to get our required button press.</a:t>
            </a:r>
          </a:p>
          <a:p>
            <a:r>
              <a:rPr lang="en-US" sz="2400" dirty="0" smtClean="0"/>
              <a:t>Now, when I press any of these buttons then the GUI will look something as shown in below figure:</a:t>
            </a:r>
          </a:p>
          <a:p>
            <a:endParaRPr lang="en-US" dirty="0"/>
          </a:p>
        </p:txBody>
      </p:sp>
      <p:pic>
        <p:nvPicPr>
          <p:cNvPr id="5" name="Picture 4" descr="DTMF-Decoder-using-MATLAB-1.jpg"/>
          <p:cNvPicPr>
            <a:picLocks noChangeAspect="1"/>
          </p:cNvPicPr>
          <p:nvPr/>
        </p:nvPicPr>
        <p:blipFill>
          <a:blip r:embed="rId2"/>
          <a:stretch>
            <a:fillRect/>
          </a:stretch>
        </p:blipFill>
        <p:spPr>
          <a:xfrm>
            <a:off x="2057400" y="2667000"/>
            <a:ext cx="5486400" cy="3962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767</Words>
  <Application>Microsoft Office PowerPoint</Application>
  <PresentationFormat>On-screen Show (4:3)</PresentationFormat>
  <Paragraphs>36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   Presentation of  Digital Signal Processing </vt:lpstr>
      <vt:lpstr>Group Members:   Roll No:- </vt:lpstr>
      <vt:lpstr>DUAL TONE MULTIPLE FREQUENCY (DTMF)</vt:lpstr>
      <vt:lpstr>In this project, We have designed a keypad in MATLAB using the GUI functionality of MATLAB. After designing the keypad, I have assigned a tune to each of these buttons. Obviously the tune attached to each button is different and when we press any of these buttons, then the MATLAB recognizes the respective button. This project is designed in MATLAB and I have tested it on MATLAB 2009 and MATLAB 2014 and it works fine on both of them. </vt:lpstr>
      <vt:lpstr>    When you run the file named as decoder.m, it will start the GUI which will look something as shown in below figure:    </vt:lpstr>
      <vt:lpstr> </vt:lpstr>
      <vt:lpstr>Slide 7</vt:lpstr>
      <vt:lpstr>Slide 8</vt:lpstr>
      <vt:lpstr>Slide 9</vt:lpstr>
      <vt:lpstr>Slide 10</vt:lpstr>
      <vt:lpstr>These are the buttons which I have pressed while testing it and it has given me each time which button is pressed. </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of  Digital Signal Processing</dc:title>
  <dc:creator>Yousuf Traders</dc:creator>
  <cp:lastModifiedBy>Yousuf Traders</cp:lastModifiedBy>
  <cp:revision>11</cp:revision>
  <dcterms:created xsi:type="dcterms:W3CDTF">2019-03-17T13:32:45Z</dcterms:created>
  <dcterms:modified xsi:type="dcterms:W3CDTF">2019-04-08T22:22:25Z</dcterms:modified>
</cp:coreProperties>
</file>