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5" d="100"/>
          <a:sy n="145" d="100"/>
        </p:scale>
        <p:origin x="10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A897D67-2A14-4FA0-BB0A-09BDA5E2ED55}" type="datetimeFigureOut">
              <a:rPr lang="en-IN" smtClean="0"/>
              <a:t>14-07-2024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5835AA6-EEC0-4C8E-96CD-08C2A4D7131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9DE1EB6-CD49-49E4-A249-134F035407C6}" type="datetime1">
              <a:rPr lang="en-US" smtClean="0"/>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65F1A0B-B2BC-4CA6-B3D3-3A2C5C6FD346}" type="datetime1">
              <a:rPr lang="en-US" smtClean="0"/>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A690D7B-FFB0-4E13-86DC-41ED598837AD}" type="datetime1">
              <a:rPr lang="en-US" smtClean="0"/>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67F22A0-B827-4E81-A6E5-12DDE34D22BE}" type="datetime1">
              <a:rPr lang="en-US" smtClean="0"/>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749BE0E-A90E-41D9-B1EF-08EF3513941E}" type="datetime1">
              <a:rPr lang="en-US" smtClean="0"/>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A1D88867-6141-41C7-8053-FD313E9D7A76}" type="datetime1">
              <a:rPr lang="en-US" smtClean="0"/>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44352"/>
          </a:xfrm>
          <a:prstGeom prst="rect">
            <a:avLst/>
          </a:prstGeom>
        </p:spPr>
        <p:txBody>
          <a:bodyPr vert="horz" wrap="square" lIns="0" tIns="13335" rIns="0" bIns="0" rtlCol="0">
            <a:spAutoFit/>
          </a:bodyPr>
          <a:lstStyle/>
          <a:p>
            <a:pPr marL="12700">
              <a:lnSpc>
                <a:spcPct val="100000"/>
              </a:lnSpc>
              <a:spcBef>
                <a:spcPts val="105"/>
              </a:spcBef>
            </a:pPr>
            <a:r>
              <a:rPr sz="2800" dirty="0">
                <a:latin typeface="Times New Roman" panose="02020603050405020304" pitchFamily="18" charset="0"/>
                <a:cs typeface="Times New Roman" panose="02020603050405020304" pitchFamily="18" charset="0"/>
              </a:rPr>
              <a:t>Problem</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Statement</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241198" y="1123950"/>
            <a:ext cx="8229600" cy="1600438"/>
          </a:xfrm>
        </p:spPr>
        <p:txBody>
          <a:bodyPr/>
          <a:lstStyle/>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Develop a cryptography simulation tool using OpenSSL libraries with an interactive interface. Users can input images to visualize AES encryption and decryption processes.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44352"/>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Unique</a:t>
            </a:r>
            <a:r>
              <a:rPr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Idea</a:t>
            </a:r>
            <a:r>
              <a:rPr spc="-5" dirty="0">
                <a:latin typeface="Times New Roman" panose="02020603050405020304" pitchFamily="18" charset="0"/>
                <a:cs typeface="Times New Roman" panose="02020603050405020304" pitchFamily="18" charset="0"/>
              </a:rPr>
              <a:t> Brief</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895350"/>
            <a:ext cx="7924800" cy="3508653"/>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cryptography simulation tool specializes in image encryption and decryption using AES-128 CBC mode, focusing images for enhanced data security. The user-friendly command-line interface (CLI) ensures accessibility for users with varying levels of cryptographic knowledge.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standout feature is the integration of certificate generation with OpenSSL, adding an extra layer of security and authenticity. Users provide encryption keys and initialization vectors (IVs) during decryption, reinforcing key cryptographic concepts.</a:t>
            </a:r>
          </a:p>
          <a:p>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Features</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Offered</a:t>
            </a:r>
          </a:p>
        </p:txBody>
      </p:sp>
      <p:sp>
        <p:nvSpPr>
          <p:cNvPr id="3" name="Text Placeholder 2"/>
          <p:cNvSpPr>
            <a:spLocks noGrp="1"/>
          </p:cNvSpPr>
          <p:nvPr>
            <p:ph type="body" idx="1"/>
          </p:nvPr>
        </p:nvSpPr>
        <p:spPr>
          <a:xfrm>
            <a:off x="277833" y="895350"/>
            <a:ext cx="8229600" cy="3274230"/>
          </a:xfrm>
        </p:spPr>
        <p:txBody>
          <a:bodyPr/>
          <a:lstStyle/>
          <a:p>
            <a:pPr>
              <a:lnSpc>
                <a:spcPct val="150000"/>
              </a:lnSpc>
            </a:pPr>
            <a:r>
              <a:rPr lang="en-IN" dirty="0">
                <a:latin typeface="Times New Roman" panose="02020603050405020304" pitchFamily="18" charset="0"/>
                <a:cs typeface="Times New Roman" panose="02020603050405020304" pitchFamily="18" charset="0"/>
              </a:rPr>
              <a:t>1. Image Encryption : </a:t>
            </a:r>
          </a:p>
          <a:p>
            <a:pPr>
              <a:lnSpc>
                <a:spcPct val="150000"/>
              </a:lnSpc>
            </a:pPr>
            <a:r>
              <a:rPr lang="en-IN" dirty="0">
                <a:latin typeface="Times New Roman" panose="02020603050405020304" pitchFamily="18" charset="0"/>
                <a:cs typeface="Times New Roman" panose="02020603050405020304" pitchFamily="18" charset="0"/>
              </a:rPr>
              <a:t>	Encrypts image files using cryptographic techniques.  </a:t>
            </a:r>
          </a:p>
          <a:p>
            <a:pPr>
              <a:lnSpc>
                <a:spcPct val="150000"/>
              </a:lnSpc>
            </a:pPr>
            <a:r>
              <a:rPr lang="en-IN" dirty="0">
                <a:latin typeface="Times New Roman" panose="02020603050405020304" pitchFamily="18" charset="0"/>
                <a:cs typeface="Times New Roman" panose="02020603050405020304" pitchFamily="18" charset="0"/>
              </a:rPr>
              <a:t> 2. Image Decryption:   </a:t>
            </a:r>
          </a:p>
          <a:p>
            <a:pPr>
              <a:lnSpc>
                <a:spcPct val="150000"/>
              </a:lnSpc>
            </a:pPr>
            <a:r>
              <a:rPr lang="en-IN" dirty="0">
                <a:latin typeface="Times New Roman" panose="02020603050405020304" pitchFamily="18" charset="0"/>
                <a:cs typeface="Times New Roman" panose="02020603050405020304" pitchFamily="18" charset="0"/>
              </a:rPr>
              <a:t>	Decrypts encrypted image files back to their original form.   </a:t>
            </a:r>
          </a:p>
          <a:p>
            <a:pPr>
              <a:lnSpc>
                <a:spcPct val="150000"/>
              </a:lnSpc>
            </a:pPr>
            <a:r>
              <a:rPr lang="en-IN" dirty="0">
                <a:latin typeface="Times New Roman" panose="02020603050405020304" pitchFamily="18" charset="0"/>
                <a:cs typeface="Times New Roman" panose="02020603050405020304" pitchFamily="18" charset="0"/>
              </a:rPr>
              <a:t>3. Certificate Management:   </a:t>
            </a:r>
          </a:p>
          <a:p>
            <a:pPr>
              <a:lnSpc>
                <a:spcPct val="150000"/>
              </a:lnSpc>
            </a:pPr>
            <a:r>
              <a:rPr lang="en-IN" dirty="0">
                <a:latin typeface="Times New Roman" panose="02020603050405020304" pitchFamily="18" charset="0"/>
                <a:cs typeface="Times New Roman" panose="02020603050405020304" pitchFamily="18" charset="0"/>
              </a:rPr>
              <a:t> 	Handles certificate generation and management for encryption and decryption.  </a:t>
            </a:r>
          </a:p>
          <a:p>
            <a:pPr>
              <a:lnSpc>
                <a:spcPct val="150000"/>
              </a:lnSpc>
            </a:pPr>
            <a:r>
              <a:rPr lang="en-IN" dirty="0">
                <a:latin typeface="Times New Roman" panose="02020603050405020304" pitchFamily="18" charset="0"/>
                <a:cs typeface="Times New Roman" panose="02020603050405020304" pitchFamily="18" charset="0"/>
              </a:rPr>
              <a:t>4. Key Management:   </a:t>
            </a:r>
          </a:p>
          <a:p>
            <a:pPr>
              <a:lnSpc>
                <a:spcPct val="150000"/>
              </a:lnSpc>
            </a:pPr>
            <a:r>
              <a:rPr lang="en-IN" dirty="0">
                <a:latin typeface="Times New Roman" panose="02020603050405020304" pitchFamily="18" charset="0"/>
                <a:cs typeface="Times New Roman" panose="02020603050405020304" pitchFamily="18" charset="0"/>
              </a:rPr>
              <a:t> 	Uses private and public keys for encryption processes.</a:t>
            </a:r>
          </a:p>
        </p:txBody>
      </p:sp>
    </p:spTree>
    <p:extLst>
      <p:ext uri="{BB962C8B-B14F-4D97-AF65-F5344CB8AC3E}">
        <p14:creationId xmlns:p14="http://schemas.microsoft.com/office/powerpoint/2010/main" val="157098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Process</a:t>
            </a:r>
            <a:r>
              <a:rPr spc="-3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a:t>
            </a:r>
            <a:r>
              <a:rPr spc="-10"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ow</a:t>
            </a:r>
          </a:p>
        </p:txBody>
      </p:sp>
      <p:pic>
        <p:nvPicPr>
          <p:cNvPr id="6" name="Picture 5">
            <a:extLst>
              <a:ext uri="{FF2B5EF4-FFF2-40B4-BE49-F238E27FC236}">
                <a16:creationId xmlns:a16="http://schemas.microsoft.com/office/drawing/2014/main" id="{6CDB22F1-30E8-EFEA-47A4-9CA1712E1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57150"/>
            <a:ext cx="2514600" cy="49046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Architecture</a:t>
            </a:r>
            <a:r>
              <a:rPr spc="-70" dirty="0"/>
              <a:t> </a:t>
            </a:r>
            <a:r>
              <a:rPr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4022489C-35D2-7DA6-BB8B-ABFD4743F2D9}"/>
              </a:ext>
            </a:extLst>
          </p:cNvPr>
          <p:cNvPicPr>
            <a:picLocks noChangeAspect="1"/>
          </p:cNvPicPr>
          <p:nvPr/>
        </p:nvPicPr>
        <p:blipFill>
          <a:blip r:embed="rId2"/>
          <a:stretch>
            <a:fillRect/>
          </a:stretch>
        </p:blipFill>
        <p:spPr>
          <a:xfrm>
            <a:off x="2133600" y="729663"/>
            <a:ext cx="4495800" cy="403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597" y="209550"/>
            <a:ext cx="8661603"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T</a:t>
            </a:r>
            <a:r>
              <a:rPr spc="5"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c</a:t>
            </a:r>
            <a:r>
              <a:rPr spc="5" dirty="0">
                <a:latin typeface="Times New Roman" panose="02020603050405020304" pitchFamily="18" charset="0"/>
                <a:cs typeface="Times New Roman" panose="02020603050405020304" pitchFamily="18" charset="0"/>
              </a:rPr>
              <a:t>h</a:t>
            </a:r>
            <a:r>
              <a:rPr dirty="0">
                <a:latin typeface="Times New Roman" panose="02020603050405020304" pitchFamily="18" charset="0"/>
                <a:cs typeface="Times New Roman" panose="02020603050405020304" pitchFamily="18" charset="0"/>
              </a:rPr>
              <a:t>n</a:t>
            </a:r>
            <a:r>
              <a:rPr spc="5"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log</a:t>
            </a:r>
            <a:r>
              <a:rPr spc="-15"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es</a:t>
            </a:r>
            <a:r>
              <a:rPr spc="-38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used</a:t>
            </a:r>
          </a:p>
        </p:txBody>
      </p:sp>
      <p:sp>
        <p:nvSpPr>
          <p:cNvPr id="4" name="Rectangle 1"/>
          <p:cNvSpPr>
            <a:spLocks noGrp="1" noChangeArrowheads="1"/>
          </p:cNvSpPr>
          <p:nvPr>
            <p:ph type="body" idx="1"/>
          </p:nvPr>
        </p:nvSpPr>
        <p:spPr bwMode="auto">
          <a:xfrm>
            <a:off x="285597" y="752132"/>
            <a:ext cx="8706003" cy="39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 and Libraries: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as the primary programming language for implementing the tool's core functionalities.</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OpenSSL: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Employed for cryptographic operations such as AES-128 CBC mode encryption and decryption, as well as        X.509 certificate generation.</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C++ Library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fstream</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for reading and writing image files in binary mode, ensuring secure file handling during encryption and decryption processes.</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Command-Line Interface (CLI):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using standard input/output operations in C++, providing an interactive interface for users to encrypt, decrypt, and manage image files.</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OpenSSL Library: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Integrated to generate X.509 certificates, enhancing security by providing authenticity and validation capabilities beyond basic encryption.</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400" dirty="0">
                <a:solidFill>
                  <a:schemeClr val="tx1"/>
                </a:solidFill>
                <a:latin typeface="Times New Roman" panose="02020603050405020304" pitchFamily="18" charset="0"/>
                <a:cs typeface="Times New Roman" panose="02020603050405020304" pitchFamily="18" charset="0"/>
              </a:rPr>
              <a:t>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the integrated development environment (IDE) for coding and testing the</a:t>
            </a:r>
            <a:r>
              <a:rPr lang="en-US" altLang="en-US" sz="1400" dirty="0">
                <a:solidFill>
                  <a:schemeClr val="tx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a:t>
            </a:r>
          </a:p>
          <a:p>
            <a:pPr marL="0" marR="0" lvl="0" indent="0" algn="just" defTabSz="914400" rtl="0" eaLnBrk="0" fontAlgn="base" latinLnBrk="0" hangingPunct="0">
              <a:lnSpc>
                <a:spcPct val="15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Team</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contribution:</a:t>
            </a:r>
          </a:p>
        </p:txBody>
      </p:sp>
      <p:sp>
        <p:nvSpPr>
          <p:cNvPr id="4" name="Rectangle 1"/>
          <p:cNvSpPr>
            <a:spLocks noGrp="1" noChangeArrowheads="1"/>
          </p:cNvSpPr>
          <p:nvPr>
            <p:ph type="body" idx="1"/>
          </p:nvPr>
        </p:nvSpPr>
        <p:spPr bwMode="auto">
          <a:xfrm>
            <a:off x="228600" y="753109"/>
            <a:ext cx="859800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Decryption Modules and Image processing </a:t>
            </a:r>
            <a:r>
              <a:rPr lang="en-US" altLang="en-US" sz="1600" b="1" dirty="0">
                <a:solidFill>
                  <a:schemeClr val="tx1"/>
                </a:solidFill>
                <a:latin typeface="Times New Roman" panose="02020603050405020304" pitchFamily="18" charset="0"/>
                <a:cs typeface="Times New Roman" panose="02020603050405020304" pitchFamily="18" charset="0"/>
              </a:rPr>
              <a:t>(</a:t>
            </a:r>
            <a:r>
              <a:rPr lang="en-US" altLang="en-US" sz="1600" b="1" dirty="0" err="1">
                <a:solidFill>
                  <a:schemeClr val="tx1"/>
                </a:solidFill>
                <a:latin typeface="Times New Roman" panose="02020603050405020304" pitchFamily="18" charset="0"/>
                <a:cs typeface="Times New Roman" panose="02020603050405020304" pitchFamily="18" charset="0"/>
              </a:rPr>
              <a:t>Sirish</a:t>
            </a:r>
            <a:r>
              <a:rPr lang="en-US" altLang="en-US" sz="1600" b="1" dirty="0">
                <a:solidFill>
                  <a:schemeClr val="tx1"/>
                </a:solidFill>
                <a:latin typeface="Times New Roman" panose="02020603050405020304" pitchFamily="18" charset="0"/>
                <a:cs typeface="Times New Roman" panose="02020603050405020304" pitchFamily="18" charset="0"/>
              </a:rPr>
              <a:t> and Shashank</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AES-128 CBC mode encryption and decryption for image data.</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Ensured secure handling of image files and data integrity during encryption and decryption           processes.</a:t>
            </a:r>
          </a:p>
          <a:p>
            <a:pPr marL="0" marR="0" lvl="0" indent="0" algn="l" defTabSz="914400" rtl="0" eaLnBrk="0" fontAlgn="base" latinLnBrk="0" hangingPunct="0">
              <a:lnSpc>
                <a:spcPct val="100000"/>
              </a:lnSpc>
              <a:spcBef>
                <a:spcPct val="0"/>
              </a:spcBef>
              <a:spcAft>
                <a:spcPct val="0"/>
              </a:spcAft>
              <a:buClrTx/>
              <a:buSz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Module Integration</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Command-Line Interface </a:t>
            </a:r>
            <a:r>
              <a:rPr lang="en-US" altLang="en-US" sz="1600" b="1" dirty="0">
                <a:solidFill>
                  <a:schemeClr val="tx1"/>
                </a:solidFill>
                <a:latin typeface="Times New Roman" panose="02020603050405020304" pitchFamily="18" charset="0"/>
                <a:cs typeface="Times New Roman" panose="02020603050405020304" pitchFamily="18" charset="0"/>
              </a:rPr>
              <a:t>(Karuna</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and developed the interactive command-line interface (CLI) for user interaction.</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menu options for image encryption, decryption, and program exit.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 Generation and Management </a:t>
            </a:r>
            <a:r>
              <a:rPr lang="en-US" altLang="en-US" sz="1600" b="1" dirty="0">
                <a:solidFill>
                  <a:schemeClr val="tx1"/>
                </a:solidFill>
                <a:latin typeface="Times New Roman" panose="02020603050405020304" pitchFamily="18" charset="0"/>
                <a:cs typeface="Times New Roman" panose="02020603050405020304" pitchFamily="18" charset="0"/>
              </a:rPr>
              <a:t>(Isaaq</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X.509 certificate generation using OpenSSL.</a:t>
            </a:r>
          </a:p>
          <a:p>
            <a:pPr marL="0" marR="0" lvl="0" indent="0" algn="l" defTabSz="914400" rtl="0" eaLnBrk="0" fontAlgn="base" latinLnBrk="0" hangingPunct="0">
              <a:lnSpc>
                <a:spcPct val="100000"/>
              </a:lnSpc>
              <a:spcBef>
                <a:spcPct val="0"/>
              </a:spcBef>
              <a:spcAft>
                <a:spcPct val="0"/>
              </a:spcAft>
              <a:buClrTx/>
              <a:buSzTx/>
            </a:pPr>
            <a:r>
              <a:rPr lang="en-US" altLang="en-US" sz="1600" dirty="0">
                <a:solidFill>
                  <a:schemeClr val="tx1"/>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certificate management functionalities for security and authenticity verification.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and IV Input Handling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sahana</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functionality for user-provided encryption keys and initialization vector (IV) input during decryption.</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validation and error handling for key and IV inputs to ensure cryptographic integrity.</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457200" y="1183005"/>
            <a:ext cx="8229600" cy="2492990"/>
          </a:xfrm>
        </p:spPr>
        <p:txBody>
          <a:bodyPr/>
          <a:lstStyle/>
          <a:p>
            <a:r>
              <a:rPr lang="en-US" dirty="0">
                <a:latin typeface="Times New Roman" panose="02020603050405020304" pitchFamily="18" charset="0"/>
                <a:cs typeface="Times New Roman" panose="02020603050405020304" pitchFamily="18" charset="0"/>
              </a:rPr>
              <a:t>Our cryptography simulation tool offers a robust solution for secure image encryption and decryption, leveraging AES-128 in CBC mode. With an interactive command-line interface, users can easily encrypt and decrypt images, supported by X.509 certificate generation for enhanced security. The tool emphasizes user-provided key and initialization vector input, reinforcing cryptographic principles. Planned performance metrics aim to educate users on encryption efficiency. Utilizing </a:t>
            </a:r>
            <a:r>
              <a:rPr lang="en-US" dirty="0" err="1">
                <a:latin typeface="Times New Roman" panose="02020603050405020304" pitchFamily="18" charset="0"/>
                <a:cs typeface="Times New Roman" panose="02020603050405020304" pitchFamily="18" charset="0"/>
              </a:rPr>
              <a:t>mbedTLS</a:t>
            </a:r>
            <a:r>
              <a:rPr lang="en-US" dirty="0">
                <a:latin typeface="Times New Roman" panose="02020603050405020304" pitchFamily="18" charset="0"/>
                <a:cs typeface="Times New Roman" panose="02020603050405020304" pitchFamily="18" charset="0"/>
              </a:rPr>
              <a:t>/OpenSSL ensures industry-standard security practices, while supporting an end-to-end workflow from image loading to encrypted storage and decryption. This comprehensive approach makes our tool an ideal choice for both practical application and cryptographic education.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593</Words>
  <Application>Microsoft Office PowerPoint</Application>
  <PresentationFormat>On-screen Show (16:9)</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Ajeya Krishna</dc:creator>
  <cp:lastModifiedBy>Shaik Mohammed Isaaq</cp:lastModifiedBy>
  <cp:revision>6</cp:revision>
  <dcterms:created xsi:type="dcterms:W3CDTF">2024-07-12T16:54:00Z</dcterms:created>
  <dcterms:modified xsi:type="dcterms:W3CDTF">2024-07-14T06:53:48Z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2024-07-01T05:30:00Z</vt:filetime>
  </property>
  <property fmtid="{D5CDD505-2E9C-101B-9397-08002B2CF9AE}" pid="3" name="Creator">
    <vt:lpwstr>Microsoft® PowerPoint® 2021</vt:lpwstr>
  </property>
  <property fmtid="{D5CDD505-2E9C-101B-9397-08002B2CF9AE}" pid="4" name="LastSaved">
    <vt:filetime>2024-07-12T05:30:00Z</vt:filetime>
  </property>
  <property fmtid="{D5CDD505-2E9C-101B-9397-08002B2CF9AE}" pid="5" name="ICV">
    <vt:lpwstr>218053E995C44722BE1E1E6C710FE95E_12</vt:lpwstr>
  </property>
  <property fmtid="{D5CDD505-2E9C-101B-9397-08002B2CF9AE}" pid="6" name="KSOProductBuildVer">
    <vt:lpwstr>1033-12.2.0.17152</vt:lpwstr>
  </property>
</Properties>
</file>