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7" r:id="rId2"/>
    <p:sldId id="258"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7" r:id="rId17"/>
    <p:sldId id="274" r:id="rId18"/>
    <p:sldId id="280" r:id="rId19"/>
    <p:sldId id="278" r:id="rId20"/>
    <p:sldId id="275" r:id="rId21"/>
    <p:sldId id="276"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8D476E-2B7F-4EAF-901E-3C5C20D17C48}"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14357-4902-47A8-B9FA-4D5B8FF2B967}" type="slidenum">
              <a:rPr lang="en-IN" smtClean="0"/>
              <a:t>‹#›</a:t>
            </a:fld>
            <a:endParaRPr lang="en-IN"/>
          </a:p>
        </p:txBody>
      </p:sp>
    </p:spTree>
    <p:extLst>
      <p:ext uri="{BB962C8B-B14F-4D97-AF65-F5344CB8AC3E}">
        <p14:creationId xmlns:p14="http://schemas.microsoft.com/office/powerpoint/2010/main" val="49567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8D476E-2B7F-4EAF-901E-3C5C20D17C48}"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14357-4902-47A8-B9FA-4D5B8FF2B967}" type="slidenum">
              <a:rPr lang="en-IN" smtClean="0"/>
              <a:t>‹#›</a:t>
            </a:fld>
            <a:endParaRPr lang="en-IN"/>
          </a:p>
        </p:txBody>
      </p:sp>
    </p:spTree>
    <p:extLst>
      <p:ext uri="{BB962C8B-B14F-4D97-AF65-F5344CB8AC3E}">
        <p14:creationId xmlns:p14="http://schemas.microsoft.com/office/powerpoint/2010/main" val="3771291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8D476E-2B7F-4EAF-901E-3C5C20D17C48}"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14357-4902-47A8-B9FA-4D5B8FF2B967}"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1486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8D476E-2B7F-4EAF-901E-3C5C20D17C48}"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14357-4902-47A8-B9FA-4D5B8FF2B967}" type="slidenum">
              <a:rPr lang="en-IN" smtClean="0"/>
              <a:t>‹#›</a:t>
            </a:fld>
            <a:endParaRPr lang="en-IN"/>
          </a:p>
        </p:txBody>
      </p:sp>
    </p:spTree>
    <p:extLst>
      <p:ext uri="{BB962C8B-B14F-4D97-AF65-F5344CB8AC3E}">
        <p14:creationId xmlns:p14="http://schemas.microsoft.com/office/powerpoint/2010/main" val="2225291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8D476E-2B7F-4EAF-901E-3C5C20D17C48}"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14357-4902-47A8-B9FA-4D5B8FF2B967}"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33316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8D476E-2B7F-4EAF-901E-3C5C20D17C48}"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14357-4902-47A8-B9FA-4D5B8FF2B967}" type="slidenum">
              <a:rPr lang="en-IN" smtClean="0"/>
              <a:t>‹#›</a:t>
            </a:fld>
            <a:endParaRPr lang="en-IN"/>
          </a:p>
        </p:txBody>
      </p:sp>
    </p:spTree>
    <p:extLst>
      <p:ext uri="{BB962C8B-B14F-4D97-AF65-F5344CB8AC3E}">
        <p14:creationId xmlns:p14="http://schemas.microsoft.com/office/powerpoint/2010/main" val="2441564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8D476E-2B7F-4EAF-901E-3C5C20D17C48}"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14357-4902-47A8-B9FA-4D5B8FF2B967}" type="slidenum">
              <a:rPr lang="en-IN" smtClean="0"/>
              <a:t>‹#›</a:t>
            </a:fld>
            <a:endParaRPr lang="en-IN"/>
          </a:p>
        </p:txBody>
      </p:sp>
    </p:spTree>
    <p:extLst>
      <p:ext uri="{BB962C8B-B14F-4D97-AF65-F5344CB8AC3E}">
        <p14:creationId xmlns:p14="http://schemas.microsoft.com/office/powerpoint/2010/main" val="6504555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8D476E-2B7F-4EAF-901E-3C5C20D17C48}"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14357-4902-47A8-B9FA-4D5B8FF2B967}" type="slidenum">
              <a:rPr lang="en-IN" smtClean="0"/>
              <a:t>‹#›</a:t>
            </a:fld>
            <a:endParaRPr lang="en-IN"/>
          </a:p>
        </p:txBody>
      </p:sp>
    </p:spTree>
    <p:extLst>
      <p:ext uri="{BB962C8B-B14F-4D97-AF65-F5344CB8AC3E}">
        <p14:creationId xmlns:p14="http://schemas.microsoft.com/office/powerpoint/2010/main" val="2549953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8D476E-2B7F-4EAF-901E-3C5C20D17C48}"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14357-4902-47A8-B9FA-4D5B8FF2B967}" type="slidenum">
              <a:rPr lang="en-IN" smtClean="0"/>
              <a:t>‹#›</a:t>
            </a:fld>
            <a:endParaRPr lang="en-IN"/>
          </a:p>
        </p:txBody>
      </p:sp>
    </p:spTree>
    <p:extLst>
      <p:ext uri="{BB962C8B-B14F-4D97-AF65-F5344CB8AC3E}">
        <p14:creationId xmlns:p14="http://schemas.microsoft.com/office/powerpoint/2010/main" val="3135311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8D476E-2B7F-4EAF-901E-3C5C20D17C48}" type="datetimeFigureOut">
              <a:rPr lang="en-IN" smtClean="0"/>
              <a:t>06-11-2023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2614357-4902-47A8-B9FA-4D5B8FF2B967}" type="slidenum">
              <a:rPr lang="en-IN" smtClean="0"/>
              <a:t>‹#›</a:t>
            </a:fld>
            <a:endParaRPr lang="en-IN"/>
          </a:p>
        </p:txBody>
      </p:sp>
    </p:spTree>
    <p:extLst>
      <p:ext uri="{BB962C8B-B14F-4D97-AF65-F5344CB8AC3E}">
        <p14:creationId xmlns:p14="http://schemas.microsoft.com/office/powerpoint/2010/main" val="892308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8D476E-2B7F-4EAF-901E-3C5C20D17C48}" type="datetimeFigureOut">
              <a:rPr lang="en-IN" smtClean="0"/>
              <a:t>06-11-2023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614357-4902-47A8-B9FA-4D5B8FF2B967}" type="slidenum">
              <a:rPr lang="en-IN" smtClean="0"/>
              <a:t>‹#›</a:t>
            </a:fld>
            <a:endParaRPr lang="en-IN"/>
          </a:p>
        </p:txBody>
      </p:sp>
    </p:spTree>
    <p:extLst>
      <p:ext uri="{BB962C8B-B14F-4D97-AF65-F5344CB8AC3E}">
        <p14:creationId xmlns:p14="http://schemas.microsoft.com/office/powerpoint/2010/main" val="1111298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8D476E-2B7F-4EAF-901E-3C5C20D17C48}" type="datetimeFigureOut">
              <a:rPr lang="en-IN" smtClean="0"/>
              <a:t>06-11-2023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2614357-4902-47A8-B9FA-4D5B8FF2B967}" type="slidenum">
              <a:rPr lang="en-IN" smtClean="0"/>
              <a:t>‹#›</a:t>
            </a:fld>
            <a:endParaRPr lang="en-IN"/>
          </a:p>
        </p:txBody>
      </p:sp>
    </p:spTree>
    <p:extLst>
      <p:ext uri="{BB962C8B-B14F-4D97-AF65-F5344CB8AC3E}">
        <p14:creationId xmlns:p14="http://schemas.microsoft.com/office/powerpoint/2010/main" val="114364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8D476E-2B7F-4EAF-901E-3C5C20D17C48}" type="datetimeFigureOut">
              <a:rPr lang="en-IN" smtClean="0"/>
              <a:t>06-11-2023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2614357-4902-47A8-B9FA-4D5B8FF2B967}" type="slidenum">
              <a:rPr lang="en-IN" smtClean="0"/>
              <a:t>‹#›</a:t>
            </a:fld>
            <a:endParaRPr lang="en-IN"/>
          </a:p>
        </p:txBody>
      </p:sp>
    </p:spTree>
    <p:extLst>
      <p:ext uri="{BB962C8B-B14F-4D97-AF65-F5344CB8AC3E}">
        <p14:creationId xmlns:p14="http://schemas.microsoft.com/office/powerpoint/2010/main" val="3616272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8D476E-2B7F-4EAF-901E-3C5C20D17C48}" type="datetimeFigureOut">
              <a:rPr lang="en-IN" smtClean="0"/>
              <a:t>06-11-2023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2614357-4902-47A8-B9FA-4D5B8FF2B967}" type="slidenum">
              <a:rPr lang="en-IN" smtClean="0"/>
              <a:t>‹#›</a:t>
            </a:fld>
            <a:endParaRPr lang="en-IN"/>
          </a:p>
        </p:txBody>
      </p:sp>
    </p:spTree>
    <p:extLst>
      <p:ext uri="{BB962C8B-B14F-4D97-AF65-F5344CB8AC3E}">
        <p14:creationId xmlns:p14="http://schemas.microsoft.com/office/powerpoint/2010/main" val="4289161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8D476E-2B7F-4EAF-901E-3C5C20D17C48}" type="datetimeFigureOut">
              <a:rPr lang="en-IN" smtClean="0"/>
              <a:t>06-11-2023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614357-4902-47A8-B9FA-4D5B8FF2B967}" type="slidenum">
              <a:rPr lang="en-IN" smtClean="0"/>
              <a:t>‹#›</a:t>
            </a:fld>
            <a:endParaRPr lang="en-IN"/>
          </a:p>
        </p:txBody>
      </p:sp>
    </p:spTree>
    <p:extLst>
      <p:ext uri="{BB962C8B-B14F-4D97-AF65-F5344CB8AC3E}">
        <p14:creationId xmlns:p14="http://schemas.microsoft.com/office/powerpoint/2010/main" val="214662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8D476E-2B7F-4EAF-901E-3C5C20D17C48}" type="datetimeFigureOut">
              <a:rPr lang="en-IN" smtClean="0"/>
              <a:t>06-11-2023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2614357-4902-47A8-B9FA-4D5B8FF2B967}" type="slidenum">
              <a:rPr lang="en-IN" smtClean="0"/>
              <a:t>‹#›</a:t>
            </a:fld>
            <a:endParaRPr lang="en-IN"/>
          </a:p>
        </p:txBody>
      </p:sp>
    </p:spTree>
    <p:extLst>
      <p:ext uri="{BB962C8B-B14F-4D97-AF65-F5344CB8AC3E}">
        <p14:creationId xmlns:p14="http://schemas.microsoft.com/office/powerpoint/2010/main" val="3941677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58D476E-2B7F-4EAF-901E-3C5C20D17C48}" type="datetimeFigureOut">
              <a:rPr lang="en-IN" smtClean="0"/>
              <a:t>06-11-2023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2614357-4902-47A8-B9FA-4D5B8FF2B967}" type="slidenum">
              <a:rPr lang="en-IN" smtClean="0"/>
              <a:t>‹#›</a:t>
            </a:fld>
            <a:endParaRPr lang="en-IN"/>
          </a:p>
        </p:txBody>
      </p:sp>
    </p:spTree>
    <p:extLst>
      <p:ext uri="{BB962C8B-B14F-4D97-AF65-F5344CB8AC3E}">
        <p14:creationId xmlns:p14="http://schemas.microsoft.com/office/powerpoint/2010/main" val="3194406621"/>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jpg" /><Relationship Id="rId1" Type="http://schemas.openxmlformats.org/officeDocument/2006/relationships/slideLayout" Target="../slideLayouts/slideLayout7.xml" /><Relationship Id="rId4" Type="http://schemas.openxmlformats.org/officeDocument/2006/relationships/image" Target="../media/image10.png"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3" Type="http://schemas.openxmlformats.org/officeDocument/2006/relationships/image" Target="../media/image17.jpg" /><Relationship Id="rId2" Type="http://schemas.openxmlformats.org/officeDocument/2006/relationships/image" Target="../media/image16.jp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2" Type="http://schemas.openxmlformats.org/officeDocument/2006/relationships/image" Target="../media/image19.jpg"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jp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image" Target="../media/image6.jp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8E648C-42D7-C755-8033-0D2C6952174A}"/>
              </a:ext>
            </a:extLst>
          </p:cNvPr>
          <p:cNvSpPr txBox="1"/>
          <p:nvPr/>
        </p:nvSpPr>
        <p:spPr>
          <a:xfrm>
            <a:off x="182880" y="305068"/>
            <a:ext cx="7640320" cy="6247864"/>
          </a:xfrm>
          <a:prstGeom prst="rect">
            <a:avLst/>
          </a:prstGeom>
          <a:noFill/>
        </p:spPr>
        <p:txBody>
          <a:bodyPr wrap="square" rtlCol="0">
            <a:spAutoFit/>
          </a:bodyPr>
          <a:lstStyle/>
          <a:p>
            <a:r>
              <a:rPr lang="en-IN" sz="4000" b="1" dirty="0"/>
              <a:t>NOISE POLLUTION MONITORING</a:t>
            </a:r>
          </a:p>
          <a:p>
            <a:r>
              <a:rPr lang="en-IN" sz="4000" dirty="0"/>
              <a:t>USING IOT</a:t>
            </a:r>
          </a:p>
          <a:p>
            <a:endParaRPr lang="en-IN" sz="4000" dirty="0"/>
          </a:p>
          <a:p>
            <a:r>
              <a:rPr lang="en-IN" sz="4000" b="1" dirty="0"/>
              <a:t>TEAM MEMBERS:</a:t>
            </a:r>
          </a:p>
          <a:p>
            <a:r>
              <a:rPr lang="en-IN" sz="4000" dirty="0"/>
              <a:t>1.MOHAN KRISHNA</a:t>
            </a:r>
          </a:p>
          <a:p>
            <a:r>
              <a:rPr lang="en-IN" sz="4000" dirty="0"/>
              <a:t>2.YESWANTH</a:t>
            </a:r>
          </a:p>
          <a:p>
            <a:r>
              <a:rPr lang="en-IN" sz="4000" dirty="0"/>
              <a:t>3.VIGNESH KUMAR</a:t>
            </a:r>
          </a:p>
          <a:p>
            <a:r>
              <a:rPr lang="en-IN" sz="4000" dirty="0"/>
              <a:t>4.PAVAN KUMAR</a:t>
            </a:r>
          </a:p>
          <a:p>
            <a:r>
              <a:rPr lang="en-IN" sz="4000" dirty="0"/>
              <a:t>5.SHAIK KAIF </a:t>
            </a:r>
          </a:p>
          <a:p>
            <a:endParaRPr lang="en-IN" sz="4000" b="1" dirty="0"/>
          </a:p>
        </p:txBody>
      </p:sp>
      <p:sp>
        <p:nvSpPr>
          <p:cNvPr id="3" name="TextBox 2">
            <a:extLst>
              <a:ext uri="{FF2B5EF4-FFF2-40B4-BE49-F238E27FC236}">
                <a16:creationId xmlns:a16="http://schemas.microsoft.com/office/drawing/2014/main" id="{14A92C8C-F7A6-A252-8AA4-C76B75C1D159}"/>
              </a:ext>
            </a:extLst>
          </p:cNvPr>
          <p:cNvSpPr txBox="1"/>
          <p:nvPr/>
        </p:nvSpPr>
        <p:spPr>
          <a:xfrm>
            <a:off x="6217920" y="2028414"/>
            <a:ext cx="4074160" cy="769441"/>
          </a:xfrm>
          <a:prstGeom prst="rect">
            <a:avLst/>
          </a:prstGeom>
          <a:noFill/>
        </p:spPr>
        <p:txBody>
          <a:bodyPr wrap="square" rtlCol="0">
            <a:spAutoFit/>
          </a:bodyPr>
          <a:lstStyle/>
          <a:p>
            <a:r>
              <a:rPr lang="en-IN" sz="4400" b="1" dirty="0"/>
              <a:t>IOT PHASE -05</a:t>
            </a:r>
          </a:p>
        </p:txBody>
      </p:sp>
      <p:pic>
        <p:nvPicPr>
          <p:cNvPr id="6" name="Picture 5">
            <a:extLst>
              <a:ext uri="{FF2B5EF4-FFF2-40B4-BE49-F238E27FC236}">
                <a16:creationId xmlns:a16="http://schemas.microsoft.com/office/drawing/2014/main" id="{CCA4FB54-5F9C-9A58-F8ED-7DD38E140892}"/>
              </a:ext>
            </a:extLst>
          </p:cNvPr>
          <p:cNvPicPr>
            <a:picLocks noChangeAspect="1"/>
          </p:cNvPicPr>
          <p:nvPr/>
        </p:nvPicPr>
        <p:blipFill rotWithShape="1">
          <a:blip r:embed="rId2">
            <a:extLst>
              <a:ext uri="{28A0092B-C50C-407E-A947-70E740481C1C}">
                <a14:useLocalDpi xmlns:a14="http://schemas.microsoft.com/office/drawing/2010/main" val="0"/>
              </a:ext>
            </a:extLst>
          </a:blip>
          <a:srcRect l="11250" t="16296" r="11000" b="59203"/>
          <a:stretch/>
        </p:blipFill>
        <p:spPr>
          <a:xfrm>
            <a:off x="5029200" y="3220018"/>
            <a:ext cx="5963920" cy="1680255"/>
          </a:xfrm>
          <a:prstGeom prst="rect">
            <a:avLst/>
          </a:prstGeom>
        </p:spPr>
      </p:pic>
      <p:sp>
        <p:nvSpPr>
          <p:cNvPr id="4" name="TextBox 3">
            <a:extLst>
              <a:ext uri="{FF2B5EF4-FFF2-40B4-BE49-F238E27FC236}">
                <a16:creationId xmlns:a16="http://schemas.microsoft.com/office/drawing/2014/main" id="{4D871941-6F23-F233-CC76-481D7F670BD8}"/>
              </a:ext>
            </a:extLst>
          </p:cNvPr>
          <p:cNvSpPr txBox="1"/>
          <p:nvPr/>
        </p:nvSpPr>
        <p:spPr>
          <a:xfrm>
            <a:off x="5401865" y="5183774"/>
            <a:ext cx="5591255" cy="1323439"/>
          </a:xfrm>
          <a:prstGeom prst="rect">
            <a:avLst/>
          </a:prstGeom>
          <a:noFill/>
        </p:spPr>
        <p:txBody>
          <a:bodyPr wrap="square" rtlCol="0">
            <a:spAutoFit/>
          </a:bodyPr>
          <a:lstStyle/>
          <a:p>
            <a:pPr algn="l"/>
            <a:r>
              <a:rPr lang="en-US" sz="8000" b="1" dirty="0">
                <a:solidFill>
                  <a:srgbClr val="00B0F0"/>
                </a:solidFill>
              </a:rPr>
              <a:t>Pollution</a:t>
            </a:r>
          </a:p>
        </p:txBody>
      </p:sp>
    </p:spTree>
    <p:extLst>
      <p:ext uri="{BB962C8B-B14F-4D97-AF65-F5344CB8AC3E}">
        <p14:creationId xmlns:p14="http://schemas.microsoft.com/office/powerpoint/2010/main" val="1257143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0E91E9-055D-346A-8358-4BC7129E28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292" y="940932"/>
            <a:ext cx="3102610" cy="1671308"/>
          </a:xfrm>
          <a:prstGeom prst="rect">
            <a:avLst/>
          </a:prstGeom>
        </p:spPr>
      </p:pic>
      <p:sp>
        <p:nvSpPr>
          <p:cNvPr id="6" name="TextBox 5">
            <a:extLst>
              <a:ext uri="{FF2B5EF4-FFF2-40B4-BE49-F238E27FC236}">
                <a16:creationId xmlns:a16="http://schemas.microsoft.com/office/drawing/2014/main" id="{A1762F91-5A00-6374-1041-D5B9E267A745}"/>
              </a:ext>
            </a:extLst>
          </p:cNvPr>
          <p:cNvSpPr txBox="1"/>
          <p:nvPr/>
        </p:nvSpPr>
        <p:spPr>
          <a:xfrm>
            <a:off x="690877" y="2612240"/>
            <a:ext cx="2377440" cy="461665"/>
          </a:xfrm>
          <a:prstGeom prst="rect">
            <a:avLst/>
          </a:prstGeom>
          <a:noFill/>
        </p:spPr>
        <p:txBody>
          <a:bodyPr wrap="square" rtlCol="0">
            <a:spAutoFit/>
          </a:bodyPr>
          <a:lstStyle/>
          <a:p>
            <a:r>
              <a:rPr lang="en-IN" sz="2400" dirty="0"/>
              <a:t>sound sensor</a:t>
            </a:r>
          </a:p>
        </p:txBody>
      </p:sp>
      <p:pic>
        <p:nvPicPr>
          <p:cNvPr id="8" name="Picture 7">
            <a:extLst>
              <a:ext uri="{FF2B5EF4-FFF2-40B4-BE49-F238E27FC236}">
                <a16:creationId xmlns:a16="http://schemas.microsoft.com/office/drawing/2014/main" id="{971F6321-EEB0-5071-2BFD-7473258776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7160" y="776197"/>
            <a:ext cx="8096250" cy="5143500"/>
          </a:xfrm>
          <a:prstGeom prst="rect">
            <a:avLst/>
          </a:prstGeom>
        </p:spPr>
      </p:pic>
      <p:sp>
        <p:nvSpPr>
          <p:cNvPr id="9" name="TextBox 8">
            <a:extLst>
              <a:ext uri="{FF2B5EF4-FFF2-40B4-BE49-F238E27FC236}">
                <a16:creationId xmlns:a16="http://schemas.microsoft.com/office/drawing/2014/main" id="{F1A0B0A3-EFB2-9895-1B7A-63FA108921A6}"/>
              </a:ext>
            </a:extLst>
          </p:cNvPr>
          <p:cNvSpPr txBox="1"/>
          <p:nvPr/>
        </p:nvSpPr>
        <p:spPr>
          <a:xfrm>
            <a:off x="4457700" y="6081803"/>
            <a:ext cx="6831330" cy="523220"/>
          </a:xfrm>
          <a:prstGeom prst="rect">
            <a:avLst/>
          </a:prstGeom>
          <a:noFill/>
        </p:spPr>
        <p:txBody>
          <a:bodyPr wrap="square" rtlCol="0">
            <a:spAutoFit/>
          </a:bodyPr>
          <a:lstStyle/>
          <a:p>
            <a:r>
              <a:rPr lang="en-IN" sz="2800" dirty="0"/>
              <a:t>Schematic of noise pollution monitoring</a:t>
            </a:r>
          </a:p>
        </p:txBody>
      </p:sp>
      <p:sp>
        <p:nvSpPr>
          <p:cNvPr id="11" name="TextBox 10">
            <a:extLst>
              <a:ext uri="{FF2B5EF4-FFF2-40B4-BE49-F238E27FC236}">
                <a16:creationId xmlns:a16="http://schemas.microsoft.com/office/drawing/2014/main" id="{E7503CD1-C6A6-B459-B088-CA7809447FCF}"/>
              </a:ext>
            </a:extLst>
          </p:cNvPr>
          <p:cNvSpPr txBox="1"/>
          <p:nvPr/>
        </p:nvSpPr>
        <p:spPr>
          <a:xfrm>
            <a:off x="264160" y="121920"/>
            <a:ext cx="9966960" cy="523220"/>
          </a:xfrm>
          <a:prstGeom prst="rect">
            <a:avLst/>
          </a:prstGeom>
          <a:noFill/>
        </p:spPr>
        <p:txBody>
          <a:bodyPr wrap="square" rtlCol="0">
            <a:spAutoFit/>
          </a:bodyPr>
          <a:lstStyle/>
          <a:p>
            <a:r>
              <a:rPr lang="en-IN" sz="2800" b="1" dirty="0"/>
              <a:t>IOT  SENSORS USED NOISE POLLUTION IN VARIOUS FIELDS:</a:t>
            </a:r>
          </a:p>
        </p:txBody>
      </p:sp>
      <p:pic>
        <p:nvPicPr>
          <p:cNvPr id="13" name="Picture 12">
            <a:extLst>
              <a:ext uri="{FF2B5EF4-FFF2-40B4-BE49-F238E27FC236}">
                <a16:creationId xmlns:a16="http://schemas.microsoft.com/office/drawing/2014/main" id="{011041AF-03F2-15BD-5671-AA25C0CC75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824" y="3158648"/>
            <a:ext cx="2966719" cy="2758420"/>
          </a:xfrm>
          <a:prstGeom prst="rect">
            <a:avLst/>
          </a:prstGeom>
        </p:spPr>
      </p:pic>
      <p:sp>
        <p:nvSpPr>
          <p:cNvPr id="14" name="TextBox 13">
            <a:extLst>
              <a:ext uri="{FF2B5EF4-FFF2-40B4-BE49-F238E27FC236}">
                <a16:creationId xmlns:a16="http://schemas.microsoft.com/office/drawing/2014/main" id="{7CBEA057-256E-58A7-B577-E0721D6536EE}"/>
              </a:ext>
            </a:extLst>
          </p:cNvPr>
          <p:cNvSpPr txBox="1"/>
          <p:nvPr/>
        </p:nvSpPr>
        <p:spPr>
          <a:xfrm>
            <a:off x="264160" y="6047977"/>
            <a:ext cx="3850640" cy="830997"/>
          </a:xfrm>
          <a:prstGeom prst="rect">
            <a:avLst/>
          </a:prstGeom>
          <a:noFill/>
        </p:spPr>
        <p:txBody>
          <a:bodyPr wrap="square" rtlCol="0">
            <a:spAutoFit/>
          </a:bodyPr>
          <a:lstStyle/>
          <a:p>
            <a:r>
              <a:rPr lang="en-IN" sz="2400" dirty="0"/>
              <a:t>Examples of noise pollution in Various fields</a:t>
            </a:r>
          </a:p>
        </p:txBody>
      </p:sp>
    </p:spTree>
    <p:extLst>
      <p:ext uri="{BB962C8B-B14F-4D97-AF65-F5344CB8AC3E}">
        <p14:creationId xmlns:p14="http://schemas.microsoft.com/office/powerpoint/2010/main" val="4214345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52296F-03ED-DBD1-821B-52B10E111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697" y="863600"/>
            <a:ext cx="10302605" cy="5841980"/>
          </a:xfrm>
          <a:prstGeom prst="rect">
            <a:avLst/>
          </a:prstGeom>
        </p:spPr>
      </p:pic>
      <p:sp>
        <p:nvSpPr>
          <p:cNvPr id="4" name="TextBox 3">
            <a:extLst>
              <a:ext uri="{FF2B5EF4-FFF2-40B4-BE49-F238E27FC236}">
                <a16:creationId xmlns:a16="http://schemas.microsoft.com/office/drawing/2014/main" id="{09A829E7-6589-8435-BC83-E01EB6E4CA59}"/>
              </a:ext>
            </a:extLst>
          </p:cNvPr>
          <p:cNvSpPr txBox="1"/>
          <p:nvPr/>
        </p:nvSpPr>
        <p:spPr>
          <a:xfrm>
            <a:off x="121920" y="152420"/>
            <a:ext cx="5974080" cy="523220"/>
          </a:xfrm>
          <a:prstGeom prst="rect">
            <a:avLst/>
          </a:prstGeom>
          <a:noFill/>
        </p:spPr>
        <p:txBody>
          <a:bodyPr wrap="square" rtlCol="0">
            <a:spAutoFit/>
          </a:bodyPr>
          <a:lstStyle/>
          <a:p>
            <a:r>
              <a:rPr lang="en-IN" sz="2800" b="1" dirty="0"/>
              <a:t>Mobile App For </a:t>
            </a:r>
            <a:r>
              <a:rPr lang="en-IN" sz="2800" b="1" dirty="0" err="1"/>
              <a:t>Audiobooking</a:t>
            </a:r>
            <a:r>
              <a:rPr lang="en-IN" sz="2800" b="1" dirty="0"/>
              <a:t>:</a:t>
            </a:r>
          </a:p>
        </p:txBody>
      </p:sp>
    </p:spTree>
    <p:extLst>
      <p:ext uri="{BB962C8B-B14F-4D97-AF65-F5344CB8AC3E}">
        <p14:creationId xmlns:p14="http://schemas.microsoft.com/office/powerpoint/2010/main" val="137273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38A6AC-4FC8-7B61-E576-291C0B660B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514" y="1005840"/>
            <a:ext cx="11826971" cy="5547360"/>
          </a:xfrm>
          <a:prstGeom prst="rect">
            <a:avLst/>
          </a:prstGeom>
        </p:spPr>
      </p:pic>
      <p:sp>
        <p:nvSpPr>
          <p:cNvPr id="4" name="TextBox 3">
            <a:extLst>
              <a:ext uri="{FF2B5EF4-FFF2-40B4-BE49-F238E27FC236}">
                <a16:creationId xmlns:a16="http://schemas.microsoft.com/office/drawing/2014/main" id="{B4374B62-2D23-D6F1-13B1-10B268EA39F4}"/>
              </a:ext>
            </a:extLst>
          </p:cNvPr>
          <p:cNvSpPr txBox="1"/>
          <p:nvPr/>
        </p:nvSpPr>
        <p:spPr>
          <a:xfrm>
            <a:off x="193040" y="304800"/>
            <a:ext cx="8239760" cy="523220"/>
          </a:xfrm>
          <a:prstGeom prst="rect">
            <a:avLst/>
          </a:prstGeom>
          <a:noFill/>
        </p:spPr>
        <p:txBody>
          <a:bodyPr wrap="square" rtlCol="0">
            <a:spAutoFit/>
          </a:bodyPr>
          <a:lstStyle/>
          <a:p>
            <a:r>
              <a:rPr lang="en-IN" sz="2800" b="1" dirty="0"/>
              <a:t>Mobile App For </a:t>
            </a:r>
            <a:r>
              <a:rPr lang="en-IN" sz="2800" b="1" dirty="0" err="1"/>
              <a:t>Transportbooking</a:t>
            </a:r>
            <a:r>
              <a:rPr lang="en-IN" sz="2800" b="1" dirty="0"/>
              <a:t>:</a:t>
            </a:r>
          </a:p>
        </p:txBody>
      </p:sp>
    </p:spTree>
    <p:extLst>
      <p:ext uri="{BB962C8B-B14F-4D97-AF65-F5344CB8AC3E}">
        <p14:creationId xmlns:p14="http://schemas.microsoft.com/office/powerpoint/2010/main" val="2247363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51EAEE-6E62-FF51-C307-7294CD53C0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2880" y="1096213"/>
            <a:ext cx="8300720" cy="5365547"/>
          </a:xfrm>
          <a:prstGeom prst="rect">
            <a:avLst/>
          </a:prstGeom>
        </p:spPr>
      </p:pic>
      <p:sp>
        <p:nvSpPr>
          <p:cNvPr id="4" name="TextBox 3">
            <a:extLst>
              <a:ext uri="{FF2B5EF4-FFF2-40B4-BE49-F238E27FC236}">
                <a16:creationId xmlns:a16="http://schemas.microsoft.com/office/drawing/2014/main" id="{62777897-7C33-3F0B-C961-4E1AFD0EB1C7}"/>
              </a:ext>
            </a:extLst>
          </p:cNvPr>
          <p:cNvSpPr txBox="1"/>
          <p:nvPr/>
        </p:nvSpPr>
        <p:spPr>
          <a:xfrm>
            <a:off x="304800" y="477520"/>
            <a:ext cx="4561840" cy="584775"/>
          </a:xfrm>
          <a:prstGeom prst="rect">
            <a:avLst/>
          </a:prstGeom>
          <a:noFill/>
        </p:spPr>
        <p:txBody>
          <a:bodyPr wrap="square" rtlCol="0">
            <a:spAutoFit/>
          </a:bodyPr>
          <a:lstStyle/>
          <a:p>
            <a:r>
              <a:rPr lang="en-IN" sz="3200" b="1" dirty="0"/>
              <a:t>Noise Pollution Model: </a:t>
            </a:r>
          </a:p>
        </p:txBody>
      </p:sp>
    </p:spTree>
    <p:extLst>
      <p:ext uri="{BB962C8B-B14F-4D97-AF65-F5344CB8AC3E}">
        <p14:creationId xmlns:p14="http://schemas.microsoft.com/office/powerpoint/2010/main" val="2767046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80E82A-D3EE-7145-B7E8-DF5C38CBA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000" y="1381760"/>
            <a:ext cx="8900160" cy="5059680"/>
          </a:xfrm>
          <a:prstGeom prst="rect">
            <a:avLst/>
          </a:prstGeom>
        </p:spPr>
      </p:pic>
      <p:sp>
        <p:nvSpPr>
          <p:cNvPr id="6" name="TextBox 5">
            <a:extLst>
              <a:ext uri="{FF2B5EF4-FFF2-40B4-BE49-F238E27FC236}">
                <a16:creationId xmlns:a16="http://schemas.microsoft.com/office/drawing/2014/main" id="{66222565-E269-3C56-734F-3E41E487F183}"/>
              </a:ext>
            </a:extLst>
          </p:cNvPr>
          <p:cNvSpPr txBox="1"/>
          <p:nvPr/>
        </p:nvSpPr>
        <p:spPr>
          <a:xfrm>
            <a:off x="447040" y="274320"/>
            <a:ext cx="9306560" cy="584775"/>
          </a:xfrm>
          <a:prstGeom prst="rect">
            <a:avLst/>
          </a:prstGeom>
          <a:noFill/>
        </p:spPr>
        <p:txBody>
          <a:bodyPr wrap="square" rtlCol="0">
            <a:spAutoFit/>
          </a:bodyPr>
          <a:lstStyle/>
          <a:p>
            <a:r>
              <a:rPr lang="en-IN" sz="3200" b="1" dirty="0"/>
              <a:t>Output For The Noise Pollution Model:</a:t>
            </a:r>
          </a:p>
        </p:txBody>
      </p:sp>
    </p:spTree>
    <p:extLst>
      <p:ext uri="{BB962C8B-B14F-4D97-AF65-F5344CB8AC3E}">
        <p14:creationId xmlns:p14="http://schemas.microsoft.com/office/powerpoint/2010/main" val="460679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7266C3-3D95-FA45-1E8B-648A1C429543}"/>
              </a:ext>
            </a:extLst>
          </p:cNvPr>
          <p:cNvSpPr txBox="1"/>
          <p:nvPr/>
        </p:nvSpPr>
        <p:spPr>
          <a:xfrm>
            <a:off x="228600" y="274320"/>
            <a:ext cx="11734800" cy="6924973"/>
          </a:xfrm>
          <a:prstGeom prst="rect">
            <a:avLst/>
          </a:prstGeom>
          <a:noFill/>
        </p:spPr>
        <p:txBody>
          <a:bodyPr wrap="square" rtlCol="0">
            <a:spAutoFit/>
          </a:bodyPr>
          <a:lstStyle/>
          <a:p>
            <a:r>
              <a:rPr lang="en-IN" sz="4000" b="1" dirty="0"/>
              <a:t>PUBILC AWARENESS FOR NOISE POLLUTION:</a:t>
            </a:r>
          </a:p>
          <a:p>
            <a:pPr algn="l">
              <a:buFont typeface="Arial" panose="020B0604020202020204" pitchFamily="34" charset="0"/>
              <a:buChar char="•"/>
            </a:pPr>
            <a:r>
              <a:rPr lang="en-US" sz="3200" b="1" i="0" dirty="0">
                <a:solidFill>
                  <a:srgbClr val="1F1F1F"/>
                </a:solidFill>
                <a:effectLst/>
                <a:latin typeface="Google Sans"/>
              </a:rPr>
              <a:t>Education</a:t>
            </a:r>
            <a:r>
              <a:rPr lang="en-US" sz="2800" b="0" i="0" dirty="0">
                <a:solidFill>
                  <a:srgbClr val="1F1F1F"/>
                </a:solidFill>
                <a:effectLst/>
                <a:latin typeface="Google Sans"/>
              </a:rPr>
              <a:t>: </a:t>
            </a:r>
          </a:p>
          <a:p>
            <a:pPr algn="l"/>
            <a:r>
              <a:rPr lang="en-US" sz="2800" b="0" i="0" dirty="0">
                <a:solidFill>
                  <a:srgbClr val="1F1F1F"/>
                </a:solidFill>
                <a:effectLst/>
                <a:latin typeface="Google Sans"/>
              </a:rPr>
              <a:t>Educating people about the health and environmental impacts of noise pollution is essential for raising awareness and promoting change. This can be done through school programs, public awareness campaigns, and media coverage.</a:t>
            </a:r>
          </a:p>
          <a:p>
            <a:pPr algn="l">
              <a:buFont typeface="Arial" panose="020B0604020202020204" pitchFamily="34" charset="0"/>
              <a:buChar char="•"/>
            </a:pPr>
            <a:r>
              <a:rPr lang="en-US" sz="3200" b="1" i="0" dirty="0">
                <a:solidFill>
                  <a:srgbClr val="1F1F1F"/>
                </a:solidFill>
                <a:effectLst/>
                <a:latin typeface="Google Sans"/>
              </a:rPr>
              <a:t>Advocacy</a:t>
            </a:r>
            <a:r>
              <a:rPr lang="en-US" sz="2800" b="0" i="0" dirty="0">
                <a:solidFill>
                  <a:srgbClr val="1F1F1F"/>
                </a:solidFill>
                <a:effectLst/>
                <a:latin typeface="Google Sans"/>
              </a:rPr>
              <a:t>: </a:t>
            </a:r>
          </a:p>
          <a:p>
            <a:pPr algn="l"/>
            <a:r>
              <a:rPr lang="en-US" sz="2800" b="0" i="0" dirty="0">
                <a:solidFill>
                  <a:srgbClr val="1F1F1F"/>
                </a:solidFill>
                <a:effectLst/>
                <a:latin typeface="Google Sans"/>
              </a:rPr>
              <a:t>Advocacy groups and individuals can play an important role in raising awareness of noise pollution and advocating for policies and regulations to reduce noise levels.</a:t>
            </a:r>
          </a:p>
          <a:p>
            <a:pPr algn="l">
              <a:buFont typeface="Arial" panose="020B0604020202020204" pitchFamily="34" charset="0"/>
              <a:buChar char="•"/>
            </a:pPr>
            <a:r>
              <a:rPr lang="en-US" sz="3200" b="1" i="0" dirty="0">
                <a:solidFill>
                  <a:srgbClr val="1F1F1F"/>
                </a:solidFill>
                <a:effectLst/>
                <a:latin typeface="Google Sans"/>
              </a:rPr>
              <a:t>Technology:</a:t>
            </a:r>
          </a:p>
          <a:p>
            <a:pPr algn="l"/>
            <a:r>
              <a:rPr lang="en-US" sz="2800" b="0" i="0" dirty="0">
                <a:solidFill>
                  <a:srgbClr val="1F1F1F"/>
                </a:solidFill>
                <a:effectLst/>
                <a:latin typeface="Google Sans"/>
              </a:rPr>
              <a:t>Technology can also be used to promote public awareness of noise pollution. For example, mobile apps can be used to provide real-time noise level data and noise maps to the public.</a:t>
            </a:r>
          </a:p>
          <a:p>
            <a:endParaRPr lang="en-IN" sz="2800" b="1" dirty="0"/>
          </a:p>
        </p:txBody>
      </p:sp>
    </p:spTree>
    <p:extLst>
      <p:ext uri="{BB962C8B-B14F-4D97-AF65-F5344CB8AC3E}">
        <p14:creationId xmlns:p14="http://schemas.microsoft.com/office/powerpoint/2010/main" val="2524863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230DCB-CD74-17C7-0847-58380DB287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7160" y="1109980"/>
            <a:ext cx="8382000" cy="5003800"/>
          </a:xfrm>
          <a:prstGeom prst="rect">
            <a:avLst/>
          </a:prstGeom>
        </p:spPr>
      </p:pic>
      <p:sp>
        <p:nvSpPr>
          <p:cNvPr id="4" name="TextBox 3">
            <a:extLst>
              <a:ext uri="{FF2B5EF4-FFF2-40B4-BE49-F238E27FC236}">
                <a16:creationId xmlns:a16="http://schemas.microsoft.com/office/drawing/2014/main" id="{966942F5-B2ED-DE1E-52E7-9DA474E1ABD8}"/>
              </a:ext>
            </a:extLst>
          </p:cNvPr>
          <p:cNvSpPr txBox="1"/>
          <p:nvPr/>
        </p:nvSpPr>
        <p:spPr>
          <a:xfrm>
            <a:off x="325120" y="213360"/>
            <a:ext cx="10800080" cy="646331"/>
          </a:xfrm>
          <a:prstGeom prst="rect">
            <a:avLst/>
          </a:prstGeom>
          <a:noFill/>
        </p:spPr>
        <p:txBody>
          <a:bodyPr wrap="square" rtlCol="0">
            <a:spAutoFit/>
          </a:bodyPr>
          <a:lstStyle/>
          <a:p>
            <a:r>
              <a:rPr lang="en-IN" sz="3600" b="1" dirty="0"/>
              <a:t>NOISE POLLUTION AWARENESS IN SCHOOLS:</a:t>
            </a:r>
          </a:p>
        </p:txBody>
      </p:sp>
    </p:spTree>
    <p:extLst>
      <p:ext uri="{BB962C8B-B14F-4D97-AF65-F5344CB8AC3E}">
        <p14:creationId xmlns:p14="http://schemas.microsoft.com/office/powerpoint/2010/main" val="1082868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D781E1-335D-83C9-D4CF-0DA9C5FB8871}"/>
              </a:ext>
            </a:extLst>
          </p:cNvPr>
          <p:cNvSpPr txBox="1"/>
          <p:nvPr/>
        </p:nvSpPr>
        <p:spPr>
          <a:xfrm>
            <a:off x="375920" y="257076"/>
            <a:ext cx="11440160" cy="5786199"/>
          </a:xfrm>
          <a:prstGeom prst="rect">
            <a:avLst/>
          </a:prstGeom>
          <a:noFill/>
        </p:spPr>
        <p:txBody>
          <a:bodyPr wrap="square" rtlCol="0">
            <a:spAutoFit/>
          </a:bodyPr>
          <a:lstStyle/>
          <a:p>
            <a:pPr algn="l">
              <a:buFont typeface="Arial" panose="020B0604020202020204" pitchFamily="34" charset="0"/>
              <a:buChar char="•"/>
            </a:pPr>
            <a:r>
              <a:rPr lang="en-US" sz="2800" b="1" i="0" dirty="0">
                <a:solidFill>
                  <a:srgbClr val="1F1F1F"/>
                </a:solidFill>
                <a:effectLst/>
                <a:latin typeface="Google Sans"/>
              </a:rPr>
              <a:t>Educate the public about the health effects of noise pollution</a:t>
            </a:r>
            <a:r>
              <a:rPr lang="en-US" sz="2800" dirty="0">
                <a:solidFill>
                  <a:srgbClr val="1F1F1F"/>
                </a:solidFill>
                <a:latin typeface="Google Sans"/>
              </a:rPr>
              <a:t>.</a:t>
            </a:r>
            <a:endParaRPr lang="en-US" b="0" i="0" dirty="0">
              <a:solidFill>
                <a:srgbClr val="1F1F1F"/>
              </a:solidFill>
              <a:effectLst/>
              <a:latin typeface="Google Sans"/>
            </a:endParaRPr>
          </a:p>
          <a:p>
            <a:pPr algn="l"/>
            <a:r>
              <a:rPr lang="en-US" b="0" i="0" dirty="0">
                <a:solidFill>
                  <a:srgbClr val="1F1F1F"/>
                </a:solidFill>
                <a:effectLst/>
                <a:latin typeface="Google Sans"/>
              </a:rPr>
              <a:t> </a:t>
            </a:r>
            <a:r>
              <a:rPr lang="en-US" sz="2400" b="0" i="0" dirty="0">
                <a:solidFill>
                  <a:srgbClr val="1F1F1F"/>
                </a:solidFill>
                <a:effectLst/>
                <a:latin typeface="Google Sans"/>
              </a:rPr>
              <a:t>Educate the public about the health effects of noise pollution includes raising awareness of the short- and long-term health impacts of noise pollution, such as hearing loss, sleep disturbance, cardiovascular disease, and stress</a:t>
            </a:r>
            <a:r>
              <a:rPr lang="en-US" b="0" i="0" dirty="0">
                <a:solidFill>
                  <a:srgbClr val="1F1F1F"/>
                </a:solidFill>
                <a:effectLst/>
                <a:latin typeface="Google Sans"/>
              </a:rPr>
              <a:t>.</a:t>
            </a:r>
          </a:p>
          <a:p>
            <a:pPr algn="l">
              <a:buFont typeface="Arial" panose="020B0604020202020204" pitchFamily="34" charset="0"/>
              <a:buChar char="•"/>
            </a:pPr>
            <a:r>
              <a:rPr lang="en-US" sz="2800" b="1" i="0" dirty="0">
                <a:solidFill>
                  <a:srgbClr val="1F1F1F"/>
                </a:solidFill>
                <a:effectLst/>
                <a:latin typeface="Google Sans"/>
              </a:rPr>
              <a:t>Highlight the economic and social costs of noise pollution</a:t>
            </a:r>
            <a:r>
              <a:rPr lang="en-US" sz="2800" dirty="0">
                <a:solidFill>
                  <a:srgbClr val="1F1F1F"/>
                </a:solidFill>
                <a:latin typeface="Google Sans"/>
              </a:rPr>
              <a:t>.</a:t>
            </a:r>
            <a:endParaRPr lang="en-US" b="0" i="0" dirty="0">
              <a:solidFill>
                <a:srgbClr val="1F1F1F"/>
              </a:solidFill>
              <a:effectLst/>
              <a:latin typeface="Google Sans"/>
            </a:endParaRPr>
          </a:p>
          <a:p>
            <a:pPr algn="l"/>
            <a:r>
              <a:rPr lang="en-US" sz="2400" b="0" i="0" dirty="0">
                <a:solidFill>
                  <a:srgbClr val="1F1F1F"/>
                </a:solidFill>
                <a:effectLst/>
                <a:latin typeface="Google Sans"/>
              </a:rPr>
              <a:t> </a:t>
            </a:r>
            <a:r>
              <a:rPr lang="en-US" sz="2400" dirty="0">
                <a:solidFill>
                  <a:srgbClr val="1F1F1F"/>
                </a:solidFill>
                <a:latin typeface="Google Sans"/>
              </a:rPr>
              <a:t>Highlight the economic and social costs of noise pollution </a:t>
            </a:r>
            <a:r>
              <a:rPr lang="en-US" sz="2400" b="0" i="0" dirty="0">
                <a:solidFill>
                  <a:srgbClr val="1F1F1F"/>
                </a:solidFill>
                <a:effectLst/>
                <a:latin typeface="Google Sans"/>
              </a:rPr>
              <a:t>includes the costs associated with lost productivity, absenteeism, and healthcare</a:t>
            </a:r>
            <a:r>
              <a:rPr lang="en-US" b="0" i="0" dirty="0">
                <a:solidFill>
                  <a:srgbClr val="1F1F1F"/>
                </a:solidFill>
                <a:effectLst/>
                <a:latin typeface="Google Sans"/>
              </a:rPr>
              <a:t>.</a:t>
            </a:r>
          </a:p>
          <a:p>
            <a:pPr algn="l">
              <a:buFont typeface="Arial" panose="020B0604020202020204" pitchFamily="34" charset="0"/>
              <a:buChar char="•"/>
            </a:pPr>
            <a:r>
              <a:rPr lang="en-US" sz="2800" b="1" i="0" dirty="0">
                <a:solidFill>
                  <a:srgbClr val="1F1F1F"/>
                </a:solidFill>
                <a:effectLst/>
                <a:latin typeface="Google Sans"/>
              </a:rPr>
              <a:t>Empower people to take action against noise pollution. </a:t>
            </a:r>
          </a:p>
          <a:p>
            <a:pPr algn="l"/>
            <a:r>
              <a:rPr lang="en-US" sz="2400" b="0" i="0" dirty="0">
                <a:solidFill>
                  <a:srgbClr val="1F1F1F"/>
                </a:solidFill>
                <a:effectLst/>
                <a:latin typeface="Google Sans"/>
              </a:rPr>
              <a:t>Empower people to take action against noise pollution includes providing information on how to reduce noise exposure, report noise pollution incidents, and advocate for noise pollution mitigation measures.</a:t>
            </a:r>
          </a:p>
          <a:p>
            <a:r>
              <a:rPr lang="en-US" sz="2800" b="1" dirty="0">
                <a:solidFill>
                  <a:srgbClr val="1F1F1F"/>
                </a:solidFill>
                <a:latin typeface="Google Sans"/>
              </a:rPr>
              <a:t>D</a:t>
            </a:r>
            <a:r>
              <a:rPr lang="en-US" sz="2800" b="1" i="0" dirty="0">
                <a:solidFill>
                  <a:srgbClr val="1F1F1F"/>
                </a:solidFill>
                <a:effectLst/>
                <a:latin typeface="Google Sans"/>
              </a:rPr>
              <a:t>evelop and distribute educational materials</a:t>
            </a:r>
            <a:r>
              <a:rPr lang="en-US" sz="2800" dirty="0">
                <a:solidFill>
                  <a:srgbClr val="1F1F1F"/>
                </a:solidFill>
                <a:latin typeface="Google Sans"/>
              </a:rPr>
              <a:t>.</a:t>
            </a:r>
            <a:endParaRPr lang="en-US" b="0" i="0" dirty="0">
              <a:solidFill>
                <a:srgbClr val="1F1F1F"/>
              </a:solidFill>
              <a:effectLst/>
              <a:latin typeface="Google Sans"/>
            </a:endParaRPr>
          </a:p>
          <a:p>
            <a:r>
              <a:rPr lang="en-US" b="0" i="0" dirty="0">
                <a:solidFill>
                  <a:srgbClr val="1F1F1F"/>
                </a:solidFill>
                <a:effectLst/>
                <a:latin typeface="Google Sans"/>
              </a:rPr>
              <a:t> </a:t>
            </a:r>
            <a:r>
              <a:rPr lang="en-US" sz="2400" b="0" i="0" dirty="0">
                <a:solidFill>
                  <a:srgbClr val="1F1F1F"/>
                </a:solidFill>
                <a:effectLst/>
                <a:latin typeface="Google Sans"/>
              </a:rPr>
              <a:t>Develop and distribute educational materials could includes brochures, infographics, videos, and social media posts.</a:t>
            </a:r>
          </a:p>
          <a:p>
            <a:endParaRPr lang="en-IN" dirty="0"/>
          </a:p>
        </p:txBody>
      </p:sp>
    </p:spTree>
    <p:extLst>
      <p:ext uri="{BB962C8B-B14F-4D97-AF65-F5344CB8AC3E}">
        <p14:creationId xmlns:p14="http://schemas.microsoft.com/office/powerpoint/2010/main" val="653947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F2AEA7-44E1-ECF6-6EC4-1B0B4CD0F3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00" y="1534160"/>
            <a:ext cx="5252719" cy="4429760"/>
          </a:xfrm>
          <a:prstGeom prst="rect">
            <a:avLst/>
          </a:prstGeom>
        </p:spPr>
      </p:pic>
      <p:pic>
        <p:nvPicPr>
          <p:cNvPr id="5" name="Picture 4">
            <a:extLst>
              <a:ext uri="{FF2B5EF4-FFF2-40B4-BE49-F238E27FC236}">
                <a16:creationId xmlns:a16="http://schemas.microsoft.com/office/drawing/2014/main" id="{0BE2F73C-F0A4-1E78-822A-F5D0022C1E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0160" y="1442720"/>
            <a:ext cx="4846319" cy="4521200"/>
          </a:xfrm>
          <a:prstGeom prst="rect">
            <a:avLst/>
          </a:prstGeom>
        </p:spPr>
      </p:pic>
      <p:sp>
        <p:nvSpPr>
          <p:cNvPr id="6" name="TextBox 5">
            <a:extLst>
              <a:ext uri="{FF2B5EF4-FFF2-40B4-BE49-F238E27FC236}">
                <a16:creationId xmlns:a16="http://schemas.microsoft.com/office/drawing/2014/main" id="{5B66B881-61AF-540B-D846-78D0F59B85DE}"/>
              </a:ext>
            </a:extLst>
          </p:cNvPr>
          <p:cNvSpPr txBox="1"/>
          <p:nvPr/>
        </p:nvSpPr>
        <p:spPr>
          <a:xfrm>
            <a:off x="355600" y="203200"/>
            <a:ext cx="5872480" cy="769441"/>
          </a:xfrm>
          <a:prstGeom prst="rect">
            <a:avLst/>
          </a:prstGeom>
          <a:noFill/>
        </p:spPr>
        <p:txBody>
          <a:bodyPr wrap="square" rtlCol="0">
            <a:spAutoFit/>
          </a:bodyPr>
          <a:lstStyle/>
          <a:p>
            <a:r>
              <a:rPr lang="en-IN" sz="4400" b="1" dirty="0"/>
              <a:t>PUBLIC AWARENESS:</a:t>
            </a:r>
          </a:p>
        </p:txBody>
      </p:sp>
    </p:spTree>
    <p:extLst>
      <p:ext uri="{BB962C8B-B14F-4D97-AF65-F5344CB8AC3E}">
        <p14:creationId xmlns:p14="http://schemas.microsoft.com/office/powerpoint/2010/main" val="3861771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20A98C-2AB5-B26E-96E1-EB2F8FC9D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540" y="817860"/>
            <a:ext cx="9180599" cy="5923280"/>
          </a:xfrm>
          <a:prstGeom prst="rect">
            <a:avLst/>
          </a:prstGeom>
        </p:spPr>
      </p:pic>
      <p:sp>
        <p:nvSpPr>
          <p:cNvPr id="4" name="TextBox 3">
            <a:extLst>
              <a:ext uri="{FF2B5EF4-FFF2-40B4-BE49-F238E27FC236}">
                <a16:creationId xmlns:a16="http://schemas.microsoft.com/office/drawing/2014/main" id="{FF2B78B5-C52B-7161-E11E-1F799BB3886B}"/>
              </a:ext>
            </a:extLst>
          </p:cNvPr>
          <p:cNvSpPr txBox="1"/>
          <p:nvPr/>
        </p:nvSpPr>
        <p:spPr>
          <a:xfrm>
            <a:off x="396240" y="294640"/>
            <a:ext cx="3261360" cy="523220"/>
          </a:xfrm>
          <a:prstGeom prst="rect">
            <a:avLst/>
          </a:prstGeom>
          <a:noFill/>
        </p:spPr>
        <p:txBody>
          <a:bodyPr wrap="square" rtlCol="0">
            <a:spAutoFit/>
          </a:bodyPr>
          <a:lstStyle/>
          <a:p>
            <a:r>
              <a:rPr lang="en-IN" sz="2800" b="1" dirty="0"/>
              <a:t>NOISE LEVELS:</a:t>
            </a:r>
          </a:p>
        </p:txBody>
      </p:sp>
    </p:spTree>
    <p:extLst>
      <p:ext uri="{BB962C8B-B14F-4D97-AF65-F5344CB8AC3E}">
        <p14:creationId xmlns:p14="http://schemas.microsoft.com/office/powerpoint/2010/main" val="4262764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F129CF-6287-B469-A3CB-43E901EF93FD}"/>
              </a:ext>
            </a:extLst>
          </p:cNvPr>
          <p:cNvSpPr txBox="1"/>
          <p:nvPr/>
        </p:nvSpPr>
        <p:spPr>
          <a:xfrm>
            <a:off x="355600" y="172720"/>
            <a:ext cx="11490960" cy="6524863"/>
          </a:xfrm>
          <a:prstGeom prst="rect">
            <a:avLst/>
          </a:prstGeom>
          <a:noFill/>
        </p:spPr>
        <p:txBody>
          <a:bodyPr wrap="square" rtlCol="0">
            <a:spAutoFit/>
          </a:bodyPr>
          <a:lstStyle/>
          <a:p>
            <a:r>
              <a:rPr lang="en-US" sz="4400" b="1" dirty="0"/>
              <a:t>Project Objectives:</a:t>
            </a:r>
          </a:p>
          <a:p>
            <a:endParaRPr lang="en-US" dirty="0"/>
          </a:p>
          <a:p>
            <a:pPr marL="457200" indent="-457200">
              <a:buFont typeface="Arial" panose="020B0604020202020204" pitchFamily="34" charset="0"/>
              <a:buChar char="•"/>
            </a:pPr>
            <a:r>
              <a:rPr lang="en-US" sz="2800" dirty="0"/>
              <a:t>The project aims to develop a real-time noise level monitoring system using IoT sensors, a cloud-based platform, and a mobile app.</a:t>
            </a:r>
          </a:p>
          <a:p>
            <a:pPr marL="457200" indent="-457200">
              <a:buFont typeface="Arial" panose="020B0604020202020204" pitchFamily="34" charset="0"/>
              <a:buChar char="•"/>
            </a:pPr>
            <a:r>
              <a:rPr lang="en-US" sz="2800" dirty="0"/>
              <a:t> The system will provide real-time noise level data to the public and relevant authorities, promote public awareness of noise pollution, and contribute to noise pollution mitigation.</a:t>
            </a:r>
            <a:endParaRPr lang="en-US" sz="1200" dirty="0"/>
          </a:p>
          <a:p>
            <a:pPr marL="457200" indent="-457200">
              <a:buFont typeface="Arial" panose="020B0604020202020204" pitchFamily="34" charset="0"/>
              <a:buChar char="•"/>
            </a:pPr>
            <a:r>
              <a:rPr lang="en-US" sz="2800" dirty="0"/>
              <a:t>Provide real-time data on noise levels in various locations, such as residential areas, commercial areas, and industrial areas.</a:t>
            </a:r>
          </a:p>
          <a:p>
            <a:pPr marL="457200" indent="-457200">
              <a:buFont typeface="Arial" panose="020B0604020202020204" pitchFamily="34" charset="0"/>
              <a:buChar char="•"/>
            </a:pPr>
            <a:r>
              <a:rPr lang="en-US" sz="2800" dirty="0"/>
              <a:t> Identify noise pollution hotspots and sources.</a:t>
            </a:r>
          </a:p>
          <a:p>
            <a:pPr marL="285750" indent="-285750">
              <a:buFont typeface="Arial" panose="020B0604020202020204" pitchFamily="34" charset="0"/>
              <a:buChar char="•"/>
            </a:pPr>
            <a:r>
              <a:rPr lang="en-US" sz="2800" dirty="0"/>
              <a:t> Promote public awareness of noise pollution and its negative impacts.</a:t>
            </a:r>
          </a:p>
          <a:p>
            <a:pPr marL="285750" indent="-285750">
              <a:buFont typeface="Arial" panose="020B0604020202020204" pitchFamily="34" charset="0"/>
              <a:buChar char="•"/>
            </a:pPr>
            <a:r>
              <a:rPr lang="en-US" sz="2800" dirty="0"/>
              <a:t> Contribute to noise pollution mitigation by providing data to policymakers and regulators.</a:t>
            </a:r>
          </a:p>
          <a:p>
            <a:endParaRPr lang="en-US" sz="2400" dirty="0"/>
          </a:p>
          <a:p>
            <a:endParaRPr lang="en-IN" sz="1600" dirty="0"/>
          </a:p>
        </p:txBody>
      </p:sp>
    </p:spTree>
    <p:extLst>
      <p:ext uri="{BB962C8B-B14F-4D97-AF65-F5344CB8AC3E}">
        <p14:creationId xmlns:p14="http://schemas.microsoft.com/office/powerpoint/2010/main" val="2304073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EA0874-24A8-9803-B5B4-6464F22C10A2}"/>
              </a:ext>
            </a:extLst>
          </p:cNvPr>
          <p:cNvSpPr txBox="1"/>
          <p:nvPr/>
        </p:nvSpPr>
        <p:spPr>
          <a:xfrm>
            <a:off x="325120" y="1849120"/>
            <a:ext cx="11541760" cy="3970318"/>
          </a:xfrm>
          <a:prstGeom prst="rect">
            <a:avLst/>
          </a:prstGeom>
          <a:noFill/>
        </p:spPr>
        <p:txBody>
          <a:bodyPr wrap="square" rtlCol="0">
            <a:spAutoFit/>
          </a:bodyPr>
          <a:lstStyle/>
          <a:p>
            <a:r>
              <a:rPr lang="en-US" sz="3600" dirty="0"/>
              <a:t>1.Identify areas with high noise levels.</a:t>
            </a:r>
          </a:p>
          <a:p>
            <a:r>
              <a:rPr lang="en-US" sz="3600" dirty="0"/>
              <a:t>2.Monitor the effectiveness of noise pollution mitigation measures.</a:t>
            </a:r>
          </a:p>
          <a:p>
            <a:r>
              <a:rPr lang="en-US" sz="3600" dirty="0"/>
              <a:t>3.Provide early warning of potential noise pollution problems.</a:t>
            </a:r>
          </a:p>
          <a:p>
            <a:r>
              <a:rPr lang="en-US" sz="3600" dirty="0"/>
              <a:t>4.Help people to choose quieter places to live and work.</a:t>
            </a:r>
          </a:p>
          <a:p>
            <a:r>
              <a:rPr lang="en-US" sz="3600" dirty="0"/>
              <a:t>5.Educate people about the dangers of noise pollution.</a:t>
            </a:r>
            <a:endParaRPr lang="en-IN" sz="3600" dirty="0"/>
          </a:p>
        </p:txBody>
      </p:sp>
      <p:sp>
        <p:nvSpPr>
          <p:cNvPr id="3" name="TextBox 2">
            <a:extLst>
              <a:ext uri="{FF2B5EF4-FFF2-40B4-BE49-F238E27FC236}">
                <a16:creationId xmlns:a16="http://schemas.microsoft.com/office/drawing/2014/main" id="{91F7E8A2-8397-57B5-F2BF-66C361DCBC52}"/>
              </a:ext>
            </a:extLst>
          </p:cNvPr>
          <p:cNvSpPr txBox="1"/>
          <p:nvPr/>
        </p:nvSpPr>
        <p:spPr>
          <a:xfrm>
            <a:off x="111760" y="233680"/>
            <a:ext cx="11247120" cy="1323439"/>
          </a:xfrm>
          <a:prstGeom prst="rect">
            <a:avLst/>
          </a:prstGeom>
          <a:noFill/>
        </p:spPr>
        <p:txBody>
          <a:bodyPr wrap="square" rtlCol="0">
            <a:spAutoFit/>
          </a:bodyPr>
          <a:lstStyle/>
          <a:p>
            <a:r>
              <a:rPr lang="en-US" sz="4000" b="1" dirty="0"/>
              <a:t>The real-time noise level monitoring system can be used to:</a:t>
            </a:r>
            <a:endParaRPr lang="en-US" sz="4000" dirty="0"/>
          </a:p>
        </p:txBody>
      </p:sp>
    </p:spTree>
    <p:extLst>
      <p:ext uri="{BB962C8B-B14F-4D97-AF65-F5344CB8AC3E}">
        <p14:creationId xmlns:p14="http://schemas.microsoft.com/office/powerpoint/2010/main" val="2067314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FF945A-C3DD-1945-990C-7561197F1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2240" y="792480"/>
            <a:ext cx="8595359" cy="5943600"/>
          </a:xfrm>
          <a:prstGeom prst="rect">
            <a:avLst/>
          </a:prstGeom>
        </p:spPr>
      </p:pic>
      <p:sp>
        <p:nvSpPr>
          <p:cNvPr id="4" name="TextBox 3">
            <a:extLst>
              <a:ext uri="{FF2B5EF4-FFF2-40B4-BE49-F238E27FC236}">
                <a16:creationId xmlns:a16="http://schemas.microsoft.com/office/drawing/2014/main" id="{76BAB284-7A20-5BDE-71CB-0EC926883822}"/>
              </a:ext>
            </a:extLst>
          </p:cNvPr>
          <p:cNvSpPr txBox="1"/>
          <p:nvPr/>
        </p:nvSpPr>
        <p:spPr>
          <a:xfrm>
            <a:off x="416560" y="121920"/>
            <a:ext cx="6471920" cy="523220"/>
          </a:xfrm>
          <a:prstGeom prst="rect">
            <a:avLst/>
          </a:prstGeom>
          <a:noFill/>
        </p:spPr>
        <p:txBody>
          <a:bodyPr wrap="square" rtlCol="0">
            <a:spAutoFit/>
          </a:bodyPr>
          <a:lstStyle/>
          <a:p>
            <a:r>
              <a:rPr lang="en-IN" sz="2800" b="1" dirty="0"/>
              <a:t>REAL TIME NOISE POLLUTION:</a:t>
            </a:r>
          </a:p>
        </p:txBody>
      </p:sp>
    </p:spTree>
    <p:extLst>
      <p:ext uri="{BB962C8B-B14F-4D97-AF65-F5344CB8AC3E}">
        <p14:creationId xmlns:p14="http://schemas.microsoft.com/office/powerpoint/2010/main" val="1550201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122050-CD9E-0E46-0C74-0FDC67851837}"/>
              </a:ext>
            </a:extLst>
          </p:cNvPr>
          <p:cNvSpPr txBox="1"/>
          <p:nvPr/>
        </p:nvSpPr>
        <p:spPr>
          <a:xfrm>
            <a:off x="599440" y="487680"/>
            <a:ext cx="11389360" cy="5724644"/>
          </a:xfrm>
          <a:prstGeom prst="rect">
            <a:avLst/>
          </a:prstGeom>
          <a:noFill/>
        </p:spPr>
        <p:txBody>
          <a:bodyPr wrap="square" rtlCol="0">
            <a:spAutoFit/>
          </a:bodyPr>
          <a:lstStyle/>
          <a:p>
            <a:r>
              <a:rPr lang="en-US" sz="4800" b="1" dirty="0"/>
              <a:t>Conclusion:</a:t>
            </a:r>
          </a:p>
          <a:p>
            <a:endParaRPr lang="en-US" dirty="0"/>
          </a:p>
          <a:p>
            <a:pPr marL="457200" indent="-457200">
              <a:buFont typeface="Arial" panose="020B0604020202020204" pitchFamily="34" charset="0"/>
              <a:buChar char="•"/>
            </a:pPr>
            <a:r>
              <a:rPr lang="en-US" sz="3200" dirty="0"/>
              <a:t>The real-time noise level monitoring system is a valuable tool for promoting public awareness of noise pollution and contributing to noise pollution mitigation.</a:t>
            </a:r>
          </a:p>
          <a:p>
            <a:pPr marL="457200" indent="-457200">
              <a:buFont typeface="Arial" panose="020B0604020202020204" pitchFamily="34" charset="0"/>
              <a:buChar char="•"/>
            </a:pPr>
            <a:r>
              <a:rPr lang="en-US" sz="3200" dirty="0"/>
              <a:t> By providing real-time data on noise levels, identifying noise pollution hotspots and sources, and educating the public about noise pollution, the RTNLMS can help to create a quieter and more livable environment for everyone.</a:t>
            </a:r>
          </a:p>
          <a:p>
            <a:pPr marL="457200" indent="-457200">
              <a:buFont typeface="Arial" panose="020B0604020202020204" pitchFamily="34" charset="0"/>
              <a:buChar char="•"/>
            </a:pPr>
            <a:endParaRPr lang="en-US" sz="3200" dirty="0"/>
          </a:p>
          <a:p>
            <a:r>
              <a:rPr lang="en-IN" sz="3200" dirty="0"/>
              <a:t>                                             </a:t>
            </a:r>
            <a:r>
              <a:rPr lang="en-IN" sz="4400" b="1" dirty="0">
                <a:solidFill>
                  <a:srgbClr val="00B0F0"/>
                </a:solidFill>
              </a:rPr>
              <a:t>THANK YOU</a:t>
            </a:r>
            <a:endParaRPr lang="en-IN" sz="3200" b="1" dirty="0">
              <a:solidFill>
                <a:srgbClr val="00B0F0"/>
              </a:solidFill>
            </a:endParaRPr>
          </a:p>
        </p:txBody>
      </p:sp>
    </p:spTree>
    <p:extLst>
      <p:ext uri="{BB962C8B-B14F-4D97-AF65-F5344CB8AC3E}">
        <p14:creationId xmlns:p14="http://schemas.microsoft.com/office/powerpoint/2010/main" val="337215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4A1665-19A2-F0DA-3610-DF85718A24EB}"/>
              </a:ext>
            </a:extLst>
          </p:cNvPr>
          <p:cNvPicPr>
            <a:picLocks noChangeAspect="1"/>
          </p:cNvPicPr>
          <p:nvPr/>
        </p:nvPicPr>
        <p:blipFill rotWithShape="1">
          <a:blip r:embed="rId2">
            <a:extLst>
              <a:ext uri="{28A0092B-C50C-407E-A947-70E740481C1C}">
                <a14:useLocalDpi xmlns:a14="http://schemas.microsoft.com/office/drawing/2010/main" val="0"/>
              </a:ext>
            </a:extLst>
          </a:blip>
          <a:srcRect l="1614" r="5577" b="15296"/>
          <a:stretch/>
        </p:blipFill>
        <p:spPr>
          <a:xfrm>
            <a:off x="309880" y="426720"/>
            <a:ext cx="7203440" cy="5821680"/>
          </a:xfrm>
          <a:prstGeom prst="rect">
            <a:avLst/>
          </a:prstGeom>
        </p:spPr>
      </p:pic>
      <p:pic>
        <p:nvPicPr>
          <p:cNvPr id="7" name="Picture 6">
            <a:extLst>
              <a:ext uri="{FF2B5EF4-FFF2-40B4-BE49-F238E27FC236}">
                <a16:creationId xmlns:a16="http://schemas.microsoft.com/office/drawing/2014/main" id="{C5010B26-C68F-1813-CA57-93CD3CA951D2}"/>
              </a:ext>
            </a:extLst>
          </p:cNvPr>
          <p:cNvPicPr>
            <a:picLocks noChangeAspect="1"/>
          </p:cNvPicPr>
          <p:nvPr/>
        </p:nvPicPr>
        <p:blipFill rotWithShape="1">
          <a:blip r:embed="rId3">
            <a:extLst>
              <a:ext uri="{28A0092B-C50C-407E-A947-70E740481C1C}">
                <a14:useLocalDpi xmlns:a14="http://schemas.microsoft.com/office/drawing/2010/main" val="0"/>
              </a:ext>
            </a:extLst>
          </a:blip>
          <a:srcRect l="26005" r="5010"/>
          <a:stretch/>
        </p:blipFill>
        <p:spPr>
          <a:xfrm>
            <a:off x="8188961" y="1087120"/>
            <a:ext cx="3545840" cy="3921760"/>
          </a:xfrm>
          <a:prstGeom prst="rect">
            <a:avLst/>
          </a:prstGeom>
        </p:spPr>
      </p:pic>
    </p:spTree>
    <p:extLst>
      <p:ext uri="{BB962C8B-B14F-4D97-AF65-F5344CB8AC3E}">
        <p14:creationId xmlns:p14="http://schemas.microsoft.com/office/powerpoint/2010/main" val="683602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2A0186B-3038-0025-9BCE-B99590405327}"/>
              </a:ext>
            </a:extLst>
          </p:cNvPr>
          <p:cNvSpPr txBox="1"/>
          <p:nvPr/>
        </p:nvSpPr>
        <p:spPr>
          <a:xfrm>
            <a:off x="182880" y="219889"/>
            <a:ext cx="6075680" cy="5940088"/>
          </a:xfrm>
          <a:prstGeom prst="rect">
            <a:avLst/>
          </a:prstGeom>
          <a:noFill/>
        </p:spPr>
        <p:txBody>
          <a:bodyPr wrap="square" rtlCol="0">
            <a:spAutoFit/>
          </a:bodyPr>
          <a:lstStyle/>
          <a:p>
            <a:r>
              <a:rPr lang="en-US" sz="4000" b="1" dirty="0"/>
              <a:t>IOT Sensor Deployment</a:t>
            </a:r>
            <a:r>
              <a:rPr lang="en-US" sz="4400" b="1" dirty="0"/>
              <a:t>:</a:t>
            </a:r>
          </a:p>
          <a:p>
            <a:pPr marL="457200" indent="-457200">
              <a:buFont typeface="Arial" panose="020B0604020202020204" pitchFamily="34" charset="0"/>
              <a:buChar char="•"/>
            </a:pPr>
            <a:r>
              <a:rPr lang="en-US" sz="2800" dirty="0"/>
              <a:t>The IoT sensors will be deployed in strategic locations throughout the city, such as near busy roads, construction sites, and industrial areas.</a:t>
            </a:r>
          </a:p>
          <a:p>
            <a:pPr marL="457200" indent="-457200">
              <a:buFont typeface="Arial" panose="020B0604020202020204" pitchFamily="34" charset="0"/>
              <a:buChar char="•"/>
            </a:pPr>
            <a:r>
              <a:rPr lang="en-US" sz="2800" dirty="0"/>
              <a:t> The sensors will be equipped with microphones and other sensors to measure noise levels in real time. </a:t>
            </a:r>
          </a:p>
          <a:p>
            <a:pPr marL="457200" indent="-457200">
              <a:buFont typeface="Arial" panose="020B0604020202020204" pitchFamily="34" charset="0"/>
              <a:buChar char="•"/>
            </a:pPr>
            <a:r>
              <a:rPr lang="en-US" sz="2800" dirty="0"/>
              <a:t>The data collected by the sensors will be transmitted to the cloud-based platform via a cellular or Wi-Fi network.</a:t>
            </a:r>
            <a:endParaRPr lang="en-IN" sz="2800" dirty="0"/>
          </a:p>
        </p:txBody>
      </p:sp>
      <p:pic>
        <p:nvPicPr>
          <p:cNvPr id="8" name="Picture 7">
            <a:extLst>
              <a:ext uri="{FF2B5EF4-FFF2-40B4-BE49-F238E27FC236}">
                <a16:creationId xmlns:a16="http://schemas.microsoft.com/office/drawing/2014/main" id="{31A81C18-05E8-AF14-D651-0CF3026F04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1922" y="609600"/>
            <a:ext cx="5614350" cy="5788224"/>
          </a:xfrm>
          <a:prstGeom prst="rect">
            <a:avLst/>
          </a:prstGeom>
        </p:spPr>
      </p:pic>
    </p:spTree>
    <p:extLst>
      <p:ext uri="{BB962C8B-B14F-4D97-AF65-F5344CB8AC3E}">
        <p14:creationId xmlns:p14="http://schemas.microsoft.com/office/powerpoint/2010/main" val="1033850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C912ED-64CD-82A0-4203-00B1C1F13617}"/>
              </a:ext>
            </a:extLst>
          </p:cNvPr>
          <p:cNvSpPr txBox="1"/>
          <p:nvPr/>
        </p:nvSpPr>
        <p:spPr>
          <a:xfrm>
            <a:off x="172720" y="111760"/>
            <a:ext cx="7518400" cy="7509748"/>
          </a:xfrm>
          <a:prstGeom prst="rect">
            <a:avLst/>
          </a:prstGeom>
          <a:noFill/>
        </p:spPr>
        <p:txBody>
          <a:bodyPr wrap="square" rtlCol="0">
            <a:spAutoFit/>
          </a:bodyPr>
          <a:lstStyle/>
          <a:p>
            <a:r>
              <a:rPr lang="en-IN" sz="3600" b="1" dirty="0"/>
              <a:t>Platform:</a:t>
            </a:r>
          </a:p>
          <a:p>
            <a:pPr algn="l">
              <a:buFont typeface="Arial" panose="020B0604020202020204" pitchFamily="34" charset="0"/>
              <a:buChar char="•"/>
            </a:pPr>
            <a:r>
              <a:rPr lang="en-US" sz="2800" b="0" i="0" dirty="0">
                <a:solidFill>
                  <a:srgbClr val="1F1F1F"/>
                </a:solidFill>
                <a:effectLst/>
                <a:latin typeface="Google Sans"/>
              </a:rPr>
              <a:t>Collect and store noise data from mobile devices and other sensors.</a:t>
            </a:r>
          </a:p>
          <a:p>
            <a:pPr algn="l">
              <a:buFont typeface="Arial" panose="020B0604020202020204" pitchFamily="34" charset="0"/>
              <a:buChar char="•"/>
            </a:pPr>
            <a:r>
              <a:rPr lang="en-US" sz="2800" b="0" i="0" dirty="0">
                <a:solidFill>
                  <a:srgbClr val="1F1F1F"/>
                </a:solidFill>
                <a:effectLst/>
                <a:latin typeface="Google Sans"/>
              </a:rPr>
              <a:t>Analyze noise data to identify patterns and trends.</a:t>
            </a:r>
          </a:p>
          <a:p>
            <a:pPr algn="l">
              <a:buFont typeface="Arial" panose="020B0604020202020204" pitchFamily="34" charset="0"/>
              <a:buChar char="•"/>
            </a:pPr>
            <a:r>
              <a:rPr lang="en-US" sz="2800" b="0" i="0" dirty="0">
                <a:solidFill>
                  <a:srgbClr val="1F1F1F"/>
                </a:solidFill>
                <a:effectLst/>
                <a:latin typeface="Google Sans"/>
              </a:rPr>
              <a:t>Generate reports and visualizations of noise data.</a:t>
            </a:r>
          </a:p>
          <a:p>
            <a:pPr algn="l">
              <a:buFont typeface="Arial" panose="020B0604020202020204" pitchFamily="34" charset="0"/>
              <a:buChar char="•"/>
            </a:pPr>
            <a:r>
              <a:rPr lang="en-US" sz="2800" b="0" i="0" dirty="0">
                <a:solidFill>
                  <a:srgbClr val="1F1F1F"/>
                </a:solidFill>
                <a:effectLst/>
                <a:latin typeface="Google Sans"/>
              </a:rPr>
              <a:t>Provide a user interface for accessing and interacting with the data.</a:t>
            </a:r>
          </a:p>
          <a:p>
            <a:pPr algn="l"/>
            <a:r>
              <a:rPr lang="en-US" sz="3600" b="1" i="0" dirty="0">
                <a:solidFill>
                  <a:srgbClr val="1F1F1F"/>
                </a:solidFill>
                <a:effectLst/>
                <a:latin typeface="Google Sans"/>
              </a:rPr>
              <a:t>Mobile App:</a:t>
            </a:r>
          </a:p>
          <a:p>
            <a:pPr algn="l">
              <a:buFont typeface="Arial" panose="020B0604020202020204" pitchFamily="34" charset="0"/>
              <a:buChar char="•"/>
            </a:pPr>
            <a:r>
              <a:rPr lang="en-US" sz="2800" b="0" i="0" dirty="0">
                <a:solidFill>
                  <a:srgbClr val="1F1F1F"/>
                </a:solidFill>
                <a:effectLst/>
                <a:latin typeface="Google Sans"/>
              </a:rPr>
              <a:t>Measure noise levels using the device's microphone.</a:t>
            </a:r>
          </a:p>
          <a:p>
            <a:pPr algn="l">
              <a:buFont typeface="Arial" panose="020B0604020202020204" pitchFamily="34" charset="0"/>
              <a:buChar char="•"/>
            </a:pPr>
            <a:r>
              <a:rPr lang="en-US" sz="2800" b="0" i="0" dirty="0">
                <a:solidFill>
                  <a:srgbClr val="1F1F1F"/>
                </a:solidFill>
                <a:effectLst/>
                <a:latin typeface="Google Sans"/>
              </a:rPr>
              <a:t>Record and store noise measurements.</a:t>
            </a:r>
          </a:p>
          <a:p>
            <a:pPr algn="l">
              <a:buFont typeface="Arial" panose="020B0604020202020204" pitchFamily="34" charset="0"/>
              <a:buChar char="•"/>
            </a:pPr>
            <a:r>
              <a:rPr lang="en-US" sz="2800" b="0" i="0" dirty="0">
                <a:solidFill>
                  <a:srgbClr val="1F1F1F"/>
                </a:solidFill>
                <a:effectLst/>
                <a:latin typeface="Google Sans"/>
              </a:rPr>
              <a:t>Send noise measurements to the platform.</a:t>
            </a:r>
          </a:p>
          <a:p>
            <a:pPr algn="l">
              <a:buFont typeface="Arial" panose="020B0604020202020204" pitchFamily="34" charset="0"/>
              <a:buChar char="•"/>
            </a:pPr>
            <a:r>
              <a:rPr lang="en-US" sz="2800" b="0" i="0" dirty="0">
                <a:solidFill>
                  <a:srgbClr val="1F1F1F"/>
                </a:solidFill>
                <a:effectLst/>
                <a:latin typeface="Google Sans"/>
              </a:rPr>
              <a:t>Display real-time noise levels and other information to the user.</a:t>
            </a:r>
          </a:p>
          <a:p>
            <a:pPr algn="l"/>
            <a:endParaRPr lang="en-US" sz="2800" b="1" i="0" dirty="0">
              <a:solidFill>
                <a:srgbClr val="1F1F1F"/>
              </a:solidFill>
              <a:effectLst/>
              <a:latin typeface="Google Sans"/>
            </a:endParaRPr>
          </a:p>
          <a:p>
            <a:endParaRPr lang="en-IN" b="1" dirty="0"/>
          </a:p>
        </p:txBody>
      </p:sp>
      <p:pic>
        <p:nvPicPr>
          <p:cNvPr id="4" name="Picture 3">
            <a:extLst>
              <a:ext uri="{FF2B5EF4-FFF2-40B4-BE49-F238E27FC236}">
                <a16:creationId xmlns:a16="http://schemas.microsoft.com/office/drawing/2014/main" id="{EF5AD38C-EF0C-B70B-31D4-574B3A6C44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2560" y="692009"/>
            <a:ext cx="6634480" cy="5473981"/>
          </a:xfrm>
          <a:prstGeom prst="rect">
            <a:avLst/>
          </a:prstGeom>
        </p:spPr>
      </p:pic>
      <p:sp>
        <p:nvSpPr>
          <p:cNvPr id="5" name="TextBox 4">
            <a:extLst>
              <a:ext uri="{FF2B5EF4-FFF2-40B4-BE49-F238E27FC236}">
                <a16:creationId xmlns:a16="http://schemas.microsoft.com/office/drawing/2014/main" id="{1E727668-A28B-2D74-BD07-2E8F149F80ED}"/>
              </a:ext>
            </a:extLst>
          </p:cNvPr>
          <p:cNvSpPr txBox="1"/>
          <p:nvPr/>
        </p:nvSpPr>
        <p:spPr>
          <a:xfrm>
            <a:off x="8432800" y="5750491"/>
            <a:ext cx="3159760" cy="830997"/>
          </a:xfrm>
          <a:prstGeom prst="rect">
            <a:avLst/>
          </a:prstGeom>
          <a:noFill/>
        </p:spPr>
        <p:txBody>
          <a:bodyPr wrap="square" rtlCol="0">
            <a:spAutoFit/>
          </a:bodyPr>
          <a:lstStyle/>
          <a:p>
            <a:r>
              <a:rPr lang="en-IN" sz="2400" dirty="0"/>
              <a:t>NOISE OR SOUND METER MOBILE APP</a:t>
            </a:r>
          </a:p>
        </p:txBody>
      </p:sp>
    </p:spTree>
    <p:extLst>
      <p:ext uri="{BB962C8B-B14F-4D97-AF65-F5344CB8AC3E}">
        <p14:creationId xmlns:p14="http://schemas.microsoft.com/office/powerpoint/2010/main" val="1267618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B8912F-D76A-CF14-4C3B-3B63D252B3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620" y="1118870"/>
            <a:ext cx="5163820" cy="4620260"/>
          </a:xfrm>
          <a:prstGeom prst="rect">
            <a:avLst/>
          </a:prstGeom>
        </p:spPr>
      </p:pic>
      <p:pic>
        <p:nvPicPr>
          <p:cNvPr id="7" name="Picture 6">
            <a:extLst>
              <a:ext uri="{FF2B5EF4-FFF2-40B4-BE49-F238E27FC236}">
                <a16:creationId xmlns:a16="http://schemas.microsoft.com/office/drawing/2014/main" id="{9E28E00D-C9F9-0A51-4E26-5553908546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9760" y="1633220"/>
            <a:ext cx="5900420" cy="3733800"/>
          </a:xfrm>
          <a:prstGeom prst="rect">
            <a:avLst/>
          </a:prstGeom>
        </p:spPr>
      </p:pic>
      <p:sp>
        <p:nvSpPr>
          <p:cNvPr id="8" name="TextBox 7">
            <a:extLst>
              <a:ext uri="{FF2B5EF4-FFF2-40B4-BE49-F238E27FC236}">
                <a16:creationId xmlns:a16="http://schemas.microsoft.com/office/drawing/2014/main" id="{AEF76E43-12AE-B99A-3C01-4907B7ED2959}"/>
              </a:ext>
            </a:extLst>
          </p:cNvPr>
          <p:cNvSpPr txBox="1"/>
          <p:nvPr/>
        </p:nvSpPr>
        <p:spPr>
          <a:xfrm>
            <a:off x="1879600" y="5648960"/>
            <a:ext cx="2743200" cy="523220"/>
          </a:xfrm>
          <a:prstGeom prst="rect">
            <a:avLst/>
          </a:prstGeom>
          <a:noFill/>
        </p:spPr>
        <p:txBody>
          <a:bodyPr wrap="square" rtlCol="0">
            <a:spAutoFit/>
          </a:bodyPr>
          <a:lstStyle/>
          <a:p>
            <a:r>
              <a:rPr lang="en-IN" sz="2800" dirty="0"/>
              <a:t>NOISE SENSOR</a:t>
            </a:r>
          </a:p>
        </p:txBody>
      </p:sp>
      <p:sp>
        <p:nvSpPr>
          <p:cNvPr id="9" name="TextBox 8">
            <a:extLst>
              <a:ext uri="{FF2B5EF4-FFF2-40B4-BE49-F238E27FC236}">
                <a16:creationId xmlns:a16="http://schemas.microsoft.com/office/drawing/2014/main" id="{10AD3D4E-E2D4-6638-5802-1DEDD8C38927}"/>
              </a:ext>
            </a:extLst>
          </p:cNvPr>
          <p:cNvSpPr txBox="1"/>
          <p:nvPr/>
        </p:nvSpPr>
        <p:spPr>
          <a:xfrm>
            <a:off x="6113780" y="5648960"/>
            <a:ext cx="5880100" cy="523220"/>
          </a:xfrm>
          <a:prstGeom prst="rect">
            <a:avLst/>
          </a:prstGeom>
          <a:noFill/>
        </p:spPr>
        <p:txBody>
          <a:bodyPr wrap="square" rtlCol="0">
            <a:spAutoFit/>
          </a:bodyPr>
          <a:lstStyle/>
          <a:p>
            <a:r>
              <a:rPr lang="en-IN" sz="2800" dirty="0"/>
              <a:t>MOBILE APP FOR NOISE DETECT</a:t>
            </a:r>
          </a:p>
        </p:txBody>
      </p:sp>
    </p:spTree>
    <p:extLst>
      <p:ext uri="{BB962C8B-B14F-4D97-AF65-F5344CB8AC3E}">
        <p14:creationId xmlns:p14="http://schemas.microsoft.com/office/powerpoint/2010/main" val="4037020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F67B30-7730-4311-0AE7-A5EDAD891831}"/>
              </a:ext>
            </a:extLst>
          </p:cNvPr>
          <p:cNvSpPr txBox="1"/>
          <p:nvPr/>
        </p:nvSpPr>
        <p:spPr>
          <a:xfrm>
            <a:off x="1849120" y="561905"/>
            <a:ext cx="8229600" cy="6740307"/>
          </a:xfrm>
          <a:prstGeom prst="rect">
            <a:avLst/>
          </a:prstGeom>
          <a:noFill/>
        </p:spPr>
        <p:txBody>
          <a:bodyPr wrap="square" rtlCol="0">
            <a:spAutoFit/>
          </a:bodyPr>
          <a:lstStyle/>
          <a:p>
            <a:r>
              <a:rPr lang="en-IN" dirty="0"/>
              <a:t>import '</a:t>
            </a:r>
            <a:r>
              <a:rPr lang="en-IN" dirty="0" err="1"/>
              <a:t>package:flutter</a:t>
            </a:r>
            <a:r>
              <a:rPr lang="en-IN" dirty="0"/>
              <a:t>/</a:t>
            </a:r>
            <a:r>
              <a:rPr lang="en-IN" dirty="0" err="1"/>
              <a:t>material.dart</a:t>
            </a:r>
            <a:r>
              <a:rPr lang="en-IN" dirty="0"/>
              <a:t>';</a:t>
            </a:r>
          </a:p>
          <a:p>
            <a:r>
              <a:rPr lang="en-IN" dirty="0"/>
              <a:t>import '</a:t>
            </a:r>
            <a:r>
              <a:rPr lang="en-IN" dirty="0" err="1"/>
              <a:t>package:noise_pollution_monitor</a:t>
            </a:r>
            <a:r>
              <a:rPr lang="en-IN" dirty="0"/>
              <a:t>/</a:t>
            </a:r>
            <a:r>
              <a:rPr lang="en-IN" dirty="0" err="1"/>
              <a:t>noise_pollution_monitor.dart</a:t>
            </a:r>
            <a:r>
              <a:rPr lang="en-IN" dirty="0"/>
              <a:t>';</a:t>
            </a:r>
          </a:p>
          <a:p>
            <a:r>
              <a:rPr lang="en-IN" dirty="0"/>
              <a:t>void main() </a:t>
            </a:r>
          </a:p>
          <a:p>
            <a:r>
              <a:rPr lang="en-IN" dirty="0"/>
              <a:t>{</a:t>
            </a:r>
          </a:p>
          <a:p>
            <a:r>
              <a:rPr lang="en-IN" dirty="0"/>
              <a:t>  </a:t>
            </a:r>
            <a:r>
              <a:rPr lang="en-IN" dirty="0" err="1"/>
              <a:t>runApp</a:t>
            </a:r>
            <a:r>
              <a:rPr lang="en-IN" dirty="0"/>
              <a:t>(</a:t>
            </a:r>
            <a:r>
              <a:rPr lang="en-IN" dirty="0" err="1"/>
              <a:t>MyApp</a:t>
            </a:r>
            <a:r>
              <a:rPr lang="en-IN" dirty="0"/>
              <a:t>());</a:t>
            </a:r>
          </a:p>
          <a:p>
            <a:r>
              <a:rPr lang="en-IN" dirty="0"/>
              <a:t>}</a:t>
            </a:r>
          </a:p>
          <a:p>
            <a:r>
              <a:rPr lang="en-IN" dirty="0"/>
              <a:t>class </a:t>
            </a:r>
            <a:r>
              <a:rPr lang="en-IN" dirty="0" err="1"/>
              <a:t>MyApp</a:t>
            </a:r>
            <a:r>
              <a:rPr lang="en-IN" dirty="0"/>
              <a:t> extends </a:t>
            </a:r>
            <a:r>
              <a:rPr lang="en-IN" dirty="0" err="1"/>
              <a:t>StatelessWidget</a:t>
            </a:r>
            <a:r>
              <a:rPr lang="en-IN" dirty="0"/>
              <a:t> {</a:t>
            </a:r>
          </a:p>
          <a:p>
            <a:r>
              <a:rPr lang="en-IN" dirty="0"/>
              <a:t>  @override</a:t>
            </a:r>
          </a:p>
          <a:p>
            <a:r>
              <a:rPr lang="en-IN" dirty="0"/>
              <a:t>  Widget build(</a:t>
            </a:r>
            <a:r>
              <a:rPr lang="en-IN" dirty="0" err="1"/>
              <a:t>BuildContext</a:t>
            </a:r>
            <a:r>
              <a:rPr lang="en-IN" dirty="0"/>
              <a:t> context) {</a:t>
            </a:r>
          </a:p>
          <a:p>
            <a:r>
              <a:rPr lang="en-IN" dirty="0"/>
              <a:t>    return </a:t>
            </a:r>
            <a:r>
              <a:rPr lang="en-IN" dirty="0" err="1"/>
              <a:t>MaterialApp</a:t>
            </a:r>
            <a:r>
              <a:rPr lang="en-IN" dirty="0"/>
              <a:t>(</a:t>
            </a:r>
          </a:p>
          <a:p>
            <a:r>
              <a:rPr lang="en-IN" dirty="0"/>
              <a:t>      home: Scaffold(</a:t>
            </a:r>
          </a:p>
          <a:p>
            <a:r>
              <a:rPr lang="en-IN" dirty="0"/>
              <a:t>        </a:t>
            </a:r>
            <a:r>
              <a:rPr lang="en-IN" dirty="0" err="1"/>
              <a:t>appBar</a:t>
            </a:r>
            <a:r>
              <a:rPr lang="en-IN" dirty="0"/>
              <a:t>: </a:t>
            </a:r>
            <a:r>
              <a:rPr lang="en-IN" dirty="0" err="1"/>
              <a:t>AppBar</a:t>
            </a:r>
            <a:r>
              <a:rPr lang="en-IN" dirty="0"/>
              <a:t>(</a:t>
            </a:r>
          </a:p>
          <a:p>
            <a:r>
              <a:rPr lang="en-IN" dirty="0"/>
              <a:t>          title: Text('Noise Pollution Monitor'),</a:t>
            </a:r>
          </a:p>
          <a:p>
            <a:r>
              <a:rPr lang="en-IN" dirty="0"/>
              <a:t>        ),</a:t>
            </a:r>
          </a:p>
          <a:p>
            <a:r>
              <a:rPr lang="en-IN" dirty="0"/>
              <a:t>        body: </a:t>
            </a:r>
            <a:r>
              <a:rPr lang="en-IN" dirty="0" err="1"/>
              <a:t>Center</a:t>
            </a:r>
            <a:endParaRPr lang="en-IN" dirty="0"/>
          </a:p>
          <a:p>
            <a:r>
              <a:rPr lang="en-IN" dirty="0"/>
              <a:t>(</a:t>
            </a:r>
          </a:p>
          <a:p>
            <a:r>
              <a:rPr lang="en-IN" dirty="0"/>
              <a:t>          child: </a:t>
            </a:r>
            <a:r>
              <a:rPr lang="en-IN" dirty="0" err="1"/>
              <a:t>NoisePollutionMonitor</a:t>
            </a:r>
            <a:r>
              <a:rPr lang="en-IN" dirty="0"/>
              <a:t>(),</a:t>
            </a:r>
          </a:p>
          <a:p>
            <a:r>
              <a:rPr lang="en-IN" dirty="0"/>
              <a:t>        ),</a:t>
            </a:r>
          </a:p>
          <a:p>
            <a:r>
              <a:rPr lang="en-IN" dirty="0"/>
              <a:t>      ),</a:t>
            </a:r>
          </a:p>
          <a:p>
            <a:r>
              <a:rPr lang="en-IN" dirty="0"/>
              <a:t>    );</a:t>
            </a:r>
          </a:p>
          <a:p>
            <a:r>
              <a:rPr lang="en-IN" dirty="0"/>
              <a:t>  }</a:t>
            </a:r>
          </a:p>
          <a:p>
            <a:r>
              <a:rPr lang="en-IN" dirty="0"/>
              <a:t>}</a:t>
            </a:r>
          </a:p>
          <a:p>
            <a:endParaRPr lang="en-IN" dirty="0"/>
          </a:p>
          <a:p>
            <a:endParaRPr lang="en-IN" dirty="0"/>
          </a:p>
        </p:txBody>
      </p:sp>
      <p:sp>
        <p:nvSpPr>
          <p:cNvPr id="4" name="TextBox 3">
            <a:extLst>
              <a:ext uri="{FF2B5EF4-FFF2-40B4-BE49-F238E27FC236}">
                <a16:creationId xmlns:a16="http://schemas.microsoft.com/office/drawing/2014/main" id="{0576E426-BE38-98E3-BF3D-4832764A8C89}"/>
              </a:ext>
            </a:extLst>
          </p:cNvPr>
          <p:cNvSpPr txBox="1"/>
          <p:nvPr/>
        </p:nvSpPr>
        <p:spPr>
          <a:xfrm>
            <a:off x="101600" y="96500"/>
            <a:ext cx="4328160" cy="646331"/>
          </a:xfrm>
          <a:prstGeom prst="rect">
            <a:avLst/>
          </a:prstGeom>
          <a:noFill/>
        </p:spPr>
        <p:txBody>
          <a:bodyPr wrap="square" rtlCol="0">
            <a:spAutoFit/>
          </a:bodyPr>
          <a:lstStyle/>
          <a:p>
            <a:r>
              <a:rPr lang="en-IN" sz="3600" b="1" dirty="0"/>
              <a:t>Code</a:t>
            </a:r>
            <a:r>
              <a:rPr lang="en-IN" dirty="0"/>
              <a:t> </a:t>
            </a:r>
            <a:r>
              <a:rPr lang="en-IN" sz="3200" b="1" dirty="0"/>
              <a:t>:</a:t>
            </a:r>
            <a:endParaRPr lang="en-IN" b="1" dirty="0"/>
          </a:p>
        </p:txBody>
      </p:sp>
    </p:spTree>
    <p:extLst>
      <p:ext uri="{BB962C8B-B14F-4D97-AF65-F5344CB8AC3E}">
        <p14:creationId xmlns:p14="http://schemas.microsoft.com/office/powerpoint/2010/main" val="3685679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F6CCF2-57DA-CB18-4218-B3F74FB31F53}"/>
              </a:ext>
            </a:extLst>
          </p:cNvPr>
          <p:cNvSpPr txBox="1"/>
          <p:nvPr/>
        </p:nvSpPr>
        <p:spPr>
          <a:xfrm>
            <a:off x="1107440" y="197346"/>
            <a:ext cx="8514080" cy="6463308"/>
          </a:xfrm>
          <a:prstGeom prst="rect">
            <a:avLst/>
          </a:prstGeom>
          <a:noFill/>
        </p:spPr>
        <p:txBody>
          <a:bodyPr wrap="square" rtlCol="0">
            <a:spAutoFit/>
          </a:bodyPr>
          <a:lstStyle/>
          <a:p>
            <a:r>
              <a:rPr lang="en-IN" dirty="0"/>
              <a:t>class </a:t>
            </a:r>
            <a:r>
              <a:rPr lang="en-IN" dirty="0" err="1"/>
              <a:t>NoisePollutionMonitor</a:t>
            </a:r>
            <a:r>
              <a:rPr lang="en-IN" dirty="0"/>
              <a:t> extends </a:t>
            </a:r>
            <a:r>
              <a:rPr lang="en-IN" dirty="0" err="1"/>
              <a:t>StatefulWidget</a:t>
            </a:r>
            <a:endParaRPr lang="en-IN" dirty="0"/>
          </a:p>
          <a:p>
            <a:r>
              <a:rPr lang="en-IN" dirty="0"/>
              <a:t> { </a:t>
            </a:r>
          </a:p>
          <a:p>
            <a:r>
              <a:rPr lang="en-IN" dirty="0"/>
              <a:t> @override </a:t>
            </a:r>
          </a:p>
          <a:p>
            <a:r>
              <a:rPr lang="en-IN" dirty="0"/>
              <a:t> _</a:t>
            </a:r>
            <a:r>
              <a:rPr lang="en-IN" dirty="0" err="1"/>
              <a:t>NoisePollutionMonitorState</a:t>
            </a:r>
            <a:r>
              <a:rPr lang="en-IN" dirty="0"/>
              <a:t> </a:t>
            </a:r>
            <a:r>
              <a:rPr lang="en-IN" dirty="0" err="1"/>
              <a:t>createState</a:t>
            </a:r>
            <a:r>
              <a:rPr lang="en-IN" dirty="0"/>
              <a:t>() =&gt; </a:t>
            </a:r>
          </a:p>
          <a:p>
            <a:r>
              <a:rPr lang="en-IN" dirty="0"/>
              <a:t>_</a:t>
            </a:r>
            <a:r>
              <a:rPr lang="en-IN" dirty="0" err="1"/>
              <a:t>NoisePollutionMonitorState</a:t>
            </a:r>
            <a:r>
              <a:rPr lang="en-IN" dirty="0"/>
              <a:t>();</a:t>
            </a:r>
          </a:p>
          <a:p>
            <a:r>
              <a:rPr lang="en-IN" dirty="0"/>
              <a:t>}</a:t>
            </a:r>
          </a:p>
          <a:p>
            <a:r>
              <a:rPr lang="en-IN" dirty="0"/>
              <a:t>class _</a:t>
            </a:r>
            <a:r>
              <a:rPr lang="en-IN" dirty="0" err="1"/>
              <a:t>NoisePollutionMonitorState</a:t>
            </a:r>
            <a:endParaRPr lang="en-IN" dirty="0"/>
          </a:p>
          <a:p>
            <a:r>
              <a:rPr lang="en-IN" dirty="0"/>
              <a:t> extends</a:t>
            </a:r>
          </a:p>
          <a:p>
            <a:r>
              <a:rPr lang="en-IN" dirty="0"/>
              <a:t> State&lt;</a:t>
            </a:r>
            <a:r>
              <a:rPr lang="en-IN" dirty="0" err="1"/>
              <a:t>NoisePollutionMonitor</a:t>
            </a:r>
            <a:r>
              <a:rPr lang="en-IN" dirty="0"/>
              <a:t>&gt; </a:t>
            </a:r>
          </a:p>
          <a:p>
            <a:r>
              <a:rPr lang="en-IN" dirty="0"/>
              <a:t>{</a:t>
            </a:r>
          </a:p>
          <a:p>
            <a:r>
              <a:rPr lang="en-IN" dirty="0"/>
              <a:t>  double </a:t>
            </a:r>
            <a:r>
              <a:rPr lang="en-IN" dirty="0" err="1"/>
              <a:t>noiseLevel</a:t>
            </a:r>
            <a:r>
              <a:rPr lang="en-IN" dirty="0"/>
              <a:t> = 0.0; </a:t>
            </a:r>
          </a:p>
          <a:p>
            <a:r>
              <a:rPr lang="en-IN" dirty="0"/>
              <a:t> @override</a:t>
            </a:r>
          </a:p>
          <a:p>
            <a:r>
              <a:rPr lang="en-IN" dirty="0"/>
              <a:t>  void </a:t>
            </a:r>
            <a:r>
              <a:rPr lang="en-IN" dirty="0" err="1"/>
              <a:t>initState</a:t>
            </a:r>
            <a:r>
              <a:rPr lang="en-IN" dirty="0"/>
              <a:t>() </a:t>
            </a:r>
          </a:p>
          <a:p>
            <a:r>
              <a:rPr lang="en-IN" dirty="0"/>
              <a:t>{   </a:t>
            </a:r>
          </a:p>
          <a:p>
            <a:r>
              <a:rPr lang="en-IN" dirty="0"/>
              <a:t> </a:t>
            </a:r>
            <a:r>
              <a:rPr lang="en-IN" dirty="0" err="1"/>
              <a:t>super.initState</a:t>
            </a:r>
            <a:r>
              <a:rPr lang="en-IN" dirty="0"/>
              <a:t>();   </a:t>
            </a:r>
          </a:p>
          <a:p>
            <a:r>
              <a:rPr lang="en-IN" dirty="0"/>
              <a:t> </a:t>
            </a:r>
            <a:r>
              <a:rPr lang="en-IN" dirty="0" err="1"/>
              <a:t>NoisePollutionMonitor.startMonitoring</a:t>
            </a:r>
            <a:r>
              <a:rPr lang="en-IN" dirty="0"/>
              <a:t>((</a:t>
            </a:r>
            <a:r>
              <a:rPr lang="en-IN" dirty="0" err="1"/>
              <a:t>noiseLevel</a:t>
            </a:r>
            <a:r>
              <a:rPr lang="en-IN" dirty="0"/>
              <a:t>)</a:t>
            </a:r>
          </a:p>
          <a:p>
            <a:r>
              <a:rPr lang="en-IN" dirty="0"/>
              <a:t> {    </a:t>
            </a:r>
          </a:p>
          <a:p>
            <a:r>
              <a:rPr lang="en-IN" dirty="0"/>
              <a:t>  </a:t>
            </a:r>
            <a:r>
              <a:rPr lang="en-IN" dirty="0" err="1"/>
              <a:t>setState</a:t>
            </a:r>
            <a:r>
              <a:rPr lang="en-IN" dirty="0"/>
              <a:t>(()</a:t>
            </a:r>
          </a:p>
          <a:p>
            <a:r>
              <a:rPr lang="en-IN" dirty="0"/>
              <a:t> {</a:t>
            </a:r>
          </a:p>
          <a:p>
            <a:r>
              <a:rPr lang="en-IN" dirty="0"/>
              <a:t>        </a:t>
            </a:r>
            <a:r>
              <a:rPr lang="en-IN" dirty="0" err="1"/>
              <a:t>this.noiseLevel</a:t>
            </a:r>
            <a:r>
              <a:rPr lang="en-IN" dirty="0"/>
              <a:t> = </a:t>
            </a:r>
            <a:r>
              <a:rPr lang="en-IN" dirty="0" err="1"/>
              <a:t>noiseLevel</a:t>
            </a:r>
            <a:r>
              <a:rPr lang="en-IN" dirty="0"/>
              <a:t>;   </a:t>
            </a:r>
          </a:p>
          <a:p>
            <a:r>
              <a:rPr lang="en-IN" dirty="0"/>
              <a:t>   });  </a:t>
            </a:r>
          </a:p>
          <a:p>
            <a:r>
              <a:rPr lang="en-IN" dirty="0"/>
              <a:t>  });</a:t>
            </a:r>
          </a:p>
          <a:p>
            <a:r>
              <a:rPr lang="en-IN" dirty="0"/>
              <a:t>  } </a:t>
            </a:r>
          </a:p>
        </p:txBody>
      </p:sp>
    </p:spTree>
    <p:extLst>
      <p:ext uri="{BB962C8B-B14F-4D97-AF65-F5344CB8AC3E}">
        <p14:creationId xmlns:p14="http://schemas.microsoft.com/office/powerpoint/2010/main" val="2783124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A98638-9C6C-9251-3C05-72D1A854704B}"/>
              </a:ext>
            </a:extLst>
          </p:cNvPr>
          <p:cNvSpPr txBox="1"/>
          <p:nvPr/>
        </p:nvSpPr>
        <p:spPr>
          <a:xfrm>
            <a:off x="1249680" y="293092"/>
            <a:ext cx="8920480" cy="6186309"/>
          </a:xfrm>
          <a:prstGeom prst="rect">
            <a:avLst/>
          </a:prstGeom>
          <a:noFill/>
        </p:spPr>
        <p:txBody>
          <a:bodyPr wrap="square" rtlCol="0">
            <a:spAutoFit/>
          </a:bodyPr>
          <a:lstStyle/>
          <a:p>
            <a:r>
              <a:rPr lang="en-IN" dirty="0"/>
              <a:t> @override </a:t>
            </a:r>
          </a:p>
          <a:p>
            <a:r>
              <a:rPr lang="en-IN" dirty="0"/>
              <a:t> Widget build(</a:t>
            </a:r>
            <a:r>
              <a:rPr lang="en-IN" dirty="0" err="1"/>
              <a:t>BuildContext</a:t>
            </a:r>
            <a:r>
              <a:rPr lang="en-IN" dirty="0"/>
              <a:t> context)</a:t>
            </a:r>
          </a:p>
          <a:p>
            <a:r>
              <a:rPr lang="en-IN" dirty="0"/>
              <a:t> {   </a:t>
            </a:r>
          </a:p>
          <a:p>
            <a:r>
              <a:rPr lang="en-IN" dirty="0"/>
              <a:t> return Text('Noise level: $</a:t>
            </a:r>
            <a:r>
              <a:rPr lang="en-IN" dirty="0" err="1"/>
              <a:t>noiseLevel</a:t>
            </a:r>
            <a:r>
              <a:rPr lang="en-IN" dirty="0"/>
              <a:t> dB');  </a:t>
            </a:r>
          </a:p>
          <a:p>
            <a:r>
              <a:rPr lang="en-IN" dirty="0"/>
              <a:t>}</a:t>
            </a:r>
          </a:p>
          <a:p>
            <a:r>
              <a:rPr lang="en-IN" dirty="0"/>
              <a:t>}</a:t>
            </a:r>
          </a:p>
          <a:p>
            <a:endParaRPr lang="en-IN" dirty="0"/>
          </a:p>
          <a:p>
            <a:r>
              <a:rPr lang="en-IN" sz="3600" b="1" dirty="0"/>
              <a:t>Code Implementation:</a:t>
            </a:r>
          </a:p>
          <a:p>
            <a:pPr marL="285750" indent="-285750">
              <a:buFont typeface="Arial" panose="020B0604020202020204" pitchFamily="34" charset="0"/>
              <a:buChar char="•"/>
            </a:pPr>
            <a:r>
              <a:rPr lang="en-US" sz="2400" dirty="0"/>
              <a:t>The IoT sensors will be programmed to collect noise level data at regular intervals and transmit the data to the cloud-based platform.</a:t>
            </a:r>
          </a:p>
          <a:p>
            <a:pPr marL="285750" indent="-285750">
              <a:buFont typeface="Arial" panose="020B0604020202020204" pitchFamily="34" charset="0"/>
              <a:buChar char="•"/>
            </a:pPr>
            <a:r>
              <a:rPr lang="en-US" sz="2400" dirty="0"/>
              <a:t>The cloud-based platform will be programmed to store and process the noise level data, generate real-time noise maps and reports, and send notifications to users when noise levels exceed certain thresholds.</a:t>
            </a:r>
          </a:p>
          <a:p>
            <a:pPr marL="285750" indent="-285750">
              <a:buFont typeface="Arial" panose="020B0604020202020204" pitchFamily="34" charset="0"/>
              <a:buChar char="•"/>
            </a:pPr>
            <a:r>
              <a:rPr lang="en-US" sz="2400" dirty="0"/>
              <a:t>The mobile app will be programmed to fetch real-time noise level data and noise maps from the cloud-based platform, allow users to report noise pollution incidents, and provide feedback.</a:t>
            </a:r>
            <a:endParaRPr lang="en-IN" sz="2400" dirty="0"/>
          </a:p>
          <a:p>
            <a:endParaRPr lang="en-IN" dirty="0"/>
          </a:p>
        </p:txBody>
      </p:sp>
    </p:spTree>
    <p:extLst>
      <p:ext uri="{BB962C8B-B14F-4D97-AF65-F5344CB8AC3E}">
        <p14:creationId xmlns:p14="http://schemas.microsoft.com/office/powerpoint/2010/main" val="19520253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100</TotalTime>
  <Words>503</Words>
  <Application>Microsoft Office PowerPoint</Application>
  <PresentationFormat>Widescreen</PresentationFormat>
  <Paragraphs>87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Mohan Krishna K</dc:creator>
  <cp:lastModifiedBy>Mohan Krishna K</cp:lastModifiedBy>
  <cp:revision>3</cp:revision>
  <dcterms:created xsi:type="dcterms:W3CDTF">2023-11-01T13:36:27Z</dcterms:created>
  <dcterms:modified xsi:type="dcterms:W3CDTF">2023-11-06T09:25:29Z</dcterms:modified>
</cp:coreProperties>
</file>