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CB4F3-D37F-4BE4-ACC5-B03F4895A4F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9C990-8379-4DC6-967F-E36F826D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537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738-7D52-4AFE-8FF1-1A136DD0C25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2405-B31B-43F3-8038-4BA0D4A869A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0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738-7D52-4AFE-8FF1-1A136DD0C25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2405-B31B-43F3-8038-4BA0D4A86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22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738-7D52-4AFE-8FF1-1A136DD0C25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2405-B31B-43F3-8038-4BA0D4A86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23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738-7D52-4AFE-8FF1-1A136DD0C25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2405-B31B-43F3-8038-4BA0D4A86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31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738-7D52-4AFE-8FF1-1A136DD0C25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2405-B31B-43F3-8038-4BA0D4A869A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45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738-7D52-4AFE-8FF1-1A136DD0C25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2405-B31B-43F3-8038-4BA0D4A86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86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738-7D52-4AFE-8FF1-1A136DD0C25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2405-B31B-43F3-8038-4BA0D4A86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38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738-7D52-4AFE-8FF1-1A136DD0C25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2405-B31B-43F3-8038-4BA0D4A86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95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738-7D52-4AFE-8FF1-1A136DD0C25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2405-B31B-43F3-8038-4BA0D4A86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7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59C738-7D52-4AFE-8FF1-1A136DD0C25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C2405-B31B-43F3-8038-4BA0D4A86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90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738-7D52-4AFE-8FF1-1A136DD0C25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2405-B31B-43F3-8038-4BA0D4A86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7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59C738-7D52-4AFE-8FF1-1A136DD0C25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1C2405-B31B-43F3-8038-4BA0D4A869A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45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CB27F8-8EAC-4943-B5CF-970FE5A4C0D3}"/>
              </a:ext>
            </a:extLst>
          </p:cNvPr>
          <p:cNvSpPr txBox="1"/>
          <p:nvPr/>
        </p:nvSpPr>
        <p:spPr>
          <a:xfrm>
            <a:off x="1929414" y="1166842"/>
            <a:ext cx="102625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Mean</a:t>
            </a:r>
            <a:r>
              <a:rPr lang="en-IN" dirty="0"/>
              <a:t> : The </a:t>
            </a:r>
            <a:r>
              <a:rPr lang="en-IN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average</a:t>
            </a:r>
            <a:r>
              <a:rPr lang="en-IN" dirty="0"/>
              <a:t> of number in a data set is called as mean.</a:t>
            </a:r>
          </a:p>
          <a:p>
            <a:endParaRPr lang="en-IN" dirty="0"/>
          </a:p>
          <a:p>
            <a:r>
              <a:rPr lang="en-IN" dirty="0"/>
              <a:t>Ex: [1,2,3,4,5]</a:t>
            </a:r>
          </a:p>
          <a:p>
            <a:r>
              <a:rPr lang="en-IN" dirty="0"/>
              <a:t>	then,</a:t>
            </a:r>
          </a:p>
          <a:p>
            <a:r>
              <a:rPr lang="en-IN" dirty="0"/>
              <a:t>		mean=1+2+3+4+5/5=3</a:t>
            </a:r>
          </a:p>
          <a:p>
            <a:endParaRPr lang="en-IN" dirty="0"/>
          </a:p>
          <a:p>
            <a:r>
              <a:rPr lang="en-IN" b="1" dirty="0"/>
              <a:t>Mode</a:t>
            </a:r>
            <a:r>
              <a:rPr lang="en-IN" dirty="0"/>
              <a:t> : The </a:t>
            </a:r>
            <a:r>
              <a:rPr lang="en-IN" u="sng" dirty="0"/>
              <a:t>most common </a:t>
            </a:r>
            <a:r>
              <a:rPr lang="en-IN" dirty="0"/>
              <a:t>value or the </a:t>
            </a:r>
            <a:r>
              <a:rPr lang="en-IN" u="sng" dirty="0"/>
              <a:t>highest repeating </a:t>
            </a:r>
            <a:r>
              <a:rPr lang="en-IN" dirty="0"/>
              <a:t>value in the data set is called as Mode.</a:t>
            </a:r>
          </a:p>
          <a:p>
            <a:endParaRPr lang="en-IN" dirty="0"/>
          </a:p>
          <a:p>
            <a:r>
              <a:rPr lang="en-IN" dirty="0"/>
              <a:t>Ex : [1,</a:t>
            </a:r>
            <a:r>
              <a:rPr lang="en-IN" b="1" dirty="0"/>
              <a:t>2</a:t>
            </a:r>
            <a:r>
              <a:rPr lang="en-IN" dirty="0"/>
              <a:t>,4,3,5,</a:t>
            </a:r>
            <a:r>
              <a:rPr lang="en-IN" b="1" dirty="0"/>
              <a:t>2</a:t>
            </a:r>
            <a:r>
              <a:rPr lang="en-IN" dirty="0"/>
              <a:t>,6,3,</a:t>
            </a:r>
            <a:r>
              <a:rPr lang="en-IN" b="1" dirty="0"/>
              <a:t>2</a:t>
            </a:r>
            <a:r>
              <a:rPr lang="en-IN" dirty="0"/>
              <a:t>]</a:t>
            </a:r>
          </a:p>
          <a:p>
            <a:r>
              <a:rPr lang="en-IN" dirty="0"/>
              <a:t>	then,</a:t>
            </a:r>
          </a:p>
          <a:p>
            <a:r>
              <a:rPr lang="en-IN" dirty="0"/>
              <a:t>		Mode=2</a:t>
            </a:r>
          </a:p>
          <a:p>
            <a:r>
              <a:rPr lang="en-IN" dirty="0"/>
              <a:t> </a:t>
            </a:r>
          </a:p>
          <a:p>
            <a:r>
              <a:rPr lang="en-IN" b="1" dirty="0"/>
              <a:t>Median</a:t>
            </a:r>
            <a:r>
              <a:rPr lang="en-IN" dirty="0"/>
              <a:t> : 	The </a:t>
            </a:r>
            <a:r>
              <a:rPr lang="en-IN" u="sng" dirty="0"/>
              <a:t>mid point </a:t>
            </a:r>
            <a:r>
              <a:rPr lang="en-IN" dirty="0"/>
              <a:t>or </a:t>
            </a:r>
            <a:r>
              <a:rPr lang="en-IN" u="sng" dirty="0"/>
              <a:t>middle value </a:t>
            </a:r>
            <a:r>
              <a:rPr lang="en-IN" dirty="0"/>
              <a:t>of the data set Is called as median.</a:t>
            </a:r>
          </a:p>
          <a:p>
            <a:r>
              <a:rPr lang="en-IN" dirty="0"/>
              <a:t>Ex : [1,2,</a:t>
            </a:r>
            <a:r>
              <a:rPr lang="en-IN" b="1" dirty="0"/>
              <a:t>3</a:t>
            </a:r>
            <a:r>
              <a:rPr lang="en-IN" dirty="0"/>
              <a:t>,4,5]</a:t>
            </a:r>
          </a:p>
          <a:p>
            <a:r>
              <a:rPr lang="en-IN" dirty="0"/>
              <a:t>	then,</a:t>
            </a:r>
          </a:p>
          <a:p>
            <a:r>
              <a:rPr lang="en-IN" dirty="0"/>
              <a:t>		Median=3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0BD85-7E45-465F-9636-0A7E3BBAE3CF}"/>
              </a:ext>
            </a:extLst>
          </p:cNvPr>
          <p:cNvSpPr txBox="1"/>
          <p:nvPr/>
        </p:nvSpPr>
        <p:spPr>
          <a:xfrm>
            <a:off x="4000843" y="334080"/>
            <a:ext cx="4190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Data Science - Maths</a:t>
            </a:r>
          </a:p>
        </p:txBody>
      </p:sp>
    </p:spTree>
    <p:extLst>
      <p:ext uri="{BB962C8B-B14F-4D97-AF65-F5344CB8AC3E}">
        <p14:creationId xmlns:p14="http://schemas.microsoft.com/office/powerpoint/2010/main" val="379590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1CE7A9-9673-4375-B1B7-9FBE8E2A6CC5}"/>
              </a:ext>
            </a:extLst>
          </p:cNvPr>
          <p:cNvSpPr txBox="1"/>
          <p:nvPr/>
        </p:nvSpPr>
        <p:spPr>
          <a:xfrm>
            <a:off x="1313895" y="754602"/>
            <a:ext cx="88044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202122"/>
                </a:solidFill>
                <a:latin typeface="Arial" panose="020B0604020202020204" pitchFamily="34" charset="0"/>
              </a:rPr>
              <a:t>Variance (</a:t>
            </a:r>
            <a:r>
              <a:rPr lang="el-GR" b="1" i="0" dirty="0">
                <a:solidFill>
                  <a:srgbClr val="111111"/>
                </a:solidFill>
                <a:effectLst/>
                <a:latin typeface="SourceSansPro"/>
              </a:rPr>
              <a:t>σ</a:t>
            </a:r>
            <a:r>
              <a:rPr lang="el-GR" b="1" i="0" baseline="30000" dirty="0">
                <a:solidFill>
                  <a:srgbClr val="111111"/>
                </a:solidFill>
                <a:effectLst/>
                <a:latin typeface="SourceSansPro"/>
              </a:rPr>
              <a:t>2</a:t>
            </a:r>
            <a:r>
              <a:rPr lang="en-IN" b="1" dirty="0">
                <a:solidFill>
                  <a:srgbClr val="111111"/>
                </a:solidFill>
                <a:latin typeface="SourceSansPro"/>
              </a:rPr>
              <a:t>)</a:t>
            </a:r>
            <a:r>
              <a:rPr lang="en-IN" b="1" dirty="0">
                <a:solidFill>
                  <a:srgbClr val="202122"/>
                </a:solidFill>
                <a:latin typeface="Arial" panose="020B0604020202020204" pitchFamily="34" charset="0"/>
              </a:rPr>
              <a:t>: </a:t>
            </a:r>
            <a:r>
              <a:rPr lang="en-US" dirty="0">
                <a:solidFill>
                  <a:srgbClr val="111111"/>
                </a:solidFill>
                <a:latin typeface="SourceSansPro"/>
              </a:rPr>
              <a:t>S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tatistical measurement of the spread between numbers in a data set.</a:t>
            </a:r>
            <a:endParaRPr lang="en-IN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IN" b="1" dirty="0"/>
              <a:t>		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dirty="0"/>
              <a:t>			</a:t>
            </a:r>
          </a:p>
          <a:p>
            <a:endParaRPr lang="en-IN" dirty="0"/>
          </a:p>
          <a:p>
            <a:endParaRPr lang="en-IN" b="1" dirty="0"/>
          </a:p>
          <a:p>
            <a:r>
              <a:rPr lang="en-IN" b="1" dirty="0"/>
              <a:t>Standard Deviation </a:t>
            </a:r>
            <a:r>
              <a:rPr lang="en-IN" dirty="0"/>
              <a:t>: It is the 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amount of variation in the data set.</a:t>
            </a:r>
          </a:p>
          <a:p>
            <a:endParaRPr lang="en-I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IN" dirty="0">
                <a:solidFill>
                  <a:srgbClr val="202122"/>
                </a:solidFill>
                <a:latin typeface="Arial" panose="020B0604020202020204" pitchFamily="34" charset="0"/>
              </a:rPr>
              <a:t>	     SD = </a:t>
            </a:r>
            <a:r>
              <a:rPr lang="en-IN" dirty="0" err="1">
                <a:solidFill>
                  <a:srgbClr val="202122"/>
                </a:solidFill>
                <a:latin typeface="Arial" panose="020B0604020202020204" pitchFamily="34" charset="0"/>
              </a:rPr>
              <a:t>sq.root</a:t>
            </a:r>
            <a:r>
              <a:rPr lang="en-IN" dirty="0">
                <a:solidFill>
                  <a:srgbClr val="202122"/>
                </a:solidFill>
                <a:latin typeface="Arial" panose="020B0604020202020204" pitchFamily="34" charset="0"/>
              </a:rPr>
              <a:t> of its variance</a:t>
            </a:r>
          </a:p>
          <a:p>
            <a:r>
              <a:rPr lang="en-IN" dirty="0">
                <a:solidFill>
                  <a:srgbClr val="202122"/>
                </a:solidFill>
                <a:latin typeface="Arial" panose="020B0604020202020204" pitchFamily="34" charset="0"/>
              </a:rPr>
              <a:t>	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2CE32-ECDF-4EF5-893F-394A4B74B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67" y="1486987"/>
            <a:ext cx="3847473" cy="936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EF8747-8A7C-4E2C-A31E-EC040CBF8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40" y="4109310"/>
            <a:ext cx="2823100" cy="15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2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CEAA95-09E7-4EDB-AEC9-BD192DBB846E}"/>
              </a:ext>
            </a:extLst>
          </p:cNvPr>
          <p:cNvSpPr txBox="1"/>
          <p:nvPr/>
        </p:nvSpPr>
        <p:spPr>
          <a:xfrm>
            <a:off x="1857652" y="888637"/>
            <a:ext cx="8351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Population Mean : 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 the mean of all the values in the population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B62C9-B9A5-4520-B45D-A31334A1ADA1}"/>
              </a:ext>
            </a:extLst>
          </p:cNvPr>
          <p:cNvSpPr txBox="1"/>
          <p:nvPr/>
        </p:nvSpPr>
        <p:spPr>
          <a:xfrm>
            <a:off x="1661286" y="2910489"/>
            <a:ext cx="802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 Mean </a:t>
            </a:r>
            <a:r>
              <a:rPr lang="en-US" dirty="0"/>
              <a:t>: is the arithmetic mean of small sample data drawn from population.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52E3C-0B6E-49D9-9B72-DC26D49EF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84"/>
          <a:stretch/>
        </p:blipFill>
        <p:spPr>
          <a:xfrm>
            <a:off x="2463492" y="3790766"/>
            <a:ext cx="6423042" cy="1287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699BB6-7B0C-4C8E-979F-DACD919B45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9" b="41539"/>
          <a:stretch/>
        </p:blipFill>
        <p:spPr>
          <a:xfrm>
            <a:off x="3261065" y="1563452"/>
            <a:ext cx="5075068" cy="8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9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DD3F84-4279-4C41-B09F-DACE067D2326}"/>
              </a:ext>
            </a:extLst>
          </p:cNvPr>
          <p:cNvSpPr txBox="1"/>
          <p:nvPr/>
        </p:nvSpPr>
        <p:spPr>
          <a:xfrm>
            <a:off x="2343705" y="335845"/>
            <a:ext cx="483833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1.Data set : [7,11,16,14,11,13,19,13,13]</a:t>
            </a:r>
          </a:p>
          <a:p>
            <a:r>
              <a:rPr lang="en-IN" dirty="0"/>
              <a:t>	Mean : 13</a:t>
            </a:r>
          </a:p>
          <a:p>
            <a:r>
              <a:rPr lang="en-IN" dirty="0"/>
              <a:t>	Median :</a:t>
            </a:r>
          </a:p>
          <a:p>
            <a:r>
              <a:rPr lang="en-IN" dirty="0"/>
              <a:t>		order [7,11,11,13,</a:t>
            </a:r>
            <a:r>
              <a:rPr lang="en-IN" b="1" dirty="0"/>
              <a:t>13</a:t>
            </a:r>
            <a:r>
              <a:rPr lang="en-IN" dirty="0"/>
              <a:t>,13,14,16,19]</a:t>
            </a:r>
          </a:p>
          <a:p>
            <a:r>
              <a:rPr lang="en-IN" dirty="0"/>
              <a:t>		-&gt; 13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Mode : 13</a:t>
            </a:r>
          </a:p>
          <a:p>
            <a:endParaRPr lang="en-IN" dirty="0"/>
          </a:p>
          <a:p>
            <a:r>
              <a:rPr lang="en-IN" dirty="0"/>
              <a:t>2.Data Set :[16,15,16,17,19,12,14,9]</a:t>
            </a:r>
          </a:p>
          <a:p>
            <a:r>
              <a:rPr lang="en-IN" dirty="0"/>
              <a:t>	Mean : 14.75</a:t>
            </a:r>
          </a:p>
          <a:p>
            <a:r>
              <a:rPr lang="en-IN" dirty="0"/>
              <a:t>	Median :</a:t>
            </a:r>
          </a:p>
          <a:p>
            <a:r>
              <a:rPr lang="en-IN" dirty="0"/>
              <a:t>			order=[9,12,14,</a:t>
            </a:r>
            <a:r>
              <a:rPr lang="en-IN" b="1" dirty="0"/>
              <a:t>15,16</a:t>
            </a:r>
            <a:r>
              <a:rPr lang="en-IN" dirty="0"/>
              <a:t>,16,17,19]</a:t>
            </a:r>
          </a:p>
          <a:p>
            <a:r>
              <a:rPr lang="en-IN" dirty="0"/>
              <a:t>			Even number of n</a:t>
            </a:r>
          </a:p>
          <a:p>
            <a:r>
              <a:rPr lang="en-IN" dirty="0"/>
              <a:t>			So, round middle values</a:t>
            </a:r>
          </a:p>
          <a:p>
            <a:r>
              <a:rPr lang="en-IN" dirty="0"/>
              <a:t>				15+16/2=</a:t>
            </a:r>
            <a:r>
              <a:rPr lang="en-IN" b="1" dirty="0"/>
              <a:t>15.5</a:t>
            </a:r>
          </a:p>
          <a:p>
            <a:r>
              <a:rPr lang="en-IN" dirty="0"/>
              <a:t>	Mode : 16</a:t>
            </a:r>
          </a:p>
          <a:p>
            <a:endParaRPr lang="en-IN" dirty="0"/>
          </a:p>
          <a:p>
            <a:r>
              <a:rPr lang="en-IN" dirty="0"/>
              <a:t>3.Data Set : [27,66,24,81,50,40,74,81,97]</a:t>
            </a:r>
          </a:p>
          <a:p>
            <a:r>
              <a:rPr lang="en-IN" dirty="0"/>
              <a:t>	Mean : 60</a:t>
            </a:r>
          </a:p>
          <a:p>
            <a:r>
              <a:rPr lang="en-IN" dirty="0"/>
              <a:t>	Median :66</a:t>
            </a:r>
          </a:p>
          <a:p>
            <a:r>
              <a:rPr lang="en-IN" dirty="0"/>
              <a:t>	Mode : 81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2278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</TotalTime>
  <Words>267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SourceSansPro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kaleem sk</dc:creator>
  <cp:lastModifiedBy>kaleem sk</cp:lastModifiedBy>
  <cp:revision>10</cp:revision>
  <dcterms:created xsi:type="dcterms:W3CDTF">2021-06-29T13:59:38Z</dcterms:created>
  <dcterms:modified xsi:type="dcterms:W3CDTF">2021-07-08T07:06:36Z</dcterms:modified>
</cp:coreProperties>
</file>