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CEAA0E-9472-4CC0-BA59-FA97DD106465}"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6ED32-6BE6-4243-A7D2-AF541E2A58B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6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EAA0E-9472-4CC0-BA59-FA97DD106465}"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286358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EAA0E-9472-4CC0-BA59-FA97DD106465}"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351820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EAA0E-9472-4CC0-BA59-FA97DD106465}"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352205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EAA0E-9472-4CC0-BA59-FA97DD106465}"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6ED32-6BE6-4243-A7D2-AF541E2A58B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2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EAA0E-9472-4CC0-BA59-FA97DD106465}"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368979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EAA0E-9472-4CC0-BA59-FA97DD106465}" type="datetimeFigureOut">
              <a:rPr lang="en-IN" smtClean="0"/>
              <a:t>09-07-2021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420842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EAA0E-9472-4CC0-BA59-FA97DD106465}" type="datetimeFigureOut">
              <a:rPr lang="en-IN" smtClean="0"/>
              <a:t>09-07-2021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241628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CEAA0E-9472-4CC0-BA59-FA97DD106465}" type="datetimeFigureOut">
              <a:rPr lang="en-IN" smtClean="0"/>
              <a:t>09-07-2021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221146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CEAA0E-9472-4CC0-BA59-FA97DD106465}" type="datetimeFigureOut">
              <a:rPr lang="en-IN" smtClean="0"/>
              <a:t>09-07-2021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46ED32-6BE6-4243-A7D2-AF541E2A58B2}" type="slidenum">
              <a:rPr lang="en-IN" smtClean="0"/>
              <a:t>‹#›</a:t>
            </a:fld>
            <a:endParaRPr lang="en-IN"/>
          </a:p>
        </p:txBody>
      </p:sp>
    </p:spTree>
    <p:extLst>
      <p:ext uri="{BB962C8B-B14F-4D97-AF65-F5344CB8AC3E}">
        <p14:creationId xmlns:p14="http://schemas.microsoft.com/office/powerpoint/2010/main" val="163469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EAA0E-9472-4CC0-BA59-FA97DD106465}"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6ED32-6BE6-4243-A7D2-AF541E2A58B2}" type="slidenum">
              <a:rPr lang="en-IN" smtClean="0"/>
              <a:t>‹#›</a:t>
            </a:fld>
            <a:endParaRPr lang="en-IN"/>
          </a:p>
        </p:txBody>
      </p:sp>
    </p:spTree>
    <p:extLst>
      <p:ext uri="{BB962C8B-B14F-4D97-AF65-F5344CB8AC3E}">
        <p14:creationId xmlns:p14="http://schemas.microsoft.com/office/powerpoint/2010/main" val="100838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CEAA0E-9472-4CC0-BA59-FA97DD106465}" type="datetimeFigureOut">
              <a:rPr lang="en-IN" smtClean="0"/>
              <a:t>09-07-2021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46ED32-6BE6-4243-A7D2-AF541E2A58B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65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D5A48-5781-47F3-A842-207A28A838B7}"/>
              </a:ext>
            </a:extLst>
          </p:cNvPr>
          <p:cNvSpPr txBox="1"/>
          <p:nvPr/>
        </p:nvSpPr>
        <p:spPr>
          <a:xfrm>
            <a:off x="3258105" y="488272"/>
            <a:ext cx="4507516" cy="369332"/>
          </a:xfrm>
          <a:prstGeom prst="rect">
            <a:avLst/>
          </a:prstGeom>
          <a:noFill/>
        </p:spPr>
        <p:txBody>
          <a:bodyPr wrap="none" rtlCol="0">
            <a:spAutoFit/>
          </a:bodyPr>
          <a:lstStyle/>
          <a:p>
            <a:r>
              <a:rPr lang="en-IN" b="1" dirty="0"/>
              <a:t>Probability – Shaik . Kaleem(A. Data Science )</a:t>
            </a:r>
          </a:p>
        </p:txBody>
      </p:sp>
      <p:sp>
        <p:nvSpPr>
          <p:cNvPr id="4" name="TextBox 3">
            <a:extLst>
              <a:ext uri="{FF2B5EF4-FFF2-40B4-BE49-F238E27FC236}">
                <a16:creationId xmlns:a16="http://schemas.microsoft.com/office/drawing/2014/main" id="{6ED2A3BF-B923-45A3-A8DE-B703B30E97C1}"/>
              </a:ext>
            </a:extLst>
          </p:cNvPr>
          <p:cNvSpPr txBox="1"/>
          <p:nvPr/>
        </p:nvSpPr>
        <p:spPr>
          <a:xfrm>
            <a:off x="1686757" y="1313895"/>
            <a:ext cx="9366667" cy="369332"/>
          </a:xfrm>
          <a:prstGeom prst="rect">
            <a:avLst/>
          </a:prstGeom>
          <a:noFill/>
        </p:spPr>
        <p:txBody>
          <a:bodyPr wrap="none" rtlCol="0">
            <a:spAutoFit/>
          </a:bodyPr>
          <a:lstStyle/>
          <a:p>
            <a:r>
              <a:rPr lang="en-US" i="0" dirty="0">
                <a:solidFill>
                  <a:srgbClr val="202124"/>
                </a:solidFill>
                <a:effectLst/>
                <a:latin typeface="arial" panose="020B0604020202020204" pitchFamily="34" charset="0"/>
              </a:rPr>
              <a:t>1.Probability</a:t>
            </a:r>
            <a:r>
              <a:rPr lang="en-US" b="0" i="0" dirty="0">
                <a:solidFill>
                  <a:srgbClr val="202124"/>
                </a:solidFill>
                <a:effectLst/>
                <a:latin typeface="arial" panose="020B0604020202020204" pitchFamily="34" charset="0"/>
              </a:rPr>
              <a:t> is simply how likely something is to happen or a prediction we give to a event.</a:t>
            </a:r>
            <a:endParaRPr lang="en-IN" dirty="0"/>
          </a:p>
        </p:txBody>
      </p:sp>
      <p:sp>
        <p:nvSpPr>
          <p:cNvPr id="5" name="TextBox 4">
            <a:extLst>
              <a:ext uri="{FF2B5EF4-FFF2-40B4-BE49-F238E27FC236}">
                <a16:creationId xmlns:a16="http://schemas.microsoft.com/office/drawing/2014/main" id="{080EC6B5-B81E-48CA-BA0D-19641963E0FE}"/>
              </a:ext>
            </a:extLst>
          </p:cNvPr>
          <p:cNvSpPr txBox="1"/>
          <p:nvPr/>
        </p:nvSpPr>
        <p:spPr>
          <a:xfrm>
            <a:off x="1686757" y="2201662"/>
            <a:ext cx="8724248" cy="646331"/>
          </a:xfrm>
          <a:prstGeom prst="rect">
            <a:avLst/>
          </a:prstGeom>
          <a:noFill/>
        </p:spPr>
        <p:txBody>
          <a:bodyPr wrap="none" rtlCol="0">
            <a:spAutoFit/>
          </a:bodyPr>
          <a:lstStyle/>
          <a:p>
            <a:r>
              <a:rPr lang="en-US" dirty="0"/>
              <a:t>Example  : Tossing a Fair coin has only two possible outcomes those are H and T </a:t>
            </a:r>
          </a:p>
          <a:p>
            <a:r>
              <a:rPr lang="en-US" dirty="0"/>
              <a:t>		  So here H has 50% chance and T has 50% chance this is nothing but </a:t>
            </a:r>
            <a:r>
              <a:rPr lang="en-US" dirty="0" err="1"/>
              <a:t>prediection</a:t>
            </a:r>
            <a:r>
              <a:rPr lang="en-US" dirty="0"/>
              <a:t>.</a:t>
            </a:r>
            <a:endParaRPr lang="en-IN" dirty="0"/>
          </a:p>
        </p:txBody>
      </p:sp>
      <p:sp>
        <p:nvSpPr>
          <p:cNvPr id="6" name="TextBox 5">
            <a:extLst>
              <a:ext uri="{FF2B5EF4-FFF2-40B4-BE49-F238E27FC236}">
                <a16:creationId xmlns:a16="http://schemas.microsoft.com/office/drawing/2014/main" id="{D511E0EC-1B1C-4441-A5D9-0F428B05A2E2}"/>
              </a:ext>
            </a:extLst>
          </p:cNvPr>
          <p:cNvSpPr txBox="1"/>
          <p:nvPr/>
        </p:nvSpPr>
        <p:spPr>
          <a:xfrm>
            <a:off x="1811044" y="3244334"/>
            <a:ext cx="10724226" cy="2031325"/>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2. </a:t>
            </a:r>
            <a:r>
              <a:rPr lang="en-US" i="0" dirty="0">
                <a:solidFill>
                  <a:srgbClr val="202124"/>
                </a:solidFill>
                <a:effectLst/>
                <a:latin typeface="arial" panose="020B0604020202020204" pitchFamily="34" charset="0"/>
              </a:rPr>
              <a:t>Mutually exclusive </a:t>
            </a:r>
            <a:r>
              <a:rPr lang="en-US" b="0" i="0" dirty="0">
                <a:solidFill>
                  <a:srgbClr val="202124"/>
                </a:solidFill>
                <a:effectLst/>
                <a:latin typeface="arial" panose="020B0604020202020204" pitchFamily="34" charset="0"/>
              </a:rPr>
              <a:t>is a statistical term describing two or more events that cannot happen simultaneously.</a:t>
            </a:r>
          </a:p>
          <a:p>
            <a:r>
              <a:rPr lang="en-US" b="1" dirty="0">
                <a:solidFill>
                  <a:srgbClr val="202124"/>
                </a:solidFill>
                <a:latin typeface="arial" panose="020B0604020202020204" pitchFamily="34" charset="0"/>
              </a:rPr>
              <a:t>Example</a:t>
            </a:r>
            <a:r>
              <a:rPr lang="en-US" dirty="0">
                <a:solidFill>
                  <a:srgbClr val="202124"/>
                </a:solidFill>
                <a:latin typeface="arial" panose="020B0604020202020204" pitchFamily="34" charset="0"/>
              </a:rPr>
              <a:t>  : Tossing a coin</a:t>
            </a:r>
          </a:p>
          <a:p>
            <a:pPr algn="l"/>
            <a:r>
              <a:rPr lang="en-US" dirty="0">
                <a:solidFill>
                  <a:srgbClr val="202124"/>
                </a:solidFill>
                <a:latin typeface="arial" panose="020B0604020202020204" pitchFamily="34" charset="0"/>
              </a:rPr>
              <a:t>		    </a:t>
            </a:r>
            <a:r>
              <a:rPr lang="en-US" b="0" i="0" dirty="0">
                <a:solidFill>
                  <a:srgbClr val="202124"/>
                </a:solidFill>
                <a:effectLst/>
                <a:latin typeface="arial" panose="020B0604020202020204" pitchFamily="34" charset="0"/>
              </a:rPr>
              <a:t>A tossed coin outcome can be either head or tails, but both outcomes cannot occur     				    simultaneously.</a:t>
            </a:r>
          </a:p>
          <a:p>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316021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21F9A-FD97-4506-88FB-96730384BF45}"/>
              </a:ext>
            </a:extLst>
          </p:cNvPr>
          <p:cNvSpPr txBox="1"/>
          <p:nvPr/>
        </p:nvSpPr>
        <p:spPr>
          <a:xfrm>
            <a:off x="1675559" y="608989"/>
            <a:ext cx="8840882" cy="646331"/>
          </a:xfrm>
          <a:prstGeom prst="rect">
            <a:avLst/>
          </a:prstGeom>
          <a:noFill/>
        </p:spPr>
        <p:txBody>
          <a:bodyPr wrap="none" rtlCol="0">
            <a:spAutoFit/>
          </a:bodyPr>
          <a:lstStyle/>
          <a:p>
            <a:r>
              <a:rPr lang="en-US" i="0" dirty="0">
                <a:solidFill>
                  <a:srgbClr val="202124"/>
                </a:solidFill>
                <a:effectLst/>
                <a:latin typeface="arial" panose="020B0604020202020204" pitchFamily="34" charset="0"/>
              </a:rPr>
              <a:t>Mutually inclusive </a:t>
            </a:r>
            <a:r>
              <a:rPr lang="en-US" b="0" i="0" dirty="0">
                <a:solidFill>
                  <a:srgbClr val="202124"/>
                </a:solidFill>
                <a:effectLst/>
                <a:latin typeface="arial" panose="020B0604020202020204" pitchFamily="34" charset="0"/>
              </a:rPr>
              <a:t>events have some overlap with each other or occurs at same time.</a:t>
            </a:r>
          </a:p>
          <a:p>
            <a:r>
              <a:rPr lang="en-US" dirty="0">
                <a:solidFill>
                  <a:srgbClr val="202124"/>
                </a:solidFill>
                <a:latin typeface="arial" panose="020B0604020202020204" pitchFamily="34" charset="0"/>
              </a:rPr>
              <a:t>	Example :</a:t>
            </a:r>
            <a:r>
              <a:rPr lang="en-IN" dirty="0">
                <a:solidFill>
                  <a:srgbClr val="202124"/>
                </a:solidFill>
                <a:latin typeface="arial" panose="020B0604020202020204" pitchFamily="34" charset="0"/>
              </a:rPr>
              <a:t> Any events that happen at same time.</a:t>
            </a:r>
            <a:endParaRPr lang="en-US" dirty="0">
              <a:solidFill>
                <a:srgbClr val="202124"/>
              </a:solidFill>
              <a:latin typeface="arial" panose="020B0604020202020204" pitchFamily="34" charset="0"/>
            </a:endParaRPr>
          </a:p>
        </p:txBody>
      </p:sp>
      <p:sp>
        <p:nvSpPr>
          <p:cNvPr id="3" name="TextBox 2">
            <a:extLst>
              <a:ext uri="{FF2B5EF4-FFF2-40B4-BE49-F238E27FC236}">
                <a16:creationId xmlns:a16="http://schemas.microsoft.com/office/drawing/2014/main" id="{8D637821-ACFE-4B75-BFAB-2DEF0AA7DC07}"/>
              </a:ext>
            </a:extLst>
          </p:cNvPr>
          <p:cNvSpPr txBox="1"/>
          <p:nvPr/>
        </p:nvSpPr>
        <p:spPr>
          <a:xfrm>
            <a:off x="1589103" y="1836256"/>
            <a:ext cx="10110068" cy="1477328"/>
          </a:xfrm>
          <a:prstGeom prst="rect">
            <a:avLst/>
          </a:prstGeom>
          <a:noFill/>
        </p:spPr>
        <p:txBody>
          <a:bodyPr wrap="square" rtlCol="0">
            <a:spAutoFit/>
          </a:bodyPr>
          <a:lstStyle/>
          <a:p>
            <a:r>
              <a:rPr lang="en-US" i="0" dirty="0">
                <a:solidFill>
                  <a:srgbClr val="202124"/>
                </a:solidFill>
                <a:effectLst/>
                <a:latin typeface="arial" panose="020B0604020202020204" pitchFamily="34" charset="0"/>
              </a:rPr>
              <a:t>3.Independent events are those events whose occurrence is not dependent on any other event. </a:t>
            </a:r>
            <a:endParaRPr lang="en-US" dirty="0">
              <a:solidFill>
                <a:srgbClr val="202124"/>
              </a:solidFill>
              <a:latin typeface="arial" panose="020B0604020202020204" pitchFamily="34" charset="0"/>
            </a:endParaRPr>
          </a:p>
          <a:p>
            <a:endParaRPr lang="en-US"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	</a:t>
            </a:r>
            <a:r>
              <a:rPr lang="en-US" i="0" dirty="0">
                <a:solidFill>
                  <a:srgbClr val="202124"/>
                </a:solidFill>
                <a:effectLst/>
                <a:latin typeface="arial" panose="020B0604020202020204" pitchFamily="34" charset="0"/>
              </a:rPr>
              <a:t>Example : If we flip a coin in the air and get the outcome as Head, then again if we flip the 				 coin but this time we get the outcome as Tail. In both cases, the occurrence of 				 both events is independent of each other</a:t>
            </a:r>
            <a:endParaRPr lang="en-IN" dirty="0"/>
          </a:p>
        </p:txBody>
      </p:sp>
      <p:sp>
        <p:nvSpPr>
          <p:cNvPr id="4" name="TextBox 3">
            <a:extLst>
              <a:ext uri="{FF2B5EF4-FFF2-40B4-BE49-F238E27FC236}">
                <a16:creationId xmlns:a16="http://schemas.microsoft.com/office/drawing/2014/main" id="{A7AE5EBB-6F9E-401D-9941-3A0C86E8FE03}"/>
              </a:ext>
            </a:extLst>
          </p:cNvPr>
          <p:cNvSpPr txBox="1"/>
          <p:nvPr/>
        </p:nvSpPr>
        <p:spPr>
          <a:xfrm>
            <a:off x="1589103" y="3429000"/>
            <a:ext cx="8232263" cy="2031325"/>
          </a:xfrm>
          <a:prstGeom prst="rect">
            <a:avLst/>
          </a:prstGeom>
          <a:noFill/>
        </p:spPr>
        <p:txBody>
          <a:bodyPr wrap="square" rtlCol="0">
            <a:spAutoFit/>
          </a:bodyPr>
          <a:lstStyle/>
          <a:p>
            <a:r>
              <a:rPr lang="en-US" b="1" dirty="0">
                <a:solidFill>
                  <a:srgbClr val="202124"/>
                </a:solidFill>
                <a:latin typeface="arial" panose="020B0604020202020204" pitchFamily="34" charset="0"/>
              </a:rPr>
              <a:t>D</a:t>
            </a:r>
            <a:r>
              <a:rPr lang="en-US" b="1" i="0" dirty="0">
                <a:solidFill>
                  <a:srgbClr val="202124"/>
                </a:solidFill>
                <a:effectLst/>
                <a:latin typeface="arial" panose="020B0604020202020204" pitchFamily="34" charset="0"/>
              </a:rPr>
              <a:t>ependent Events </a:t>
            </a:r>
            <a:r>
              <a:rPr lang="en-US" i="0" dirty="0">
                <a:solidFill>
                  <a:srgbClr val="202124"/>
                </a:solidFill>
                <a:effectLst/>
                <a:latin typeface="arial" panose="020B0604020202020204" pitchFamily="34" charset="0"/>
              </a:rPr>
              <a:t>:Two events are dependent if the outcome of the first event affects the outcome of the second event, so that the probability is changed</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Example :S</a:t>
            </a:r>
            <a:r>
              <a:rPr lang="en-US" i="0" dirty="0">
                <a:solidFill>
                  <a:srgbClr val="202124"/>
                </a:solidFill>
                <a:effectLst/>
                <a:latin typeface="arial" panose="020B0604020202020204" pitchFamily="34" charset="0"/>
              </a:rPr>
              <a:t>uppose a bag has 3 red and 6 green balls. Let A be event of 			         drawing red ball in the first draw and B be the event of drawing 			  green ball in the second draw</a:t>
            </a:r>
            <a:endParaRPr lang="en-IN" dirty="0"/>
          </a:p>
        </p:txBody>
      </p:sp>
    </p:spTree>
    <p:extLst>
      <p:ext uri="{BB962C8B-B14F-4D97-AF65-F5344CB8AC3E}">
        <p14:creationId xmlns:p14="http://schemas.microsoft.com/office/powerpoint/2010/main" val="304841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AD96D5-11AB-4489-857F-ACBD19C5141C}"/>
              </a:ext>
            </a:extLst>
          </p:cNvPr>
          <p:cNvSpPr txBox="1"/>
          <p:nvPr/>
        </p:nvSpPr>
        <p:spPr>
          <a:xfrm>
            <a:off x="870011" y="1397675"/>
            <a:ext cx="10102789" cy="1754326"/>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Conditional probability </a:t>
            </a:r>
            <a:r>
              <a:rPr lang="en-US" i="0" dirty="0">
                <a:solidFill>
                  <a:srgbClr val="202124"/>
                </a:solidFill>
                <a:effectLst/>
                <a:latin typeface="arial" panose="020B0604020202020204" pitchFamily="34" charset="0"/>
              </a:rPr>
              <a:t>: It  </a:t>
            </a:r>
            <a:r>
              <a:rPr lang="en-US" b="0" i="0" dirty="0">
                <a:solidFill>
                  <a:srgbClr val="202124"/>
                </a:solidFill>
                <a:effectLst/>
                <a:latin typeface="arial" panose="020B0604020202020204" pitchFamily="34" charset="0"/>
              </a:rPr>
              <a:t>is defined as the likelihood of an event or outcome 					                                occurring, based on the occurrence of a previous event or outcome.</a:t>
            </a:r>
          </a:p>
          <a:p>
            <a:endParaRPr lang="en-US" dirty="0">
              <a:solidFill>
                <a:srgbClr val="202124"/>
              </a:solidFill>
              <a:latin typeface="arial" panose="020B0604020202020204" pitchFamily="34" charset="0"/>
            </a:endParaRPr>
          </a:p>
          <a:p>
            <a:r>
              <a:rPr lang="en-US" b="1" dirty="0">
                <a:solidFill>
                  <a:srgbClr val="202124"/>
                </a:solidFill>
                <a:latin typeface="arial" panose="020B0604020202020204" pitchFamily="34" charset="0"/>
              </a:rPr>
              <a:t>Written As </a:t>
            </a:r>
            <a:r>
              <a:rPr lang="en-US" dirty="0">
                <a:solidFill>
                  <a:srgbClr val="202124"/>
                </a:solidFill>
                <a:latin typeface="arial" panose="020B0604020202020204" pitchFamily="34" charset="0"/>
              </a:rPr>
              <a:t>: </a:t>
            </a:r>
            <a:r>
              <a:rPr lang="en-US" i="0" dirty="0">
                <a:solidFill>
                  <a:srgbClr val="202124"/>
                </a:solidFill>
                <a:effectLst/>
                <a:latin typeface="arial" panose="020B0604020202020204" pitchFamily="34" charset="0"/>
              </a:rPr>
              <a:t>The conditional probability of an event B is the probability that the event will occur given the knowledge that an event A has already occurred. This probability is written P(B|A), notation for the probability of B given A.</a:t>
            </a:r>
            <a:endParaRPr lang="en-IN" dirty="0"/>
          </a:p>
        </p:txBody>
      </p:sp>
      <p:sp>
        <p:nvSpPr>
          <p:cNvPr id="3" name="TextBox 2">
            <a:extLst>
              <a:ext uri="{FF2B5EF4-FFF2-40B4-BE49-F238E27FC236}">
                <a16:creationId xmlns:a16="http://schemas.microsoft.com/office/drawing/2014/main" id="{0FB2239F-73F0-4D2D-93DC-965705E004E1}"/>
              </a:ext>
            </a:extLst>
          </p:cNvPr>
          <p:cNvSpPr txBox="1"/>
          <p:nvPr/>
        </p:nvSpPr>
        <p:spPr>
          <a:xfrm>
            <a:off x="932155" y="3657600"/>
            <a:ext cx="10753877" cy="923330"/>
          </a:xfrm>
          <a:prstGeom prst="rect">
            <a:avLst/>
          </a:prstGeom>
          <a:noFill/>
        </p:spPr>
        <p:txBody>
          <a:bodyPr wrap="square" rtlCol="0">
            <a:spAutoFit/>
          </a:bodyPr>
          <a:lstStyle/>
          <a:p>
            <a:r>
              <a:rPr lang="en-IN" b="1" dirty="0" err="1"/>
              <a:t>Baye’s</a:t>
            </a:r>
            <a:r>
              <a:rPr lang="en-IN" b="1" dirty="0"/>
              <a:t> Theorem </a:t>
            </a:r>
            <a:r>
              <a:rPr lang="en-IN" dirty="0"/>
              <a:t>:  </a:t>
            </a:r>
            <a:r>
              <a:rPr lang="en-US" i="0" dirty="0">
                <a:solidFill>
                  <a:srgbClr val="202124"/>
                </a:solidFill>
                <a:effectLst/>
                <a:latin typeface="arial" panose="020B0604020202020204" pitchFamily="34" charset="0"/>
              </a:rPr>
              <a:t>Bayes' theorem states that the conditional probability of an event, X, given the occurrence of another event, Y, is equal to the product of the likelihood of Y given X and the probability of X</a:t>
            </a:r>
            <a:endParaRPr lang="en-IN" dirty="0"/>
          </a:p>
        </p:txBody>
      </p:sp>
      <p:pic>
        <p:nvPicPr>
          <p:cNvPr id="5" name="Picture 4">
            <a:extLst>
              <a:ext uri="{FF2B5EF4-FFF2-40B4-BE49-F238E27FC236}">
                <a16:creationId xmlns:a16="http://schemas.microsoft.com/office/drawing/2014/main" id="{D26BC880-E0DA-48AF-A51A-9F3DF1ED0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735" y="5043888"/>
            <a:ext cx="4062385" cy="832874"/>
          </a:xfrm>
          <a:prstGeom prst="rect">
            <a:avLst/>
          </a:prstGeom>
        </p:spPr>
      </p:pic>
    </p:spTree>
    <p:extLst>
      <p:ext uri="{BB962C8B-B14F-4D97-AF65-F5344CB8AC3E}">
        <p14:creationId xmlns:p14="http://schemas.microsoft.com/office/powerpoint/2010/main" val="16163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4D90A-FB06-471F-9351-BB71E4FC603C}"/>
              </a:ext>
            </a:extLst>
          </p:cNvPr>
          <p:cNvSpPr txBox="1"/>
          <p:nvPr/>
        </p:nvSpPr>
        <p:spPr>
          <a:xfrm>
            <a:off x="1367161" y="798990"/>
            <a:ext cx="10127965" cy="2862322"/>
          </a:xfrm>
          <a:prstGeom prst="rect">
            <a:avLst/>
          </a:prstGeom>
          <a:noFill/>
        </p:spPr>
        <p:txBody>
          <a:bodyPr wrap="none" rtlCol="0">
            <a:spAutoFit/>
          </a:bodyPr>
          <a:lstStyle/>
          <a:p>
            <a:pPr marL="285750" indent="-285750">
              <a:buFont typeface="Arial" panose="020B0604020202020204" pitchFamily="34" charset="0"/>
              <a:buChar char="•"/>
            </a:pPr>
            <a:r>
              <a:rPr lang="en-US" b="1" i="0" dirty="0">
                <a:solidFill>
                  <a:schemeClr val="tx1">
                    <a:lumMod val="95000"/>
                    <a:lumOff val="5000"/>
                  </a:schemeClr>
                </a:solidFill>
                <a:effectLst/>
                <a:latin typeface="ui-monospace"/>
              </a:rPr>
              <a:t>What is the probability of spinning a prime number or an odd number on a spinner numbered 1 to 8?</a:t>
            </a:r>
          </a:p>
          <a:p>
            <a:endParaRPr lang="en-US" b="1" dirty="0">
              <a:solidFill>
                <a:schemeClr val="tx1">
                  <a:lumMod val="95000"/>
                  <a:lumOff val="5000"/>
                </a:schemeClr>
              </a:solidFill>
              <a:latin typeface="ui-monospace"/>
            </a:endParaRPr>
          </a:p>
          <a:p>
            <a:r>
              <a:rPr lang="en-US" b="1" dirty="0">
                <a:solidFill>
                  <a:schemeClr val="tx1">
                    <a:lumMod val="95000"/>
                    <a:lumOff val="5000"/>
                  </a:schemeClr>
                </a:solidFill>
                <a:latin typeface="ui-monospace"/>
              </a:rPr>
              <a:t>Answer :</a:t>
            </a:r>
            <a:r>
              <a:rPr lang="en-US" dirty="0">
                <a:solidFill>
                  <a:schemeClr val="tx1">
                    <a:lumMod val="95000"/>
                    <a:lumOff val="5000"/>
                  </a:schemeClr>
                </a:solidFill>
                <a:latin typeface="ui-monospace"/>
              </a:rPr>
              <a:t> 1,2,3,4,5,6,7,8</a:t>
            </a:r>
          </a:p>
          <a:p>
            <a:r>
              <a:rPr lang="en-US" b="1" dirty="0">
                <a:solidFill>
                  <a:schemeClr val="tx1">
                    <a:lumMod val="95000"/>
                    <a:lumOff val="5000"/>
                  </a:schemeClr>
                </a:solidFill>
                <a:latin typeface="ui-monospace"/>
              </a:rPr>
              <a:t>		</a:t>
            </a:r>
            <a:r>
              <a:rPr lang="en-US" dirty="0">
                <a:solidFill>
                  <a:schemeClr val="tx1">
                    <a:lumMod val="95000"/>
                    <a:lumOff val="5000"/>
                  </a:schemeClr>
                </a:solidFill>
                <a:latin typeface="ui-monospace"/>
              </a:rPr>
              <a:t>odd numbers: 1,3,5,7</a:t>
            </a:r>
          </a:p>
          <a:p>
            <a:r>
              <a:rPr lang="en-US" dirty="0">
                <a:solidFill>
                  <a:schemeClr val="tx1">
                    <a:lumMod val="95000"/>
                    <a:lumOff val="5000"/>
                  </a:schemeClr>
                </a:solidFill>
                <a:latin typeface="ui-monospace"/>
              </a:rPr>
              <a:t>		Even Numbers : 2,4,6,8</a:t>
            </a:r>
          </a:p>
          <a:p>
            <a:r>
              <a:rPr lang="en-US" dirty="0">
                <a:solidFill>
                  <a:schemeClr val="tx1">
                    <a:lumMod val="95000"/>
                    <a:lumOff val="5000"/>
                  </a:schemeClr>
                </a:solidFill>
                <a:latin typeface="ui-monospace"/>
              </a:rPr>
              <a:t>		Possible outcomes for Even =4</a:t>
            </a:r>
          </a:p>
          <a:p>
            <a:r>
              <a:rPr lang="en-US" dirty="0">
                <a:solidFill>
                  <a:schemeClr val="tx1">
                    <a:lumMod val="95000"/>
                    <a:lumOff val="5000"/>
                  </a:schemeClr>
                </a:solidFill>
                <a:latin typeface="ui-monospace"/>
              </a:rPr>
              <a:t>		Total Outcomes =8</a:t>
            </a:r>
          </a:p>
          <a:p>
            <a:r>
              <a:rPr lang="en-US" dirty="0">
                <a:solidFill>
                  <a:schemeClr val="tx1">
                    <a:lumMod val="95000"/>
                    <a:lumOff val="5000"/>
                  </a:schemeClr>
                </a:solidFill>
                <a:latin typeface="ui-monospace"/>
              </a:rPr>
              <a:t>		Probability of getting an even = 8-4=4</a:t>
            </a:r>
          </a:p>
          <a:p>
            <a:r>
              <a:rPr lang="en-US" dirty="0">
                <a:solidFill>
                  <a:schemeClr val="tx1">
                    <a:lumMod val="95000"/>
                    <a:lumOff val="5000"/>
                  </a:schemeClr>
                </a:solidFill>
                <a:latin typeface="ui-monospace"/>
              </a:rPr>
              <a:t>		 Probability of getting an Odd = 8-4=4</a:t>
            </a:r>
          </a:p>
          <a:p>
            <a:r>
              <a:rPr lang="en-US" dirty="0">
                <a:solidFill>
                  <a:schemeClr val="tx1">
                    <a:lumMod val="95000"/>
                    <a:lumOff val="5000"/>
                  </a:schemeClr>
                </a:solidFill>
                <a:latin typeface="ui-monospace"/>
              </a:rPr>
              <a:t>			So, probability =1/2</a:t>
            </a:r>
            <a:endParaRPr lang="en-IN" dirty="0">
              <a:solidFill>
                <a:schemeClr val="tx1">
                  <a:lumMod val="95000"/>
                  <a:lumOff val="5000"/>
                </a:schemeClr>
              </a:solidFill>
            </a:endParaRPr>
          </a:p>
        </p:txBody>
      </p:sp>
      <p:sp>
        <p:nvSpPr>
          <p:cNvPr id="3" name="TextBox 2">
            <a:extLst>
              <a:ext uri="{FF2B5EF4-FFF2-40B4-BE49-F238E27FC236}">
                <a16:creationId xmlns:a16="http://schemas.microsoft.com/office/drawing/2014/main" id="{927DF1B2-20F5-48DD-A148-195F745A1069}"/>
              </a:ext>
            </a:extLst>
          </p:cNvPr>
          <p:cNvSpPr txBox="1"/>
          <p:nvPr/>
        </p:nvSpPr>
        <p:spPr>
          <a:xfrm>
            <a:off x="1455939" y="3764132"/>
            <a:ext cx="10099560" cy="2000548"/>
          </a:xfrm>
          <a:prstGeom prst="rect">
            <a:avLst/>
          </a:prstGeom>
          <a:noFill/>
        </p:spPr>
        <p:txBody>
          <a:bodyPr wrap="none" rtlCol="0">
            <a:spAutoFit/>
          </a:bodyPr>
          <a:lstStyle/>
          <a:p>
            <a:pPr marL="285750" indent="-285750">
              <a:buFont typeface="Arial" panose="020B0604020202020204" pitchFamily="34" charset="0"/>
              <a:buChar char="•"/>
            </a:pPr>
            <a:r>
              <a:rPr lang="en-US" b="1" i="0" dirty="0">
                <a:solidFill>
                  <a:schemeClr val="tx1">
                    <a:lumMod val="95000"/>
                    <a:lumOff val="5000"/>
                  </a:schemeClr>
                </a:solidFill>
                <a:effectLst/>
                <a:latin typeface="ui-monospace"/>
              </a:rPr>
              <a:t>Let X and Y are two independent events such that P(X) = 0.3 and P(Y) = 0.7. Find P(X and Y), P(X or Y).</a:t>
            </a:r>
            <a:endParaRPr lang="en-US" b="1" i="0" dirty="0">
              <a:solidFill>
                <a:schemeClr val="tx1">
                  <a:lumMod val="95000"/>
                  <a:lumOff val="5000"/>
                </a:schemeClr>
              </a:solidFill>
              <a:effectLst/>
              <a:latin typeface="-apple-system"/>
            </a:endParaRPr>
          </a:p>
          <a:p>
            <a:endParaRPr lang="es-ES" dirty="0">
              <a:solidFill>
                <a:srgbClr val="333333"/>
              </a:solidFill>
              <a:latin typeface="Roboto" panose="02000000000000000000" pitchFamily="2" charset="0"/>
            </a:endParaRPr>
          </a:p>
          <a:p>
            <a:pPr marL="285750" indent="-285750">
              <a:buFont typeface="Wingdings" panose="05000000000000000000" pitchFamily="2" charset="2"/>
              <a:buChar char="Ø"/>
            </a:pPr>
            <a:r>
              <a:rPr lang="es-ES" sz="1600" b="0" i="0" dirty="0">
                <a:solidFill>
                  <a:srgbClr val="333333"/>
                </a:solidFill>
                <a:effectLst/>
                <a:latin typeface="-apple-system"/>
              </a:rPr>
              <a:t>P(X and Y) = P( X ∩ Y) = P(X) P(Y) = 0.3 × 0.7 = 0.21</a:t>
            </a:r>
            <a:endParaRPr lang="en-US" sz="1600" b="1" dirty="0">
              <a:solidFill>
                <a:srgbClr val="282829"/>
              </a:solidFill>
              <a:latin typeface="-apple-system"/>
            </a:endParaRPr>
          </a:p>
          <a:p>
            <a:endParaRPr lang="en-US" b="0" i="0" dirty="0">
              <a:solidFill>
                <a:srgbClr val="282829"/>
              </a:solidFill>
              <a:effectLst/>
              <a:latin typeface="-apple-system"/>
            </a:endParaRPr>
          </a:p>
          <a:p>
            <a:pPr marL="285750" indent="-285750">
              <a:buFont typeface="Wingdings" panose="05000000000000000000" pitchFamily="2" charset="2"/>
              <a:buChar char="Ø"/>
            </a:pPr>
            <a:r>
              <a:rPr lang="en-US" b="0" i="0" dirty="0">
                <a:solidFill>
                  <a:srgbClr val="282829"/>
                </a:solidFill>
                <a:effectLst/>
                <a:latin typeface="-apple-system"/>
              </a:rPr>
              <a:t>The probability of X or Y = P(X) + P(Y) - P(X n Y)</a:t>
            </a:r>
          </a:p>
          <a:p>
            <a:r>
              <a:rPr lang="en-US" dirty="0">
                <a:solidFill>
                  <a:srgbClr val="282829"/>
                </a:solidFill>
                <a:latin typeface="-apple-system"/>
              </a:rPr>
              <a:t>					 =0.3+0.7-(0.3*0.7)</a:t>
            </a:r>
          </a:p>
          <a:p>
            <a:r>
              <a:rPr lang="en-US" dirty="0">
                <a:solidFill>
                  <a:srgbClr val="282829"/>
                </a:solidFill>
                <a:latin typeface="-apple-system"/>
              </a:rPr>
              <a:t>					=0.79</a:t>
            </a:r>
            <a:endParaRPr lang="en-IN" dirty="0"/>
          </a:p>
        </p:txBody>
      </p:sp>
    </p:spTree>
    <p:extLst>
      <p:ext uri="{BB962C8B-B14F-4D97-AF65-F5344CB8AC3E}">
        <p14:creationId xmlns:p14="http://schemas.microsoft.com/office/powerpoint/2010/main" val="32182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B29E6B-B14F-4FA7-A2F0-843EB3DADB6D}"/>
              </a:ext>
            </a:extLst>
          </p:cNvPr>
          <p:cNvSpPr txBox="1"/>
          <p:nvPr/>
        </p:nvSpPr>
        <p:spPr>
          <a:xfrm>
            <a:off x="1241024" y="405660"/>
            <a:ext cx="9709952" cy="2308324"/>
          </a:xfrm>
          <a:prstGeom prst="rect">
            <a:avLst/>
          </a:prstGeom>
          <a:noFill/>
        </p:spPr>
        <p:txBody>
          <a:bodyPr wrap="square">
            <a:spAutoFit/>
          </a:bodyPr>
          <a:lstStyle/>
          <a:p>
            <a:pPr marL="285750" indent="-285750">
              <a:buFont typeface="Arial" panose="020B0604020202020204" pitchFamily="34" charset="0"/>
              <a:buChar char="•"/>
            </a:pPr>
            <a:r>
              <a:rPr lang="en-IN" dirty="0"/>
              <a:t>A bag contains red and blue marbles. Two marbles are drawn without replacement. The probability of selecting a red marble and then a  blue marble is 0.28. The probability of selecting a red marble on the first draw is 0.5. What is the probability of selecting a blue  marble on the second draw, given that the first marble drawn was red ?</a:t>
            </a:r>
          </a:p>
          <a:p>
            <a:pPr marL="285750" indent="-285750">
              <a:buFont typeface="Arial" panose="020B0604020202020204" pitchFamily="34" charset="0"/>
              <a:buChar char="•"/>
            </a:pPr>
            <a:endParaRPr lang="en-IN" dirty="0"/>
          </a:p>
          <a:p>
            <a:r>
              <a:rPr lang="en-IN" dirty="0"/>
              <a:t>Answer : P(A n B) = 0.28</a:t>
            </a:r>
          </a:p>
          <a:p>
            <a:r>
              <a:rPr lang="en-IN" dirty="0"/>
              <a:t>		P(A)=0.8</a:t>
            </a:r>
          </a:p>
          <a:p>
            <a:r>
              <a:rPr lang="en-IN" dirty="0"/>
              <a:t>		P(B/A) =  P(A n B) /P(A)=0.28/0.5 = 0.56</a:t>
            </a:r>
          </a:p>
        </p:txBody>
      </p:sp>
    </p:spTree>
    <p:extLst>
      <p:ext uri="{BB962C8B-B14F-4D97-AF65-F5344CB8AC3E}">
        <p14:creationId xmlns:p14="http://schemas.microsoft.com/office/powerpoint/2010/main" val="14289725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268</TotalTime>
  <Words>709</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-apple-system</vt:lpstr>
      <vt:lpstr>Arial</vt:lpstr>
      <vt:lpstr>Arial</vt:lpstr>
      <vt:lpstr>Calibri</vt:lpstr>
      <vt:lpstr>Calibri Light</vt:lpstr>
      <vt:lpstr>Roboto</vt:lpstr>
      <vt:lpstr>ui-monospace</vt:lpstr>
      <vt:lpstr>Wingdings</vt:lpstr>
      <vt:lpstr>Retrospect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kaleem sk</dc:creator>
  <cp:lastModifiedBy>kaleem sk</cp:lastModifiedBy>
  <cp:revision>7</cp:revision>
  <dcterms:created xsi:type="dcterms:W3CDTF">2021-07-09T03:55:01Z</dcterms:created>
  <dcterms:modified xsi:type="dcterms:W3CDTF">2021-07-09T08:23:52Z</dcterms:modified>
</cp:coreProperties>
</file>