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471" autoAdjust="0"/>
    <p:restoredTop sz="94660"/>
  </p:normalViewPr>
  <p:slideViewPr>
    <p:cSldViewPr snapToGrid="0">
      <p:cViewPr varScale="1">
        <p:scale>
          <a:sx n="73" d="100"/>
          <a:sy n="73" d="100"/>
        </p:scale>
        <p:origin x="-76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6335637-B8B4-46D4-97DC-FCBF908D5F7E}" type="datetimeFigureOut">
              <a:rPr lang="en-IN" smtClean="0"/>
              <a:pPr/>
              <a:t>01-10-2022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149927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317236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3358165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553148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4067314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359087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885716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475643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6335637-B8B4-46D4-97DC-FCBF908D5F7E}" type="datetimeFigureOut">
              <a:rPr lang="en-IN" smtClean="0"/>
              <a:pPr/>
              <a:t>01-10-2022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16713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416812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6335637-B8B4-46D4-97DC-FCBF908D5F7E}" type="datetimeFigureOut">
              <a:rPr lang="en-IN" smtClean="0"/>
              <a:pPr/>
              <a:t>01-10-2022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80782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351537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27077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19835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10251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21549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35637-B8B4-46D4-97DC-FCBF908D5F7E}" type="datetimeFigureOut">
              <a:rPr lang="en-IN" smtClean="0"/>
              <a:pPr/>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388531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335637-B8B4-46D4-97DC-FCBF908D5F7E}" type="datetimeFigureOut">
              <a:rPr lang="en-IN" smtClean="0"/>
              <a:pPr/>
              <a:t>01-10-2022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3E27E9-8B03-4534-82EA-61DF746C8E2B}" type="slidenum">
              <a:rPr lang="en-IN" smtClean="0"/>
              <a:pPr/>
              <a:t>‹#›</a:t>
            </a:fld>
            <a:endParaRPr lang="en-IN"/>
          </a:p>
        </p:txBody>
      </p:sp>
    </p:spTree>
    <p:extLst>
      <p:ext uri="{BB962C8B-B14F-4D97-AF65-F5344CB8AC3E}">
        <p14:creationId xmlns:p14="http://schemas.microsoft.com/office/powerpoint/2010/main" xmlns="" val="32780161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1325F35-E696-43D5-53E5-7EE96F26E16D}"/>
              </a:ext>
            </a:extLst>
          </p:cNvPr>
          <p:cNvSpPr>
            <a:spLocks noGrp="1"/>
          </p:cNvSpPr>
          <p:nvPr>
            <p:ph type="subTitle" idx="1"/>
          </p:nvPr>
        </p:nvSpPr>
        <p:spPr>
          <a:xfrm>
            <a:off x="1193533" y="3576805"/>
            <a:ext cx="10013482" cy="1264702"/>
          </a:xfrm>
        </p:spPr>
        <p:txBody>
          <a:bodyPr>
            <a:normAutofit/>
          </a:bodyPr>
          <a:lstStyle/>
          <a:p>
            <a:r>
              <a:rPr lang="en-IN" sz="5400" dirty="0">
                <a:latin typeface="Algerian" panose="04020705040A02060702" pitchFamily="82" charset="0"/>
              </a:rPr>
              <a:t>PRINCIPLES OF MANAGEMENT</a:t>
            </a:r>
          </a:p>
        </p:txBody>
      </p:sp>
      <p:pic>
        <p:nvPicPr>
          <p:cNvPr id="5" name="Picture 4">
            <a:extLst>
              <a:ext uri="{FF2B5EF4-FFF2-40B4-BE49-F238E27FC236}">
                <a16:creationId xmlns:a16="http://schemas.microsoft.com/office/drawing/2014/main" xmlns="" id="{E4D664A6-40CD-21AC-AC5A-F658CB5275C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93533" y="1517366"/>
            <a:ext cx="9410299" cy="1763829"/>
          </a:xfrm>
          <a:prstGeom prst="rect">
            <a:avLst/>
          </a:prstGeom>
        </p:spPr>
      </p:pic>
    </p:spTree>
    <p:extLst>
      <p:ext uri="{BB962C8B-B14F-4D97-AF65-F5344CB8AC3E}">
        <p14:creationId xmlns:p14="http://schemas.microsoft.com/office/powerpoint/2010/main" xmlns="" val="324308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85B57-5552-E6D2-34B5-F4362CCE4917}"/>
              </a:ext>
            </a:extLst>
          </p:cNvPr>
          <p:cNvSpPr>
            <a:spLocks noGrp="1"/>
          </p:cNvSpPr>
          <p:nvPr>
            <p:ph type="title"/>
          </p:nvPr>
        </p:nvSpPr>
        <p:spPr>
          <a:xfrm>
            <a:off x="4336473" y="332509"/>
            <a:ext cx="7169726" cy="1724892"/>
          </a:xfrm>
        </p:spPr>
        <p:txBody>
          <a:bodyPr>
            <a:noAutofit/>
          </a:bodyPr>
          <a:lstStyle/>
          <a:p>
            <a:pPr algn="l"/>
            <a:r>
              <a:rPr lang="en-IN" sz="4400" dirty="0">
                <a:latin typeface="Algerian" panose="04020705040A02060702" pitchFamily="82" charset="0"/>
              </a:rPr>
              <a:t>IMPACT OF SOCIAL MEDIA ON SOCIETY</a:t>
            </a:r>
          </a:p>
        </p:txBody>
      </p:sp>
      <p:sp>
        <p:nvSpPr>
          <p:cNvPr id="3" name="Content Placeholder 2">
            <a:extLst>
              <a:ext uri="{FF2B5EF4-FFF2-40B4-BE49-F238E27FC236}">
                <a16:creationId xmlns:a16="http://schemas.microsoft.com/office/drawing/2014/main" xmlns="" id="{04897B1F-AF45-6033-9D05-CE7B71E53811}"/>
              </a:ext>
            </a:extLst>
          </p:cNvPr>
          <p:cNvSpPr>
            <a:spLocks noGrp="1"/>
          </p:cNvSpPr>
          <p:nvPr>
            <p:ph idx="1"/>
          </p:nvPr>
        </p:nvSpPr>
        <p:spPr>
          <a:xfrm>
            <a:off x="685800" y="2194560"/>
            <a:ext cx="5091545" cy="4024125"/>
          </a:xfrm>
        </p:spPr>
        <p:txBody>
          <a:bodyPr>
            <a:normAutofit/>
          </a:bodyPr>
          <a:lstStyle/>
          <a:p>
            <a:r>
              <a:rPr lang="en-IN" sz="2400" dirty="0"/>
              <a:t>Technology has come a long way from its existence.</a:t>
            </a:r>
          </a:p>
          <a:p>
            <a:r>
              <a:rPr lang="en-IN" sz="2400" dirty="0"/>
              <a:t>Social media make lives of many easier </a:t>
            </a:r>
          </a:p>
          <a:p>
            <a:r>
              <a:rPr lang="en-IN" sz="2400" dirty="0"/>
              <a:t>With social media any person has ability to be a big deal and can influence other</a:t>
            </a:r>
          </a:p>
        </p:txBody>
      </p:sp>
      <p:pic>
        <p:nvPicPr>
          <p:cNvPr id="5" name="Picture 4">
            <a:extLst>
              <a:ext uri="{FF2B5EF4-FFF2-40B4-BE49-F238E27FC236}">
                <a16:creationId xmlns:a16="http://schemas.microsoft.com/office/drawing/2014/main" xmlns="" id="{F558CC33-358D-F6B1-ECAE-952508DB542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77345" y="2290813"/>
            <a:ext cx="5945203" cy="3484345"/>
          </a:xfrm>
          <a:prstGeom prst="rect">
            <a:avLst/>
          </a:prstGeom>
        </p:spPr>
      </p:pic>
    </p:spTree>
    <p:extLst>
      <p:ext uri="{BB962C8B-B14F-4D97-AF65-F5344CB8AC3E}">
        <p14:creationId xmlns:p14="http://schemas.microsoft.com/office/powerpoint/2010/main" xmlns="" val="52738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092FE-02B0-FF4A-90EE-2C10E61A4C7E}"/>
              </a:ext>
            </a:extLst>
          </p:cNvPr>
          <p:cNvSpPr>
            <a:spLocks noGrp="1"/>
          </p:cNvSpPr>
          <p:nvPr>
            <p:ph type="title"/>
          </p:nvPr>
        </p:nvSpPr>
        <p:spPr>
          <a:xfrm>
            <a:off x="4953000" y="307173"/>
            <a:ext cx="7239000" cy="1293028"/>
          </a:xfrm>
        </p:spPr>
        <p:txBody>
          <a:bodyPr>
            <a:normAutofit/>
          </a:bodyPr>
          <a:lstStyle/>
          <a:p>
            <a:pPr algn="l"/>
            <a:r>
              <a:rPr lang="en-IN" dirty="0">
                <a:latin typeface="Algerian" panose="04020705040A02060702" pitchFamily="82" charset="0"/>
              </a:rPr>
              <a:t>IMPACT OF SOCIAL MEDIA ON POLITICS</a:t>
            </a:r>
          </a:p>
        </p:txBody>
      </p:sp>
      <p:sp>
        <p:nvSpPr>
          <p:cNvPr id="3" name="Content Placeholder 2">
            <a:extLst>
              <a:ext uri="{FF2B5EF4-FFF2-40B4-BE49-F238E27FC236}">
                <a16:creationId xmlns:a16="http://schemas.microsoft.com/office/drawing/2014/main" xmlns="" id="{41A5D3E2-4934-9E1A-D241-D688738E85B7}"/>
              </a:ext>
            </a:extLst>
          </p:cNvPr>
          <p:cNvSpPr>
            <a:spLocks noGrp="1"/>
          </p:cNvSpPr>
          <p:nvPr>
            <p:ph idx="1"/>
          </p:nvPr>
        </p:nvSpPr>
        <p:spPr>
          <a:xfrm>
            <a:off x="685801" y="2194560"/>
            <a:ext cx="5133108" cy="4024125"/>
          </a:xfrm>
        </p:spPr>
        <p:txBody>
          <a:bodyPr>
            <a:normAutofit/>
          </a:bodyPr>
          <a:lstStyle/>
          <a:p>
            <a:r>
              <a:rPr lang="en-IN" sz="2400" dirty="0"/>
              <a:t>Voter participation is increased. Facebook users are said  they are more likely to vote if they see that their online friends did.</a:t>
            </a:r>
          </a:p>
          <a:p>
            <a:r>
              <a:rPr lang="en-IN" sz="2400" dirty="0"/>
              <a:t>Online networks give social movements a quick, cheap method of disseminating information and mobilizing people.</a:t>
            </a:r>
          </a:p>
        </p:txBody>
      </p:sp>
      <p:pic>
        <p:nvPicPr>
          <p:cNvPr id="5" name="Picture 4">
            <a:extLst>
              <a:ext uri="{FF2B5EF4-FFF2-40B4-BE49-F238E27FC236}">
                <a16:creationId xmlns:a16="http://schemas.microsoft.com/office/drawing/2014/main" xmlns="" id="{E4C9C364-336E-8420-22AC-008EE83CF69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17919" y="1600201"/>
            <a:ext cx="4687503" cy="3770695"/>
          </a:xfrm>
          <a:prstGeom prst="rect">
            <a:avLst/>
          </a:prstGeom>
        </p:spPr>
      </p:pic>
    </p:spTree>
    <p:extLst>
      <p:ext uri="{BB962C8B-B14F-4D97-AF65-F5344CB8AC3E}">
        <p14:creationId xmlns:p14="http://schemas.microsoft.com/office/powerpoint/2010/main" xmlns="" val="168633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98317-450B-1040-80DA-06EBD6FDB4D2}"/>
              </a:ext>
            </a:extLst>
          </p:cNvPr>
          <p:cNvSpPr>
            <a:spLocks noGrp="1"/>
          </p:cNvSpPr>
          <p:nvPr>
            <p:ph type="title"/>
          </p:nvPr>
        </p:nvSpPr>
        <p:spPr>
          <a:xfrm>
            <a:off x="4965906" y="639315"/>
            <a:ext cx="7357712" cy="1293028"/>
          </a:xfrm>
        </p:spPr>
        <p:txBody>
          <a:bodyPr>
            <a:noAutofit/>
          </a:bodyPr>
          <a:lstStyle/>
          <a:p>
            <a:pPr algn="l"/>
            <a:r>
              <a:rPr lang="en-IN" sz="4400" dirty="0">
                <a:latin typeface="Algerian" panose="04020705040A02060702" pitchFamily="82" charset="0"/>
              </a:rPr>
              <a:t>IMPACT OF SOCIAL MEDIA ON HEALTH</a:t>
            </a:r>
          </a:p>
        </p:txBody>
      </p:sp>
      <p:sp>
        <p:nvSpPr>
          <p:cNvPr id="3" name="Content Placeholder 2">
            <a:extLst>
              <a:ext uri="{FF2B5EF4-FFF2-40B4-BE49-F238E27FC236}">
                <a16:creationId xmlns:a16="http://schemas.microsoft.com/office/drawing/2014/main" xmlns="" id="{D2E5AAC1-72DD-C2B8-1CA2-980FC2576093}"/>
              </a:ext>
            </a:extLst>
          </p:cNvPr>
          <p:cNvSpPr>
            <a:spLocks noGrp="1"/>
          </p:cNvSpPr>
          <p:nvPr>
            <p:ph idx="1"/>
          </p:nvPr>
        </p:nvSpPr>
        <p:spPr>
          <a:xfrm>
            <a:off x="7987145" y="2369127"/>
            <a:ext cx="3872345" cy="4098940"/>
          </a:xfrm>
        </p:spPr>
        <p:txBody>
          <a:bodyPr>
            <a:normAutofit/>
          </a:bodyPr>
          <a:lstStyle/>
          <a:p>
            <a:r>
              <a:rPr lang="en-IN" sz="2800" dirty="0"/>
              <a:t>Stress </a:t>
            </a:r>
          </a:p>
          <a:p>
            <a:r>
              <a:rPr lang="en-IN" sz="2800" dirty="0"/>
              <a:t>Emotional connection</a:t>
            </a:r>
          </a:p>
          <a:p>
            <a:r>
              <a:rPr lang="en-IN" sz="2800" dirty="0"/>
              <a:t>Addiction to social media </a:t>
            </a:r>
          </a:p>
          <a:p>
            <a:r>
              <a:rPr lang="en-IN" sz="2800" dirty="0"/>
              <a:t>Information</a:t>
            </a:r>
          </a:p>
        </p:txBody>
      </p:sp>
      <p:pic>
        <p:nvPicPr>
          <p:cNvPr id="5" name="Picture 4">
            <a:extLst>
              <a:ext uri="{FF2B5EF4-FFF2-40B4-BE49-F238E27FC236}">
                <a16:creationId xmlns:a16="http://schemas.microsoft.com/office/drawing/2014/main" xmlns="" id="{D87D7749-07F8-E851-241C-FD02F6EA838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74619" y="2244437"/>
            <a:ext cx="5860473" cy="3477490"/>
          </a:xfrm>
          <a:prstGeom prst="rect">
            <a:avLst/>
          </a:prstGeom>
        </p:spPr>
      </p:pic>
    </p:spTree>
    <p:extLst>
      <p:ext uri="{BB962C8B-B14F-4D97-AF65-F5344CB8AC3E}">
        <p14:creationId xmlns:p14="http://schemas.microsoft.com/office/powerpoint/2010/main" xmlns="" val="181474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07B4C-7E86-AD97-E978-DBC47F9F5954}"/>
              </a:ext>
            </a:extLst>
          </p:cNvPr>
          <p:cNvSpPr>
            <a:spLocks noGrp="1"/>
          </p:cNvSpPr>
          <p:nvPr>
            <p:ph type="title"/>
          </p:nvPr>
        </p:nvSpPr>
        <p:spPr>
          <a:xfrm>
            <a:off x="6954982" y="237534"/>
            <a:ext cx="3879273" cy="1099432"/>
          </a:xfrm>
        </p:spPr>
        <p:txBody>
          <a:bodyPr>
            <a:noAutofit/>
          </a:bodyPr>
          <a:lstStyle/>
          <a:p>
            <a:pPr algn="l"/>
            <a:r>
              <a:rPr lang="en-IN" sz="4400" dirty="0">
                <a:latin typeface="Algerian" panose="04020705040A02060702" pitchFamily="82" charset="0"/>
              </a:rPr>
              <a:t>SURVEY </a:t>
            </a:r>
          </a:p>
        </p:txBody>
      </p:sp>
      <p:pic>
        <p:nvPicPr>
          <p:cNvPr id="2050" name="Picture 2" descr="Forms response chart. Question title:  How many hours a day do you spend on these sites?&#10;. Number of responses: 16 responses.">
            <a:extLst>
              <a:ext uri="{FF2B5EF4-FFF2-40B4-BE49-F238E27FC236}">
                <a16:creationId xmlns:a16="http://schemas.microsoft.com/office/drawing/2014/main" xmlns="" id="{011C58A5-0731-EEE0-A129-EF09FB2EA99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75899" y="1901395"/>
            <a:ext cx="10568539" cy="43068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66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Why do you use these social networking sites?&#10;. Number of responses: 16 responses.">
            <a:extLst>
              <a:ext uri="{FF2B5EF4-FFF2-40B4-BE49-F238E27FC236}">
                <a16:creationId xmlns:a16="http://schemas.microsoft.com/office/drawing/2014/main" xmlns="" id="{CF7C46FB-E55E-B342-FBFD-1C3ADF9BD3B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74564" y="1414914"/>
            <a:ext cx="10242871" cy="49765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844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What are personal benefits of  using social networking sites?&#10;. Number of responses: 16 responses.">
            <a:extLst>
              <a:ext uri="{FF2B5EF4-FFF2-40B4-BE49-F238E27FC236}">
                <a16:creationId xmlns:a16="http://schemas.microsoft.com/office/drawing/2014/main" xmlns="" id="{371D027F-5140-4CF4-015B-2B84C7045E4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56110" y="1463041"/>
            <a:ext cx="10688841" cy="4966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15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What emotions do you experience when using social networking sites?. Number of responses: 16 responses.">
            <a:extLst>
              <a:ext uri="{FF2B5EF4-FFF2-40B4-BE49-F238E27FC236}">
                <a16:creationId xmlns:a16="http://schemas.microsoft.com/office/drawing/2014/main" xmlns="" id="{338F0226-5126-9D1A-AEAB-764DBCF22A9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51286" y="1472666"/>
            <a:ext cx="10645540" cy="5072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244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4CA7B-FFAB-0CCF-EE12-39D01FCE487C}"/>
              </a:ext>
            </a:extLst>
          </p:cNvPr>
          <p:cNvSpPr>
            <a:spLocks noGrp="1"/>
          </p:cNvSpPr>
          <p:nvPr>
            <p:ph type="title"/>
          </p:nvPr>
        </p:nvSpPr>
        <p:spPr>
          <a:xfrm>
            <a:off x="3165107" y="167606"/>
            <a:ext cx="8610600" cy="1293028"/>
          </a:xfrm>
        </p:spPr>
        <p:txBody>
          <a:bodyPr/>
          <a:lstStyle/>
          <a:p>
            <a:r>
              <a:rPr lang="en-IN" dirty="0">
                <a:latin typeface="Algerian" panose="04020705040A02060702" pitchFamily="82" charset="0"/>
              </a:rPr>
              <a:t>METHODS TO REDUCE IMPACT </a:t>
            </a:r>
          </a:p>
        </p:txBody>
      </p:sp>
      <p:sp>
        <p:nvSpPr>
          <p:cNvPr id="3" name="Content Placeholder 2">
            <a:extLst>
              <a:ext uri="{FF2B5EF4-FFF2-40B4-BE49-F238E27FC236}">
                <a16:creationId xmlns:a16="http://schemas.microsoft.com/office/drawing/2014/main" xmlns="" id="{2BDF55A2-F97F-F916-ACA2-C8B06BF501B6}"/>
              </a:ext>
            </a:extLst>
          </p:cNvPr>
          <p:cNvSpPr>
            <a:spLocks noGrp="1"/>
          </p:cNvSpPr>
          <p:nvPr>
            <p:ph idx="1"/>
          </p:nvPr>
        </p:nvSpPr>
        <p:spPr>
          <a:xfrm>
            <a:off x="685800" y="1460634"/>
            <a:ext cx="5098983" cy="4758051"/>
          </a:xfrm>
        </p:spPr>
        <p:txBody>
          <a:bodyPr/>
          <a:lstStyle/>
          <a:p>
            <a:pPr>
              <a:buFont typeface="Wingdings" panose="05000000000000000000" pitchFamily="2" charset="2"/>
              <a:buChar char="§"/>
            </a:pPr>
            <a:r>
              <a:rPr lang="en-US" sz="2800" b="1" i="0" dirty="0">
                <a:effectLst/>
                <a:latin typeface="+mj-lt"/>
              </a:rPr>
              <a:t>Turn Off All app-based Notifications</a:t>
            </a:r>
          </a:p>
          <a:p>
            <a:pPr>
              <a:buFont typeface="Wingdings" panose="05000000000000000000" pitchFamily="2" charset="2"/>
              <a:buChar char="§"/>
            </a:pPr>
            <a:r>
              <a:rPr lang="en-US" sz="2800" b="1" i="0" dirty="0">
                <a:effectLst/>
                <a:latin typeface="+mj-lt"/>
              </a:rPr>
              <a:t>Delete Apps / Social Media Accounts You Don’t Use</a:t>
            </a:r>
          </a:p>
          <a:p>
            <a:pPr>
              <a:buFont typeface="Wingdings" panose="05000000000000000000" pitchFamily="2" charset="2"/>
              <a:buChar char="§"/>
            </a:pPr>
            <a:r>
              <a:rPr lang="en-IN" sz="2800" b="1" i="0" dirty="0">
                <a:effectLst/>
                <a:latin typeface="+mj-lt"/>
              </a:rPr>
              <a:t>Limit Yourself</a:t>
            </a:r>
          </a:p>
          <a:p>
            <a:pPr>
              <a:buFont typeface="Wingdings" panose="05000000000000000000" pitchFamily="2" charset="2"/>
              <a:buChar char="§"/>
            </a:pPr>
            <a:r>
              <a:rPr lang="en-IN" sz="2800" b="1" i="0" dirty="0">
                <a:effectLst/>
                <a:latin typeface="+mj-lt"/>
              </a:rPr>
              <a:t>Avoid sleeping with mobile</a:t>
            </a:r>
            <a:endParaRPr lang="en-US" sz="2800" b="1" i="0" dirty="0">
              <a:effectLst/>
              <a:latin typeface="+mj-lt"/>
            </a:endParaRPr>
          </a:p>
          <a:p>
            <a:pPr>
              <a:buFont typeface="Wingdings" panose="05000000000000000000" pitchFamily="2" charset="2"/>
              <a:buChar char="§"/>
            </a:pPr>
            <a:r>
              <a:rPr lang="en-US" sz="2800" b="1" i="0" u="none" strike="noStrike" dirty="0">
                <a:effectLst/>
                <a:latin typeface="+mj-lt"/>
              </a:rPr>
              <a:t>Remove your phone from your morning routine</a:t>
            </a:r>
            <a:endParaRPr lang="en-US" sz="2800" b="1" i="0" dirty="0">
              <a:effectLst/>
              <a:latin typeface="+mj-lt"/>
            </a:endParaRPr>
          </a:p>
          <a:p>
            <a:pPr>
              <a:buFont typeface="Wingdings" panose="05000000000000000000" pitchFamily="2" charset="2"/>
              <a:buChar char="§"/>
            </a:pPr>
            <a:r>
              <a:rPr lang="en-IN" sz="2800" b="1" i="0" dirty="0">
                <a:effectLst/>
                <a:latin typeface="+mj-lt"/>
              </a:rPr>
              <a:t>Take a break</a:t>
            </a:r>
          </a:p>
          <a:p>
            <a:pPr>
              <a:buFont typeface="Wingdings" panose="05000000000000000000" pitchFamily="2" charset="2"/>
              <a:buChar char="§"/>
            </a:pPr>
            <a:endParaRPr lang="en-US" b="1" i="0" dirty="0">
              <a:effectLst/>
              <a:latin typeface="Poppins" panose="020B0502040204020203" pitchFamily="2" charset="0"/>
            </a:endParaRPr>
          </a:p>
          <a:p>
            <a:pPr marL="0" indent="0">
              <a:buNone/>
            </a:pPr>
            <a:endParaRPr lang="en-IN" dirty="0"/>
          </a:p>
        </p:txBody>
      </p:sp>
      <p:pic>
        <p:nvPicPr>
          <p:cNvPr id="5" name="Picture 4">
            <a:extLst>
              <a:ext uri="{FF2B5EF4-FFF2-40B4-BE49-F238E27FC236}">
                <a16:creationId xmlns:a16="http://schemas.microsoft.com/office/drawing/2014/main" xmlns="" id="{ABE5843D-90C2-2901-421C-B610D35D02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70820" y="1657176"/>
            <a:ext cx="4229501" cy="4364966"/>
          </a:xfrm>
          <a:prstGeom prst="rect">
            <a:avLst/>
          </a:prstGeom>
        </p:spPr>
      </p:pic>
    </p:spTree>
    <p:extLst>
      <p:ext uri="{BB962C8B-B14F-4D97-AF65-F5344CB8AC3E}">
        <p14:creationId xmlns:p14="http://schemas.microsoft.com/office/powerpoint/2010/main" xmlns="" val="401840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9E6DF-074B-CA68-202D-450F3F6AC556}"/>
              </a:ext>
            </a:extLst>
          </p:cNvPr>
          <p:cNvSpPr>
            <a:spLocks noGrp="1"/>
          </p:cNvSpPr>
          <p:nvPr>
            <p:ph type="title"/>
          </p:nvPr>
        </p:nvSpPr>
        <p:spPr>
          <a:xfrm>
            <a:off x="5943600" y="111128"/>
            <a:ext cx="4648199" cy="1056374"/>
          </a:xfrm>
        </p:spPr>
        <p:txBody>
          <a:bodyPr>
            <a:normAutofit/>
          </a:bodyPr>
          <a:lstStyle/>
          <a:p>
            <a:r>
              <a:rPr lang="en-IN" sz="48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xmlns="" id="{9FBD561A-BA06-084E-EDCB-C09FEB0641BB}"/>
              </a:ext>
            </a:extLst>
          </p:cNvPr>
          <p:cNvSpPr>
            <a:spLocks noGrp="1"/>
          </p:cNvSpPr>
          <p:nvPr>
            <p:ph idx="1"/>
          </p:nvPr>
        </p:nvSpPr>
        <p:spPr/>
        <p:txBody>
          <a:bodyPr>
            <a:normAutofit/>
          </a:bodyPr>
          <a:lstStyle/>
          <a:p>
            <a:pPr marL="0" indent="0">
              <a:buNone/>
            </a:pPr>
            <a:r>
              <a:rPr lang="en-IN" sz="4000" dirty="0"/>
              <a:t>As with most of the things in life there are positive and negative sides to social networking, both of which we have now explored. Our ultimate belief is that social networking sites are neither evil or godsend.</a:t>
            </a:r>
          </a:p>
        </p:txBody>
      </p:sp>
    </p:spTree>
    <p:extLst>
      <p:ext uri="{BB962C8B-B14F-4D97-AF65-F5344CB8AC3E}">
        <p14:creationId xmlns:p14="http://schemas.microsoft.com/office/powerpoint/2010/main" xmlns="" val="303489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B6127A8-6522-91E9-490A-05CE03AAB6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02055" y="2338471"/>
            <a:ext cx="8325852" cy="3398186"/>
          </a:xfrm>
        </p:spPr>
      </p:pic>
    </p:spTree>
    <p:extLst>
      <p:ext uri="{BB962C8B-B14F-4D97-AF65-F5344CB8AC3E}">
        <p14:creationId xmlns:p14="http://schemas.microsoft.com/office/powerpoint/2010/main" xmlns="" val="14022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2D8D70-C1DE-D63D-8000-1785EAB3E2A3}"/>
              </a:ext>
            </a:extLst>
          </p:cNvPr>
          <p:cNvSpPr>
            <a:spLocks noGrp="1"/>
          </p:cNvSpPr>
          <p:nvPr>
            <p:ph idx="1"/>
          </p:nvPr>
        </p:nvSpPr>
        <p:spPr>
          <a:xfrm>
            <a:off x="915202" y="3255745"/>
            <a:ext cx="10515600" cy="1155032"/>
          </a:xfrm>
        </p:spPr>
        <p:txBody>
          <a:bodyPr>
            <a:normAutofit/>
          </a:bodyPr>
          <a:lstStyle/>
          <a:p>
            <a:pPr marL="0" indent="0" algn="ctr">
              <a:buNone/>
            </a:pPr>
            <a:r>
              <a:rPr lang="en-IN" sz="6000" dirty="0">
                <a:latin typeface="Algerian" panose="04020705040A02060702" pitchFamily="82" charset="0"/>
              </a:rPr>
              <a:t>IMPACT OF SOCIAL MEDIA </a:t>
            </a:r>
          </a:p>
        </p:txBody>
      </p:sp>
      <p:sp>
        <p:nvSpPr>
          <p:cNvPr id="4" name="TextBox 3">
            <a:extLst>
              <a:ext uri="{FF2B5EF4-FFF2-40B4-BE49-F238E27FC236}">
                <a16:creationId xmlns:a16="http://schemas.microsoft.com/office/drawing/2014/main" xmlns="" id="{B304740A-AD91-6A6D-E275-D8BEA2DBC17F}"/>
              </a:ext>
            </a:extLst>
          </p:cNvPr>
          <p:cNvSpPr txBox="1"/>
          <p:nvPr/>
        </p:nvSpPr>
        <p:spPr>
          <a:xfrm>
            <a:off x="7517331" y="155205"/>
            <a:ext cx="4292867" cy="830997"/>
          </a:xfrm>
          <a:prstGeom prst="rect">
            <a:avLst/>
          </a:prstGeom>
          <a:noFill/>
        </p:spPr>
        <p:txBody>
          <a:bodyPr wrap="square" rtlCol="0">
            <a:spAutoFit/>
          </a:bodyPr>
          <a:lstStyle/>
          <a:p>
            <a:r>
              <a:rPr lang="en-IN" sz="4800" dirty="0">
                <a:latin typeface="Algerian" panose="04020705040A02060702" pitchFamily="82" charset="0"/>
              </a:rPr>
              <a:t>PROJECT</a:t>
            </a:r>
          </a:p>
        </p:txBody>
      </p:sp>
    </p:spTree>
    <p:extLst>
      <p:ext uri="{BB962C8B-B14F-4D97-AF65-F5344CB8AC3E}">
        <p14:creationId xmlns:p14="http://schemas.microsoft.com/office/powerpoint/2010/main" xmlns="" val="58478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A83DF-830E-3715-94DC-630A992C5F1E}"/>
              </a:ext>
            </a:extLst>
          </p:cNvPr>
          <p:cNvSpPr>
            <a:spLocks noGrp="1"/>
          </p:cNvSpPr>
          <p:nvPr>
            <p:ph type="title"/>
          </p:nvPr>
        </p:nvSpPr>
        <p:spPr>
          <a:xfrm>
            <a:off x="7401827" y="240631"/>
            <a:ext cx="3757863" cy="1046749"/>
          </a:xfrm>
        </p:spPr>
        <p:txBody>
          <a:bodyPr>
            <a:normAutofit/>
          </a:bodyPr>
          <a:lstStyle/>
          <a:p>
            <a:r>
              <a:rPr lang="en-IN" sz="4800" dirty="0">
                <a:latin typeface="Algerian" panose="04020705040A02060702" pitchFamily="82" charset="0"/>
              </a:rPr>
              <a:t>OVER VIEW</a:t>
            </a:r>
          </a:p>
        </p:txBody>
      </p:sp>
      <p:sp>
        <p:nvSpPr>
          <p:cNvPr id="3" name="Content Placeholder 2">
            <a:extLst>
              <a:ext uri="{FF2B5EF4-FFF2-40B4-BE49-F238E27FC236}">
                <a16:creationId xmlns:a16="http://schemas.microsoft.com/office/drawing/2014/main" xmlns="" id="{D71489B3-463E-EDC7-0C62-92148B06254E}"/>
              </a:ext>
            </a:extLst>
          </p:cNvPr>
          <p:cNvSpPr>
            <a:spLocks noGrp="1"/>
          </p:cNvSpPr>
          <p:nvPr>
            <p:ph idx="1"/>
          </p:nvPr>
        </p:nvSpPr>
        <p:spPr>
          <a:xfrm>
            <a:off x="608798" y="1857677"/>
            <a:ext cx="9536229" cy="4457262"/>
          </a:xfrm>
        </p:spPr>
        <p:txBody>
          <a:bodyPr/>
          <a:lstStyle/>
          <a:p>
            <a:pPr>
              <a:buFont typeface="Wingdings" panose="05000000000000000000" pitchFamily="2" charset="2"/>
              <a:buChar char="q"/>
            </a:pPr>
            <a:r>
              <a:rPr lang="en-IN" sz="2400" dirty="0" smtClean="0"/>
              <a:t>ABSTRACT</a:t>
            </a:r>
          </a:p>
          <a:p>
            <a:pPr>
              <a:buFont typeface="Wingdings" panose="05000000000000000000" pitchFamily="2" charset="2"/>
              <a:buChar char="q"/>
            </a:pPr>
            <a:r>
              <a:rPr lang="en-IN" sz="2400" dirty="0" smtClean="0"/>
              <a:t>INTRODUCTION</a:t>
            </a:r>
            <a:endParaRPr lang="en-IN" sz="2400" dirty="0"/>
          </a:p>
          <a:p>
            <a:pPr>
              <a:buFont typeface="Wingdings" panose="05000000000000000000" pitchFamily="2" charset="2"/>
              <a:buChar char="q"/>
            </a:pPr>
            <a:r>
              <a:rPr lang="en-IN" sz="2400" dirty="0"/>
              <a:t>SOCIAL NETWORKING SITES</a:t>
            </a:r>
          </a:p>
          <a:p>
            <a:pPr>
              <a:buFont typeface="Wingdings" panose="05000000000000000000" pitchFamily="2" charset="2"/>
              <a:buChar char="q"/>
            </a:pPr>
            <a:r>
              <a:rPr lang="en-IN" sz="2400" dirty="0"/>
              <a:t>USES </a:t>
            </a:r>
          </a:p>
          <a:p>
            <a:pPr>
              <a:buFont typeface="Wingdings" panose="05000000000000000000" pitchFamily="2" charset="2"/>
              <a:buChar char="q"/>
            </a:pPr>
            <a:r>
              <a:rPr lang="en-IN" sz="2400" dirty="0"/>
              <a:t>IMPACT OF SOCIAL MEDIA</a:t>
            </a:r>
          </a:p>
          <a:p>
            <a:pPr>
              <a:buFont typeface="Wingdings" panose="05000000000000000000" pitchFamily="2" charset="2"/>
              <a:buChar char="q"/>
            </a:pPr>
            <a:r>
              <a:rPr lang="en-IN" sz="2400" dirty="0"/>
              <a:t>SURVEY</a:t>
            </a:r>
          </a:p>
          <a:p>
            <a:pPr>
              <a:buFont typeface="Wingdings" panose="05000000000000000000" pitchFamily="2" charset="2"/>
              <a:buChar char="q"/>
            </a:pPr>
            <a:r>
              <a:rPr lang="en-IN" sz="2400" dirty="0"/>
              <a:t>METHODS</a:t>
            </a:r>
          </a:p>
          <a:p>
            <a:pPr>
              <a:buFont typeface="Wingdings" panose="05000000000000000000" pitchFamily="2" charset="2"/>
              <a:buChar char="q"/>
            </a:pPr>
            <a:r>
              <a:rPr lang="en-IN" sz="2400" dirty="0"/>
              <a:t>CONCLUSION</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xmlns="" val="56000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2607" y="254921"/>
            <a:ext cx="4545874" cy="1168930"/>
          </a:xfrm>
        </p:spPr>
        <p:txBody>
          <a:bodyPr>
            <a:normAutofit/>
          </a:bodyPr>
          <a:lstStyle/>
          <a:p>
            <a:pPr algn="just"/>
            <a:r>
              <a:rPr lang="en-US" sz="4400" dirty="0" smtClean="0">
                <a:latin typeface="Algerian" pitchFamily="82" charset="0"/>
              </a:rPr>
              <a:t>ABSTRACT</a:t>
            </a:r>
            <a:endParaRPr lang="en-US" sz="4400" dirty="0">
              <a:latin typeface="Algerian" pitchFamily="82" charset="0"/>
            </a:endParaRPr>
          </a:p>
        </p:txBody>
      </p:sp>
      <p:sp>
        <p:nvSpPr>
          <p:cNvPr id="3" name="Content Placeholder 2"/>
          <p:cNvSpPr>
            <a:spLocks noGrp="1"/>
          </p:cNvSpPr>
          <p:nvPr>
            <p:ph idx="1"/>
          </p:nvPr>
        </p:nvSpPr>
        <p:spPr>
          <a:xfrm>
            <a:off x="685800" y="2194560"/>
            <a:ext cx="10260874" cy="4024125"/>
          </a:xfrm>
        </p:spPr>
        <p:txBody>
          <a:bodyPr>
            <a:noAutofit/>
          </a:bodyPr>
          <a:lstStyle/>
          <a:p>
            <a:pPr algn="just">
              <a:buNone/>
            </a:pPr>
            <a:r>
              <a:rPr lang="en-US" sz="3200" dirty="0" smtClean="0"/>
              <a:t>Social media plays a very important role in one’s life. Billions of people use social media to share information and to connect with people. It is easy to connect with people but it will impact on the communication between the people. As per studies, social media contains 30% of good knowledge and the remaining 70% is completely filled with unwanted stuff.</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96914-DBA1-2FB4-0F38-857CE738D06D}"/>
              </a:ext>
            </a:extLst>
          </p:cNvPr>
          <p:cNvSpPr>
            <a:spLocks noGrp="1"/>
          </p:cNvSpPr>
          <p:nvPr>
            <p:ph type="title"/>
          </p:nvPr>
        </p:nvSpPr>
        <p:spPr>
          <a:xfrm>
            <a:off x="6096000" y="64168"/>
            <a:ext cx="4961021" cy="1239254"/>
          </a:xfrm>
        </p:spPr>
        <p:txBody>
          <a:bodyPr>
            <a:normAutofit/>
          </a:bodyPr>
          <a:lstStyle/>
          <a:p>
            <a:r>
              <a:rPr lang="en-IN" sz="48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xmlns="" id="{3EB8D3EB-BC3F-712A-124F-185B75D2B817}"/>
              </a:ext>
            </a:extLst>
          </p:cNvPr>
          <p:cNvSpPr>
            <a:spLocks noGrp="1"/>
          </p:cNvSpPr>
          <p:nvPr>
            <p:ph idx="1"/>
          </p:nvPr>
        </p:nvSpPr>
        <p:spPr>
          <a:xfrm>
            <a:off x="685800" y="1597794"/>
            <a:ext cx="10820400" cy="4668251"/>
          </a:xfrm>
        </p:spPr>
        <p:txBody>
          <a:bodyPr>
            <a:normAutofit/>
          </a:bodyPr>
          <a:lstStyle/>
          <a:p>
            <a:pPr>
              <a:buFont typeface="Wingdings" panose="05000000000000000000" pitchFamily="2" charset="2"/>
              <a:buChar char="Ø"/>
            </a:pPr>
            <a:r>
              <a:rPr lang="en-IN" sz="2800" dirty="0"/>
              <a:t>Social Media is the collection of online communication channels.</a:t>
            </a:r>
          </a:p>
          <a:p>
            <a:pPr>
              <a:buFont typeface="Wingdings" panose="05000000000000000000" pitchFamily="2" charset="2"/>
              <a:buChar char="Ø"/>
            </a:pPr>
            <a:r>
              <a:rPr lang="en-IN" sz="2800" dirty="0"/>
              <a:t>It is dedicated to community-based input interaction content sharing and collaboration.</a:t>
            </a:r>
          </a:p>
          <a:p>
            <a:pPr marL="0" indent="0">
              <a:buNone/>
            </a:pPr>
            <a:endParaRPr lang="en-IN" sz="2800" dirty="0"/>
          </a:p>
        </p:txBody>
      </p:sp>
      <p:pic>
        <p:nvPicPr>
          <p:cNvPr id="6" name="Picture 5">
            <a:extLst>
              <a:ext uri="{FF2B5EF4-FFF2-40B4-BE49-F238E27FC236}">
                <a16:creationId xmlns:a16="http://schemas.microsoft.com/office/drawing/2014/main" xmlns="" id="{7E0F9A9E-CFC8-C087-D005-5287A585800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7204" y="3907856"/>
            <a:ext cx="6930190" cy="2950143"/>
          </a:xfrm>
          <a:prstGeom prst="rect">
            <a:avLst/>
          </a:prstGeom>
        </p:spPr>
      </p:pic>
    </p:spTree>
    <p:extLst>
      <p:ext uri="{BB962C8B-B14F-4D97-AF65-F5344CB8AC3E}">
        <p14:creationId xmlns:p14="http://schemas.microsoft.com/office/powerpoint/2010/main" xmlns="" val="285694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62F19-86EE-94CF-8C85-FB12A9E934DC}"/>
              </a:ext>
            </a:extLst>
          </p:cNvPr>
          <p:cNvSpPr>
            <a:spLocks noGrp="1"/>
          </p:cNvSpPr>
          <p:nvPr>
            <p:ph type="title"/>
          </p:nvPr>
        </p:nvSpPr>
        <p:spPr>
          <a:xfrm>
            <a:off x="4523874" y="427489"/>
            <a:ext cx="7559842" cy="1293028"/>
          </a:xfrm>
        </p:spPr>
        <p:txBody>
          <a:bodyPr/>
          <a:lstStyle/>
          <a:p>
            <a:pPr algn="just"/>
            <a:r>
              <a:rPr lang="en-IN" dirty="0">
                <a:latin typeface="Algerian" panose="04020705040A02060702" pitchFamily="82" charset="0"/>
              </a:rPr>
              <a:t>LIST OF SOCIAL NETWORKING SITES</a:t>
            </a:r>
          </a:p>
        </p:txBody>
      </p:sp>
      <p:sp>
        <p:nvSpPr>
          <p:cNvPr id="3" name="Content Placeholder 2">
            <a:extLst>
              <a:ext uri="{FF2B5EF4-FFF2-40B4-BE49-F238E27FC236}">
                <a16:creationId xmlns:a16="http://schemas.microsoft.com/office/drawing/2014/main" xmlns="" id="{0F07B023-4B33-CCC9-5C32-3424A3EF4E64}"/>
              </a:ext>
            </a:extLst>
          </p:cNvPr>
          <p:cNvSpPr>
            <a:spLocks noGrp="1"/>
          </p:cNvSpPr>
          <p:nvPr>
            <p:ph idx="1"/>
          </p:nvPr>
        </p:nvSpPr>
        <p:spPr>
          <a:xfrm>
            <a:off x="685799" y="2223436"/>
            <a:ext cx="3955473" cy="4440600"/>
          </a:xfrm>
        </p:spPr>
        <p:txBody>
          <a:bodyPr/>
          <a:lstStyle/>
          <a:p>
            <a:r>
              <a:rPr lang="en-IN" sz="2800" dirty="0"/>
              <a:t>Facebook</a:t>
            </a:r>
          </a:p>
          <a:p>
            <a:r>
              <a:rPr lang="en-IN" sz="2800" dirty="0"/>
              <a:t>Twitter</a:t>
            </a:r>
          </a:p>
          <a:p>
            <a:r>
              <a:rPr lang="en-IN" sz="2800" dirty="0"/>
              <a:t>YouTube</a:t>
            </a:r>
          </a:p>
          <a:p>
            <a:r>
              <a:rPr lang="en-IN" sz="2800" dirty="0"/>
              <a:t>Instagram</a:t>
            </a:r>
          </a:p>
          <a:p>
            <a:r>
              <a:rPr lang="en-IN" sz="2800" dirty="0"/>
              <a:t>WhatsApp</a:t>
            </a:r>
          </a:p>
          <a:p>
            <a:r>
              <a:rPr lang="en-IN" sz="2800" dirty="0" err="1"/>
              <a:t>Linkdin</a:t>
            </a:r>
            <a:endParaRPr lang="en-IN" sz="2800" dirty="0"/>
          </a:p>
          <a:p>
            <a:endParaRPr lang="en-IN" dirty="0"/>
          </a:p>
        </p:txBody>
      </p:sp>
      <p:pic>
        <p:nvPicPr>
          <p:cNvPr id="5" name="Picture 4">
            <a:extLst>
              <a:ext uri="{FF2B5EF4-FFF2-40B4-BE49-F238E27FC236}">
                <a16:creationId xmlns:a16="http://schemas.microsoft.com/office/drawing/2014/main" xmlns="" id="{0E229704-95B3-E017-1016-2EA89A5035A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37761" y="2121531"/>
            <a:ext cx="5842534" cy="3624750"/>
          </a:xfrm>
          <a:prstGeom prst="rect">
            <a:avLst/>
          </a:prstGeom>
        </p:spPr>
      </p:pic>
    </p:spTree>
    <p:extLst>
      <p:ext uri="{BB962C8B-B14F-4D97-AF65-F5344CB8AC3E}">
        <p14:creationId xmlns:p14="http://schemas.microsoft.com/office/powerpoint/2010/main" xmlns="" val="401916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A7C72-65B4-3CAB-2851-6B42DDF04A0F}"/>
              </a:ext>
            </a:extLst>
          </p:cNvPr>
          <p:cNvSpPr>
            <a:spLocks noGrp="1"/>
          </p:cNvSpPr>
          <p:nvPr>
            <p:ph type="title"/>
          </p:nvPr>
        </p:nvSpPr>
        <p:spPr>
          <a:xfrm>
            <a:off x="3962400" y="224046"/>
            <a:ext cx="7391399" cy="1293028"/>
          </a:xfrm>
        </p:spPr>
        <p:txBody>
          <a:bodyPr>
            <a:normAutofit/>
          </a:bodyPr>
          <a:lstStyle/>
          <a:p>
            <a:r>
              <a:rPr lang="en-IN" sz="4800" dirty="0">
                <a:latin typeface="Algerian" panose="04020705040A02060702" pitchFamily="82" charset="0"/>
              </a:rPr>
              <a:t>USES OF SOCIAL MEDIA </a:t>
            </a:r>
          </a:p>
        </p:txBody>
      </p:sp>
      <p:sp>
        <p:nvSpPr>
          <p:cNvPr id="3" name="Content Placeholder 2">
            <a:extLst>
              <a:ext uri="{FF2B5EF4-FFF2-40B4-BE49-F238E27FC236}">
                <a16:creationId xmlns:a16="http://schemas.microsoft.com/office/drawing/2014/main" xmlns="" id="{0AC82E1A-9F0E-89C7-FD5A-13E3B73FF755}"/>
              </a:ext>
            </a:extLst>
          </p:cNvPr>
          <p:cNvSpPr>
            <a:spLocks noGrp="1"/>
          </p:cNvSpPr>
          <p:nvPr>
            <p:ph idx="1"/>
          </p:nvPr>
        </p:nvSpPr>
        <p:spPr>
          <a:xfrm>
            <a:off x="502920" y="2238969"/>
            <a:ext cx="5272238" cy="4190707"/>
          </a:xfrm>
        </p:spPr>
        <p:txBody>
          <a:bodyPr/>
          <a:lstStyle/>
          <a:p>
            <a:pPr>
              <a:buFont typeface="Wingdings" panose="05000000000000000000" pitchFamily="2" charset="2"/>
              <a:buChar char="v"/>
            </a:pPr>
            <a:r>
              <a:rPr lang="en-IN" dirty="0"/>
              <a:t>To stay in touch with what friends are doing.</a:t>
            </a:r>
          </a:p>
          <a:p>
            <a:pPr>
              <a:buFont typeface="Wingdings" panose="05000000000000000000" pitchFamily="2" charset="2"/>
              <a:buChar char="v"/>
            </a:pPr>
            <a:r>
              <a:rPr lang="en-IN" dirty="0"/>
              <a:t>To stay up-to-date with news and current events.</a:t>
            </a:r>
          </a:p>
          <a:p>
            <a:pPr>
              <a:buFont typeface="Wingdings" panose="05000000000000000000" pitchFamily="2" charset="2"/>
              <a:buChar char="v"/>
            </a:pPr>
            <a:r>
              <a:rPr lang="en-IN" dirty="0"/>
              <a:t>To fill up spare time.</a:t>
            </a:r>
          </a:p>
          <a:p>
            <a:pPr>
              <a:buFont typeface="Wingdings" panose="05000000000000000000" pitchFamily="2" charset="2"/>
              <a:buChar char="v"/>
            </a:pPr>
            <a:r>
              <a:rPr lang="en-IN" dirty="0"/>
              <a:t>To find funny or entertaining content.</a:t>
            </a:r>
          </a:p>
          <a:p>
            <a:pPr>
              <a:buFont typeface="Wingdings" panose="05000000000000000000" pitchFamily="2" charset="2"/>
              <a:buChar char="v"/>
            </a:pPr>
            <a:r>
              <a:rPr lang="en-IN" dirty="0"/>
              <a:t>To share opinions.</a:t>
            </a:r>
          </a:p>
          <a:p>
            <a:pPr marL="0" indent="0">
              <a:buNone/>
            </a:pPr>
            <a:endParaRPr lang="en-IN" dirty="0"/>
          </a:p>
        </p:txBody>
      </p:sp>
      <p:pic>
        <p:nvPicPr>
          <p:cNvPr id="5" name="Picture 4">
            <a:extLst>
              <a:ext uri="{FF2B5EF4-FFF2-40B4-BE49-F238E27FC236}">
                <a16:creationId xmlns:a16="http://schemas.microsoft.com/office/drawing/2014/main" xmlns="" id="{3DDA0F50-2670-B37E-24B0-96735FEA78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29976" y="2098307"/>
            <a:ext cx="5723823" cy="3243713"/>
          </a:xfrm>
          <a:prstGeom prst="rect">
            <a:avLst/>
          </a:prstGeom>
        </p:spPr>
      </p:pic>
    </p:spTree>
    <p:extLst>
      <p:ext uri="{BB962C8B-B14F-4D97-AF65-F5344CB8AC3E}">
        <p14:creationId xmlns:p14="http://schemas.microsoft.com/office/powerpoint/2010/main" xmlns="" val="283255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5891B-1C5A-653A-1908-C3F2F310993A}"/>
              </a:ext>
            </a:extLst>
          </p:cNvPr>
          <p:cNvSpPr>
            <a:spLocks noGrp="1"/>
          </p:cNvSpPr>
          <p:nvPr>
            <p:ph type="title"/>
          </p:nvPr>
        </p:nvSpPr>
        <p:spPr>
          <a:xfrm>
            <a:off x="4138862" y="206108"/>
            <a:ext cx="7579093" cy="1293028"/>
          </a:xfrm>
        </p:spPr>
        <p:txBody>
          <a:bodyPr>
            <a:normAutofit/>
          </a:bodyPr>
          <a:lstStyle/>
          <a:p>
            <a:r>
              <a:rPr lang="en-IN" sz="4400" dirty="0">
                <a:latin typeface="Algerian" panose="04020705040A02060702" pitchFamily="82" charset="0"/>
              </a:rPr>
              <a:t>IMPACT OF SOCIAL MEDIA</a:t>
            </a:r>
          </a:p>
        </p:txBody>
      </p:sp>
      <p:sp>
        <p:nvSpPr>
          <p:cNvPr id="3" name="Content Placeholder 2">
            <a:extLst>
              <a:ext uri="{FF2B5EF4-FFF2-40B4-BE49-F238E27FC236}">
                <a16:creationId xmlns:a16="http://schemas.microsoft.com/office/drawing/2014/main" xmlns="" id="{7DF40B90-39B3-6B63-56EB-AC1DC5E179AC}"/>
              </a:ext>
            </a:extLst>
          </p:cNvPr>
          <p:cNvSpPr>
            <a:spLocks noGrp="1"/>
          </p:cNvSpPr>
          <p:nvPr>
            <p:ph idx="1"/>
          </p:nvPr>
        </p:nvSpPr>
        <p:spPr>
          <a:xfrm flipH="1">
            <a:off x="8300990" y="2002055"/>
            <a:ext cx="3416965" cy="3965609"/>
          </a:xfrm>
        </p:spPr>
        <p:txBody>
          <a:bodyPr>
            <a:normAutofit/>
          </a:bodyPr>
          <a:lstStyle/>
          <a:p>
            <a:r>
              <a:rPr lang="en-IN" sz="3200" dirty="0">
                <a:latin typeface="+mj-lt"/>
              </a:rPr>
              <a:t>Health</a:t>
            </a:r>
          </a:p>
          <a:p>
            <a:r>
              <a:rPr lang="en-IN" sz="3200" dirty="0">
                <a:latin typeface="+mj-lt"/>
              </a:rPr>
              <a:t>Education</a:t>
            </a:r>
          </a:p>
          <a:p>
            <a:r>
              <a:rPr lang="en-IN" sz="3200" dirty="0">
                <a:latin typeface="+mj-lt"/>
              </a:rPr>
              <a:t>Youth</a:t>
            </a:r>
          </a:p>
          <a:p>
            <a:r>
              <a:rPr lang="en-IN" sz="3200" dirty="0">
                <a:latin typeface="+mj-lt"/>
              </a:rPr>
              <a:t>Society</a:t>
            </a:r>
          </a:p>
        </p:txBody>
      </p:sp>
      <p:pic>
        <p:nvPicPr>
          <p:cNvPr id="9" name="Picture 8">
            <a:extLst>
              <a:ext uri="{FF2B5EF4-FFF2-40B4-BE49-F238E27FC236}">
                <a16:creationId xmlns:a16="http://schemas.microsoft.com/office/drawing/2014/main" xmlns="" id="{58FC45E9-AAB6-3DF9-D27F-F51BDED21C9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53688" y="1934678"/>
            <a:ext cx="5274645" cy="3720615"/>
          </a:xfrm>
          <a:prstGeom prst="rect">
            <a:avLst/>
          </a:prstGeom>
        </p:spPr>
      </p:pic>
    </p:spTree>
    <p:extLst>
      <p:ext uri="{BB962C8B-B14F-4D97-AF65-F5344CB8AC3E}">
        <p14:creationId xmlns:p14="http://schemas.microsoft.com/office/powerpoint/2010/main" xmlns="" val="313521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24B51-39B8-8239-5374-41A149E7B830}"/>
              </a:ext>
            </a:extLst>
          </p:cNvPr>
          <p:cNvSpPr>
            <a:spLocks noGrp="1"/>
          </p:cNvSpPr>
          <p:nvPr>
            <p:ph type="title"/>
          </p:nvPr>
        </p:nvSpPr>
        <p:spPr>
          <a:xfrm>
            <a:off x="4446871" y="279132"/>
            <a:ext cx="7155581" cy="1566513"/>
          </a:xfrm>
        </p:spPr>
        <p:txBody>
          <a:bodyPr/>
          <a:lstStyle/>
          <a:p>
            <a:pPr algn="just"/>
            <a:r>
              <a:rPr lang="en-IN" dirty="0">
                <a:latin typeface="Algerian" panose="04020705040A02060702" pitchFamily="82" charset="0"/>
              </a:rPr>
              <a:t>IMPACT OF SOCIAL MEDIA ON EDUCATION</a:t>
            </a:r>
          </a:p>
        </p:txBody>
      </p:sp>
      <p:sp>
        <p:nvSpPr>
          <p:cNvPr id="3" name="Content Placeholder 2">
            <a:extLst>
              <a:ext uri="{FF2B5EF4-FFF2-40B4-BE49-F238E27FC236}">
                <a16:creationId xmlns:a16="http://schemas.microsoft.com/office/drawing/2014/main" xmlns="" id="{EE5F4749-BC6E-CB4F-4FD5-71ABE7C0DA93}"/>
              </a:ext>
            </a:extLst>
          </p:cNvPr>
          <p:cNvSpPr>
            <a:spLocks noGrp="1"/>
          </p:cNvSpPr>
          <p:nvPr>
            <p:ph idx="1"/>
          </p:nvPr>
        </p:nvSpPr>
        <p:spPr>
          <a:xfrm>
            <a:off x="666549" y="2098308"/>
            <a:ext cx="4434840" cy="4909649"/>
          </a:xfrm>
        </p:spPr>
        <p:txBody>
          <a:bodyPr/>
          <a:lstStyle/>
          <a:p>
            <a:r>
              <a:rPr lang="en-IN" sz="2800" dirty="0"/>
              <a:t>Media make student dull and lazy</a:t>
            </a:r>
          </a:p>
          <a:p>
            <a:r>
              <a:rPr lang="en-IN" sz="2800" dirty="0"/>
              <a:t>Time consuming</a:t>
            </a:r>
          </a:p>
          <a:p>
            <a:r>
              <a:rPr lang="en-IN" sz="2800" dirty="0"/>
              <a:t>The physical and emotional imbalance of student</a:t>
            </a:r>
          </a:p>
          <a:p>
            <a:pPr marL="0" indent="0">
              <a:buNone/>
            </a:pPr>
            <a:endParaRPr lang="en-IN" dirty="0"/>
          </a:p>
        </p:txBody>
      </p:sp>
      <p:pic>
        <p:nvPicPr>
          <p:cNvPr id="5" name="Picture 4">
            <a:extLst>
              <a:ext uri="{FF2B5EF4-FFF2-40B4-BE49-F238E27FC236}">
                <a16:creationId xmlns:a16="http://schemas.microsoft.com/office/drawing/2014/main" xmlns="" id="{FEA89D65-7CE9-FAE3-BD8B-912F38E3F24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74619" y="2194560"/>
            <a:ext cx="5898682" cy="3850870"/>
          </a:xfrm>
          <a:prstGeom prst="rect">
            <a:avLst/>
          </a:prstGeom>
        </p:spPr>
      </p:pic>
    </p:spTree>
    <p:extLst>
      <p:ext uri="{BB962C8B-B14F-4D97-AF65-F5344CB8AC3E}">
        <p14:creationId xmlns:p14="http://schemas.microsoft.com/office/powerpoint/2010/main" xmlns="" val="30695949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124</TotalTime>
  <Words>371</Words>
  <Application>Microsoft Office PowerPoint</Application>
  <PresentationFormat>Custom</PresentationFormat>
  <Paragraphs>63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Slide 1</vt:lpstr>
      <vt:lpstr>Slide 2</vt:lpstr>
      <vt:lpstr>OVER VIEW</vt:lpstr>
      <vt:lpstr>ABSTRACT</vt:lpstr>
      <vt:lpstr>introduction</vt:lpstr>
      <vt:lpstr>LIST OF SOCIAL NETWORKING SITES</vt:lpstr>
      <vt:lpstr>USES OF SOCIAL MEDIA </vt:lpstr>
      <vt:lpstr>IMPACT OF SOCIAL MEDIA</vt:lpstr>
      <vt:lpstr>IMPACT OF SOCIAL MEDIA ON EDUCATION</vt:lpstr>
      <vt:lpstr>IMPACT OF SOCIAL MEDIA ON SOCIETY</vt:lpstr>
      <vt:lpstr>IMPACT OF SOCIAL MEDIA ON POLITICS</vt:lpstr>
      <vt:lpstr>IMPACT OF SOCIAL MEDIA ON HEALTH</vt:lpstr>
      <vt:lpstr>SURVEY </vt:lpstr>
      <vt:lpstr>Slide 14</vt:lpstr>
      <vt:lpstr>Slide 15</vt:lpstr>
      <vt:lpstr>Slide 16</vt:lpstr>
      <vt:lpstr>METHODS TO REDUCE IMPACT </vt:lpstr>
      <vt:lpstr>CONCLUSION</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Kiranmai Vardhi</dc:creator>
  <cp:lastModifiedBy>ACER</cp:lastModifiedBy>
  <cp:revision>2</cp:revision>
  <dcterms:created xsi:type="dcterms:W3CDTF">2022-09-28T18:19:27Z</dcterms:created>
  <dcterms:modified xsi:type="dcterms:W3CDTF">2022-10-01T09:17:25Z</dcterms:modified>
</cp:coreProperties>
</file>