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
  </p:notesMasterIdLst>
  <p:sldIdLst>
    <p:sldId id="257" r:id="rId3"/>
    <p:sldId id="258"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search question 2" id="{D0B21B2C-26A3-C940-BAA7-F4BCA5184B05}">
          <p14:sldIdLst>
            <p14:sldId id="257"/>
            <p14:sldId id="258"/>
            <p14:sldId id="261"/>
          </p14:sldIdLst>
        </p14:section>
        <p14:section name="Untitled Section" id="{BF1A8033-2618-1047-92EB-15BC31535FB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C1C22A-E24A-9D45-B6E5-707F401EB76A}" v="17" dt="2023-11-10T22:11:25.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40F2FD1-9F03-407C-83CF-0141A04D02B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440F2FD1-9F03-407C-83CF-0141A04D02BF}"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49272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685800" y="1143000"/>
            <a:ext cx="5486400" cy="3086100"/>
          </a:xfrm>
          <a:prstGeom prst="rect">
            <a:avLst/>
          </a:prstGeom>
        </p:spPr>
      </p:sp>
      <p:sp>
        <p:nvSpPr>
          <p:cNvPr id="11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GB" sz="2000" b="0" strike="noStrike" spc="-1">
                <a:latin typeface="Arial"/>
              </a:rPr>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r>
              <a:rPr lang="en-GB" sz="2000" b="0" strike="noStrike" spc="-1">
                <a:latin typeface="Arial"/>
              </a:rPr>
              <a:t>You will get only one opportunity to present your Research Question ahead of the submission date.  Have your questions ready, and be ready to take notes on feedback.</a:t>
            </a:r>
            <a:endParaRPr lang="en-US" sz="2000" b="0" strike="noStrike" spc="-1">
              <a:latin typeface="Arial"/>
            </a:endParaRPr>
          </a:p>
        </p:txBody>
      </p:sp>
      <p:sp>
        <p:nvSpPr>
          <p:cNvPr id="11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105607B-FF1E-458A-BC02-DB5D08E9C52D}" type="slidenum">
              <a:rPr lang="en-GB" sz="1200" b="0" strike="noStrike" spc="-1">
                <a:latin typeface="Times New Roman"/>
              </a:rPr>
              <a:t>2</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75624251-7C5B-43F5-930F-86908A6CFD05}"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32D22891-C7C5-4CE7-AB24-8FE7728F60BB}"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joebeachcapital/medical-canabis-and-cbd"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2" name="TextShape 1"/>
          <p:cNvSpPr txBox="1"/>
          <p:nvPr/>
        </p:nvSpPr>
        <p:spPr>
          <a:xfrm>
            <a:off x="370115" y="2354384"/>
            <a:ext cx="11571514" cy="2609502"/>
          </a:xfrm>
          <a:prstGeom prst="rect">
            <a:avLst/>
          </a:prstGeom>
          <a:noFill/>
          <a:ln>
            <a:noFill/>
          </a:ln>
        </p:spPr>
        <p:txBody>
          <a:bodyPr lIns="0" tIns="0" rIns="0" bIns="0">
            <a:normAutofit fontScale="25000" lnSpcReduction="20000"/>
          </a:bodyPr>
          <a:lstStyle/>
          <a:p>
            <a:pPr>
              <a:lnSpc>
                <a:spcPts val="7999"/>
              </a:lnSpc>
            </a:pPr>
            <a:r>
              <a:rPr lang="en-US" sz="7500" b="1" strike="noStrike" spc="-202">
                <a:solidFill>
                  <a:srgbClr val="FFFFFF"/>
                </a:solidFill>
                <a:latin typeface="Arial"/>
              </a:rPr>
              <a:t>Research Question –   “ is there a correlation   between popular interest  and evidence score </a:t>
            </a:r>
            <a:br>
              <a:rPr/>
            </a:br>
            <a:r>
              <a:rPr lang="en-US" sz="4000" b="1" strike="noStrike" spc="-202">
                <a:solidFill>
                  <a:srgbClr val="FFFFFF"/>
                </a:solidFill>
                <a:latin typeface="Arial"/>
              </a:rPr>
              <a:t>Tutorial Presentation for Feedback</a:t>
            </a:r>
            <a:br>
              <a:rPr/>
            </a:br>
            <a:r>
              <a:rPr lang="en-US" sz="2200" b="1" strike="noStrike" spc="-202">
                <a:solidFill>
                  <a:srgbClr val="FFFFFF"/>
                </a:solidFill>
                <a:latin typeface="Arial"/>
              </a:rPr>
              <a:t>Date: </a:t>
            </a:r>
            <a:br>
              <a:rPr/>
            </a:br>
            <a:endParaRPr lang="en-US" sz="2200" b="0" strike="noStrike" spc="-1">
              <a:solidFill>
                <a:srgbClr val="203232"/>
              </a:solidFill>
              <a:latin typeface="Arial"/>
            </a:endParaRPr>
          </a:p>
        </p:txBody>
      </p:sp>
      <p:sp>
        <p:nvSpPr>
          <p:cNvPr id="93"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a:solidFill>
                  <a:srgbClr val="FFFFFF"/>
                </a:solidFill>
                <a:latin typeface="Arial"/>
              </a:rPr>
              <a:t>Group Name:b</a:t>
            </a:r>
            <a:r>
              <a:rPr lang="en-US" sz="2000" b="1" spc="-100">
                <a:solidFill>
                  <a:srgbClr val="FFFFFF"/>
                </a:solidFill>
                <a:latin typeface="Arial"/>
              </a:rPr>
              <a:t>_group20</a:t>
            </a:r>
            <a:r>
              <a:rPr lang="en-US" sz="2000" b="1" strike="noStrike" spc="-100">
                <a:solidFill>
                  <a:srgbClr val="FFFFFF"/>
                </a:solidFill>
                <a:latin typeface="Arial"/>
              </a:rPr>
              <a:t>                                              Name of Student </a:t>
            </a:r>
            <a:r>
              <a:rPr lang="en-US" sz="2000" b="1" strike="noStrike" spc="-100" err="1">
                <a:solidFill>
                  <a:srgbClr val="FFFFFF"/>
                </a:solidFill>
                <a:latin typeface="Arial"/>
              </a:rPr>
              <a:t>Presenting:gourin</a:t>
            </a:r>
            <a:r>
              <a:rPr lang="en-US" sz="2000" b="1" strike="noStrike" spc="-100">
                <a:solidFill>
                  <a:srgbClr val="FFFFFF"/>
                </a:solidFill>
                <a:latin typeface="Arial"/>
              </a:rPr>
              <a:t> </a:t>
            </a:r>
            <a:r>
              <a:rPr lang="en-US" sz="2000" b="1" strike="noStrike" spc="-100" err="1">
                <a:solidFill>
                  <a:srgbClr val="FFFFFF"/>
                </a:solidFill>
                <a:latin typeface="Arial"/>
              </a:rPr>
              <a:t>parvati</a:t>
            </a:r>
            <a:endParaRPr lang="en-US" sz="2000" b="0" strike="noStrike" spc="-1">
              <a:latin typeface="Arial"/>
            </a:endParaRPr>
          </a:p>
        </p:txBody>
      </p:sp>
      <p:sp>
        <p:nvSpPr>
          <p:cNvPr id="94" name="TextShape 3"/>
          <p:cNvSpPr txBox="1"/>
          <p:nvPr/>
        </p:nvSpPr>
        <p:spPr>
          <a:xfrm>
            <a:off x="965160" y="274319"/>
            <a:ext cx="10410411" cy="1510937"/>
          </a:xfrm>
          <a:prstGeom prst="rect">
            <a:avLst/>
          </a:prstGeom>
          <a:noFill/>
          <a:ln>
            <a:noFill/>
          </a:ln>
        </p:spPr>
        <p:txBody>
          <a:bodyPr lIns="0" tIns="0" rIns="0" bIns="0">
            <a:noAutofit/>
          </a:bodyPr>
          <a:lstStyle/>
          <a:p>
            <a:pPr>
              <a:lnSpc>
                <a:spcPct val="100000"/>
              </a:lnSpc>
            </a:pPr>
            <a:r>
              <a:rPr lang="en-GB" sz="1500" b="0" strike="noStrike" spc="-1">
                <a:solidFill>
                  <a:srgbClr val="FFFFFF"/>
                </a:solidFill>
                <a:latin typeface="Arial"/>
              </a:rPr>
              <a:t>7COM1079-2022  Student Group No: b_group20    Names of Student Attendees :- </a:t>
            </a:r>
            <a:r>
              <a:rPr lang="en-GB" sz="1500" b="0" strike="noStrike" spc="-1" err="1">
                <a:solidFill>
                  <a:srgbClr val="FFFFFF"/>
                </a:solidFill>
                <a:latin typeface="Arial"/>
              </a:rPr>
              <a:t>Gouri</a:t>
            </a:r>
            <a:r>
              <a:rPr lang="en-GB" sz="1500" b="0" strike="noStrike" spc="-1">
                <a:solidFill>
                  <a:srgbClr val="FFFFFF"/>
                </a:solidFill>
                <a:latin typeface="Arial"/>
              </a:rPr>
              <a:t> Parvati</a:t>
            </a:r>
          </a:p>
          <a:p>
            <a:pPr>
              <a:lnSpc>
                <a:spcPct val="100000"/>
              </a:lnSpc>
            </a:pPr>
            <a:r>
              <a:rPr lang="en-GB" sz="1500" spc="-1">
                <a:solidFill>
                  <a:srgbClr val="FFFFFF"/>
                </a:solidFill>
                <a:latin typeface="Arial"/>
              </a:rPr>
              <a:t>                                                                                                                                   </a:t>
            </a:r>
            <a:r>
              <a:rPr lang="en-GB" sz="1500" spc="-1" err="1">
                <a:solidFill>
                  <a:srgbClr val="FFFFFF"/>
                </a:solidFill>
                <a:latin typeface="Arial"/>
              </a:rPr>
              <a:t>Anishma</a:t>
            </a:r>
            <a:r>
              <a:rPr lang="en-GB" sz="1500" spc="-1">
                <a:solidFill>
                  <a:srgbClr val="FFFFFF"/>
                </a:solidFill>
                <a:latin typeface="Arial"/>
              </a:rPr>
              <a:t> </a:t>
            </a:r>
            <a:r>
              <a:rPr lang="en-GB" sz="1500" spc="-1" err="1">
                <a:solidFill>
                  <a:srgbClr val="FFFFFF"/>
                </a:solidFill>
                <a:latin typeface="Arial"/>
              </a:rPr>
              <a:t>manikandan</a:t>
            </a:r>
            <a:r>
              <a:rPr lang="en-GB" sz="1500" spc="-1">
                <a:solidFill>
                  <a:srgbClr val="FFFFFF"/>
                </a:solidFill>
                <a:latin typeface="Arial"/>
              </a:rPr>
              <a:t> </a:t>
            </a:r>
            <a:endParaRPr lang="en-GB" sz="1500" b="0" strike="noStrike" spc="-1">
              <a:solidFill>
                <a:srgbClr val="FFFFFF"/>
              </a:solidFill>
              <a:latin typeface="Arial"/>
            </a:endParaRPr>
          </a:p>
          <a:p>
            <a:pPr>
              <a:lnSpc>
                <a:spcPct val="100000"/>
              </a:lnSpc>
            </a:pPr>
            <a:r>
              <a:rPr lang="en-GB" sz="1500" spc="-1">
                <a:solidFill>
                  <a:srgbClr val="FFFFFF"/>
                </a:solidFill>
                <a:latin typeface="Arial"/>
              </a:rPr>
              <a:t>                                                                                                                                   </a:t>
            </a:r>
            <a:r>
              <a:rPr lang="en-GB" sz="1500" spc="-1" err="1">
                <a:solidFill>
                  <a:srgbClr val="FFFFFF"/>
                </a:solidFill>
                <a:latin typeface="Arial"/>
              </a:rPr>
              <a:t>Musuku</a:t>
            </a:r>
            <a:r>
              <a:rPr lang="en-GB" sz="1500" spc="-1">
                <a:solidFill>
                  <a:srgbClr val="FFFFFF"/>
                </a:solidFill>
                <a:latin typeface="Arial"/>
              </a:rPr>
              <a:t> </a:t>
            </a:r>
            <a:r>
              <a:rPr lang="en-GB" sz="1500" spc="-1" err="1">
                <a:solidFill>
                  <a:srgbClr val="FFFFFF"/>
                </a:solidFill>
                <a:latin typeface="Arial"/>
              </a:rPr>
              <a:t>Akhila</a:t>
            </a:r>
            <a:endParaRPr lang="en-GB" sz="1500" spc="-1">
              <a:solidFill>
                <a:srgbClr val="FFFFFF"/>
              </a:solidFill>
              <a:latin typeface="Arial"/>
            </a:endParaRPr>
          </a:p>
          <a:p>
            <a:pPr>
              <a:lnSpc>
                <a:spcPct val="100000"/>
              </a:lnSpc>
            </a:pPr>
            <a:r>
              <a:rPr lang="en-GB" sz="1500" b="0" strike="noStrike" spc="-1">
                <a:solidFill>
                  <a:srgbClr val="FFFFFF"/>
                </a:solidFill>
                <a:latin typeface="Arial"/>
              </a:rPr>
              <a:t>                                                                                                                                   Lakshmi prasad</a:t>
            </a:r>
          </a:p>
          <a:p>
            <a:pPr>
              <a:lnSpc>
                <a:spcPct val="100000"/>
              </a:lnSpc>
            </a:pPr>
            <a:r>
              <a:rPr lang="en-GB" sz="1500" b="0" strike="noStrike" spc="-1">
                <a:solidFill>
                  <a:srgbClr val="FFFFFF"/>
                </a:solidFill>
                <a:latin typeface="Arial"/>
              </a:rPr>
              <a:t>                                                                                                                                   </a:t>
            </a:r>
            <a:r>
              <a:rPr lang="en-GB" sz="1500" b="0" strike="noStrike" spc="-1" err="1">
                <a:solidFill>
                  <a:srgbClr val="FFFFFF"/>
                </a:solidFill>
                <a:latin typeface="Arial"/>
              </a:rPr>
              <a:t>shaik</a:t>
            </a:r>
            <a:r>
              <a:rPr lang="en-GB" sz="1500" b="0" strike="noStrike" spc="-1">
                <a:solidFill>
                  <a:srgbClr val="FFFFFF"/>
                </a:solidFill>
                <a:latin typeface="Arial"/>
              </a:rPr>
              <a:t> </a:t>
            </a:r>
            <a:r>
              <a:rPr lang="en-GB" sz="1500" b="0" strike="noStrike" spc="-1" err="1">
                <a:solidFill>
                  <a:srgbClr val="FFFFFF"/>
                </a:solidFill>
                <a:latin typeface="Arial"/>
              </a:rPr>
              <a:t>mohammed</a:t>
            </a:r>
            <a:r>
              <a:rPr lang="en-GB" sz="1500" b="0" strike="noStrike" spc="-1">
                <a:solidFill>
                  <a:srgbClr val="FFFFFF"/>
                </a:solidFill>
                <a:latin typeface="Arial"/>
              </a:rPr>
              <a:t> </a:t>
            </a:r>
            <a:r>
              <a:rPr lang="en-GB" sz="1500" b="0" strike="noStrike" spc="-1" err="1">
                <a:solidFill>
                  <a:srgbClr val="FFFFFF"/>
                </a:solidFill>
                <a:latin typeface="Arial"/>
              </a:rPr>
              <a:t>mustak</a:t>
            </a:r>
            <a:r>
              <a:rPr lang="en-GB" sz="1500" b="0" strike="noStrike" spc="-1">
                <a:solidFill>
                  <a:srgbClr val="FFFFFF"/>
                </a:solidFill>
                <a:latin typeface="Arial"/>
              </a:rPr>
              <a:t>      </a:t>
            </a:r>
            <a:endParaRPr lang="en-US" sz="15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965160" y="128520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3600" b="1" strike="noStrike" spc="-100">
                <a:solidFill>
                  <a:srgbClr val="203232"/>
                </a:solidFill>
                <a:latin typeface="Arial"/>
              </a:rPr>
              <a:t>Dataset URL</a:t>
            </a:r>
            <a:r>
              <a:rPr lang="en-US" sz="1600" b="1" spc="-100">
                <a:solidFill>
                  <a:srgbClr val="FF0000"/>
                </a:solidFill>
                <a:latin typeface="Arial"/>
              </a:rPr>
              <a:t> :</a:t>
            </a:r>
            <a:r>
              <a:rPr lang="en-GB" sz="1600" b="0" i="0" u="none" strike="noStrike">
                <a:solidFill>
                  <a:srgbClr val="974B8B"/>
                </a:solidFill>
                <a:effectLst/>
                <a:latin typeface="Segoe UI" panose="020B0502040204020203" pitchFamily="34" charset="0"/>
                <a:hlinkClick r:id="rId3" tooltip="https://www.kaggle.com/datasets/joebeachcapital/medical-canabis-and-cbd"/>
              </a:rPr>
              <a:t>https://www.kaggle.com/datasets/joebeachcapital/medical-cana</a:t>
            </a:r>
            <a:r>
              <a:rPr lang="en-GB" sz="1600" b="0" i="0">
                <a:solidFill>
                  <a:srgbClr val="172B4D"/>
                </a:solidFill>
                <a:effectLst/>
                <a:latin typeface="-apple-system"/>
              </a:rPr>
              <a:t>    number:K011</a:t>
            </a:r>
            <a:r>
              <a:rPr lang="en-US" sz="1600" b="1" spc="-100">
                <a:solidFill>
                  <a:srgbClr val="FF0000"/>
                </a:solidFill>
                <a:latin typeface="Arial"/>
              </a:rPr>
              <a:t> </a:t>
            </a:r>
            <a:endParaRPr lang="en-US" sz="2400" b="0" strike="noStrike" spc="-1">
              <a:latin typeface="Arial"/>
            </a:endParaRPr>
          </a:p>
        </p:txBody>
      </p:sp>
      <p:sp>
        <p:nvSpPr>
          <p:cNvPr id="96" name="TextShape 2"/>
          <p:cNvSpPr txBox="1"/>
          <p:nvPr/>
        </p:nvSpPr>
        <p:spPr>
          <a:xfrm>
            <a:off x="965160" y="790920"/>
            <a:ext cx="912924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7COM1079-2022  Student Group No:                    Names of Student Group Attendees: </a:t>
            </a:r>
            <a:endParaRPr lang="en-US" sz="1500" b="0" strike="noStrike" spc="-1">
              <a:latin typeface="Times New Roman"/>
            </a:endParaRPr>
          </a:p>
        </p:txBody>
      </p:sp>
      <p:sp>
        <p:nvSpPr>
          <p:cNvPr id="97" name="TextShape 3"/>
          <p:cNvSpPr txBox="1"/>
          <p:nvPr/>
        </p:nvSpPr>
        <p:spPr>
          <a:xfrm>
            <a:off x="10954440" y="55548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2</a:t>
            </a:r>
            <a:endParaRPr lang="en-US" sz="1500" b="0" strike="noStrike" spc="-1">
              <a:latin typeface="Times New Roman"/>
            </a:endParaRPr>
          </a:p>
        </p:txBody>
      </p:sp>
      <p:sp>
        <p:nvSpPr>
          <p:cNvPr id="98" name="TextShape 4"/>
          <p:cNvSpPr txBox="1"/>
          <p:nvPr/>
        </p:nvSpPr>
        <p:spPr>
          <a:xfrm>
            <a:off x="870857" y="1698479"/>
            <a:ext cx="11068903" cy="3286801"/>
          </a:xfrm>
          <a:prstGeom prst="rect">
            <a:avLst/>
          </a:prstGeom>
          <a:noFill/>
          <a:ln>
            <a:noFill/>
          </a:ln>
        </p:spPr>
        <p:txBody>
          <a:bodyPr lIns="0" tIns="0" rIns="0" bIns="0">
            <a:noAutofit/>
          </a:bodyPr>
          <a:lstStyle/>
          <a:p>
            <a:pPr>
              <a:lnSpc>
                <a:spcPct val="100000"/>
              </a:lnSpc>
            </a:pPr>
            <a:r>
              <a:rPr lang="en-US" sz="2400" b="0" strike="noStrike" spc="-202">
                <a:solidFill>
                  <a:srgbClr val="203232"/>
                </a:solidFill>
                <a:latin typeface="Calibri"/>
              </a:rPr>
              <a:t>This dataset is interesting to us because this help us  to understand the medical benefits of marijuana and CBD</a:t>
            </a:r>
            <a:br>
              <a:rPr/>
            </a:br>
            <a:br>
              <a:rPr/>
            </a:br>
            <a:br>
              <a:rPr/>
            </a:br>
            <a:r>
              <a:rPr lang="en-US" sz="2400" b="0" strike="noStrike" spc="-202">
                <a:solidFill>
                  <a:srgbClr val="203232"/>
                </a:solidFill>
                <a:latin typeface="Calibri"/>
              </a:rPr>
              <a:t>Our  Independent variable is: Evidence Score </a:t>
            </a:r>
            <a:br>
              <a:rPr/>
            </a:br>
            <a:r>
              <a:rPr lang="en-US" sz="2400" b="0" strike="noStrike" spc="-202">
                <a:solidFill>
                  <a:srgbClr val="FF0000"/>
                </a:solidFill>
                <a:latin typeface="Calibri"/>
              </a:rPr>
              <a:t>                   </a:t>
            </a:r>
            <a:r>
              <a:rPr lang="en-US" sz="2400" b="0" strike="noStrike" spc="-202">
                <a:solidFill>
                  <a:srgbClr val="203232"/>
                </a:solidFill>
                <a:latin typeface="Calibri"/>
              </a:rPr>
              <a:t>This  Independent variable datatype is (select one): </a:t>
            </a:r>
            <a:r>
              <a:rPr lang="en-US" sz="2400" b="0" strike="noStrike" spc="-202">
                <a:solidFill>
                  <a:srgbClr val="FF0000"/>
                </a:solidFill>
                <a:latin typeface="Calibri"/>
              </a:rPr>
              <a:t> Ordinal</a:t>
            </a:r>
          </a:p>
          <a:p>
            <a:pPr>
              <a:lnSpc>
                <a:spcPct val="100000"/>
              </a:lnSpc>
            </a:pPr>
            <a:r>
              <a:rPr lang="en-US" sz="2400" b="0" strike="noStrike" spc="-202">
                <a:solidFill>
                  <a:srgbClr val="203232"/>
                </a:solidFill>
                <a:latin typeface="Calibri"/>
              </a:rPr>
              <a:t> </a:t>
            </a:r>
          </a:p>
          <a:p>
            <a:pPr>
              <a:lnSpc>
                <a:spcPct val="100000"/>
              </a:lnSpc>
            </a:pPr>
            <a:r>
              <a:rPr lang="en-US" sz="2400" b="0" strike="noStrike" spc="-202">
                <a:solidFill>
                  <a:srgbClr val="203232"/>
                </a:solidFill>
                <a:latin typeface="Calibri"/>
              </a:rPr>
              <a:t>Our Dependent variable is: 	Popular interest </a:t>
            </a:r>
            <a:br>
              <a:rPr/>
            </a:br>
            <a:r>
              <a:rPr lang="en-US" sz="2400" b="0" strike="noStrike" spc="-202">
                <a:solidFill>
                  <a:srgbClr val="FF0000"/>
                </a:solidFill>
                <a:latin typeface="Calibri"/>
              </a:rPr>
              <a:t>                   </a:t>
            </a:r>
            <a:r>
              <a:rPr lang="en-US" sz="2400" b="0" strike="noStrike" spc="-202">
                <a:solidFill>
                  <a:srgbClr val="203232"/>
                </a:solidFill>
                <a:latin typeface="Calibri"/>
              </a:rPr>
              <a:t>This Dependent variable datatype is  (select one): </a:t>
            </a:r>
            <a:r>
              <a:rPr lang="en-US" sz="2400" spc="-202">
                <a:solidFill>
                  <a:srgbClr val="FF0000"/>
                </a:solidFill>
                <a:latin typeface="Calibri"/>
              </a:rPr>
              <a:t>Ordinal</a:t>
            </a:r>
            <a:endParaRPr lang="en-US" sz="2400" b="0" strike="noStrike" spc="-202">
              <a:solidFill>
                <a:srgbClr val="FF0000"/>
              </a:solidFill>
              <a:latin typeface="Calibri"/>
            </a:endParaRPr>
          </a:p>
          <a:p>
            <a:pPr>
              <a:lnSpc>
                <a:spcPct val="100000"/>
              </a:lnSpc>
            </a:pPr>
            <a:endParaRPr lang="en-US" sz="2400" spc="-202">
              <a:solidFill>
                <a:srgbClr val="FF0000"/>
              </a:solidFill>
              <a:latin typeface="Calibri"/>
            </a:endParaRPr>
          </a:p>
          <a:p>
            <a:pPr>
              <a:lnSpc>
                <a:spcPct val="100000"/>
              </a:lnSpc>
            </a:pPr>
            <a:endParaRPr lang="en-US" sz="2400" b="0" strike="noStrike" spc="-202">
              <a:solidFill>
                <a:srgbClr val="FF0000"/>
              </a:solidFill>
              <a:latin typeface="Calibri"/>
            </a:endParaRPr>
          </a:p>
          <a:p>
            <a:pPr>
              <a:lnSpc>
                <a:spcPct val="100000"/>
              </a:lnSpc>
            </a:pPr>
            <a:endParaRPr lang="en-US" sz="2400" spc="-202">
              <a:solidFill>
                <a:srgbClr val="FF0000"/>
              </a:solidFill>
              <a:latin typeface="Calibri"/>
            </a:endParaRPr>
          </a:p>
          <a:p>
            <a:pPr>
              <a:lnSpc>
                <a:spcPct val="100000"/>
              </a:lnSpc>
            </a:pPr>
            <a:endParaRPr lang="en-US" sz="2400" b="0" strike="noStrike" spc="-202">
              <a:solidFill>
                <a:srgbClr val="FF0000"/>
              </a:solidFill>
              <a:latin typeface="Calibri"/>
            </a:endParaRPr>
          </a:p>
          <a:p>
            <a:pPr>
              <a:lnSpc>
                <a:spcPct val="100000"/>
              </a:lnSpc>
            </a:pPr>
            <a:endParaRPr lang="en-US" sz="2400" spc="-202">
              <a:solidFill>
                <a:srgbClr val="FF0000"/>
              </a:solidFill>
              <a:latin typeface="Calibri"/>
            </a:endParaRPr>
          </a:p>
        </p:txBody>
      </p:sp>
      <p:sp>
        <p:nvSpPr>
          <p:cNvPr id="99" name="CustomShape 5"/>
          <p:cNvSpPr/>
          <p:nvPr/>
        </p:nvSpPr>
        <p:spPr>
          <a:xfrm>
            <a:off x="6766560" y="5385960"/>
            <a:ext cx="418752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8BAB"/>
                </a:solidFill>
                <a:latin typeface="Arial"/>
              </a:rPr>
              <a:t> </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2529-62BB-DBFA-E770-203E8F3DC0AD}"/>
              </a:ext>
            </a:extLst>
          </p:cNvPr>
          <p:cNvSpPr>
            <a:spLocks noGrp="1"/>
          </p:cNvSpPr>
          <p:nvPr>
            <p:ph type="title"/>
          </p:nvPr>
        </p:nvSpPr>
        <p:spPr>
          <a:xfrm>
            <a:off x="416859" y="363071"/>
            <a:ext cx="10567821" cy="6172200"/>
          </a:xfrm>
        </p:spPr>
        <p:txBody>
          <a:bodyPr/>
          <a:lstStyle/>
          <a:p>
            <a:br>
              <a:rPr lang="en-US"/>
            </a:br>
            <a:br>
              <a:rPr lang="en-US"/>
            </a:br>
            <a:endParaRPr lang="en-US"/>
          </a:p>
        </p:txBody>
      </p:sp>
      <p:sp>
        <p:nvSpPr>
          <p:cNvPr id="3" name="Subtitle 2">
            <a:extLst>
              <a:ext uri="{FF2B5EF4-FFF2-40B4-BE49-F238E27FC236}">
                <a16:creationId xmlns:a16="http://schemas.microsoft.com/office/drawing/2014/main" id="{99F9B649-402A-DBF0-9DC9-BAD1DE298F93}"/>
              </a:ext>
            </a:extLst>
          </p:cNvPr>
          <p:cNvSpPr>
            <a:spLocks noGrp="1"/>
          </p:cNvSpPr>
          <p:nvPr>
            <p:ph type="subTitle"/>
          </p:nvPr>
        </p:nvSpPr>
        <p:spPr>
          <a:xfrm>
            <a:off x="416859" y="188259"/>
            <a:ext cx="11165061" cy="5393541"/>
          </a:xfrm>
        </p:spPr>
        <p:txBody>
          <a:bodyPr/>
          <a:lstStyle/>
          <a:p>
            <a:endParaRPr lang="en-US"/>
          </a:p>
          <a:p>
            <a:endParaRPr lang="en-US"/>
          </a:p>
          <a:p>
            <a:endParaRPr lang="en-US"/>
          </a:p>
          <a:p>
            <a:endParaRPr lang="en-US"/>
          </a:p>
        </p:txBody>
      </p:sp>
      <p:sp>
        <p:nvSpPr>
          <p:cNvPr id="5" name="TextBox 4">
            <a:extLst>
              <a:ext uri="{FF2B5EF4-FFF2-40B4-BE49-F238E27FC236}">
                <a16:creationId xmlns:a16="http://schemas.microsoft.com/office/drawing/2014/main" id="{477E49EA-83B1-7750-7561-52BB3A1092D1}"/>
              </a:ext>
            </a:extLst>
          </p:cNvPr>
          <p:cNvSpPr txBox="1"/>
          <p:nvPr/>
        </p:nvSpPr>
        <p:spPr>
          <a:xfrm>
            <a:off x="121023" y="363071"/>
            <a:ext cx="11927541" cy="2585323"/>
          </a:xfrm>
          <a:prstGeom prst="rect">
            <a:avLst/>
          </a:prstGeom>
          <a:noFill/>
        </p:spPr>
        <p:txBody>
          <a:bodyPr wrap="square">
            <a:spAutoFit/>
          </a:bodyPr>
          <a:lstStyle/>
          <a:p>
            <a:r>
              <a:rPr lang="en-GB" sz="1800" b="0" strike="noStrike" spc="-1">
                <a:solidFill>
                  <a:srgbClr val="203232"/>
                </a:solidFill>
                <a:latin typeface="Arial"/>
              </a:rPr>
              <a:t>1.Null hypothesis (</a:t>
            </a:r>
            <a:r>
              <a:rPr lang="en-GB" sz="1800" b="0" strike="noStrike" spc="-1" err="1">
                <a:solidFill>
                  <a:srgbClr val="203232"/>
                </a:solidFill>
                <a:latin typeface="Arial"/>
              </a:rPr>
              <a:t>h</a:t>
            </a:r>
            <a:r>
              <a:rPr lang="en-GB" sz="1800" b="0" i="1" strike="noStrike" spc="-1" baseline="-25000" err="1">
                <a:solidFill>
                  <a:srgbClr val="203232"/>
                </a:solidFill>
                <a:latin typeface="Arial"/>
              </a:rPr>
              <a:t>o</a:t>
            </a:r>
            <a:r>
              <a:rPr lang="en-GB" sz="1800" b="0" strike="noStrike" spc="-1">
                <a:solidFill>
                  <a:srgbClr val="203232"/>
                </a:solidFill>
                <a:latin typeface="Arial"/>
              </a:rPr>
              <a:t>):  There is no correlation between popular interest and evidence score</a:t>
            </a:r>
          </a:p>
          <a:p>
            <a:endParaRPr lang="en-GB" spc="-1">
              <a:solidFill>
                <a:srgbClr val="203232"/>
              </a:solidFill>
              <a:latin typeface="Arial"/>
            </a:endParaRPr>
          </a:p>
          <a:p>
            <a:endParaRPr lang="en-GB" sz="1800" b="0" strike="noStrike" spc="-1">
              <a:solidFill>
                <a:srgbClr val="203232"/>
              </a:solidFill>
              <a:latin typeface="Arial"/>
            </a:endParaRPr>
          </a:p>
          <a:p>
            <a:endParaRPr lang="en-GB" spc="-1">
              <a:solidFill>
                <a:srgbClr val="203232"/>
              </a:solidFill>
              <a:latin typeface="Arial"/>
            </a:endParaRPr>
          </a:p>
          <a:p>
            <a:endParaRPr lang="en-GB" sz="1800" b="0" strike="noStrike" spc="-1">
              <a:solidFill>
                <a:srgbClr val="203232"/>
              </a:solidFill>
              <a:latin typeface="Arial"/>
            </a:endParaRPr>
          </a:p>
          <a:p>
            <a:r>
              <a:rPr lang="en-GB" sz="1800" b="0" strike="noStrike" spc="-1">
                <a:solidFill>
                  <a:srgbClr val="203232"/>
                </a:solidFill>
                <a:latin typeface="Arial"/>
              </a:rPr>
              <a:t>   </a:t>
            </a:r>
          </a:p>
          <a:p>
            <a:r>
              <a:rPr lang="en-GB" spc="-1">
                <a:solidFill>
                  <a:srgbClr val="203232"/>
                </a:solidFill>
                <a:latin typeface="Arial"/>
              </a:rPr>
              <a:t>2.</a:t>
            </a:r>
            <a:r>
              <a:rPr lang="en-GB" sz="1800" spc="-1">
                <a:solidFill>
                  <a:srgbClr val="203232"/>
                </a:solidFill>
                <a:latin typeface="Arial"/>
              </a:rPr>
              <a:t>Altemative hypothesis: </a:t>
            </a:r>
            <a:r>
              <a:rPr lang="en-GB" sz="1800" b="0" strike="noStrike" spc="-1">
                <a:solidFill>
                  <a:srgbClr val="203232"/>
                </a:solidFill>
                <a:latin typeface="Arial"/>
              </a:rPr>
              <a:t>There is a correlation between popular interest and</a:t>
            </a:r>
            <a:br>
              <a:rPr lang="en-GB"/>
            </a:br>
            <a:r>
              <a:rPr lang="en-GB" sz="1800" b="0" strike="noStrike" spc="-1">
                <a:solidFill>
                  <a:srgbClr val="008BAB"/>
                </a:solidFill>
                <a:latin typeface="Arial"/>
              </a:rPr>
              <a:t> </a:t>
            </a:r>
            <a:br>
              <a:rPr lang="en-GB"/>
            </a:br>
            <a:endParaRPr lang="en-US"/>
          </a:p>
        </p:txBody>
      </p:sp>
    </p:spTree>
    <p:extLst>
      <p:ext uri="{BB962C8B-B14F-4D97-AF65-F5344CB8AC3E}">
        <p14:creationId xmlns:p14="http://schemas.microsoft.com/office/powerpoint/2010/main" val="1122485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374</Words>
  <Application>Microsoft Macintosh PowerPoint</Application>
  <PresentationFormat>Widescreen</PresentationFormat>
  <Paragraphs>32</Paragraphs>
  <Slides>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-apple-system</vt:lpstr>
      <vt:lpstr>Arial</vt:lpstr>
      <vt:lpstr>Calibri</vt:lpstr>
      <vt:lpstr>Segoe UI</vt:lpstr>
      <vt:lpstr>Symbol</vt:lpstr>
      <vt:lpstr>Times New Roman</vt:lpstr>
      <vt:lpstr>Wingdings</vt:lpstr>
      <vt:lpstr>Office Theme</vt:lpstr>
      <vt:lpstr>Office Theme</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Mohammed Mustak Shaik [Student-PECS]</cp:lastModifiedBy>
  <cp:revision>2</cp:revision>
  <dcterms:created xsi:type="dcterms:W3CDTF">2019-10-01T08:37:56Z</dcterms:created>
  <dcterms:modified xsi:type="dcterms:W3CDTF">2023-11-10T22:51:49Z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