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59" r:id="rId5"/>
    <p:sldId id="264" r:id="rId6"/>
    <p:sldId id="266" r:id="rId7"/>
    <p:sldId id="273" r:id="rId8"/>
    <p:sldId id="263" r:id="rId9"/>
    <p:sldId id="262" r:id="rId10"/>
    <p:sldId id="270" r:id="rId11"/>
    <p:sldId id="27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DE197-4B05-4BBB-B3F5-3F54891FAC18}" v="3" dt="2024-11-12T12:56:05.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2"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sorterViewPr>
    <p:cViewPr>
      <p:scale>
        <a:sx n="100" d="100"/>
        <a:sy n="100" d="100"/>
      </p:scale>
      <p:origin x="0" y="-102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682F443-8C33-401C-97D8-A3F2734D85C6}" type="datetimeFigureOut">
              <a:rPr lang="en-IN" smtClean="0"/>
              <a:t>13-11-2024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4582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134830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232703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F65F93-473B-4BFB-BF04-4389DF8848E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253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7458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2F443-8C33-401C-97D8-A3F2734D85C6}"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2557531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2F443-8C33-401C-97D8-A3F2734D85C6}"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395425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2F443-8C33-401C-97D8-A3F2734D85C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353735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682F443-8C33-401C-97D8-A3F2734D85C6}" type="datetimeFigureOut">
              <a:rPr lang="en-IN" smtClean="0"/>
              <a:t>13-11-2024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5863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2F443-8C33-401C-97D8-A3F2734D85C6}"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216055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682F443-8C33-401C-97D8-A3F2734D85C6}" type="datetimeFigureOut">
              <a:rPr lang="en-IN" smtClean="0"/>
              <a:t>13-11-2024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56887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169342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2F443-8C33-401C-97D8-A3F2734D85C6}"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51782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2F443-8C33-401C-97D8-A3F2734D85C6}"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370671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2F443-8C33-401C-97D8-A3F2734D85C6}"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2784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174497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2F443-8C33-401C-97D8-A3F2734D85C6}"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65F93-473B-4BFB-BF04-4389DF8848E7}" type="slidenum">
              <a:rPr lang="en-IN" smtClean="0"/>
              <a:t>‹#›</a:t>
            </a:fld>
            <a:endParaRPr lang="en-IN"/>
          </a:p>
        </p:txBody>
      </p:sp>
    </p:spTree>
    <p:extLst>
      <p:ext uri="{BB962C8B-B14F-4D97-AF65-F5344CB8AC3E}">
        <p14:creationId xmlns:p14="http://schemas.microsoft.com/office/powerpoint/2010/main" val="145804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82F443-8C33-401C-97D8-A3F2734D85C6}" type="datetimeFigureOut">
              <a:rPr lang="en-IN" smtClean="0"/>
              <a:t>13-11-2024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F65F93-473B-4BFB-BF04-4389DF8848E7}" type="slidenum">
              <a:rPr lang="en-IN" smtClean="0"/>
              <a:t>‹#›</a:t>
            </a:fld>
            <a:endParaRPr lang="en-IN"/>
          </a:p>
        </p:txBody>
      </p:sp>
    </p:spTree>
    <p:extLst>
      <p:ext uri="{BB962C8B-B14F-4D97-AF65-F5344CB8AC3E}">
        <p14:creationId xmlns:p14="http://schemas.microsoft.com/office/powerpoint/2010/main" val="3050054082"/>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51EC-63AC-5DC0-C32F-B4EB7C8864BE}"/>
              </a:ext>
            </a:extLst>
          </p:cNvPr>
          <p:cNvSpPr>
            <a:spLocks noGrp="1"/>
          </p:cNvSpPr>
          <p:nvPr>
            <p:ph type="ctrTitle"/>
          </p:nvPr>
        </p:nvSpPr>
        <p:spPr>
          <a:xfrm>
            <a:off x="177210" y="191383"/>
            <a:ext cx="11812766" cy="2637337"/>
          </a:xfrm>
        </p:spPr>
        <p:txBody>
          <a:bodyPr>
            <a:normAutofit/>
          </a:bodyPr>
          <a:lstStyle/>
          <a:p>
            <a:pPr marL="0" lvl="0" indent="0" algn="ctr" rtl="0">
              <a:spcBef>
                <a:spcPts val="0"/>
              </a:spcBef>
              <a:spcAft>
                <a:spcPts val="0"/>
              </a:spcAft>
            </a:pPr>
            <a:br>
              <a:rPr lang="en-GB" sz="6000" b="1" dirty="0"/>
            </a:br>
            <a:endParaRPr lang="en-IN" dirty="0"/>
          </a:p>
        </p:txBody>
      </p:sp>
      <p:sp>
        <p:nvSpPr>
          <p:cNvPr id="3" name="Subtitle 2">
            <a:extLst>
              <a:ext uri="{FF2B5EF4-FFF2-40B4-BE49-F238E27FC236}">
                <a16:creationId xmlns:a16="http://schemas.microsoft.com/office/drawing/2014/main" id="{6F843F54-4AC9-59D7-EBFE-213C576A1337}"/>
              </a:ext>
            </a:extLst>
          </p:cNvPr>
          <p:cNvSpPr>
            <a:spLocks noGrp="1"/>
          </p:cNvSpPr>
          <p:nvPr>
            <p:ph type="subTitle" idx="1"/>
          </p:nvPr>
        </p:nvSpPr>
        <p:spPr>
          <a:xfrm>
            <a:off x="202012" y="3015950"/>
            <a:ext cx="11812768" cy="1561169"/>
          </a:xfrm>
        </p:spPr>
        <p:txBody>
          <a:bodyPr>
            <a:normAutofit lnSpcReduction="10000"/>
          </a:bodyPr>
          <a:lstStyle/>
          <a:p>
            <a:pPr algn="ctr">
              <a:lnSpc>
                <a:spcPct val="80000"/>
              </a:lnSpc>
              <a:spcBef>
                <a:spcPts val="0"/>
              </a:spcBef>
              <a:buSzPts val="935"/>
            </a:pPr>
            <a:r>
              <a:rPr lang="en-US" sz="2400" b="1" dirty="0">
                <a:latin typeface="Times New Roman" panose="02020603050405020304" pitchFamily="18" charset="0"/>
                <a:cs typeface="Times New Roman" panose="02020603050405020304" pitchFamily="18" charset="0"/>
              </a:rPr>
              <a:t>DSA - 0110</a:t>
            </a:r>
          </a:p>
          <a:p>
            <a:pPr algn="ctr">
              <a:lnSpc>
                <a:spcPct val="80000"/>
              </a:lnSpc>
              <a:spcBef>
                <a:spcPts val="0"/>
              </a:spcBef>
              <a:buSzPts val="935"/>
            </a:pPr>
            <a:endParaRPr lang="en-US" sz="2200" b="1"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ts val="935"/>
              <a:buNone/>
            </a:pPr>
            <a:r>
              <a:rPr lang="en-US" sz="2200" b="1" dirty="0">
                <a:latin typeface="Times New Roman" panose="02020603050405020304" pitchFamily="18" charset="0"/>
                <a:cs typeface="Times New Roman" panose="02020603050405020304" pitchFamily="18" charset="0"/>
              </a:rPr>
              <a:t>       OBJECT ORIENTED PROGRAMMING WITH C++ FOR APPLICATION DEVELOPMENT </a:t>
            </a:r>
          </a:p>
          <a:p>
            <a:pPr marL="0" lvl="0" indent="0" algn="ctr" rtl="0">
              <a:lnSpc>
                <a:spcPct val="100000"/>
              </a:lnSpc>
              <a:spcBef>
                <a:spcPts val="0"/>
              </a:spcBef>
              <a:spcAft>
                <a:spcPts val="0"/>
              </a:spcAft>
              <a:buSzPts val="935"/>
              <a:buNone/>
            </a:pPr>
            <a:r>
              <a:rPr lang="en-US" sz="2200" b="1" dirty="0">
                <a:latin typeface="Times New Roman" panose="02020603050405020304" pitchFamily="18" charset="0"/>
                <a:cs typeface="Times New Roman" panose="02020603050405020304" pitchFamily="18" charset="0"/>
              </a:rPr>
              <a:t>   CAPSTONE PROJECT – NOV-2024</a:t>
            </a:r>
            <a:endParaRPr lang="en-IN" sz="2200" b="1" dirty="0">
              <a:latin typeface="Arial Black" panose="020B0A040201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913F765-BC22-3F82-A952-29E0A42AD239}"/>
              </a:ext>
            </a:extLst>
          </p:cNvPr>
          <p:cNvSpPr txBox="1"/>
          <p:nvPr/>
        </p:nvSpPr>
        <p:spPr>
          <a:xfrm>
            <a:off x="8429792" y="4892561"/>
            <a:ext cx="3496393" cy="923330"/>
          </a:xfrm>
          <a:prstGeom prst="rect">
            <a:avLst/>
          </a:prstGeom>
          <a:noFill/>
        </p:spPr>
        <p:txBody>
          <a:bodyPr wrap="square" rtlCol="0">
            <a:spAutoFit/>
          </a:bodyPr>
          <a:lstStyle/>
          <a:p>
            <a:pPr marL="0" lvl="0" indent="0" algn="l" rtl="0">
              <a:spcBef>
                <a:spcPts val="0"/>
              </a:spcBef>
              <a:spcAft>
                <a:spcPts val="0"/>
              </a:spcAft>
              <a:buNone/>
            </a:pPr>
            <a:r>
              <a:rPr lang="en-GB" sz="1800" b="1" dirty="0">
                <a:latin typeface="Times New Roman" panose="02020603050405020304" pitchFamily="18" charset="0"/>
                <a:cs typeface="Times New Roman" panose="02020603050405020304" pitchFamily="18" charset="0"/>
              </a:rPr>
              <a:t>Presented by</a:t>
            </a:r>
            <a:r>
              <a:rPr lang="en-GB" sz="18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1.</a:t>
            </a:r>
            <a:r>
              <a:rPr lang="en-GB" altLang="en-GB" sz="1800" dirty="0">
                <a:latin typeface="Times New Roman" panose="02020603050405020304" pitchFamily="18" charset="0"/>
                <a:cs typeface="Times New Roman" panose="02020603050405020304" pitchFamily="18" charset="0"/>
              </a:rPr>
              <a:t>192211920- K Prasanth</a:t>
            </a:r>
            <a:endParaRPr lang="en-GB"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2.</a:t>
            </a:r>
            <a:r>
              <a:rPr lang="en-GB" altLang="en-GB" sz="1800" dirty="0">
                <a:latin typeface="Times New Roman" panose="02020603050405020304" pitchFamily="18" charset="0"/>
                <a:cs typeface="Times New Roman" panose="02020603050405020304" pitchFamily="18" charset="0"/>
              </a:rPr>
              <a:t>192224118- Sk Muzamil</a:t>
            </a:r>
            <a:endParaRPr lang="en-GB"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D25043-2C5F-D8B9-B7C7-ACCA626FD5DD}"/>
              </a:ext>
            </a:extLst>
          </p:cNvPr>
          <p:cNvSpPr txBox="1"/>
          <p:nvPr/>
        </p:nvSpPr>
        <p:spPr>
          <a:xfrm>
            <a:off x="290624" y="4943843"/>
            <a:ext cx="2652540" cy="923330"/>
          </a:xfrm>
          <a:prstGeom prst="rect">
            <a:avLst/>
          </a:prstGeom>
          <a:noFill/>
        </p:spPr>
        <p:txBody>
          <a:bodyPr wrap="square" rtlCol="0">
            <a:spAutoFit/>
          </a:bodyPr>
          <a:lstStyle/>
          <a:p>
            <a:pPr marL="0" lvl="0" indent="0" algn="l" rtl="0">
              <a:spcBef>
                <a:spcPts val="0"/>
              </a:spcBef>
              <a:spcAft>
                <a:spcPts val="0"/>
              </a:spcAft>
              <a:buNone/>
            </a:pPr>
            <a:r>
              <a:rPr lang="en-GB" sz="1800" b="1"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DR S Shankar</a:t>
            </a:r>
            <a:endParaRPr lang="en-I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553994-D3D3-AB87-8EC4-40AD7B885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553" y="4684160"/>
            <a:ext cx="5319161" cy="11570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2655A437-2572-D2E5-1348-42BCCEA82917}"/>
              </a:ext>
            </a:extLst>
          </p:cNvPr>
          <p:cNvSpPr txBox="1"/>
          <p:nvPr/>
        </p:nvSpPr>
        <p:spPr>
          <a:xfrm>
            <a:off x="226818" y="1954718"/>
            <a:ext cx="11812771" cy="913776"/>
          </a:xfrm>
          <a:prstGeom prst="rect">
            <a:avLst/>
          </a:prstGeom>
          <a:noFill/>
        </p:spPr>
        <p:txBody>
          <a:bodyPr wrap="square">
            <a:spAutoFit/>
          </a:bodyPr>
          <a:lstStyle/>
          <a:p>
            <a:pPr marL="795020" marR="829310" algn="ctr">
              <a:lnSpc>
                <a:spcPct val="115000"/>
              </a:lnSpc>
              <a:spcAft>
                <a:spcPts val="0"/>
              </a:spcAft>
            </a:pPr>
            <a:r>
              <a:rPr lang="en-US" sz="2400" b="1" dirty="0">
                <a:solidFill>
                  <a:schemeClr val="accent3">
                    <a:lumMod val="60000"/>
                    <a:lumOff val="40000"/>
                  </a:schemeClr>
                </a:solidFill>
                <a:effectLst/>
                <a:latin typeface="Snap ITC" panose="04040A07060A02020202" pitchFamily="82" charset="0"/>
                <a:ea typeface="Times New Roman" panose="02020603050405020304" pitchFamily="18" charset="0"/>
              </a:rPr>
              <a:t>“QR</a:t>
            </a:r>
            <a:r>
              <a:rPr lang="en-US" sz="2400" b="1" spc="-5" dirty="0">
                <a:solidFill>
                  <a:schemeClr val="accent3">
                    <a:lumMod val="60000"/>
                    <a:lumOff val="40000"/>
                  </a:schemeClr>
                </a:solidFill>
                <a:effectLst/>
                <a:latin typeface="Snap ITC" panose="04040A07060A02020202" pitchFamily="82" charset="0"/>
                <a:ea typeface="Times New Roman" panose="02020603050405020304" pitchFamily="18" charset="0"/>
              </a:rPr>
              <a:t> </a:t>
            </a:r>
            <a:r>
              <a:rPr lang="en-US" sz="2400" b="1" spc="-5" dirty="0">
                <a:solidFill>
                  <a:schemeClr val="accent3">
                    <a:lumMod val="60000"/>
                    <a:lumOff val="40000"/>
                  </a:schemeClr>
                </a:solidFill>
                <a:latin typeface="Snap ITC" panose="04040A07060A02020202" pitchFamily="82" charset="0"/>
                <a:ea typeface="Times New Roman" panose="02020603050405020304" pitchFamily="18" charset="0"/>
              </a:rPr>
              <a:t>GENERATION</a:t>
            </a:r>
            <a:r>
              <a:rPr lang="en-US" sz="2400" b="1" spc="-20" dirty="0">
                <a:solidFill>
                  <a:schemeClr val="accent3">
                    <a:lumMod val="60000"/>
                    <a:lumOff val="40000"/>
                  </a:schemeClr>
                </a:solidFill>
                <a:effectLst/>
                <a:latin typeface="Snap ITC" panose="04040A07060A02020202" pitchFamily="82" charset="0"/>
                <a:ea typeface="Times New Roman" panose="02020603050405020304" pitchFamily="18" charset="0"/>
              </a:rPr>
              <a:t> </a:t>
            </a:r>
            <a:r>
              <a:rPr lang="en-US" sz="2400" b="1" dirty="0">
                <a:solidFill>
                  <a:schemeClr val="accent3">
                    <a:lumMod val="60000"/>
                    <a:lumOff val="40000"/>
                  </a:schemeClr>
                </a:solidFill>
                <a:effectLst/>
                <a:latin typeface="Snap ITC" panose="04040A07060A02020202" pitchFamily="82" charset="0"/>
                <a:ea typeface="Times New Roman" panose="02020603050405020304" pitchFamily="18" charset="0"/>
              </a:rPr>
              <a:t>USING</a:t>
            </a:r>
            <a:r>
              <a:rPr lang="en-US" sz="2400" b="1" spc="-10" dirty="0">
                <a:solidFill>
                  <a:schemeClr val="accent3">
                    <a:lumMod val="60000"/>
                    <a:lumOff val="40000"/>
                  </a:schemeClr>
                </a:solidFill>
                <a:effectLst/>
                <a:latin typeface="Snap ITC" panose="04040A07060A02020202" pitchFamily="82" charset="0"/>
                <a:ea typeface="Times New Roman" panose="02020603050405020304" pitchFamily="18" charset="0"/>
              </a:rPr>
              <a:t> </a:t>
            </a:r>
          </a:p>
          <a:p>
            <a:pPr marL="795020" marR="829310" algn="ctr">
              <a:lnSpc>
                <a:spcPct val="115000"/>
              </a:lnSpc>
              <a:spcAft>
                <a:spcPts val="0"/>
              </a:spcAft>
            </a:pPr>
            <a:r>
              <a:rPr lang="en-US" sz="2400" b="1" dirty="0">
                <a:solidFill>
                  <a:schemeClr val="accent3">
                    <a:lumMod val="60000"/>
                    <a:lumOff val="40000"/>
                  </a:schemeClr>
                </a:solidFill>
                <a:effectLst/>
                <a:latin typeface="Snap ITC" panose="04040A07060A02020202" pitchFamily="82" charset="0"/>
                <a:ea typeface="Times New Roman" panose="02020603050405020304" pitchFamily="18" charset="0"/>
              </a:rPr>
              <a:t>OBJECT-ORIENTED</a:t>
            </a:r>
            <a:r>
              <a:rPr lang="en-US" sz="2400" b="1" spc="-10" dirty="0">
                <a:solidFill>
                  <a:schemeClr val="accent3">
                    <a:lumMod val="60000"/>
                    <a:lumOff val="40000"/>
                  </a:schemeClr>
                </a:solidFill>
                <a:effectLst/>
                <a:latin typeface="Snap ITC" panose="04040A07060A02020202" pitchFamily="82" charset="0"/>
                <a:ea typeface="Times New Roman" panose="02020603050405020304" pitchFamily="18" charset="0"/>
              </a:rPr>
              <a:t> </a:t>
            </a:r>
            <a:r>
              <a:rPr lang="en-US" sz="2400" b="1" dirty="0">
                <a:solidFill>
                  <a:schemeClr val="accent3">
                    <a:lumMod val="60000"/>
                    <a:lumOff val="40000"/>
                  </a:schemeClr>
                </a:solidFill>
                <a:effectLst/>
                <a:latin typeface="Snap ITC" panose="04040A07060A02020202" pitchFamily="82" charset="0"/>
                <a:ea typeface="Times New Roman" panose="02020603050405020304" pitchFamily="18" charset="0"/>
              </a:rPr>
              <a:t>PROGRAMMING”</a:t>
            </a:r>
            <a:endParaRPr lang="en-IN" sz="2400" dirty="0">
              <a:solidFill>
                <a:schemeClr val="accent3">
                  <a:lumMod val="60000"/>
                  <a:lumOff val="40000"/>
                </a:schemeClr>
              </a:solidFill>
              <a:effectLst/>
              <a:latin typeface="Snap ITC" panose="04040A07060A02020202" pitchFamily="82" charset="0"/>
              <a:ea typeface="Times New Roman" panose="02020603050405020304" pitchFamily="18" charset="0"/>
            </a:endParaRPr>
          </a:p>
        </p:txBody>
      </p:sp>
      <p:cxnSp>
        <p:nvCxnSpPr>
          <p:cNvPr id="8" name="Straight Connector 7">
            <a:extLst>
              <a:ext uri="{FF2B5EF4-FFF2-40B4-BE49-F238E27FC236}">
                <a16:creationId xmlns:a16="http://schemas.microsoft.com/office/drawing/2014/main" id="{1A4A532D-EE15-EB1E-1FF8-19056C8B9C0E}"/>
              </a:ext>
            </a:extLst>
          </p:cNvPr>
          <p:cNvCxnSpPr>
            <a:cxnSpLocks/>
          </p:cNvCxnSpPr>
          <p:nvPr/>
        </p:nvCxnSpPr>
        <p:spPr>
          <a:xfrm>
            <a:off x="202018" y="191386"/>
            <a:ext cx="11812772" cy="0"/>
          </a:xfrm>
          <a:prstGeom prst="line">
            <a:avLst/>
          </a:prstGeom>
          <a:ln>
            <a:solidFill>
              <a:schemeClr val="accent1"/>
            </a:solidFill>
          </a:ln>
          <a:effectLst>
            <a:outerShdw blurRad="50800" dist="38100" dir="13500000" algn="b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23F8C208-D0DE-559C-E3BB-F5F305BD5A84}"/>
              </a:ext>
            </a:extLst>
          </p:cNvPr>
          <p:cNvCxnSpPr>
            <a:cxnSpLocks/>
          </p:cNvCxnSpPr>
          <p:nvPr/>
        </p:nvCxnSpPr>
        <p:spPr>
          <a:xfrm>
            <a:off x="202018" y="191386"/>
            <a:ext cx="0" cy="5756544"/>
          </a:xfrm>
          <a:prstGeom prst="line">
            <a:avLst/>
          </a:prstGeom>
          <a:effectLst>
            <a:outerShdw blurRad="50800" dist="38100" dir="16200000"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A3BA4420-37E0-AE1B-AFFF-0930F8FD0762}"/>
              </a:ext>
            </a:extLst>
          </p:cNvPr>
          <p:cNvCxnSpPr>
            <a:cxnSpLocks/>
          </p:cNvCxnSpPr>
          <p:nvPr/>
        </p:nvCxnSpPr>
        <p:spPr>
          <a:xfrm>
            <a:off x="12014790" y="191386"/>
            <a:ext cx="0" cy="5756544"/>
          </a:xfrm>
          <a:prstGeom prst="line">
            <a:avLst/>
          </a:prstGeom>
          <a:effectLst>
            <a:outerShdw blurRad="50800" dist="38100" dir="18900000" algn="b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9A1A50CD-EE72-B452-8EB5-6F3B40995793}"/>
              </a:ext>
            </a:extLst>
          </p:cNvPr>
          <p:cNvCxnSpPr>
            <a:cxnSpLocks/>
          </p:cNvCxnSpPr>
          <p:nvPr/>
        </p:nvCxnSpPr>
        <p:spPr>
          <a:xfrm>
            <a:off x="202018" y="5947930"/>
            <a:ext cx="11812772" cy="0"/>
          </a:xfrm>
          <a:prstGeom prst="line">
            <a:avLst/>
          </a:prstGeom>
          <a:effectLst>
            <a:outerShdw blurRad="50800" dist="38100" dir="16200000"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5F530D1B-6413-A713-EA8F-F22590F1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24" y="583907"/>
            <a:ext cx="11550856" cy="1183579"/>
          </a:xfrm>
          <a:prstGeom prst="rect">
            <a:avLst/>
          </a:prstGeom>
        </p:spPr>
      </p:pic>
    </p:spTree>
    <p:extLst>
      <p:ext uri="{BB962C8B-B14F-4D97-AF65-F5344CB8AC3E}">
        <p14:creationId xmlns:p14="http://schemas.microsoft.com/office/powerpoint/2010/main" val="247044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9AC72-750D-7432-6E1A-08A57F7C5A54}"/>
              </a:ext>
            </a:extLst>
          </p:cNvPr>
          <p:cNvSpPr txBox="1"/>
          <p:nvPr/>
        </p:nvSpPr>
        <p:spPr>
          <a:xfrm>
            <a:off x="276447" y="1119246"/>
            <a:ext cx="2637260" cy="984885"/>
          </a:xfrm>
          <a:prstGeom prst="rect">
            <a:avLst/>
          </a:prstGeom>
          <a:noFill/>
        </p:spPr>
        <p:txBody>
          <a:bodyPr wrap="none" rtlCol="0">
            <a:spAutoFit/>
          </a:bodyPr>
          <a:lstStyle/>
          <a:p>
            <a:endParaRPr lang="en-IN" dirty="0"/>
          </a:p>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8F518AB-EE7A-C9CD-1818-2DFB25C28CD1}"/>
              </a:ext>
            </a:extLst>
          </p:cNvPr>
          <p:cNvSpPr txBox="1"/>
          <p:nvPr/>
        </p:nvSpPr>
        <p:spPr>
          <a:xfrm>
            <a:off x="276447" y="2219878"/>
            <a:ext cx="11323675" cy="4197559"/>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QR codes offer a convenient and efficient method for generating website links. </a:t>
            </a:r>
          </a:p>
          <a:p>
            <a:pPr marL="457200" indent="-45720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Their simplicity and ease of use make them an excellent tool for connecting physical and digital realms, enhancing user experience, and streamlining access to online content. </a:t>
            </a:r>
          </a:p>
          <a:p>
            <a:pPr marL="457200" indent="-45720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As technology continues to advance, QR codes are likely to play an increasingly integral role in bridging the gap between the physical and digital worlds.</a:t>
            </a:r>
          </a:p>
          <a:p>
            <a:pPr marL="457200" indent="-45720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As technology evolves, potential advancements in customization, dynamic updates, security, and integration with emerging technologies hold promise for even more robust and engaging QR code experiences. </a:t>
            </a:r>
          </a:p>
          <a:p>
            <a:pPr marL="457200" indent="-45720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Embracing QR codes for website links remains a forward-looking strategy, offering a streamlined and efficient means for users to access online content effortlessly.</a:t>
            </a:r>
            <a:endParaRPr lang="en-IN" sz="1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pic>
        <p:nvPicPr>
          <p:cNvPr id="4098" name="Picture 2" descr="Writing Really Effective Conclusions | by Walter Bowne | The Writing  Cooperative">
            <a:extLst>
              <a:ext uri="{FF2B5EF4-FFF2-40B4-BE49-F238E27FC236}">
                <a16:creationId xmlns:a16="http://schemas.microsoft.com/office/drawing/2014/main" id="{74763396-4613-F426-69D6-AF776CA94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55" y="170121"/>
            <a:ext cx="4116998" cy="10632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9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C0BDF-E609-6972-0ADD-F53F3A7AFFBF}"/>
              </a:ext>
            </a:extLst>
          </p:cNvPr>
          <p:cNvSpPr txBox="1"/>
          <p:nvPr/>
        </p:nvSpPr>
        <p:spPr>
          <a:xfrm>
            <a:off x="259907" y="1520452"/>
            <a:ext cx="2568652"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8DF2459C-5F52-61DB-4413-D53C7657BE4E}"/>
              </a:ext>
            </a:extLst>
          </p:cNvPr>
          <p:cNvSpPr txBox="1"/>
          <p:nvPr/>
        </p:nvSpPr>
        <p:spPr>
          <a:xfrm>
            <a:off x="442787" y="2447568"/>
            <a:ext cx="11089758" cy="419755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dirty="0">
                <a:effectLst/>
                <a:latin typeface="+mj-l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Tjahyadi, Surya. "Development of QR code-based data sharing web application using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development life cycle method." Journal of Information System and Technology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(JOINT)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(2021):</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64-73.</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Lee, Keun-Wang. "A study of Content Generation System using QR Code in Smart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Phone Environment." Journal of the Korea Academia-Industrial cooperation Society 14,</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(2013):</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2999-3004.</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Venkatachalam,</a:t>
            </a:r>
            <a:r>
              <a:rPr lang="en-US" sz="18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a:t>
            </a:r>
            <a:r>
              <a:rPr lang="en-US" sz="18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generation</a:t>
            </a:r>
            <a:r>
              <a:rPr lang="en-US" sz="18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mall</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shopping</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guide</a:t>
            </a:r>
            <a:r>
              <a:rPr lang="en-US" sz="18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security."</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Asian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Journal 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Applied Science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Technology (AJAST)</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1.4</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(2017):</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37-39..</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8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Tekawade,</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Kshirsagar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Sukate,</a:t>
            </a:r>
            <a:r>
              <a:rPr lang="en-US" sz="18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Raut,</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Vairagar,</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8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August.</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Haque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Dybowski</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-based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identity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card: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era</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generating student id card in developing countries. In IEEE First International Conference</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Informatics,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Modelling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Simulation</a:t>
            </a:r>
            <a:r>
              <a:rPr lang="en-US" spc="-5"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1026" name="Picture 2" descr="Home - Citations and References - LibGuides at NIST International School">
            <a:extLst>
              <a:ext uri="{FF2B5EF4-FFF2-40B4-BE49-F238E27FC236}">
                <a16:creationId xmlns:a16="http://schemas.microsoft.com/office/drawing/2014/main" id="{B1563DFC-AF39-927F-9972-6AAA86688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470" y="119550"/>
            <a:ext cx="4747785" cy="11816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67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mede Raj Pogovorite se zamenjati Področje Auckland thank you robot -  rezacrane.com">
            <a:extLst>
              <a:ext uri="{FF2B5EF4-FFF2-40B4-BE49-F238E27FC236}">
                <a16:creationId xmlns:a16="http://schemas.microsoft.com/office/drawing/2014/main" id="{A0650D39-3AD8-DBFD-D9D6-0592A8D5D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16" y="167511"/>
            <a:ext cx="8540823" cy="557889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1028" name="Picture 4" descr="QR code - Wikipedia">
            <a:extLst>
              <a:ext uri="{FF2B5EF4-FFF2-40B4-BE49-F238E27FC236}">
                <a16:creationId xmlns:a16="http://schemas.microsoft.com/office/drawing/2014/main" id="{86961E3E-7932-8EAE-11C2-082F7449D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114" y="2593900"/>
            <a:ext cx="2807440" cy="280744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386684D-FAA6-3BA8-9BA5-AF32F0494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800" b="2800"/>
          <a:stretch/>
        </p:blipFill>
        <p:spPr bwMode="auto">
          <a:xfrm>
            <a:off x="9047864" y="3026953"/>
            <a:ext cx="2857500" cy="254450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B205718-0FF4-911E-ED1A-3ABB1AD29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2867" y="167511"/>
            <a:ext cx="2547493" cy="254190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 name="Picture 1">
            <a:extLst>
              <a:ext uri="{FF2B5EF4-FFF2-40B4-BE49-F238E27FC236}">
                <a16:creationId xmlns:a16="http://schemas.microsoft.com/office/drawing/2014/main" id="{FFEA9C73-14E7-F8BE-8C51-2E0B32BD7AA7}"/>
              </a:ext>
            </a:extLst>
          </p:cNvPr>
          <p:cNvPicPr>
            <a:picLocks noChangeAspect="1"/>
          </p:cNvPicPr>
          <p:nvPr/>
        </p:nvPicPr>
        <p:blipFill>
          <a:blip r:embed="rId6"/>
          <a:stretch>
            <a:fillRect/>
          </a:stretch>
        </p:blipFill>
        <p:spPr>
          <a:xfrm>
            <a:off x="5423931" y="2713929"/>
            <a:ext cx="2591806" cy="2567381"/>
          </a:xfrm>
          <a:prstGeom prst="rect">
            <a:avLst/>
          </a:prstGeom>
        </p:spPr>
      </p:pic>
    </p:spTree>
    <p:extLst>
      <p:ext uri="{BB962C8B-B14F-4D97-AF65-F5344CB8AC3E}">
        <p14:creationId xmlns:p14="http://schemas.microsoft.com/office/powerpoint/2010/main" val="199446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C61C7-F707-E847-56A5-4157E857D900}"/>
              </a:ext>
            </a:extLst>
          </p:cNvPr>
          <p:cNvSpPr txBox="1"/>
          <p:nvPr/>
        </p:nvSpPr>
        <p:spPr>
          <a:xfrm>
            <a:off x="379860" y="1314598"/>
            <a:ext cx="2095445"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100A47-521C-45F8-1A76-1B1C29AD03D5}"/>
              </a:ext>
            </a:extLst>
          </p:cNvPr>
          <p:cNvSpPr txBox="1"/>
          <p:nvPr/>
        </p:nvSpPr>
        <p:spPr>
          <a:xfrm>
            <a:off x="146180" y="2022484"/>
            <a:ext cx="7477364" cy="4197559"/>
          </a:xfrm>
          <a:prstGeom prst="rect">
            <a:avLst/>
          </a:prstGeom>
          <a:noFill/>
        </p:spPr>
        <p:txBody>
          <a:bodyPr wrap="square" numCol="1" rtlCol="0">
            <a:spAutoFit/>
          </a:bodyPr>
          <a:lstStyle/>
          <a:p>
            <a:pPr marL="285750" indent="-285750" algn="just">
              <a:lnSpc>
                <a:spcPct val="150000"/>
              </a:lnSpc>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This project is about getting into the websites using QR codes by </a:t>
            </a:r>
            <a:r>
              <a:rPr lang="en-US" dirty="0">
                <a:latin typeface="Times New Roman" panose="02020603050405020304" pitchFamily="18" charset="0"/>
                <a:cs typeface="Times New Roman" panose="02020603050405020304" pitchFamily="18" charset="0"/>
              </a:rPr>
              <a:t>Object oriented </a:t>
            </a:r>
            <a:r>
              <a:rPr lang="en-US" sz="1800" b="0" i="0" dirty="0">
                <a:effectLst/>
                <a:latin typeface="Times New Roman" panose="02020603050405020304" pitchFamily="18" charset="0"/>
                <a:cs typeface="Times New Roman" panose="02020603050405020304" pitchFamily="18" charset="0"/>
              </a:rPr>
              <a:t>Programming with c++. we aim to make the process simple and creative. </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Beyond the technical implementation, our study highlights the intersection of coding and design, demonstrating how creative solutions can lead to elegant and functional web applications. </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Our project leverages the power of QR codes and C++ to simplify the process of accessing websites. Users can instantly navigate to their desired web applications by scanning a QR code.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Keywords</a:t>
            </a:r>
            <a:r>
              <a:rPr lang="en-US" dirty="0">
                <a:latin typeface="Times New Roman" panose="02020603050405020304" pitchFamily="18" charset="0"/>
                <a:cs typeface="Times New Roman" panose="02020603050405020304" pitchFamily="18" charset="0"/>
              </a:rPr>
              <a:t>: QR code, QRWebGen, Object oriented </a:t>
            </a:r>
            <a:r>
              <a:rPr lang="en-US" sz="1800" b="0" i="0" dirty="0">
                <a:effectLst/>
                <a:latin typeface="Times New Roman" panose="02020603050405020304" pitchFamily="18" charset="0"/>
                <a:cs typeface="Times New Roman" panose="02020603050405020304" pitchFamily="18" charset="0"/>
              </a:rPr>
              <a:t>Programming , c++.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9F5FCE-46DF-A2E9-8AE9-8BF30124D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544" y="0"/>
            <a:ext cx="4568456" cy="1577872"/>
          </a:xfrm>
          <a:prstGeom prst="rect">
            <a:avLst/>
          </a:prstGeom>
          <a:ln>
            <a:noFill/>
          </a:ln>
          <a:effectLst>
            <a:softEdge rad="112500"/>
          </a:effectLst>
        </p:spPr>
      </p:pic>
      <p:pic>
        <p:nvPicPr>
          <p:cNvPr id="4" name="image6.jpeg">
            <a:extLst>
              <a:ext uri="{FF2B5EF4-FFF2-40B4-BE49-F238E27FC236}">
                <a16:creationId xmlns:a16="http://schemas.microsoft.com/office/drawing/2014/main" id="{A47D744F-D49A-9D3F-8F08-68BCD96105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3853" y="2534856"/>
            <a:ext cx="3252486" cy="3298786"/>
          </a:xfrm>
          <a:prstGeom prst="rect">
            <a:avLst/>
          </a:prstGeom>
        </p:spPr>
      </p:pic>
    </p:spTree>
    <p:extLst>
      <p:ext uri="{BB962C8B-B14F-4D97-AF65-F5344CB8AC3E}">
        <p14:creationId xmlns:p14="http://schemas.microsoft.com/office/powerpoint/2010/main" val="36323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EA7EC-A739-A6B1-DD10-1BBC3DE6B1CD}"/>
              </a:ext>
            </a:extLst>
          </p:cNvPr>
          <p:cNvSpPr txBox="1"/>
          <p:nvPr/>
        </p:nvSpPr>
        <p:spPr>
          <a:xfrm>
            <a:off x="330510" y="1234575"/>
            <a:ext cx="2971006"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156264-CEDF-D8CC-01DF-60E2759A6977}"/>
              </a:ext>
            </a:extLst>
          </p:cNvPr>
          <p:cNvSpPr txBox="1"/>
          <p:nvPr/>
        </p:nvSpPr>
        <p:spPr>
          <a:xfrm>
            <a:off x="167950" y="2146640"/>
            <a:ext cx="11747242" cy="37820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QRWebGen is an innovative </a:t>
            </a:r>
            <a:r>
              <a:rPr lang="en-US" dirty="0">
                <a:latin typeface="Times New Roman" panose="02020603050405020304" pitchFamily="18" charset="0"/>
                <a:cs typeface="Times New Roman" panose="02020603050405020304" pitchFamily="18" charset="0"/>
              </a:rPr>
              <a:t>object oriented programming with c++ </a:t>
            </a:r>
            <a:r>
              <a:rPr lang="en-US" sz="1800" b="0" i="0" dirty="0">
                <a:effectLst/>
                <a:latin typeface="Times New Roman" panose="02020603050405020304" pitchFamily="18" charset="0"/>
                <a:cs typeface="Times New Roman" panose="02020603050405020304" pitchFamily="18" charset="0"/>
              </a:rPr>
              <a:t>project that introduces a novel approach to web application generation using QR codes. </a:t>
            </a:r>
          </a:p>
          <a:p>
            <a:pPr marL="285750" indent="-285750" algn="just">
              <a:lnSpc>
                <a:spcPct val="150000"/>
              </a:lnSpc>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This project aims to simplify the deployment and access of web applications by leveraging the convenience of QR codes. </a:t>
            </a:r>
          </a:p>
          <a:p>
            <a:pPr marL="285750" indent="-285750" algn="just">
              <a:lnSpc>
                <a:spcPct val="150000"/>
              </a:lnSpc>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With QRWebGen, users can create and share QR codes that, when scanned, instantly generate a web application tailored to their specific needs.</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Web applications generated with QRWebGen can be easily updated in real-time. Users can modify the content or features of their web application, and the changes will be instantly reflected when the QR code is scanned.</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scanning a QR code, users can instantly deploy their web application, significantly reducing the time and effort required for traditional web development and deployment processes.</a:t>
            </a:r>
          </a:p>
        </p:txBody>
      </p:sp>
      <p:pic>
        <p:nvPicPr>
          <p:cNvPr id="5" name="Picture 4">
            <a:extLst>
              <a:ext uri="{FF2B5EF4-FFF2-40B4-BE49-F238E27FC236}">
                <a16:creationId xmlns:a16="http://schemas.microsoft.com/office/drawing/2014/main" id="{123B7474-DEF8-38DE-7950-9DE1D4F8E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443" y="20911"/>
            <a:ext cx="4536558" cy="1717371"/>
          </a:xfrm>
          <a:prstGeom prst="rect">
            <a:avLst/>
          </a:prstGeom>
          <a:ln>
            <a:noFill/>
          </a:ln>
          <a:effectLst>
            <a:softEdge rad="112500"/>
          </a:effectLst>
        </p:spPr>
      </p:pic>
    </p:spTree>
    <p:extLst>
      <p:ext uri="{BB962C8B-B14F-4D97-AF65-F5344CB8AC3E}">
        <p14:creationId xmlns:p14="http://schemas.microsoft.com/office/powerpoint/2010/main" val="41760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B9ADE-F073-B44A-688C-77568D4BE85E}"/>
              </a:ext>
            </a:extLst>
          </p:cNvPr>
          <p:cNvSpPr txBox="1"/>
          <p:nvPr/>
        </p:nvSpPr>
        <p:spPr>
          <a:xfrm>
            <a:off x="190600" y="1327162"/>
            <a:ext cx="249459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7A8DB5-CB73-C2BE-9A2B-0008EE97993B}"/>
              </a:ext>
            </a:extLst>
          </p:cNvPr>
          <p:cNvSpPr txBox="1"/>
          <p:nvPr/>
        </p:nvSpPr>
        <p:spPr>
          <a:xfrm>
            <a:off x="152400" y="2187448"/>
            <a:ext cx="7243823" cy="41975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Utilize object-oriented programming (OOP) principles to design a modular and scalable architecture for the QR code-based web generation system.</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Ensures that web applications generated via QR codes are compatible with various devices and web browsers, providing a consistent user experience across different platforms.</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Provides a user-friendly interface that allows individuals with minimal technical knowledge to create, customize, and deploy web applications and also allow users to update their web applications in real-time, with changes reflected instantly upon scanning the QR code.</a:t>
            </a:r>
          </a:p>
        </p:txBody>
      </p:sp>
      <p:pic>
        <p:nvPicPr>
          <p:cNvPr id="7" name="Picture 6">
            <a:extLst>
              <a:ext uri="{FF2B5EF4-FFF2-40B4-BE49-F238E27FC236}">
                <a16:creationId xmlns:a16="http://schemas.microsoft.com/office/drawing/2014/main" id="{91FD48A0-1853-4432-7FBC-42943BCCB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851" y="57071"/>
            <a:ext cx="4580172" cy="1749545"/>
          </a:xfrm>
          <a:prstGeom prst="rect">
            <a:avLst/>
          </a:prstGeom>
          <a:ln>
            <a:noFill/>
          </a:ln>
          <a:effectLst>
            <a:softEdge rad="112500"/>
          </a:effectLst>
        </p:spPr>
      </p:pic>
      <p:sp>
        <p:nvSpPr>
          <p:cNvPr id="11" name="Rectangle 5">
            <a:extLst>
              <a:ext uri="{FF2B5EF4-FFF2-40B4-BE49-F238E27FC236}">
                <a16:creationId xmlns:a16="http://schemas.microsoft.com/office/drawing/2014/main" id="{CDBED864-2BF7-1033-3EE9-CC37FF62FD9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47F5DA37-5CB4-DEFC-C7E6-8C4AC54FA607}"/>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04EE8A13-9703-A358-F301-95E649111E3C}"/>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A19B4E85-51AA-F793-E04A-6CD72D78BE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7851" y="2441535"/>
            <a:ext cx="4445000" cy="3669898"/>
          </a:xfrm>
          <a:prstGeom prst="rect">
            <a:avLst/>
          </a:prstGeom>
          <a:noFill/>
        </p:spPr>
      </p:pic>
    </p:spTree>
    <p:extLst>
      <p:ext uri="{BB962C8B-B14F-4D97-AF65-F5344CB8AC3E}">
        <p14:creationId xmlns:p14="http://schemas.microsoft.com/office/powerpoint/2010/main" val="110010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F6E26-2F8A-D080-B51D-C0EED56BB3D9}"/>
              </a:ext>
            </a:extLst>
          </p:cNvPr>
          <p:cNvSpPr txBox="1"/>
          <p:nvPr/>
        </p:nvSpPr>
        <p:spPr>
          <a:xfrm>
            <a:off x="222256" y="1414429"/>
            <a:ext cx="5800370"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LITERATURE REVIEW</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970EAA-09FB-CADF-E2CF-A79D40A2B6DD}"/>
              </a:ext>
            </a:extLst>
          </p:cNvPr>
          <p:cNvSpPr txBox="1"/>
          <p:nvPr/>
        </p:nvSpPr>
        <p:spPr>
          <a:xfrm>
            <a:off x="139960" y="2207933"/>
            <a:ext cx="11820640" cy="533633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 </a:t>
            </a:r>
            <a:r>
              <a:rPr lang="en-US" b="1" dirty="0">
                <a:solidFill>
                  <a:schemeClr val="accent3"/>
                </a:solidFill>
                <a:latin typeface="Times New Roman" panose="02020603050405020304" pitchFamily="18" charset="0"/>
                <a:cs typeface="Times New Roman" panose="02020603050405020304" pitchFamily="18" charset="0"/>
              </a:rPr>
              <a:t>Innovative Approach to Web Application Deployment:</a:t>
            </a:r>
          </a:p>
          <a:p>
            <a:pPr marL="3810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QR (Quick Response) codes have gained widespread adoption due to their ability to store information in a compact, machine-readable format. Initially developed by Denso Wave in 1994, QR codes were primarily used in the automotive industry to track parts during manufacturing. Over time, their application expanded to marketing, payments, and data sharing due to their high storage capacity and ease of scanning. A QR code typically consists of black and white modules arranged in a square grid, which can be decoded by a smartphone or QR scanner.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810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WEB GENERATION OF QR CODE USING OBJECT ORIENTED PROGRAMMING AUTHOR: ZHENJI, WHANG LI, J., &amp; MENJHILO, J YEAR: 2019 2.1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810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OVERVIEW Algorithm development plays a pivotal role in this study, as it involves implementing complex mathematical algorithms Within C++ to generate QR codes accurately.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35A146-0726-0126-7329-B51DFC82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423" y="19677"/>
            <a:ext cx="4738577" cy="1532654"/>
          </a:xfrm>
          <a:prstGeom prst="rect">
            <a:avLst/>
          </a:prstGeom>
          <a:ln>
            <a:noFill/>
          </a:ln>
          <a:effectLst>
            <a:softEdge rad="112500"/>
          </a:effectLst>
        </p:spPr>
      </p:pic>
    </p:spTree>
    <p:extLst>
      <p:ext uri="{BB962C8B-B14F-4D97-AF65-F5344CB8AC3E}">
        <p14:creationId xmlns:p14="http://schemas.microsoft.com/office/powerpoint/2010/main" val="182631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C92F1-08FF-BAC7-FD20-57CCF865D0A6}"/>
              </a:ext>
            </a:extLst>
          </p:cNvPr>
          <p:cNvSpPr txBox="1"/>
          <p:nvPr/>
        </p:nvSpPr>
        <p:spPr>
          <a:xfrm>
            <a:off x="148855" y="1453151"/>
            <a:ext cx="666342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17B455FC-27F5-AC54-A951-80CE145BAE50}"/>
              </a:ext>
            </a:extLst>
          </p:cNvPr>
          <p:cNvSpPr txBox="1"/>
          <p:nvPr/>
        </p:nvSpPr>
        <p:spPr>
          <a:xfrm>
            <a:off x="148854" y="2161037"/>
            <a:ext cx="12043146" cy="5025478"/>
          </a:xfrm>
          <a:prstGeom prst="rect">
            <a:avLst/>
          </a:prstGeom>
          <a:noFill/>
        </p:spPr>
        <p:txBody>
          <a:bodyPr wrap="square" numCol="2" rtlCol="0">
            <a:spAutoFit/>
          </a:bodyPr>
          <a:lstStyle/>
          <a:p>
            <a:pPr>
              <a:lnSpc>
                <a:spcPct val="150000"/>
              </a:lnSpc>
            </a:pPr>
            <a:r>
              <a:rPr lang="en-IN" b="1" dirty="0">
                <a:solidFill>
                  <a:schemeClr val="accent3"/>
                </a:solidFill>
              </a:rPr>
              <a:t>Components</a:t>
            </a:r>
            <a:r>
              <a:rPr lang="en-IN" dirty="0">
                <a:solidFill>
                  <a:schemeClr val="accent3"/>
                </a:solidFill>
              </a:rPr>
              <a:t>:</a:t>
            </a:r>
          </a:p>
          <a:p>
            <a:pPr>
              <a:lnSpc>
                <a:spcPct val="150000"/>
              </a:lnSpc>
              <a:buFont typeface="Arial" panose="020B0604020202020204" pitchFamily="34" charset="0"/>
              <a:buChar char="•"/>
            </a:pPr>
            <a:r>
              <a:rPr lang="en-IN" b="1" dirty="0">
                <a:solidFill>
                  <a:schemeClr val="accent5">
                    <a:lumMod val="60000"/>
                    <a:lumOff val="40000"/>
                  </a:schemeClr>
                </a:solidFill>
              </a:rPr>
              <a:t>QR Code Generator</a:t>
            </a:r>
            <a:r>
              <a:rPr lang="en-IN" dirty="0">
                <a:solidFill>
                  <a:schemeClr val="accent5">
                    <a:lumMod val="60000"/>
                    <a:lumOff val="40000"/>
                  </a:schemeClr>
                </a:solidFill>
              </a:rPr>
              <a:t>: </a:t>
            </a:r>
            <a:r>
              <a:rPr lang="en-IN" dirty="0"/>
              <a:t>Creates encoded QR codes.</a:t>
            </a:r>
          </a:p>
          <a:p>
            <a:pPr>
              <a:lnSpc>
                <a:spcPct val="150000"/>
              </a:lnSpc>
              <a:buFont typeface="Arial" panose="020B0604020202020204" pitchFamily="34" charset="0"/>
              <a:buChar char="•"/>
            </a:pPr>
            <a:r>
              <a:rPr lang="en-IN" b="1" dirty="0">
                <a:solidFill>
                  <a:schemeClr val="accent5">
                    <a:lumMod val="60000"/>
                    <a:lumOff val="40000"/>
                  </a:schemeClr>
                </a:solidFill>
              </a:rPr>
              <a:t>Web Application Generator</a:t>
            </a:r>
            <a:r>
              <a:rPr lang="en-IN" dirty="0">
                <a:solidFill>
                  <a:schemeClr val="accent5">
                    <a:lumMod val="60000"/>
                    <a:lumOff val="40000"/>
                  </a:schemeClr>
                </a:solidFill>
              </a:rPr>
              <a:t>: </a:t>
            </a:r>
            <a:r>
              <a:rPr lang="en-IN" dirty="0"/>
              <a:t>Dynamically generates web apps based on QR code data.</a:t>
            </a:r>
          </a:p>
          <a:p>
            <a:pPr>
              <a:lnSpc>
                <a:spcPct val="150000"/>
              </a:lnSpc>
              <a:buFont typeface="Arial" panose="020B0604020202020204" pitchFamily="34" charset="0"/>
              <a:buChar char="•"/>
            </a:pPr>
            <a:r>
              <a:rPr lang="en-IN" b="1" dirty="0">
                <a:solidFill>
                  <a:schemeClr val="accent5">
                    <a:lumMod val="60000"/>
                    <a:lumOff val="40000"/>
                  </a:schemeClr>
                </a:solidFill>
              </a:rPr>
              <a:t>Database</a:t>
            </a:r>
            <a:r>
              <a:rPr lang="en-IN" dirty="0">
                <a:solidFill>
                  <a:schemeClr val="accent5">
                    <a:lumMod val="60000"/>
                    <a:lumOff val="40000"/>
                  </a:schemeClr>
                </a:solidFill>
              </a:rPr>
              <a:t>: </a:t>
            </a:r>
            <a:r>
              <a:rPr lang="en-IN" dirty="0"/>
              <a:t>Stores user preferences, templates, and content.</a:t>
            </a:r>
          </a:p>
          <a:p>
            <a:pPr>
              <a:lnSpc>
                <a:spcPct val="150000"/>
              </a:lnSpc>
              <a:buFont typeface="Arial" panose="020B0604020202020204" pitchFamily="34" charset="0"/>
              <a:buChar char="•"/>
            </a:pPr>
            <a:r>
              <a:rPr lang="en-IN" b="1" dirty="0">
                <a:solidFill>
                  <a:schemeClr val="accent5">
                    <a:lumMod val="60000"/>
                    <a:lumOff val="40000"/>
                  </a:schemeClr>
                </a:solidFill>
              </a:rPr>
              <a:t>Security Module</a:t>
            </a:r>
            <a:r>
              <a:rPr lang="en-IN" dirty="0">
                <a:solidFill>
                  <a:schemeClr val="accent5">
                    <a:lumMod val="60000"/>
                    <a:lumOff val="40000"/>
                  </a:schemeClr>
                </a:solidFill>
              </a:rPr>
              <a:t>: </a:t>
            </a:r>
            <a:r>
              <a:rPr lang="en-IN" dirty="0"/>
              <a:t>Ensures secure data transmission and encryption.</a:t>
            </a:r>
          </a:p>
          <a:p>
            <a:pPr>
              <a:lnSpc>
                <a:spcPct val="150000"/>
              </a:lnSpc>
            </a:pPr>
            <a:r>
              <a:rPr lang="en-IN" b="1" dirty="0">
                <a:solidFill>
                  <a:schemeClr val="accent3"/>
                </a:solidFill>
              </a:rPr>
              <a:t>Object-Oriented Design</a:t>
            </a:r>
            <a:r>
              <a:rPr lang="en-IN" dirty="0">
                <a:solidFill>
                  <a:schemeClr val="accent3"/>
                </a:solidFill>
              </a:rPr>
              <a:t>:</a:t>
            </a:r>
          </a:p>
          <a:p>
            <a:pPr>
              <a:lnSpc>
                <a:spcPct val="150000"/>
              </a:lnSpc>
              <a:buFont typeface="Arial" panose="020B0604020202020204" pitchFamily="34" charset="0"/>
              <a:buChar char="•"/>
            </a:pPr>
            <a:r>
              <a:rPr lang="en-IN" b="1" dirty="0">
                <a:solidFill>
                  <a:schemeClr val="accent5">
                    <a:lumMod val="60000"/>
                    <a:lumOff val="40000"/>
                  </a:schemeClr>
                </a:solidFill>
              </a:rPr>
              <a:t>Classes</a:t>
            </a:r>
            <a:r>
              <a:rPr lang="en-IN" dirty="0">
                <a:solidFill>
                  <a:schemeClr val="accent5">
                    <a:lumMod val="60000"/>
                    <a:lumOff val="40000"/>
                  </a:schemeClr>
                </a:solidFill>
              </a:rPr>
              <a:t>: </a:t>
            </a:r>
            <a:r>
              <a:rPr lang="en-IN" dirty="0"/>
              <a:t>QRCode, WebApp, UserProfile, Security.</a:t>
            </a:r>
          </a:p>
          <a:p>
            <a:pPr>
              <a:lnSpc>
                <a:spcPct val="150000"/>
              </a:lnSpc>
            </a:pPr>
            <a:endParaRPr lang="en-IN" dirty="0"/>
          </a:p>
          <a:p>
            <a:pPr>
              <a:lnSpc>
                <a:spcPct val="150000"/>
              </a:lnSpc>
              <a:buFont typeface="Arial" panose="020B0604020202020204" pitchFamily="34" charset="0"/>
              <a:buChar char="•"/>
            </a:pPr>
            <a:r>
              <a:rPr lang="en-IN" b="1" dirty="0">
                <a:solidFill>
                  <a:schemeClr val="accent5">
                    <a:lumMod val="60000"/>
                    <a:lumOff val="40000"/>
                  </a:schemeClr>
                </a:solidFill>
              </a:rPr>
              <a:t>Inheritance and Polymorphism</a:t>
            </a:r>
            <a:r>
              <a:rPr lang="en-IN" dirty="0">
                <a:solidFill>
                  <a:schemeClr val="accent5">
                    <a:lumMod val="60000"/>
                    <a:lumOff val="40000"/>
                  </a:schemeClr>
                </a:solidFill>
              </a:rPr>
              <a:t>: </a:t>
            </a:r>
            <a:r>
              <a:rPr lang="en-IN" dirty="0"/>
              <a:t>Extend base classes and handle various content types.</a:t>
            </a:r>
          </a:p>
          <a:p>
            <a:pPr>
              <a:lnSpc>
                <a:spcPct val="150000"/>
              </a:lnSpc>
            </a:pPr>
            <a:r>
              <a:rPr lang="en-IN" b="1" dirty="0">
                <a:solidFill>
                  <a:schemeClr val="accent3"/>
                </a:solidFill>
              </a:rPr>
              <a:t>Workflow</a:t>
            </a:r>
            <a:r>
              <a:rPr lang="en-IN" dirty="0">
                <a:solidFill>
                  <a:schemeClr val="accent3"/>
                </a:solidFill>
              </a:rPr>
              <a:t>:</a:t>
            </a:r>
          </a:p>
          <a:p>
            <a:pPr marL="285750" indent="-285750">
              <a:lnSpc>
                <a:spcPct val="150000"/>
              </a:lnSpc>
              <a:buFont typeface="Arial" panose="020B0604020202020204" pitchFamily="34" charset="0"/>
              <a:buChar char="•"/>
            </a:pPr>
            <a:r>
              <a:rPr lang="en-IN" dirty="0"/>
              <a:t>Encode data into QR codes.</a:t>
            </a:r>
          </a:p>
          <a:p>
            <a:pPr marL="285750" indent="-285750">
              <a:lnSpc>
                <a:spcPct val="150000"/>
              </a:lnSpc>
              <a:buFont typeface="Arial" panose="020B0604020202020204" pitchFamily="34" charset="0"/>
              <a:buChar char="•"/>
            </a:pPr>
            <a:r>
              <a:rPr lang="en-IN" dirty="0"/>
              <a:t>Scan and decode QR codes.</a:t>
            </a:r>
          </a:p>
          <a:p>
            <a:pPr marL="285750" indent="-285750">
              <a:lnSpc>
                <a:spcPct val="150000"/>
              </a:lnSpc>
              <a:buFont typeface="Arial" panose="020B0604020202020204" pitchFamily="34" charset="0"/>
              <a:buChar char="•"/>
            </a:pPr>
            <a:r>
              <a:rPr lang="en-IN" dirty="0"/>
              <a:t>Generate customized web apps.</a:t>
            </a:r>
          </a:p>
          <a:p>
            <a:pPr marL="285750" indent="-285750">
              <a:lnSpc>
                <a:spcPct val="150000"/>
              </a:lnSpc>
              <a:buFont typeface="Arial" panose="020B0604020202020204" pitchFamily="34" charset="0"/>
              <a:buChar char="•"/>
            </a:pPr>
            <a:r>
              <a:rPr lang="en-IN" dirty="0"/>
              <a:t>Users Interact with generated apps.</a:t>
            </a:r>
          </a:p>
          <a:p>
            <a:pPr>
              <a:lnSpc>
                <a:spcPct val="150000"/>
              </a:lnSpc>
            </a:pPr>
            <a:r>
              <a:rPr lang="en-IN" b="1" dirty="0">
                <a:solidFill>
                  <a:schemeClr val="accent3"/>
                </a:solidFill>
              </a:rPr>
              <a:t>Security</a:t>
            </a:r>
            <a:r>
              <a:rPr lang="en-IN" dirty="0">
                <a:solidFill>
                  <a:schemeClr val="accent3"/>
                </a:solidFill>
              </a:rPr>
              <a:t>:</a:t>
            </a:r>
          </a:p>
          <a:p>
            <a:pPr>
              <a:lnSpc>
                <a:spcPct val="150000"/>
              </a:lnSpc>
              <a:buFont typeface="Arial" panose="020B0604020202020204" pitchFamily="34" charset="0"/>
              <a:buChar char="•"/>
            </a:pPr>
            <a:r>
              <a:rPr lang="en-IN" dirty="0"/>
              <a:t>Encrypt QR code data.</a:t>
            </a:r>
          </a:p>
          <a:p>
            <a:pPr>
              <a:lnSpc>
                <a:spcPct val="150000"/>
              </a:lnSpc>
              <a:buFont typeface="Arial" panose="020B0604020202020204" pitchFamily="34" charset="0"/>
              <a:buChar char="•"/>
            </a:pPr>
            <a:r>
              <a:rPr lang="en-IN" dirty="0"/>
              <a:t>uses secure protocols for data transfer.</a:t>
            </a:r>
          </a:p>
          <a:p>
            <a:pPr marL="285750" indent="-285750">
              <a:lnSpc>
                <a:spcPct val="150000"/>
              </a:lnSpc>
              <a:buFont typeface="Arial" panose="020B0604020202020204" pitchFamily="34" charset="0"/>
              <a:buChar char="•"/>
            </a:pPr>
            <a:endParaRPr lang="en-IN" dirty="0"/>
          </a:p>
          <a:p>
            <a:endParaRPr lang="en-IN" dirty="0"/>
          </a:p>
        </p:txBody>
      </p:sp>
      <p:pic>
        <p:nvPicPr>
          <p:cNvPr id="6" name="Picture 5">
            <a:extLst>
              <a:ext uri="{FF2B5EF4-FFF2-40B4-BE49-F238E27FC236}">
                <a16:creationId xmlns:a16="http://schemas.microsoft.com/office/drawing/2014/main" id="{6A83E3A2-4B70-9D12-3219-6D4661438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219" y="91941"/>
            <a:ext cx="4525926" cy="1446028"/>
          </a:xfrm>
          <a:prstGeom prst="rect">
            <a:avLst/>
          </a:prstGeom>
          <a:ln>
            <a:noFill/>
          </a:ln>
          <a:effectLst>
            <a:softEdge rad="112500"/>
          </a:effectLst>
        </p:spPr>
      </p:pic>
    </p:spTree>
    <p:extLst>
      <p:ext uri="{BB962C8B-B14F-4D97-AF65-F5344CB8AC3E}">
        <p14:creationId xmlns:p14="http://schemas.microsoft.com/office/powerpoint/2010/main" val="13256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C92F1-08FF-BAC7-FD20-57CCF865D0A6}"/>
              </a:ext>
            </a:extLst>
          </p:cNvPr>
          <p:cNvSpPr txBox="1"/>
          <p:nvPr/>
        </p:nvSpPr>
        <p:spPr>
          <a:xfrm>
            <a:off x="148855" y="1357178"/>
            <a:ext cx="666342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Design For Proposed System</a:t>
            </a:r>
          </a:p>
        </p:txBody>
      </p:sp>
      <p:sp>
        <p:nvSpPr>
          <p:cNvPr id="3" name="TextBox 2">
            <a:extLst>
              <a:ext uri="{FF2B5EF4-FFF2-40B4-BE49-F238E27FC236}">
                <a16:creationId xmlns:a16="http://schemas.microsoft.com/office/drawing/2014/main" id="{17B455FC-27F5-AC54-A951-80CE145BAE50}"/>
              </a:ext>
            </a:extLst>
          </p:cNvPr>
          <p:cNvSpPr txBox="1"/>
          <p:nvPr/>
        </p:nvSpPr>
        <p:spPr>
          <a:xfrm>
            <a:off x="297711" y="2239008"/>
            <a:ext cx="11894289" cy="3831818"/>
          </a:xfrm>
          <a:prstGeom prst="rect">
            <a:avLst/>
          </a:prstGeom>
          <a:noFill/>
        </p:spPr>
        <p:txBody>
          <a:bodyPr wrap="square" numCol="2" rtlCol="0">
            <a:spAutoFit/>
          </a:bodyPr>
          <a:lstStyle/>
          <a:p>
            <a:pPr>
              <a:lnSpc>
                <a:spcPct val="150000"/>
              </a:lnSpc>
            </a:pPr>
            <a:r>
              <a:rPr lang="en-IN" b="1" dirty="0">
                <a:solidFill>
                  <a:schemeClr val="accent3"/>
                </a:solidFill>
              </a:rPr>
              <a:t>User Interface</a:t>
            </a:r>
            <a:r>
              <a:rPr lang="en-IN" dirty="0">
                <a:solidFill>
                  <a:schemeClr val="accent3"/>
                </a:solidFill>
              </a:rPr>
              <a:t>:</a:t>
            </a:r>
          </a:p>
          <a:p>
            <a:pPr>
              <a:lnSpc>
                <a:spcPct val="150000"/>
              </a:lnSpc>
              <a:buFont typeface="Arial" panose="020B0604020202020204" pitchFamily="34" charset="0"/>
              <a:buChar char="•"/>
            </a:pPr>
            <a:r>
              <a:rPr lang="en-IN" b="1" dirty="0">
                <a:solidFill>
                  <a:schemeClr val="accent5">
                    <a:lumMod val="60000"/>
                    <a:lumOff val="40000"/>
                  </a:schemeClr>
                </a:solidFill>
              </a:rPr>
              <a:t>Admin Interface</a:t>
            </a:r>
            <a:r>
              <a:rPr lang="en-IN" dirty="0">
                <a:solidFill>
                  <a:schemeClr val="accent5">
                    <a:lumMod val="60000"/>
                    <a:lumOff val="40000"/>
                  </a:schemeClr>
                </a:solidFill>
              </a:rPr>
              <a:t>: </a:t>
            </a:r>
          </a:p>
          <a:p>
            <a:pPr>
              <a:lnSpc>
                <a:spcPct val="150000"/>
              </a:lnSpc>
              <a:buFont typeface="Arial" panose="020B0604020202020204" pitchFamily="34" charset="0"/>
              <a:buChar char="•"/>
            </a:pPr>
            <a:r>
              <a:rPr lang="en-IN" dirty="0"/>
              <a:t>Manages templates </a:t>
            </a:r>
          </a:p>
          <a:p>
            <a:pPr>
              <a:lnSpc>
                <a:spcPct val="150000"/>
              </a:lnSpc>
              <a:buFont typeface="Arial" panose="020B0604020202020204" pitchFamily="34" charset="0"/>
              <a:buChar char="•"/>
            </a:pPr>
            <a:r>
              <a:rPr lang="en-IN" dirty="0"/>
              <a:t>QR code generation.</a:t>
            </a:r>
          </a:p>
          <a:p>
            <a:pPr>
              <a:lnSpc>
                <a:spcPct val="150000"/>
              </a:lnSpc>
              <a:buFont typeface="Arial" panose="020B0604020202020204" pitchFamily="34" charset="0"/>
              <a:buChar char="•"/>
            </a:pPr>
            <a:r>
              <a:rPr lang="en-IN" b="1" dirty="0">
                <a:solidFill>
                  <a:schemeClr val="accent5">
                    <a:lumMod val="60000"/>
                    <a:lumOff val="40000"/>
                  </a:schemeClr>
                </a:solidFill>
              </a:rPr>
              <a:t>User Interface</a:t>
            </a:r>
            <a:r>
              <a:rPr lang="en-IN" dirty="0">
                <a:solidFill>
                  <a:schemeClr val="accent5">
                    <a:lumMod val="60000"/>
                    <a:lumOff val="40000"/>
                  </a:schemeClr>
                </a:solidFill>
              </a:rPr>
              <a:t>: </a:t>
            </a:r>
          </a:p>
          <a:p>
            <a:pPr>
              <a:lnSpc>
                <a:spcPct val="150000"/>
              </a:lnSpc>
              <a:buFont typeface="Arial" panose="020B0604020202020204" pitchFamily="34" charset="0"/>
              <a:buChar char="•"/>
            </a:pPr>
            <a:r>
              <a:rPr lang="en-IN" dirty="0"/>
              <a:t>Scans QR codes </a:t>
            </a:r>
          </a:p>
          <a:p>
            <a:pPr>
              <a:lnSpc>
                <a:spcPct val="150000"/>
              </a:lnSpc>
              <a:buFont typeface="Arial" panose="020B0604020202020204" pitchFamily="34" charset="0"/>
              <a:buChar char="•"/>
            </a:pPr>
            <a:r>
              <a:rPr lang="en-IN" dirty="0"/>
              <a:t>interacts with web apps.</a:t>
            </a:r>
          </a:p>
          <a:p>
            <a:pPr>
              <a:lnSpc>
                <a:spcPct val="150000"/>
              </a:lnSpc>
            </a:pPr>
            <a:r>
              <a:rPr lang="en-IN" b="1" dirty="0">
                <a:solidFill>
                  <a:schemeClr val="accent3"/>
                </a:solidFill>
              </a:rPr>
              <a:t>Scalability</a:t>
            </a:r>
            <a:r>
              <a:rPr lang="en-IN" dirty="0">
                <a:solidFill>
                  <a:schemeClr val="accent3"/>
                </a:solidFill>
              </a:rPr>
              <a:t>:</a:t>
            </a:r>
          </a:p>
          <a:p>
            <a:pPr>
              <a:lnSpc>
                <a:spcPct val="150000"/>
              </a:lnSpc>
            </a:pPr>
            <a:r>
              <a:rPr lang="en-IN" dirty="0"/>
              <a:t>Modular, extensible design for future enhancements.</a:t>
            </a:r>
          </a:p>
          <a:p>
            <a:pPr>
              <a:lnSpc>
                <a:spcPct val="150000"/>
              </a:lnSpc>
            </a:pPr>
            <a:endParaRPr lang="en-IN" dirty="0">
              <a:solidFill>
                <a:schemeClr val="accent3"/>
              </a:solidFill>
            </a:endParaRPr>
          </a:p>
          <a:p>
            <a:endParaRPr lang="en-IN" dirty="0"/>
          </a:p>
        </p:txBody>
      </p:sp>
      <p:pic>
        <p:nvPicPr>
          <p:cNvPr id="6" name="Picture 5">
            <a:extLst>
              <a:ext uri="{FF2B5EF4-FFF2-40B4-BE49-F238E27FC236}">
                <a16:creationId xmlns:a16="http://schemas.microsoft.com/office/drawing/2014/main" id="{6A83E3A2-4B70-9D12-3219-6D4661438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219" y="91941"/>
            <a:ext cx="4525926" cy="1446028"/>
          </a:xfrm>
          <a:prstGeom prst="rect">
            <a:avLst/>
          </a:prstGeom>
          <a:ln>
            <a:noFill/>
          </a:ln>
          <a:effectLst>
            <a:softEdge rad="112500"/>
          </a:effectLst>
        </p:spPr>
      </p:pic>
      <p:pic>
        <p:nvPicPr>
          <p:cNvPr id="4" name="Picture 3">
            <a:extLst>
              <a:ext uri="{FF2B5EF4-FFF2-40B4-BE49-F238E27FC236}">
                <a16:creationId xmlns:a16="http://schemas.microsoft.com/office/drawing/2014/main" id="{CC1A0710-27B7-9401-D4E1-C3438FF9FA6C}"/>
              </a:ext>
            </a:extLst>
          </p:cNvPr>
          <p:cNvPicPr>
            <a:picLocks noChangeAspect="1"/>
          </p:cNvPicPr>
          <p:nvPr/>
        </p:nvPicPr>
        <p:blipFill>
          <a:blip r:embed="rId3"/>
          <a:stretch>
            <a:fillRect/>
          </a:stretch>
        </p:blipFill>
        <p:spPr>
          <a:xfrm>
            <a:off x="7101643" y="2065064"/>
            <a:ext cx="4525926" cy="3884144"/>
          </a:xfrm>
          <a:prstGeom prst="rect">
            <a:avLst/>
          </a:prstGeom>
        </p:spPr>
      </p:pic>
    </p:spTree>
    <p:extLst>
      <p:ext uri="{BB962C8B-B14F-4D97-AF65-F5344CB8AC3E}">
        <p14:creationId xmlns:p14="http://schemas.microsoft.com/office/powerpoint/2010/main" val="252217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2D063-6B67-55A3-3FA2-DB02D85E660D}"/>
              </a:ext>
            </a:extLst>
          </p:cNvPr>
          <p:cNvSpPr txBox="1"/>
          <p:nvPr/>
        </p:nvSpPr>
        <p:spPr>
          <a:xfrm>
            <a:off x="3583613" y="848242"/>
            <a:ext cx="5024773"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Architecture Diagram</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E847C3-683D-A34A-0AB5-8F75F9331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35" y="1756727"/>
            <a:ext cx="2223073" cy="4548312"/>
          </a:xfrm>
          <a:prstGeom prst="rect">
            <a:avLst/>
          </a:prstGeom>
          <a:ln>
            <a:noFill/>
          </a:ln>
          <a:effectLst>
            <a:softEdge rad="112500"/>
          </a:effectLst>
        </p:spPr>
      </p:pic>
      <p:pic>
        <p:nvPicPr>
          <p:cNvPr id="9" name="Picture 8">
            <a:extLst>
              <a:ext uri="{FF2B5EF4-FFF2-40B4-BE49-F238E27FC236}">
                <a16:creationId xmlns:a16="http://schemas.microsoft.com/office/drawing/2014/main" id="{CD742BB9-C2B4-14CD-2AD1-8EDBD831E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579" y="1946960"/>
            <a:ext cx="7850909" cy="41678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913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75A1C-ADD8-DFB2-C5A2-83A126953D08}"/>
              </a:ext>
            </a:extLst>
          </p:cNvPr>
          <p:cNvSpPr txBox="1"/>
          <p:nvPr/>
        </p:nvSpPr>
        <p:spPr>
          <a:xfrm>
            <a:off x="4103327" y="632450"/>
            <a:ext cx="2890535"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PROGRAM</a:t>
            </a:r>
          </a:p>
        </p:txBody>
      </p:sp>
      <p:sp>
        <p:nvSpPr>
          <p:cNvPr id="5" name="TextBox 4">
            <a:extLst>
              <a:ext uri="{FF2B5EF4-FFF2-40B4-BE49-F238E27FC236}">
                <a16:creationId xmlns:a16="http://schemas.microsoft.com/office/drawing/2014/main" id="{919BA3BF-6DC7-F06E-BEB8-A19F15726FEC}"/>
              </a:ext>
            </a:extLst>
          </p:cNvPr>
          <p:cNvSpPr txBox="1"/>
          <p:nvPr/>
        </p:nvSpPr>
        <p:spPr>
          <a:xfrm>
            <a:off x="0" y="1554375"/>
            <a:ext cx="12027159" cy="4247317"/>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D266B3F-7236-E4AE-0A11-898EC42F4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927" y="0"/>
            <a:ext cx="4111458" cy="1285433"/>
          </a:xfrm>
          <a:prstGeom prst="rect">
            <a:avLst/>
          </a:prstGeom>
          <a:ln>
            <a:noFill/>
          </a:ln>
          <a:effectLst>
            <a:softEdge rad="112500"/>
          </a:effectLst>
        </p:spPr>
      </p:pic>
      <p:sp>
        <p:nvSpPr>
          <p:cNvPr id="6" name="TextBox 5">
            <a:extLst>
              <a:ext uri="{FF2B5EF4-FFF2-40B4-BE49-F238E27FC236}">
                <a16:creationId xmlns:a16="http://schemas.microsoft.com/office/drawing/2014/main" id="{4F602F20-4D33-15C7-DB7D-DB29C8428014}"/>
              </a:ext>
            </a:extLst>
          </p:cNvPr>
          <p:cNvSpPr txBox="1"/>
          <p:nvPr/>
        </p:nvSpPr>
        <p:spPr>
          <a:xfrm>
            <a:off x="518160" y="1554375"/>
            <a:ext cx="7012681" cy="5663089"/>
          </a:xfrm>
          <a:prstGeom prst="rect">
            <a:avLst/>
          </a:prstGeom>
          <a:noFill/>
        </p:spPr>
        <p:txBody>
          <a:bodyPr wrap="square">
            <a:spAutoFit/>
          </a:bodyPr>
          <a:lstStyle/>
          <a:p>
            <a:pPr marL="63500" algn="just">
              <a:spcBef>
                <a:spcPts val="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#include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&lt;iostream&gt;</a:t>
            </a:r>
            <a:endParaRPr lang="en-IN" sz="1800" dirty="0">
              <a:effectLst/>
              <a:latin typeface="Times New Roman" panose="02020603050405020304" pitchFamily="18" charset="0"/>
              <a:ea typeface="Times New Roman" panose="02020603050405020304" pitchFamily="18" charset="0"/>
            </a:endParaRPr>
          </a:p>
          <a:p>
            <a:pPr marL="63500" marR="1120140" algn="just">
              <a:spcBef>
                <a:spcPts val="74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#include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"qrcodegen/QrCode.hpp"</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marR="1120140" algn="just">
              <a:spcBef>
                <a:spcPts val="74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qrcodegen::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alias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en-IN" sz="1800" dirty="0">
              <a:effectLst/>
              <a:latin typeface="Times New Roman" panose="02020603050405020304" pitchFamily="18" charset="0"/>
              <a:ea typeface="Times New Roman" panose="02020603050405020304" pitchFamily="18" charset="0"/>
            </a:endParaRPr>
          </a:p>
          <a:p>
            <a:pPr marL="304165" marR="4297045" algn="just">
              <a:spcBef>
                <a:spcPts val="1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QRCodeGenerator</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IN" sz="1800" dirty="0">
              <a:effectLst/>
              <a:latin typeface="Times New Roman" panose="02020603050405020304" pitchFamily="18" charset="0"/>
              <a:ea typeface="Times New Roman" panose="02020603050405020304" pitchFamily="18" charset="0"/>
            </a:endParaRPr>
          </a:p>
          <a:p>
            <a:pPr marL="227965" algn="just">
              <a:spcBef>
                <a:spcPts val="2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QRCodeGenerator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std::string&amp;</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text(text)</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04165" algn="just">
              <a:spcBef>
                <a:spcPts val="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7965" algn="just">
              <a:spcBef>
                <a:spcPts val="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void</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generateQRCode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92430" algn="just">
              <a:spcBef>
                <a:spcPts val="7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::Ecc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errorCorrection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::Ecc::LOW; // Error correction level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encodeText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text.c_str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errorCorrection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Generate</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a:t>
            </a:r>
            <a:endParaRPr lang="en-IN" sz="1800" dirty="0">
              <a:effectLst/>
              <a:latin typeface="Times New Roman" panose="02020603050405020304" pitchFamily="18" charset="0"/>
              <a:ea typeface="Times New Roman" panose="02020603050405020304" pitchFamily="18" charset="0"/>
            </a:endParaRPr>
          </a:p>
          <a:p>
            <a:pPr marL="6350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1800" dirty="0">
              <a:effectLst/>
              <a:latin typeface="Times New Roman" panose="02020603050405020304" pitchFamily="18" charset="0"/>
              <a:ea typeface="Times New Roman" panose="02020603050405020304" pitchFamily="18" charset="0"/>
            </a:endParaRPr>
          </a:p>
          <a:p>
            <a:pPr marL="392430" algn="just">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QR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ASCII</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art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console</a:t>
            </a:r>
            <a:endParaRPr lang="en-IN" sz="18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92430" algn="just">
              <a:spcBef>
                <a:spcPts val="31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std::cout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&lt;&lt;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qr.toSvgString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&lt;&lt;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std::</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endl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27965" algn="just">
              <a:spcBef>
                <a:spcPts val="7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3500" algn="just">
              <a:spcBef>
                <a:spcPts val="44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private:</a:t>
            </a:r>
            <a:endParaRPr lang="en-IN" sz="1800" dirty="0">
              <a:effectLst/>
              <a:latin typeface="Times New Roman" panose="02020603050405020304" pitchFamily="18" charset="0"/>
              <a:ea typeface="Times New Roman" panose="02020603050405020304" pitchFamily="18" charset="0"/>
            </a:endParaRPr>
          </a:p>
          <a:p>
            <a:pPr marL="227965" algn="just">
              <a:spcBef>
                <a:spcPts val="735"/>
              </a:spcBef>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EE9F03CC-1D51-0CA3-85D5-664C1570FF3F}"/>
              </a:ext>
            </a:extLst>
          </p:cNvPr>
          <p:cNvSpPr txBox="1"/>
          <p:nvPr/>
        </p:nvSpPr>
        <p:spPr>
          <a:xfrm>
            <a:off x="7813040" y="1554375"/>
            <a:ext cx="3931920" cy="4696157"/>
          </a:xfrm>
          <a:prstGeom prst="rect">
            <a:avLst/>
          </a:prstGeom>
          <a:noFill/>
        </p:spPr>
        <p:txBody>
          <a:bodyPr wrap="square" rtlCol="0">
            <a:spAutoFit/>
          </a:bodyPr>
          <a:lstStyle/>
          <a:p>
            <a:pPr marL="227965" algn="just">
              <a:spcBef>
                <a:spcPts val="73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std::string</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IN" sz="1800" dirty="0">
              <a:effectLst/>
              <a:latin typeface="Times New Roman" panose="02020603050405020304" pitchFamily="18" charset="0"/>
              <a:ea typeface="Times New Roman" panose="02020603050405020304" pitchFamily="18" charset="0"/>
            </a:endParaRPr>
          </a:p>
          <a:p>
            <a:pPr marL="63500" algn="just">
              <a:spcBef>
                <a:spcPts val="7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04165"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algn="just">
              <a:spcBef>
                <a:spcPts val="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27965" algn="just">
              <a:spcBef>
                <a:spcPts val="7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std::string</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inputText =</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"https://example.com";</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URL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encode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 code</a:t>
            </a:r>
            <a:endParaRPr lang="en-IN" sz="1800" dirty="0">
              <a:effectLst/>
              <a:latin typeface="Times New Roman" panose="02020603050405020304" pitchFamily="18" charset="0"/>
              <a:ea typeface="Times New Roman" panose="02020603050405020304" pitchFamily="18" charset="0"/>
            </a:endParaRPr>
          </a:p>
          <a:p>
            <a:pPr marL="304165"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7965" marR="307340" algn="just">
              <a:spcBef>
                <a:spcPts val="5"/>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QRCodeGenerator</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generator(inputText);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Create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instance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QRCodeGenerator</a:t>
            </a:r>
            <a:r>
              <a:rPr lang="en-US" sz="18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generator.generateQRCode();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display 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1800" dirty="0">
              <a:effectLst/>
              <a:latin typeface="Times New Roman" panose="02020603050405020304" pitchFamily="18" charset="0"/>
              <a:ea typeface="Times New Roman" panose="02020603050405020304" pitchFamily="18" charset="0"/>
            </a:endParaRPr>
          </a:p>
          <a:p>
            <a:pPr marL="304165" algn="just">
              <a:spcBef>
                <a:spcPts val="111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ea typeface="Times New Roman" panose="02020603050405020304" pitchFamily="18" charset="0"/>
            </a:endParaRPr>
          </a:p>
          <a:p>
            <a:pPr marL="63500" algn="just">
              <a:spcBef>
                <a:spcPts val="7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p>
        </p:txBody>
      </p:sp>
      <p:cxnSp>
        <p:nvCxnSpPr>
          <p:cNvPr id="10" name="Straight Connector 9">
            <a:extLst>
              <a:ext uri="{FF2B5EF4-FFF2-40B4-BE49-F238E27FC236}">
                <a16:creationId xmlns:a16="http://schemas.microsoft.com/office/drawing/2014/main" id="{3221708A-9460-7915-20E3-1022698B979C}"/>
              </a:ext>
            </a:extLst>
          </p:cNvPr>
          <p:cNvCxnSpPr/>
          <p:nvPr/>
        </p:nvCxnSpPr>
        <p:spPr>
          <a:xfrm>
            <a:off x="7530841" y="1554375"/>
            <a:ext cx="0" cy="46961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6025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1087</TotalTime>
  <Words>1161</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Century Gothic</vt:lpstr>
      <vt:lpstr>Snap ITC</vt:lpstr>
      <vt:lpstr>Times New Roman</vt:lpstr>
      <vt:lpstr>Wingdings</vt:lpstr>
      <vt:lpstr>Vapor Trail</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SIMATS</dc:title>
  <dc:creator>shaik mahammad jaffer</dc:creator>
  <cp:lastModifiedBy>Prasanth Khatokar</cp:lastModifiedBy>
  <cp:revision>30</cp:revision>
  <dcterms:created xsi:type="dcterms:W3CDTF">2024-01-09T08:25:28Z</dcterms:created>
  <dcterms:modified xsi:type="dcterms:W3CDTF">2024-11-13T02:58:44Z</dcterms:modified>
</cp:coreProperties>
</file>